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4" r:id="rId25"/>
    <p:sldId id="295" r:id="rId26"/>
    <p:sldId id="296" r:id="rId27"/>
    <p:sldId id="297" r:id="rId28"/>
    <p:sldId id="298" r:id="rId29"/>
    <p:sldId id="299" r:id="rId30"/>
    <p:sldId id="300" r:id="rId31"/>
    <p:sldId id="301" r:id="rId32"/>
    <p:sldId id="302" r:id="rId33"/>
    <p:sldId id="303" r:id="rId34"/>
    <p:sldId id="304" r:id="rId35"/>
    <p:sldId id="306" r:id="rId36"/>
    <p:sldId id="307" r:id="rId37"/>
    <p:sldId id="305" r:id="rId38"/>
    <p:sldId id="312" r:id="rId39"/>
    <p:sldId id="313" r:id="rId40"/>
    <p:sldId id="308" r:id="rId41"/>
    <p:sldId id="309" r:id="rId42"/>
    <p:sldId id="310" r:id="rId43"/>
    <p:sldId id="314" r:id="rId44"/>
    <p:sldId id="311" r:id="rId45"/>
    <p:sldId id="315" r:id="rId46"/>
    <p:sldId id="316" r:id="rId47"/>
    <p:sldId id="317" r:id="rId48"/>
    <p:sldId id="318" r:id="rId49"/>
    <p:sldId id="319" r:id="rId50"/>
    <p:sldId id="320" r:id="rId51"/>
    <p:sldId id="321" r:id="rId52"/>
    <p:sldId id="322" r:id="rId53"/>
    <p:sldId id="323" r:id="rId54"/>
    <p:sldId id="324"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2348D-0290-4F3E-B1EF-1392469A7055}" type="datetimeFigureOut">
              <a:rPr lang="en-US" smtClean="0"/>
              <a:t>4/10/2023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1C29A-81EB-4107-AB24-21151619BA90}" type="slidenum">
              <a:rPr lang="en-US" smtClean="0"/>
              <a:t>‹#›</a:t>
            </a:fld>
            <a:endParaRPr lang="en-US"/>
          </a:p>
        </p:txBody>
      </p:sp>
    </p:spTree>
    <p:extLst>
      <p:ext uri="{BB962C8B-B14F-4D97-AF65-F5344CB8AC3E}">
        <p14:creationId xmlns:p14="http://schemas.microsoft.com/office/powerpoint/2010/main" val="167562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71EA14-0D86-4D93-B6F5-262959075A06}" type="datetimeFigureOut">
              <a:rPr lang="en-US" smtClean="0"/>
              <a:t>4/10/2023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5267299-B58D-4951-A0DC-E4FEEC3C7D3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18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1EA14-0D86-4D93-B6F5-262959075A06}"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7299-B58D-4951-A0DC-E4FEEC3C7D3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656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1EA14-0D86-4D93-B6F5-262959075A06}"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7299-B58D-4951-A0DC-E4FEEC3C7D3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418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1EA14-0D86-4D93-B6F5-262959075A06}"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7299-B58D-4951-A0DC-E4FEEC3C7D3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557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1EA14-0D86-4D93-B6F5-262959075A06}"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67299-B58D-4951-A0DC-E4FEEC3C7D3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6863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71EA14-0D86-4D93-B6F5-262959075A06}"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67299-B58D-4951-A0DC-E4FEEC3C7D3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20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71EA14-0D86-4D93-B6F5-262959075A06}"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67299-B58D-4951-A0DC-E4FEEC3C7D3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710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71EA14-0D86-4D93-B6F5-262959075A06}"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267299-B58D-4951-A0DC-E4FEEC3C7D3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3495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1EA14-0D86-4D93-B6F5-262959075A06}"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267299-B58D-4951-A0DC-E4FEEC3C7D30}" type="slidenum">
              <a:rPr lang="en-US" smtClean="0"/>
              <a:t>‹#›</a:t>
            </a:fld>
            <a:endParaRPr lang="en-US"/>
          </a:p>
        </p:txBody>
      </p:sp>
    </p:spTree>
    <p:extLst>
      <p:ext uri="{BB962C8B-B14F-4D97-AF65-F5344CB8AC3E}">
        <p14:creationId xmlns:p14="http://schemas.microsoft.com/office/powerpoint/2010/main" val="195929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1EA14-0D86-4D93-B6F5-262959075A06}"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67299-B58D-4951-A0DC-E4FEEC3C7D3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769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671EA14-0D86-4D93-B6F5-262959075A06}" type="datetimeFigureOut">
              <a:rPr lang="en-US" smtClean="0"/>
              <a:t>4/10/2023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5267299-B58D-4951-A0DC-E4FEEC3C7D3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139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671EA14-0D86-4D93-B6F5-262959075A06}" type="datetimeFigureOut">
              <a:rPr lang="en-US" smtClean="0"/>
              <a:t>4/10/2023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5267299-B58D-4951-A0DC-E4FEEC3C7D3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2688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0283-1319-EE67-42E7-E5C7B43AC6C3}"/>
              </a:ext>
            </a:extLst>
          </p:cNvPr>
          <p:cNvSpPr>
            <a:spLocks noGrp="1"/>
          </p:cNvSpPr>
          <p:nvPr>
            <p:ph type="title"/>
          </p:nvPr>
        </p:nvSpPr>
        <p:spPr>
          <a:xfrm>
            <a:off x="-2115710" y="702919"/>
            <a:ext cx="9603275" cy="1049235"/>
          </a:xfrm>
        </p:spPr>
        <p:txBody>
          <a:bodyPr>
            <a:normAutofit/>
          </a:bodyPr>
          <a:lstStyle/>
          <a:p>
            <a:pPr algn="ctr"/>
            <a:r>
              <a:rPr lang="ar-IQ" sz="6600" dirty="0">
                <a:solidFill>
                  <a:srgbClr val="FF0000"/>
                </a:solidFill>
              </a:rPr>
              <a:t>الشركات التجارية</a:t>
            </a:r>
            <a:endParaRPr lang="en-US" sz="6600" dirty="0">
              <a:solidFill>
                <a:srgbClr val="FF0000"/>
              </a:solidFill>
            </a:endParaRPr>
          </a:p>
        </p:txBody>
      </p:sp>
      <p:sp>
        <p:nvSpPr>
          <p:cNvPr id="3" name="Content Placeholder 2">
            <a:extLst>
              <a:ext uri="{FF2B5EF4-FFF2-40B4-BE49-F238E27FC236}">
                <a16:creationId xmlns:a16="http://schemas.microsoft.com/office/drawing/2014/main" id="{7814A47B-AA10-FD95-3C0F-46F1821F7C15}"/>
              </a:ext>
            </a:extLst>
          </p:cNvPr>
          <p:cNvSpPr>
            <a:spLocks noGrp="1"/>
          </p:cNvSpPr>
          <p:nvPr>
            <p:ph idx="1"/>
          </p:nvPr>
        </p:nvSpPr>
        <p:spPr/>
        <p:txBody>
          <a:bodyPr>
            <a:normAutofit lnSpcReduction="10000"/>
          </a:bodyPr>
          <a:lstStyle/>
          <a:p>
            <a:pPr algn="ctr" rtl="1"/>
            <a:endParaRPr lang="ar-IQ" sz="6000" dirty="0">
              <a:solidFill>
                <a:srgbClr val="FF0000"/>
              </a:solidFill>
            </a:endParaRPr>
          </a:p>
          <a:p>
            <a:pPr marL="0" indent="0" algn="ctr" rtl="1">
              <a:buNone/>
            </a:pPr>
            <a:r>
              <a:rPr lang="ar-IQ" sz="6000" dirty="0">
                <a:solidFill>
                  <a:srgbClr val="FF0000"/>
                </a:solidFill>
              </a:rPr>
              <a:t>بنار كريم وسمان</a:t>
            </a:r>
          </a:p>
          <a:p>
            <a:pPr marL="0" indent="0" algn="ctr" rtl="1">
              <a:buNone/>
            </a:pPr>
            <a:r>
              <a:rPr lang="ar-IQ" sz="6000">
                <a:solidFill>
                  <a:srgbClr val="FF0000"/>
                </a:solidFill>
              </a:rPr>
              <a:t>2021-2022</a:t>
            </a:r>
            <a:endParaRPr lang="ar-IQ" sz="6000" dirty="0">
              <a:solidFill>
                <a:srgbClr val="FF0000"/>
              </a:solidFill>
            </a:endParaRPr>
          </a:p>
        </p:txBody>
      </p:sp>
    </p:spTree>
    <p:extLst>
      <p:ext uri="{BB962C8B-B14F-4D97-AF65-F5344CB8AC3E}">
        <p14:creationId xmlns:p14="http://schemas.microsoft.com/office/powerpoint/2010/main" val="541694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E6D87-400E-2840-F8F4-CF2DB0D484E6}"/>
              </a:ext>
            </a:extLst>
          </p:cNvPr>
          <p:cNvSpPr>
            <a:spLocks noGrp="1"/>
          </p:cNvSpPr>
          <p:nvPr>
            <p:ph type="title"/>
          </p:nvPr>
        </p:nvSpPr>
        <p:spPr>
          <a:xfrm rot="10800000" flipV="1">
            <a:off x="1451576" y="609600"/>
            <a:ext cx="9603275" cy="1055077"/>
          </a:xfrm>
        </p:spPr>
        <p:txBody>
          <a:bodyPr>
            <a:normAutofit/>
          </a:bodyPr>
          <a:lstStyle/>
          <a:p>
            <a:pPr algn="ctr"/>
            <a:r>
              <a:rPr lang="ar-IQ" altLang="en-US" sz="3200" b="1" dirty="0">
                <a:solidFill>
                  <a:srgbClr val="FF0000"/>
                </a:solidFill>
                <a:cs typeface="Ali-A-Samik" pitchFamily="2" charset="-78"/>
              </a:rPr>
              <a:t>حالة نقص عدد الاعضاء عن الحد القانوني</a:t>
            </a:r>
            <a:endParaRPr lang="en-US" dirty="0">
              <a:solidFill>
                <a:srgbClr val="FF0000"/>
              </a:solidFill>
            </a:endParaRPr>
          </a:p>
        </p:txBody>
      </p:sp>
      <p:sp>
        <p:nvSpPr>
          <p:cNvPr id="3" name="Content Placeholder 2">
            <a:extLst>
              <a:ext uri="{FF2B5EF4-FFF2-40B4-BE49-F238E27FC236}">
                <a16:creationId xmlns:a16="http://schemas.microsoft.com/office/drawing/2014/main" id="{CA60CDFC-0AD5-D02C-EF14-340BA0EF268F}"/>
              </a:ext>
            </a:extLst>
          </p:cNvPr>
          <p:cNvSpPr>
            <a:spLocks noGrp="1"/>
          </p:cNvSpPr>
          <p:nvPr>
            <p:ph idx="1"/>
          </p:nvPr>
        </p:nvSpPr>
        <p:spPr>
          <a:xfrm>
            <a:off x="93785" y="1992923"/>
            <a:ext cx="11934092" cy="3809999"/>
          </a:xfrm>
        </p:spPr>
        <p:txBody>
          <a:bodyPr/>
          <a:lstStyle/>
          <a:p>
            <a:pPr algn="just" rtl="1" eaLnBrk="1" hangingPunct="1"/>
            <a:r>
              <a:rPr lang="ar-IQ" altLang="en-US" sz="3600" dirty="0">
                <a:solidFill>
                  <a:srgbClr val="00B050"/>
                </a:solidFill>
              </a:rPr>
              <a:t>تنص المادة (205) من قانون الشركات العراقي على :</a:t>
            </a:r>
          </a:p>
          <a:p>
            <a:pPr algn="just" rtl="1" eaLnBrk="1" hangingPunct="1">
              <a:buFont typeface="Wingdings" panose="05000000000000000000" pitchFamily="2" charset="2"/>
              <a:buNone/>
            </a:pPr>
            <a:r>
              <a:rPr lang="ar-IQ" altLang="en-US" sz="3600" dirty="0">
                <a:cs typeface="Ali-A-Sharif Bold" pitchFamily="2" charset="-78"/>
              </a:rPr>
              <a:t>(( إذا اصبح عدد اعضاء الشركة دون الحد القانوني بحسب نوعها وجب اكمال العدد خلال (60) يوماََ من وقوع النقص، فإن مضت المدة ولم يعطها المسجل </a:t>
            </a:r>
            <a:r>
              <a:rPr lang="ar-IQ" altLang="en-US" sz="3600" b="1" u="sng" dirty="0">
                <a:solidFill>
                  <a:schemeClr val="accent1"/>
                </a:solidFill>
                <a:cs typeface="Ali-A-Sharif Bold" pitchFamily="2" charset="-78"/>
              </a:rPr>
              <a:t>إمهالا إضافياََ</a:t>
            </a:r>
            <a:r>
              <a:rPr lang="ar-IQ" altLang="en-US" sz="3600" dirty="0">
                <a:cs typeface="Ali-A-Sharif Bold" pitchFamily="2" charset="-78"/>
              </a:rPr>
              <a:t>، </a:t>
            </a:r>
            <a:r>
              <a:rPr lang="ar-IQ" altLang="en-US" sz="3600" b="1" u="sng" dirty="0">
                <a:solidFill>
                  <a:schemeClr val="accent1"/>
                </a:solidFill>
                <a:cs typeface="Ali-A-Sharif Bold" pitchFamily="2" charset="-78"/>
              </a:rPr>
              <a:t>وجب تحولها</a:t>
            </a:r>
            <a:r>
              <a:rPr lang="ar-IQ" altLang="en-US" sz="3600" dirty="0">
                <a:cs typeface="Ali-A-Sharif Bold" pitchFamily="2" charset="-78"/>
              </a:rPr>
              <a:t> الى نوع آخر من الشركات وبالشكل الذي يجيزه هذا القانون. ))</a:t>
            </a:r>
            <a:endParaRPr lang="en-US" altLang="en-US" sz="3600" dirty="0">
              <a:cs typeface="Ali-A-Sharif Bold" pitchFamily="2" charset="-78"/>
            </a:endParaRPr>
          </a:p>
          <a:p>
            <a:endParaRPr lang="en-US" dirty="0"/>
          </a:p>
        </p:txBody>
      </p:sp>
    </p:spTree>
    <p:extLst>
      <p:ext uri="{BB962C8B-B14F-4D97-AF65-F5344CB8AC3E}">
        <p14:creationId xmlns:p14="http://schemas.microsoft.com/office/powerpoint/2010/main" val="376209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60EA-1A92-186C-AB7C-438D45AFF217}"/>
              </a:ext>
            </a:extLst>
          </p:cNvPr>
          <p:cNvSpPr>
            <a:spLocks noGrp="1"/>
          </p:cNvSpPr>
          <p:nvPr>
            <p:ph type="title"/>
          </p:nvPr>
        </p:nvSpPr>
        <p:spPr>
          <a:xfrm>
            <a:off x="1451579" y="257909"/>
            <a:ext cx="9603275" cy="1133746"/>
          </a:xfrm>
        </p:spPr>
        <p:txBody>
          <a:bodyPr/>
          <a:lstStyle/>
          <a:p>
            <a:pPr algn="ctr"/>
            <a:r>
              <a:rPr lang="ar-IQ" b="1" dirty="0">
                <a:solidFill>
                  <a:srgbClr val="FF0000"/>
                </a:solidFill>
              </a:rPr>
              <a:t>الأركان الموضوعية الخاصة</a:t>
            </a:r>
            <a:br>
              <a:rPr lang="ar-IQ" b="1" dirty="0">
                <a:solidFill>
                  <a:srgbClr val="FF0000"/>
                </a:solidFill>
              </a:rPr>
            </a:br>
            <a:r>
              <a:rPr lang="ar-IQ" b="1" dirty="0">
                <a:solidFill>
                  <a:srgbClr val="FF0000"/>
                </a:solidFill>
              </a:rPr>
              <a:t>تقديم الحصص</a:t>
            </a:r>
            <a:endParaRPr lang="en-US" b="1" dirty="0">
              <a:solidFill>
                <a:srgbClr val="FF0000"/>
              </a:solidFill>
            </a:endParaRPr>
          </a:p>
        </p:txBody>
      </p:sp>
      <p:sp>
        <p:nvSpPr>
          <p:cNvPr id="3" name="Content Placeholder 2">
            <a:extLst>
              <a:ext uri="{FF2B5EF4-FFF2-40B4-BE49-F238E27FC236}">
                <a16:creationId xmlns:a16="http://schemas.microsoft.com/office/drawing/2014/main" id="{1EE8F6D0-F9A7-1082-901D-C0BFA13D7304}"/>
              </a:ext>
            </a:extLst>
          </p:cNvPr>
          <p:cNvSpPr>
            <a:spLocks noGrp="1"/>
          </p:cNvSpPr>
          <p:nvPr>
            <p:ph idx="1"/>
          </p:nvPr>
        </p:nvSpPr>
        <p:spPr>
          <a:xfrm>
            <a:off x="269631" y="1266092"/>
            <a:ext cx="11793415" cy="4665785"/>
          </a:xfrm>
        </p:spPr>
        <p:txBody>
          <a:bodyPr>
            <a:normAutofit lnSpcReduction="10000"/>
          </a:bodyPr>
          <a:lstStyle/>
          <a:p>
            <a:pPr algn="r" rtl="1"/>
            <a:r>
              <a:rPr lang="ar-IQ" altLang="en-US" sz="2400" b="1" dirty="0"/>
              <a:t>المساهمة في تكوين رأس المال الشركة من قبل الشركاء.</a:t>
            </a:r>
          </a:p>
          <a:p>
            <a:pPr algn="r"/>
            <a:endParaRPr lang="ar-IQ" b="1" dirty="0"/>
          </a:p>
          <a:p>
            <a:pPr algn="just" rtl="1"/>
            <a:r>
              <a:rPr lang="ar-IQ" sz="3600" b="1" dirty="0">
                <a:solidFill>
                  <a:schemeClr val="accent2"/>
                </a:solidFill>
              </a:rPr>
              <a:t>س/ هل يشترط أن تكون حصص الشركاء متساوية في القيمة؟</a:t>
            </a:r>
          </a:p>
          <a:p>
            <a:pPr algn="just" rtl="1"/>
            <a:r>
              <a:rPr lang="ar-IQ" sz="3600" b="1" dirty="0"/>
              <a:t>كلا، وإنما للشركاء تقديم الحصص في رأس مال الشركة طبقاً للمبالغ التي وافقوا على المساهمة بها.</a:t>
            </a:r>
          </a:p>
          <a:p>
            <a:pPr algn="just" rtl="1"/>
            <a:r>
              <a:rPr lang="ar-IQ" sz="3600" b="1" dirty="0">
                <a:solidFill>
                  <a:schemeClr val="accent2"/>
                </a:solidFill>
              </a:rPr>
              <a:t>س/ هل يشترط أن تكون الحصص من نوع واحد وطبيعة واحدة؟</a:t>
            </a:r>
          </a:p>
          <a:p>
            <a:pPr algn="just" rtl="1"/>
            <a:r>
              <a:rPr lang="ar-IQ" sz="3600" b="1" dirty="0"/>
              <a:t>كلا، يمكن أن تتنوع الحصة المقدمة شريطة أن تكون حقيقية وجدية.</a:t>
            </a:r>
          </a:p>
          <a:p>
            <a:pPr marL="0" indent="0" algn="r" rtl="1">
              <a:buNone/>
            </a:pPr>
            <a:endParaRPr lang="en-US" dirty="0"/>
          </a:p>
        </p:txBody>
      </p:sp>
    </p:spTree>
    <p:extLst>
      <p:ext uri="{BB962C8B-B14F-4D97-AF65-F5344CB8AC3E}">
        <p14:creationId xmlns:p14="http://schemas.microsoft.com/office/powerpoint/2010/main" val="27410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D02C-4F52-B8AE-5A18-C36CF259A7E5}"/>
              </a:ext>
            </a:extLst>
          </p:cNvPr>
          <p:cNvSpPr>
            <a:spLocks noGrp="1"/>
          </p:cNvSpPr>
          <p:nvPr>
            <p:ph type="title"/>
          </p:nvPr>
        </p:nvSpPr>
        <p:spPr>
          <a:xfrm>
            <a:off x="1451579" y="257909"/>
            <a:ext cx="9603275" cy="855783"/>
          </a:xfrm>
        </p:spPr>
        <p:txBody>
          <a:bodyPr>
            <a:normAutofit/>
          </a:bodyPr>
          <a:lstStyle/>
          <a:p>
            <a:pPr algn="ctr"/>
            <a:r>
              <a:rPr lang="ar-IQ" b="1" dirty="0">
                <a:solidFill>
                  <a:srgbClr val="FF0000"/>
                </a:solidFill>
              </a:rPr>
              <a:t>انواع الحصص</a:t>
            </a:r>
            <a:endParaRPr lang="en-US" b="1" dirty="0">
              <a:solidFill>
                <a:srgbClr val="FF0000"/>
              </a:solidFill>
            </a:endParaRPr>
          </a:p>
        </p:txBody>
      </p:sp>
      <p:sp>
        <p:nvSpPr>
          <p:cNvPr id="3" name="Content Placeholder 2">
            <a:extLst>
              <a:ext uri="{FF2B5EF4-FFF2-40B4-BE49-F238E27FC236}">
                <a16:creationId xmlns:a16="http://schemas.microsoft.com/office/drawing/2014/main" id="{25CA1999-FAB2-A59D-18A1-7CA1CEDF2954}"/>
              </a:ext>
            </a:extLst>
          </p:cNvPr>
          <p:cNvSpPr>
            <a:spLocks noGrp="1"/>
          </p:cNvSpPr>
          <p:nvPr>
            <p:ph idx="1"/>
          </p:nvPr>
        </p:nvSpPr>
        <p:spPr>
          <a:xfrm>
            <a:off x="344785" y="1131277"/>
            <a:ext cx="11816862" cy="4595446"/>
          </a:xfrm>
        </p:spPr>
        <p:txBody>
          <a:bodyPr>
            <a:normAutofit lnSpcReduction="10000"/>
          </a:bodyPr>
          <a:lstStyle/>
          <a:p>
            <a:pPr algn="r" rtl="1" eaLnBrk="1" hangingPunct="1">
              <a:lnSpc>
                <a:spcPct val="90000"/>
              </a:lnSpc>
              <a:buFont typeface="Wingdings" panose="05000000000000000000" pitchFamily="2" charset="2"/>
              <a:buNone/>
            </a:pPr>
            <a:r>
              <a:rPr lang="ar-IQ" altLang="en-US" sz="4000" b="1" dirty="0">
                <a:solidFill>
                  <a:srgbClr val="FF0000"/>
                </a:solidFill>
              </a:rPr>
              <a:t>1- الحصة النقدية: </a:t>
            </a:r>
            <a:r>
              <a:rPr lang="ar-IQ" altLang="en-US" sz="4000" b="1" dirty="0"/>
              <a:t>تتمثل بمبلغ محدد من النقود..</a:t>
            </a:r>
            <a:r>
              <a:rPr lang="ar-IQ" sz="4000" b="1" dirty="0"/>
              <a:t>ويشترط أن يكون بالعملة الوطنية، ومدفوعاً بالكامل قبل تأسيس الشركة.</a:t>
            </a:r>
          </a:p>
          <a:p>
            <a:pPr algn="just" rtl="1" eaLnBrk="1" hangingPunct="1">
              <a:lnSpc>
                <a:spcPct val="90000"/>
              </a:lnSpc>
              <a:buFont typeface="Wingdings" panose="05000000000000000000" pitchFamily="2" charset="2"/>
              <a:buNone/>
            </a:pPr>
            <a:r>
              <a:rPr lang="ar-IQ" sz="4000" b="1" dirty="0"/>
              <a:t> </a:t>
            </a:r>
            <a:r>
              <a:rPr lang="ar-IQ" sz="4000" b="1" dirty="0">
                <a:solidFill>
                  <a:srgbClr val="FF0000"/>
                </a:solidFill>
              </a:rPr>
              <a:t>2- الحصة العينية:</a:t>
            </a:r>
            <a:r>
              <a:rPr lang="ar-IQ" altLang="en-US" sz="4000" dirty="0">
                <a:solidFill>
                  <a:srgbClr val="FF0000"/>
                </a:solidFill>
              </a:rPr>
              <a:t> </a:t>
            </a:r>
            <a:r>
              <a:rPr lang="ar-IQ" altLang="en-US" sz="4000" b="1" dirty="0"/>
              <a:t>اي كل مال منقول (المادية والمعنوية) او غير منقول تكون له قيمة مادية يمكن تقديرها بالنقود وان كان من الحقوق الذهنية.</a:t>
            </a:r>
          </a:p>
          <a:p>
            <a:pPr algn="just" rtl="1">
              <a:lnSpc>
                <a:spcPct val="90000"/>
              </a:lnSpc>
              <a:buNone/>
            </a:pPr>
            <a:r>
              <a:rPr lang="ar-IQ" altLang="en-US" sz="4000" b="1" dirty="0"/>
              <a:t>يتم تقديره بالنقود، ولم يتدخل المشرع في كيفية تقويم هذه الأموال إلا في الشركات المساهمة وذلك لحماية </a:t>
            </a:r>
            <a:r>
              <a:rPr lang="ar-IQ" altLang="en-US" sz="4000" b="1"/>
              <a:t>المساهمين نظراَ </a:t>
            </a:r>
            <a:r>
              <a:rPr lang="ar-IQ" altLang="en-US" sz="4000" b="1" dirty="0"/>
              <a:t>لكثرة عدد أعضاء الشركة .</a:t>
            </a:r>
            <a:endParaRPr lang="ar-IQ" sz="4000" b="1" dirty="0"/>
          </a:p>
        </p:txBody>
      </p:sp>
    </p:spTree>
    <p:extLst>
      <p:ext uri="{BB962C8B-B14F-4D97-AF65-F5344CB8AC3E}">
        <p14:creationId xmlns:p14="http://schemas.microsoft.com/office/powerpoint/2010/main" val="357181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78CEF-4A78-E4B2-A55C-F541E84ACFA2}"/>
              </a:ext>
            </a:extLst>
          </p:cNvPr>
          <p:cNvSpPr>
            <a:spLocks noGrp="1"/>
          </p:cNvSpPr>
          <p:nvPr>
            <p:ph type="title"/>
          </p:nvPr>
        </p:nvSpPr>
        <p:spPr>
          <a:xfrm flipV="1">
            <a:off x="1451579" y="-1289539"/>
            <a:ext cx="9603275" cy="51581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90B88DC-F9C1-2A30-434A-98130F0B12AF}"/>
              </a:ext>
            </a:extLst>
          </p:cNvPr>
          <p:cNvSpPr>
            <a:spLocks noGrp="1"/>
          </p:cNvSpPr>
          <p:nvPr>
            <p:ph idx="1"/>
          </p:nvPr>
        </p:nvSpPr>
        <p:spPr>
          <a:xfrm>
            <a:off x="1451579" y="804520"/>
            <a:ext cx="9603275" cy="4661826"/>
          </a:xfrm>
        </p:spPr>
        <p:txBody>
          <a:bodyPr>
            <a:normAutofit lnSpcReduction="10000"/>
          </a:bodyPr>
          <a:lstStyle/>
          <a:p>
            <a:pPr marL="609600" indent="-609600" algn="r" eaLnBrk="1" hangingPunct="1">
              <a:buFont typeface="Wingdings" panose="05000000000000000000" pitchFamily="2" charset="2"/>
              <a:buNone/>
            </a:pPr>
            <a:endParaRPr lang="ar-IQ" altLang="en-US" sz="2000" dirty="0">
              <a:solidFill>
                <a:srgbClr val="0303A9"/>
              </a:solidFill>
            </a:endParaRPr>
          </a:p>
          <a:p>
            <a:pPr marL="609600" indent="-609600" algn="r" eaLnBrk="1" hangingPunct="1">
              <a:buFont typeface="Wingdings" panose="05000000000000000000" pitchFamily="2" charset="2"/>
              <a:buNone/>
            </a:pPr>
            <a:r>
              <a:rPr lang="ar-IQ" altLang="en-US" sz="3200" b="1" dirty="0">
                <a:solidFill>
                  <a:schemeClr val="accent1"/>
                </a:solidFill>
              </a:rPr>
              <a:t>هل يجوز ان تكون الحصة العينية ديناً للشريك في ذمة الغير؟ كيف؟</a:t>
            </a:r>
          </a:p>
          <a:p>
            <a:pPr marL="609600" indent="-609600" algn="just" rtl="1" eaLnBrk="1" hangingPunct="1">
              <a:buFont typeface="Wingdings" panose="05000000000000000000" pitchFamily="2" charset="2"/>
              <a:buNone/>
            </a:pPr>
            <a:r>
              <a:rPr lang="ar-IQ" altLang="en-US" sz="3600" b="1" dirty="0"/>
              <a:t>ج/ يذهب جانب من الفقه إلى جواز ذلك بشرط اتباع إجراءات حوالة الحق. </a:t>
            </a:r>
          </a:p>
          <a:p>
            <a:pPr marL="609600" indent="-609600" algn="just" rtl="1" eaLnBrk="1" hangingPunct="1">
              <a:buFont typeface="Wingdings" panose="05000000000000000000" pitchFamily="2" charset="2"/>
              <a:buNone/>
            </a:pPr>
            <a:r>
              <a:rPr lang="ar-IQ" altLang="en-US" sz="3600" b="1" dirty="0"/>
              <a:t> ولكن هذا الأمر غير جائز في القانون العراقي الذي أوجب أن يكون رأس مال الشركات مدفوعاً بالكامل قبل البدء بإجراءات التأسيس.</a:t>
            </a:r>
          </a:p>
          <a:p>
            <a:pPr marL="0" indent="0">
              <a:buNone/>
            </a:pPr>
            <a:endParaRPr lang="en-US" dirty="0"/>
          </a:p>
        </p:txBody>
      </p:sp>
    </p:spTree>
    <p:extLst>
      <p:ext uri="{BB962C8B-B14F-4D97-AF65-F5344CB8AC3E}">
        <p14:creationId xmlns:p14="http://schemas.microsoft.com/office/powerpoint/2010/main" val="313288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79A37-C02F-77E1-9CE6-75E48B830CE2}"/>
              </a:ext>
            </a:extLst>
          </p:cNvPr>
          <p:cNvSpPr>
            <a:spLocks noGrp="1"/>
          </p:cNvSpPr>
          <p:nvPr>
            <p:ph type="title"/>
          </p:nvPr>
        </p:nvSpPr>
        <p:spPr>
          <a:xfrm>
            <a:off x="1451579" y="351692"/>
            <a:ext cx="9603275" cy="762000"/>
          </a:xfrm>
        </p:spPr>
        <p:txBody>
          <a:bodyPr/>
          <a:lstStyle/>
          <a:p>
            <a:pPr algn="ctr"/>
            <a:r>
              <a:rPr lang="ar-IQ" b="1" dirty="0">
                <a:solidFill>
                  <a:schemeClr val="accent1"/>
                </a:solidFill>
              </a:rPr>
              <a:t>كيفية تقديم الحصص العينية</a:t>
            </a:r>
            <a:endParaRPr lang="en-US" b="1" dirty="0">
              <a:solidFill>
                <a:schemeClr val="accent1"/>
              </a:solidFill>
            </a:endParaRPr>
          </a:p>
        </p:txBody>
      </p:sp>
      <p:sp>
        <p:nvSpPr>
          <p:cNvPr id="3" name="Content Placeholder 2">
            <a:extLst>
              <a:ext uri="{FF2B5EF4-FFF2-40B4-BE49-F238E27FC236}">
                <a16:creationId xmlns:a16="http://schemas.microsoft.com/office/drawing/2014/main" id="{3C941FD6-4377-9948-5900-2FD2C7FB86A1}"/>
              </a:ext>
            </a:extLst>
          </p:cNvPr>
          <p:cNvSpPr>
            <a:spLocks noGrp="1"/>
          </p:cNvSpPr>
          <p:nvPr>
            <p:ph idx="1"/>
          </p:nvPr>
        </p:nvSpPr>
        <p:spPr>
          <a:xfrm>
            <a:off x="1451579" y="1113692"/>
            <a:ext cx="9603275" cy="4352653"/>
          </a:xfrm>
        </p:spPr>
        <p:txBody>
          <a:bodyPr>
            <a:normAutofit/>
          </a:bodyPr>
          <a:lstStyle/>
          <a:p>
            <a:pPr algn="just" rtl="1"/>
            <a:r>
              <a:rPr lang="ar-IQ" altLang="en-US" sz="3200" b="1" dirty="0">
                <a:solidFill>
                  <a:srgbClr val="0303A9"/>
                </a:solidFill>
              </a:rPr>
              <a:t>على سبيل التملك او الانتفاع</a:t>
            </a:r>
          </a:p>
          <a:p>
            <a:pPr marL="0" indent="0" algn="just" rtl="1">
              <a:buNone/>
            </a:pPr>
            <a:r>
              <a:rPr lang="ar-IQ" sz="3200" b="1" dirty="0">
                <a:solidFill>
                  <a:srgbClr val="C00000"/>
                </a:solidFill>
              </a:rPr>
              <a:t>أولاً- تقديم الحصة العينية على سبيل التملك:</a:t>
            </a:r>
          </a:p>
          <a:p>
            <a:pPr algn="just" rtl="1"/>
            <a:r>
              <a:rPr lang="ar-IQ" sz="3200" b="1" dirty="0"/>
              <a:t>نقل ملكية المال إلى الشركة.</a:t>
            </a:r>
          </a:p>
          <a:p>
            <a:pPr algn="just" rtl="1"/>
            <a:r>
              <a:rPr lang="ar-IQ" sz="3200" b="1" dirty="0"/>
              <a:t>إستفاء إجراءات نقل ملكية الاموال العينية.</a:t>
            </a:r>
          </a:p>
          <a:p>
            <a:pPr algn="just" rtl="1"/>
            <a:r>
              <a:rPr lang="ar-IQ" sz="3200" b="1" dirty="0"/>
              <a:t>يطبق عليها احكام عقد البيع بخصوص تحمل تبعة هلاك الحصة أو استحقاقها أو ظهور نقص أو عيب خفي فيها.</a:t>
            </a:r>
          </a:p>
          <a:p>
            <a:pPr algn="just" rtl="1"/>
            <a:endParaRPr lang="ar-IQ" sz="3200" dirty="0"/>
          </a:p>
          <a:p>
            <a:pPr marL="0" indent="0" algn="just" rtl="1">
              <a:buNone/>
            </a:pPr>
            <a:endParaRPr lang="en-US" sz="3200" dirty="0"/>
          </a:p>
        </p:txBody>
      </p:sp>
    </p:spTree>
    <p:extLst>
      <p:ext uri="{BB962C8B-B14F-4D97-AF65-F5344CB8AC3E}">
        <p14:creationId xmlns:p14="http://schemas.microsoft.com/office/powerpoint/2010/main" val="1982079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E452-EDA3-C979-A67E-D7346A1B3203}"/>
              </a:ext>
            </a:extLst>
          </p:cNvPr>
          <p:cNvSpPr>
            <a:spLocks noGrp="1"/>
          </p:cNvSpPr>
          <p:nvPr>
            <p:ph type="title"/>
          </p:nvPr>
        </p:nvSpPr>
        <p:spPr>
          <a:xfrm>
            <a:off x="1451579" y="-961292"/>
            <a:ext cx="9603275" cy="36341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1CE23BE-561F-F7D7-346A-598FB18748E1}"/>
              </a:ext>
            </a:extLst>
          </p:cNvPr>
          <p:cNvSpPr>
            <a:spLocks noGrp="1"/>
          </p:cNvSpPr>
          <p:nvPr>
            <p:ph idx="1"/>
          </p:nvPr>
        </p:nvSpPr>
        <p:spPr>
          <a:xfrm>
            <a:off x="504092" y="375138"/>
            <a:ext cx="11687907" cy="5439508"/>
          </a:xfrm>
        </p:spPr>
        <p:txBody>
          <a:bodyPr/>
          <a:lstStyle/>
          <a:p>
            <a:pPr algn="just" rtl="1"/>
            <a:r>
              <a:rPr lang="ar-IQ" sz="3600" b="1" dirty="0">
                <a:solidFill>
                  <a:srgbClr val="00B050"/>
                </a:solidFill>
              </a:rPr>
              <a:t>تبعة هلاك الحصة:</a:t>
            </a:r>
          </a:p>
          <a:p>
            <a:pPr algn="just" rtl="1"/>
            <a:r>
              <a:rPr lang="ar-IQ" sz="3200" b="1" dirty="0"/>
              <a:t>إذا هلك الحصة </a:t>
            </a:r>
            <a:r>
              <a:rPr lang="ar-IQ" sz="3200" b="1" dirty="0">
                <a:solidFill>
                  <a:srgbClr val="FF0000"/>
                </a:solidFill>
              </a:rPr>
              <a:t>قبل تسليمها </a:t>
            </a:r>
            <a:r>
              <a:rPr lang="ar-IQ" sz="3200" b="1" dirty="0"/>
              <a:t>إلى الشركة تهلك على الشريك وعليه تقديم حصة أخرى، إلا إذا انذر الشركة بإستلام تلك الأموال وامتنعت الأخيرة عن استلامها</a:t>
            </a:r>
          </a:p>
          <a:p>
            <a:pPr algn="just" rtl="1"/>
            <a:r>
              <a:rPr lang="ar-IQ" sz="3200" b="1" dirty="0"/>
              <a:t>أما إذا هلكت </a:t>
            </a:r>
            <a:r>
              <a:rPr lang="ar-IQ" sz="3200" b="1" dirty="0">
                <a:solidFill>
                  <a:srgbClr val="FF0000"/>
                </a:solidFill>
              </a:rPr>
              <a:t>بعد التسليم </a:t>
            </a:r>
            <a:r>
              <a:rPr lang="ar-IQ" sz="3200" b="1" dirty="0"/>
              <a:t>فأن الشركة هي التي تتحمل هلاكها ..</a:t>
            </a:r>
          </a:p>
          <a:p>
            <a:pPr algn="just" rtl="1"/>
            <a:r>
              <a:rPr lang="ar-IQ" sz="3200" b="1" dirty="0">
                <a:solidFill>
                  <a:srgbClr val="00B050"/>
                </a:solidFill>
              </a:rPr>
              <a:t>مصير الحصة عند انقضاء الشركة وتصفيتها:</a:t>
            </a:r>
          </a:p>
          <a:p>
            <a:pPr algn="just" rtl="1"/>
            <a:r>
              <a:rPr lang="ar-IQ" sz="3200" b="1" dirty="0"/>
              <a:t>لا ترد الحصة  العينية إلى الشريك الذي قدمها بل يوزع ثمنها على الشركاء جميعاً.</a:t>
            </a:r>
            <a:endParaRPr lang="en-US" sz="3200" b="1" dirty="0"/>
          </a:p>
        </p:txBody>
      </p:sp>
    </p:spTree>
    <p:extLst>
      <p:ext uri="{BB962C8B-B14F-4D97-AF65-F5344CB8AC3E}">
        <p14:creationId xmlns:p14="http://schemas.microsoft.com/office/powerpoint/2010/main" val="246986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8EBD-5E83-FC64-A437-D720EF3468D5}"/>
              </a:ext>
            </a:extLst>
          </p:cNvPr>
          <p:cNvSpPr>
            <a:spLocks noGrp="1"/>
          </p:cNvSpPr>
          <p:nvPr>
            <p:ph type="title"/>
          </p:nvPr>
        </p:nvSpPr>
        <p:spPr>
          <a:xfrm>
            <a:off x="1451579" y="152400"/>
            <a:ext cx="9603275" cy="738554"/>
          </a:xfrm>
        </p:spPr>
        <p:txBody>
          <a:bodyPr/>
          <a:lstStyle/>
          <a:p>
            <a:pPr algn="r" rtl="1"/>
            <a:r>
              <a:rPr lang="ar-IQ" b="1" dirty="0">
                <a:solidFill>
                  <a:srgbClr val="FF0000"/>
                </a:solidFill>
              </a:rPr>
              <a:t>تقديم الحصة على سبيل الانتفاع</a:t>
            </a:r>
            <a:endParaRPr lang="en-US" b="1" dirty="0">
              <a:solidFill>
                <a:srgbClr val="FF0000"/>
              </a:solidFill>
            </a:endParaRPr>
          </a:p>
        </p:txBody>
      </p:sp>
      <p:sp>
        <p:nvSpPr>
          <p:cNvPr id="3" name="Content Placeholder 2">
            <a:extLst>
              <a:ext uri="{FF2B5EF4-FFF2-40B4-BE49-F238E27FC236}">
                <a16:creationId xmlns:a16="http://schemas.microsoft.com/office/drawing/2014/main" id="{6A939605-8F84-5CF4-3361-6C78ED0262F6}"/>
              </a:ext>
            </a:extLst>
          </p:cNvPr>
          <p:cNvSpPr>
            <a:spLocks noGrp="1"/>
          </p:cNvSpPr>
          <p:nvPr>
            <p:ph idx="1"/>
          </p:nvPr>
        </p:nvSpPr>
        <p:spPr>
          <a:xfrm>
            <a:off x="304800" y="890954"/>
            <a:ext cx="11582399" cy="5052646"/>
          </a:xfrm>
        </p:spPr>
        <p:txBody>
          <a:bodyPr>
            <a:normAutofit fontScale="92500" lnSpcReduction="20000"/>
          </a:bodyPr>
          <a:lstStyle/>
          <a:p>
            <a:pPr algn="r" rtl="1"/>
            <a:r>
              <a:rPr lang="ar-IQ" sz="2800" dirty="0"/>
              <a:t>يعني قيام الشريك بتقديم الاموال العينية للشركة بغرض استعمالها والانتفاع بها طيلة بقائها أو للمدة التي تم الاتفاق عليها.</a:t>
            </a:r>
          </a:p>
          <a:p>
            <a:pPr algn="r" rtl="1"/>
            <a:r>
              <a:rPr lang="ar-IQ" sz="2800" dirty="0"/>
              <a:t>يطبق عليها احكام عقد الإيجارقدر تعلق الأمر بضمانها</a:t>
            </a:r>
          </a:p>
          <a:p>
            <a:pPr algn="r" rtl="1"/>
            <a:r>
              <a:rPr lang="ar-IQ" sz="2800" dirty="0">
                <a:solidFill>
                  <a:srgbClr val="FF0000"/>
                </a:solidFill>
              </a:rPr>
              <a:t>من يتحمل تبعة هلالك الحصة؟</a:t>
            </a:r>
          </a:p>
          <a:p>
            <a:pPr algn="r" rtl="1"/>
            <a:r>
              <a:rPr lang="ar-IQ" sz="2800" dirty="0"/>
              <a:t>إذا هلكت الحصة فإنها تهلك على الشريك ويلزم بتقديم حصة أخرى، بخلافه تنتهي شراكته وينفسخ العقد بنسبة له.</a:t>
            </a:r>
          </a:p>
          <a:p>
            <a:pPr algn="r" rtl="1"/>
            <a:r>
              <a:rPr lang="ar-IQ" sz="2800" dirty="0">
                <a:solidFill>
                  <a:srgbClr val="FF0000"/>
                </a:solidFill>
              </a:rPr>
              <a:t>هل يكون الشريك ضامناَ لعدم التعرض للحصة أو ظهور عيب خفي؟</a:t>
            </a:r>
          </a:p>
          <a:p>
            <a:pPr marL="0" indent="0" algn="r" rtl="1">
              <a:buNone/>
            </a:pPr>
            <a:r>
              <a:rPr lang="ar-IQ" sz="2800" dirty="0"/>
              <a:t>نعم، يضمن عدم التعرض الشخصي منه أو من الغير، وكذلك يضمن العيوب الخفية.</a:t>
            </a:r>
          </a:p>
          <a:p>
            <a:pPr algn="r" rtl="1"/>
            <a:r>
              <a:rPr lang="ar-IQ" sz="2800" dirty="0">
                <a:solidFill>
                  <a:srgbClr val="FF0000"/>
                </a:solidFill>
              </a:rPr>
              <a:t>هل تلتزم الشركة برد الحصة بعد انتهاء الشركة أو المدة المحددة؟</a:t>
            </a:r>
          </a:p>
          <a:p>
            <a:pPr algn="r" rtl="1"/>
            <a:r>
              <a:rPr lang="ar-IQ" sz="2800" dirty="0"/>
              <a:t>نعم، وإذا كانت الحصة من المواد قابلة للاستهلاك على الشركة رد مثلها أو قيمتها.</a:t>
            </a:r>
          </a:p>
          <a:p>
            <a:pPr marL="0" indent="0" algn="r" rtl="1">
              <a:buNone/>
            </a:pPr>
            <a:endParaRPr lang="ar-IQ" sz="2800" dirty="0"/>
          </a:p>
          <a:p>
            <a:pPr marL="0" indent="0" algn="r" rtl="1">
              <a:buNone/>
            </a:pPr>
            <a:endParaRPr lang="ar-IQ" dirty="0"/>
          </a:p>
          <a:p>
            <a:pPr algn="r" rtl="1"/>
            <a:endParaRPr lang="en-US" dirty="0"/>
          </a:p>
        </p:txBody>
      </p:sp>
    </p:spTree>
    <p:extLst>
      <p:ext uri="{BB962C8B-B14F-4D97-AF65-F5344CB8AC3E}">
        <p14:creationId xmlns:p14="http://schemas.microsoft.com/office/powerpoint/2010/main" val="9693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A21F-C7CE-66F1-B198-FE0123A718A9}"/>
              </a:ext>
            </a:extLst>
          </p:cNvPr>
          <p:cNvSpPr>
            <a:spLocks noGrp="1"/>
          </p:cNvSpPr>
          <p:nvPr>
            <p:ph type="title"/>
          </p:nvPr>
        </p:nvSpPr>
        <p:spPr>
          <a:xfrm>
            <a:off x="1451579" y="-644769"/>
            <a:ext cx="9603275" cy="4689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527DE11-164F-4871-FEE5-0B2B0746B63B}"/>
              </a:ext>
            </a:extLst>
          </p:cNvPr>
          <p:cNvSpPr>
            <a:spLocks noGrp="1"/>
          </p:cNvSpPr>
          <p:nvPr>
            <p:ph idx="1"/>
          </p:nvPr>
        </p:nvSpPr>
        <p:spPr>
          <a:xfrm>
            <a:off x="234463" y="234470"/>
            <a:ext cx="11840306" cy="5814638"/>
          </a:xfrm>
        </p:spPr>
        <p:txBody>
          <a:bodyPr>
            <a:normAutofit/>
          </a:bodyPr>
          <a:lstStyle/>
          <a:p>
            <a:pPr marL="0" indent="0" algn="ctr" rtl="1">
              <a:buNone/>
            </a:pPr>
            <a:r>
              <a:rPr lang="ar-IQ" sz="2800" b="1" dirty="0">
                <a:solidFill>
                  <a:srgbClr val="FF0000"/>
                </a:solidFill>
              </a:rPr>
              <a:t>حصة العمل ( الحصة الصناعية)</a:t>
            </a:r>
          </a:p>
          <a:p>
            <a:pPr marL="0" indent="0" algn="just" rtl="1">
              <a:buNone/>
            </a:pPr>
            <a:r>
              <a:rPr lang="ar-IQ" sz="2800" dirty="0">
                <a:solidFill>
                  <a:srgbClr val="00B050"/>
                </a:solidFill>
              </a:rPr>
              <a:t>هل يجوز لمقدمة الحصة أن يباشر هذا العمل لحسابه الخاص أو لحساب شخص أخر؟</a:t>
            </a:r>
          </a:p>
          <a:p>
            <a:pPr marL="0" indent="0" algn="just" rtl="1">
              <a:buNone/>
            </a:pPr>
            <a:r>
              <a:rPr lang="ar-IQ" sz="2800" dirty="0"/>
              <a:t>كلا، لمنع المنافسة والاضرار بالشركة، ولكن هذا لايمنع قيامه بعمل أخر بشرط أن لا يعيقه عن أداء عمله للشركة .</a:t>
            </a:r>
          </a:p>
          <a:p>
            <a:pPr marL="0" indent="0" algn="just" rtl="1">
              <a:buNone/>
            </a:pPr>
            <a:r>
              <a:rPr lang="ar-IQ" sz="2800" dirty="0">
                <a:solidFill>
                  <a:srgbClr val="00B050"/>
                </a:solidFill>
              </a:rPr>
              <a:t>كيفة يتم تقدير حصة العمل؟</a:t>
            </a:r>
          </a:p>
          <a:p>
            <a:pPr marL="0" indent="0" algn="just" rtl="1">
              <a:buNone/>
            </a:pPr>
            <a:r>
              <a:rPr lang="ar-IQ" sz="2800" dirty="0"/>
              <a:t>يتم تقدير حصة العمل بالنقود على اساس مقدار المنفعة التي يمكن أن تعود للشركة من وراء عمل هذا الشريك، لذا يجب تحديد الحصة في عقد لشركة تحديداَ دقيقاً من حيث نوعها وطبيعتها.</a:t>
            </a:r>
          </a:p>
          <a:p>
            <a:pPr marL="0" indent="0" algn="just" rtl="1">
              <a:buNone/>
            </a:pPr>
            <a:r>
              <a:rPr lang="ar-IQ" sz="2800" dirty="0">
                <a:solidFill>
                  <a:srgbClr val="00B050"/>
                </a:solidFill>
              </a:rPr>
              <a:t>هل يتحمل مقدم حصة العمل خسائر الشركة؟</a:t>
            </a:r>
          </a:p>
          <a:p>
            <a:pPr marL="0" indent="0" algn="just" rtl="1">
              <a:buNone/>
            </a:pPr>
            <a:r>
              <a:rPr lang="ar-IQ" sz="2800" dirty="0"/>
              <a:t>كلا، لأن خسارته تتمثل في عدم حصوله مقابل لما صرفه من جهود.</a:t>
            </a:r>
          </a:p>
          <a:p>
            <a:pPr marL="0" indent="0" algn="r" rtl="1">
              <a:buNone/>
            </a:pPr>
            <a:endParaRPr lang="ar-IQ" sz="2800" b="1" dirty="0">
              <a:solidFill>
                <a:srgbClr val="FF0000"/>
              </a:solidFill>
            </a:endParaRPr>
          </a:p>
          <a:p>
            <a:pPr marL="0" indent="0" algn="r" rtl="1">
              <a:buNone/>
            </a:pPr>
            <a:endParaRPr lang="ar-IQ" sz="2800" b="1" dirty="0">
              <a:solidFill>
                <a:srgbClr val="FF0000"/>
              </a:solidFill>
            </a:endParaRPr>
          </a:p>
          <a:p>
            <a:pPr marL="0" indent="0" algn="r" rtl="1">
              <a:buNone/>
            </a:pPr>
            <a:endParaRPr lang="ar-IQ" sz="2800" b="1" dirty="0">
              <a:solidFill>
                <a:srgbClr val="FF0000"/>
              </a:solidFill>
            </a:endParaRPr>
          </a:p>
          <a:p>
            <a:pPr marL="0" indent="0" algn="r" rtl="1">
              <a:buNone/>
            </a:pPr>
            <a:endParaRPr lang="en-US" sz="2800" b="1" dirty="0">
              <a:solidFill>
                <a:srgbClr val="FF0000"/>
              </a:solidFill>
            </a:endParaRPr>
          </a:p>
        </p:txBody>
      </p:sp>
    </p:spTree>
    <p:extLst>
      <p:ext uri="{BB962C8B-B14F-4D97-AF65-F5344CB8AC3E}">
        <p14:creationId xmlns:p14="http://schemas.microsoft.com/office/powerpoint/2010/main" val="127836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56248-368F-2868-493C-1BEB6452C233}"/>
              </a:ext>
            </a:extLst>
          </p:cNvPr>
          <p:cNvSpPr>
            <a:spLocks noGrp="1"/>
          </p:cNvSpPr>
          <p:nvPr>
            <p:ph type="title"/>
          </p:nvPr>
        </p:nvSpPr>
        <p:spPr>
          <a:xfrm flipV="1">
            <a:off x="1451579" y="-445476"/>
            <a:ext cx="9603275" cy="44547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9FAFE24-E558-0692-A175-1FAC996E380C}"/>
              </a:ext>
            </a:extLst>
          </p:cNvPr>
          <p:cNvSpPr>
            <a:spLocks noGrp="1"/>
          </p:cNvSpPr>
          <p:nvPr>
            <p:ph idx="1"/>
          </p:nvPr>
        </p:nvSpPr>
        <p:spPr>
          <a:xfrm>
            <a:off x="-140677" y="199292"/>
            <a:ext cx="12332677" cy="5920154"/>
          </a:xfrm>
        </p:spPr>
        <p:txBody>
          <a:bodyPr>
            <a:noAutofit/>
          </a:bodyPr>
          <a:lstStyle/>
          <a:p>
            <a:pPr algn="r" rtl="1"/>
            <a:r>
              <a:rPr lang="ar-IQ" sz="2800" dirty="0">
                <a:solidFill>
                  <a:srgbClr val="FF0000"/>
                </a:solidFill>
              </a:rPr>
              <a:t>هل يجوز لمقدم حصة أخرى نقدية أو عينية؟</a:t>
            </a:r>
          </a:p>
          <a:p>
            <a:pPr algn="just" rtl="1"/>
            <a:r>
              <a:rPr lang="ar-IQ" sz="2800" dirty="0"/>
              <a:t>نعم، أن تقديم حصة العمل لا يمنع من تقديم حصص أخرى منقدية أو عينية</a:t>
            </a:r>
          </a:p>
          <a:p>
            <a:pPr algn="just" rtl="1"/>
            <a:r>
              <a:rPr lang="ar-IQ" sz="2800" dirty="0">
                <a:solidFill>
                  <a:srgbClr val="FF0000"/>
                </a:solidFill>
              </a:rPr>
              <a:t>هل يجوز أن يكون جميع حصص لشركاء من العمل؟</a:t>
            </a:r>
          </a:p>
          <a:p>
            <a:pPr algn="just" rtl="1"/>
            <a:r>
              <a:rPr lang="ar-IQ" sz="2800" dirty="0"/>
              <a:t>كلا، لأن حصة العمل لا تدخل في تكوين رأس المال الذي تحتاجه الشركة لمزاولة نشاطها، ولا يدخل ضمن عناصر ذمتها المالية، ولا يمثل ضماناً لدائنها لستحالة الحجز أو تنفبذ عليها.</a:t>
            </a:r>
          </a:p>
          <a:p>
            <a:pPr algn="just" rtl="1"/>
            <a:r>
              <a:rPr lang="ar-IQ" sz="2800" dirty="0">
                <a:solidFill>
                  <a:srgbClr val="FF0000"/>
                </a:solidFill>
              </a:rPr>
              <a:t>هل يجوز تقديم حصة العمل في شركات المساهمة والمحدودة؟</a:t>
            </a:r>
          </a:p>
          <a:p>
            <a:pPr algn="just" rtl="1"/>
            <a:r>
              <a:rPr lang="ar-IQ" sz="2800" dirty="0"/>
              <a:t>كلا، لسببين</a:t>
            </a:r>
          </a:p>
          <a:p>
            <a:pPr algn="just" rtl="1"/>
            <a:r>
              <a:rPr lang="ar-IQ" sz="2800" dirty="0"/>
              <a:t>1- لأن القانون نص على أن مسؤولية الشركاء في هذه الشركات هي مسؤولية محدودة بحدود بمساهمتهم في رأس مالها.</a:t>
            </a:r>
          </a:p>
          <a:p>
            <a:pPr algn="just" rtl="1"/>
            <a:r>
              <a:rPr lang="ar-IQ" sz="2800" dirty="0"/>
              <a:t>2- أن رأس مال هذه الشركات ينقسم إلى أسهم نقدية متساوية القيمية وغير قابلة للتجزئة</a:t>
            </a:r>
          </a:p>
        </p:txBody>
      </p:sp>
    </p:spTree>
    <p:extLst>
      <p:ext uri="{BB962C8B-B14F-4D97-AF65-F5344CB8AC3E}">
        <p14:creationId xmlns:p14="http://schemas.microsoft.com/office/powerpoint/2010/main" val="218519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BE5B4-B7EA-40DC-9D76-99C8335DFDBA}"/>
              </a:ext>
            </a:extLst>
          </p:cNvPr>
          <p:cNvSpPr>
            <a:spLocks noGrp="1"/>
          </p:cNvSpPr>
          <p:nvPr>
            <p:ph type="title"/>
          </p:nvPr>
        </p:nvSpPr>
        <p:spPr>
          <a:xfrm>
            <a:off x="1451579" y="-1641231"/>
            <a:ext cx="9603275" cy="1641231"/>
          </a:xfrm>
        </p:spPr>
        <p:txBody>
          <a:bodyPr/>
          <a:lstStyle/>
          <a:p>
            <a:endParaRPr lang="en-US" dirty="0"/>
          </a:p>
        </p:txBody>
      </p:sp>
      <p:sp>
        <p:nvSpPr>
          <p:cNvPr id="3" name="Content Placeholder 2">
            <a:extLst>
              <a:ext uri="{FF2B5EF4-FFF2-40B4-BE49-F238E27FC236}">
                <a16:creationId xmlns:a16="http://schemas.microsoft.com/office/drawing/2014/main" id="{B9301926-0F84-841D-37AA-5F2DA7217133}"/>
              </a:ext>
            </a:extLst>
          </p:cNvPr>
          <p:cNvSpPr>
            <a:spLocks noGrp="1"/>
          </p:cNvSpPr>
          <p:nvPr>
            <p:ph idx="1"/>
          </p:nvPr>
        </p:nvSpPr>
        <p:spPr>
          <a:xfrm>
            <a:off x="1" y="339970"/>
            <a:ext cx="11957538" cy="5838092"/>
          </a:xfrm>
        </p:spPr>
        <p:txBody>
          <a:bodyPr>
            <a:normAutofit/>
          </a:bodyPr>
          <a:lstStyle/>
          <a:p>
            <a:pPr algn="just" rtl="1"/>
            <a:r>
              <a:rPr lang="ar-IQ" sz="2800" dirty="0">
                <a:solidFill>
                  <a:srgbClr val="FF0000"/>
                </a:solidFill>
              </a:rPr>
              <a:t>هل يجوز تقديم حصة العمل في الشركة البسيطة؟</a:t>
            </a:r>
          </a:p>
          <a:p>
            <a:pPr algn="just" rtl="1"/>
            <a:r>
              <a:rPr lang="ar-IQ" sz="2800" dirty="0"/>
              <a:t> أجاز القانون صراحة في المادة (181) من قانون الشركات العراقي المعدل بنصها على ( ... يقدم واحدا منهم عملاً والأخرون مالاً)</a:t>
            </a:r>
          </a:p>
          <a:p>
            <a:pPr algn="just" rtl="1"/>
            <a:r>
              <a:rPr lang="ar-IQ" sz="2800" dirty="0">
                <a:solidFill>
                  <a:srgbClr val="FF0000"/>
                </a:solidFill>
              </a:rPr>
              <a:t>هل يمكن تقديم حصة العمل في شركة شخص واحد ومشروع فردي؟</a:t>
            </a:r>
          </a:p>
          <a:p>
            <a:pPr algn="just" rtl="1"/>
            <a:r>
              <a:rPr lang="ar-IQ" sz="2800" dirty="0"/>
              <a:t>كلا، لضرورة وجود رأس مال يتم به تأسيس هذه الشركة ومزاولة نشاطها ولكي يكون ضماناً للدائنين للحجز وتنفيذ عليه.</a:t>
            </a:r>
          </a:p>
          <a:p>
            <a:pPr algn="just" rtl="1"/>
            <a:r>
              <a:rPr lang="ar-IQ" sz="2800" dirty="0"/>
              <a:t>أن التزام الشريك بتقديم حصة العمل من </a:t>
            </a:r>
            <a:r>
              <a:rPr lang="ar-IQ" sz="2800" dirty="0">
                <a:solidFill>
                  <a:srgbClr val="FF0000"/>
                </a:solidFill>
              </a:rPr>
              <a:t>التزامات مستمرة التنفيذ، </a:t>
            </a:r>
            <a:r>
              <a:rPr lang="ar-IQ" sz="2800" dirty="0"/>
              <a:t>لذا في حال توقفه لأي سبب من الأسباب أو أمتنع عن ذلك أو استحال عليه القيام بذلك، تنعدم حصته، وتنقضي شراكته  وينفسخ عقد الشركة بالنسبة له.</a:t>
            </a:r>
            <a:endParaRPr lang="en-US" sz="2800" dirty="0"/>
          </a:p>
        </p:txBody>
      </p:sp>
    </p:spTree>
    <p:extLst>
      <p:ext uri="{BB962C8B-B14F-4D97-AF65-F5344CB8AC3E}">
        <p14:creationId xmlns:p14="http://schemas.microsoft.com/office/powerpoint/2010/main" val="284833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5C83-3E75-0E72-B067-3678BDC01F6E}"/>
              </a:ext>
            </a:extLst>
          </p:cNvPr>
          <p:cNvSpPr>
            <a:spLocks noGrp="1"/>
          </p:cNvSpPr>
          <p:nvPr>
            <p:ph type="title"/>
          </p:nvPr>
        </p:nvSpPr>
        <p:spPr>
          <a:xfrm>
            <a:off x="838200" y="480646"/>
            <a:ext cx="10515600" cy="926123"/>
          </a:xfrm>
        </p:spPr>
        <p:txBody>
          <a:bodyPr>
            <a:normAutofit fontScale="90000"/>
          </a:bodyPr>
          <a:lstStyle/>
          <a:p>
            <a:pPr algn="ctr"/>
            <a:r>
              <a:rPr lang="ar-IQ" dirty="0">
                <a:solidFill>
                  <a:srgbClr val="C00000"/>
                </a:solidFill>
              </a:rPr>
              <a:t>التعريف بالشركة</a:t>
            </a:r>
            <a:br>
              <a:rPr lang="ar-IQ" dirty="0">
                <a:solidFill>
                  <a:srgbClr val="C00000"/>
                </a:solidFill>
              </a:rPr>
            </a:br>
            <a:endParaRPr lang="en-US" dirty="0"/>
          </a:p>
        </p:txBody>
      </p:sp>
      <p:sp>
        <p:nvSpPr>
          <p:cNvPr id="3" name="Content Placeholder 2">
            <a:extLst>
              <a:ext uri="{FF2B5EF4-FFF2-40B4-BE49-F238E27FC236}">
                <a16:creationId xmlns:a16="http://schemas.microsoft.com/office/drawing/2014/main" id="{21DFE6E3-E874-0671-507D-D839F44F3672}"/>
              </a:ext>
            </a:extLst>
          </p:cNvPr>
          <p:cNvSpPr>
            <a:spLocks noGrp="1"/>
          </p:cNvSpPr>
          <p:nvPr>
            <p:ph idx="1"/>
          </p:nvPr>
        </p:nvSpPr>
        <p:spPr>
          <a:xfrm>
            <a:off x="838200" y="1160585"/>
            <a:ext cx="10515600" cy="5016377"/>
          </a:xfrm>
        </p:spPr>
        <p:txBody>
          <a:bodyPr>
            <a:normAutofit/>
          </a:bodyPr>
          <a:lstStyle/>
          <a:p>
            <a:pPr marL="0" indent="0" algn="just" rtl="1">
              <a:buNone/>
            </a:pPr>
            <a:r>
              <a:rPr lang="ar-IQ" altLang="en-US" sz="4800" b="1" dirty="0">
                <a:solidFill>
                  <a:srgbClr val="FF0000"/>
                </a:solidFill>
                <a:cs typeface="+mj-cs"/>
              </a:rPr>
              <a:t>اولاَ: المقصود بالشركة:</a:t>
            </a:r>
            <a:r>
              <a:rPr lang="ar-IQ" altLang="en-US" sz="4800" dirty="0">
                <a:solidFill>
                  <a:srgbClr val="FFFF00"/>
                </a:solidFill>
                <a:cs typeface="+mj-cs"/>
              </a:rPr>
              <a:t> </a:t>
            </a:r>
            <a:r>
              <a:rPr lang="ar-IQ" altLang="en-US" sz="4800" dirty="0">
                <a:cs typeface="+mj-cs"/>
              </a:rPr>
              <a:t>تعرف المادة (4) من قانون الشركات رقم (21) لسنة 1997 المعدل الشركة بانها: (</a:t>
            </a:r>
            <a:r>
              <a:rPr lang="ar-IQ" altLang="en-US" sz="4800" b="1" dirty="0">
                <a:cs typeface="+mj-cs"/>
              </a:rPr>
              <a:t>عقد به يلتزم شخصان او اكثر بأن يساهم كل منهم في مشروع اقتصادي بتقديم حصة من مال او من عمل لاقتسام ماينشأ عنه من ربح او خسارة)</a:t>
            </a:r>
            <a:endParaRPr lang="en-US" sz="4800" dirty="0">
              <a:cs typeface="+mj-cs"/>
            </a:endParaRPr>
          </a:p>
          <a:p>
            <a:pPr marL="0" indent="0" algn="ctr" rtl="1">
              <a:buNone/>
            </a:pPr>
            <a:endParaRPr lang="en-US" sz="4800" dirty="0">
              <a:solidFill>
                <a:srgbClr val="C00000"/>
              </a:solidFill>
            </a:endParaRPr>
          </a:p>
        </p:txBody>
      </p:sp>
    </p:spTree>
    <p:extLst>
      <p:ext uri="{BB962C8B-B14F-4D97-AF65-F5344CB8AC3E}">
        <p14:creationId xmlns:p14="http://schemas.microsoft.com/office/powerpoint/2010/main" val="2727820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2AC4-EEBD-696A-37F8-76A17FA7BD5B}"/>
              </a:ext>
            </a:extLst>
          </p:cNvPr>
          <p:cNvSpPr>
            <a:spLocks noGrp="1"/>
          </p:cNvSpPr>
          <p:nvPr>
            <p:ph type="title"/>
          </p:nvPr>
        </p:nvSpPr>
        <p:spPr>
          <a:xfrm>
            <a:off x="1451579" y="386862"/>
            <a:ext cx="9603275" cy="715107"/>
          </a:xfrm>
        </p:spPr>
        <p:txBody>
          <a:bodyPr/>
          <a:lstStyle/>
          <a:p>
            <a:pPr algn="ctr"/>
            <a:r>
              <a:rPr lang="ar-IQ" dirty="0">
                <a:solidFill>
                  <a:srgbClr val="FF0000"/>
                </a:solidFill>
              </a:rPr>
              <a:t>السمعة والاعتبار التجاري</a:t>
            </a:r>
            <a:endParaRPr lang="en-US" dirty="0">
              <a:solidFill>
                <a:srgbClr val="FF0000"/>
              </a:solidFill>
            </a:endParaRPr>
          </a:p>
        </p:txBody>
      </p:sp>
      <p:sp>
        <p:nvSpPr>
          <p:cNvPr id="3" name="Content Placeholder 2">
            <a:extLst>
              <a:ext uri="{FF2B5EF4-FFF2-40B4-BE49-F238E27FC236}">
                <a16:creationId xmlns:a16="http://schemas.microsoft.com/office/drawing/2014/main" id="{97780739-B873-17FA-40E7-9C1304A2D831}"/>
              </a:ext>
            </a:extLst>
          </p:cNvPr>
          <p:cNvSpPr>
            <a:spLocks noGrp="1"/>
          </p:cNvSpPr>
          <p:nvPr>
            <p:ph idx="1"/>
          </p:nvPr>
        </p:nvSpPr>
        <p:spPr>
          <a:xfrm>
            <a:off x="152401" y="1101970"/>
            <a:ext cx="11793414" cy="4689230"/>
          </a:xfrm>
        </p:spPr>
        <p:txBody>
          <a:bodyPr/>
          <a:lstStyle/>
          <a:p>
            <a:pPr algn="r" rtl="1"/>
            <a:r>
              <a:rPr lang="ar-IQ" sz="2800" dirty="0">
                <a:solidFill>
                  <a:srgbClr val="FF0000"/>
                </a:solidFill>
              </a:rPr>
              <a:t>الرأي الأول: </a:t>
            </a:r>
          </a:p>
          <a:p>
            <a:pPr algn="r" rtl="1"/>
            <a:r>
              <a:rPr lang="ar-IQ" sz="2800" dirty="0"/>
              <a:t>يجوز تقديم السمعة والاعتبار التجري كحصة في الشركة، كونها تمثل قيمة معنوية يمكن تقويمها بالنقود. من خلال إضافة الاسم المدني ( العنوان التجاري)  للشخص إلى الاسم التجاري للشركة.</a:t>
            </a:r>
          </a:p>
          <a:p>
            <a:pPr algn="r" rtl="1"/>
            <a:r>
              <a:rPr lang="ar-IQ" sz="2800" dirty="0">
                <a:solidFill>
                  <a:srgbClr val="FF0000"/>
                </a:solidFill>
              </a:rPr>
              <a:t>الرأي الثاني:</a:t>
            </a:r>
          </a:p>
          <a:p>
            <a:pPr algn="r" rtl="1"/>
            <a:r>
              <a:rPr lang="ar-IQ" sz="2800" dirty="0"/>
              <a:t> لا يجوز ذلك، لأنها ليست بمال ولا يمكن تقديرها بالنقود، ولمنع إساءة استعمال السمعة التجارية بشكل مخالف لنظام العام.</a:t>
            </a:r>
          </a:p>
          <a:p>
            <a:pPr algn="r" rtl="1"/>
            <a:endParaRPr lang="ar-IQ" sz="2800" dirty="0"/>
          </a:p>
          <a:p>
            <a:pPr algn="r" rtl="1"/>
            <a:endParaRPr lang="en-US" dirty="0"/>
          </a:p>
        </p:txBody>
      </p:sp>
    </p:spTree>
    <p:extLst>
      <p:ext uri="{BB962C8B-B14F-4D97-AF65-F5344CB8AC3E}">
        <p14:creationId xmlns:p14="http://schemas.microsoft.com/office/powerpoint/2010/main" val="3195528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FCBE-75A3-42D8-1D0E-06D83AB123A0}"/>
              </a:ext>
            </a:extLst>
          </p:cNvPr>
          <p:cNvSpPr>
            <a:spLocks noGrp="1"/>
          </p:cNvSpPr>
          <p:nvPr>
            <p:ph type="title"/>
          </p:nvPr>
        </p:nvSpPr>
        <p:spPr>
          <a:xfrm>
            <a:off x="1451579" y="644769"/>
            <a:ext cx="9603275" cy="746885"/>
          </a:xfrm>
        </p:spPr>
        <p:txBody>
          <a:bodyPr>
            <a:normAutofit fontScale="90000"/>
          </a:bodyPr>
          <a:lstStyle/>
          <a:p>
            <a:pPr algn="ctr"/>
            <a:r>
              <a:rPr lang="ar-IQ" b="1" dirty="0">
                <a:solidFill>
                  <a:srgbClr val="FF0000"/>
                </a:solidFill>
              </a:rPr>
              <a:t>الفرق بين رأس مال الشركة وموجودات الشركة</a:t>
            </a:r>
            <a:br>
              <a:rPr lang="ar-IQ" b="1" dirty="0">
                <a:solidFill>
                  <a:srgbClr val="FF0000"/>
                </a:solidFill>
              </a:rPr>
            </a:br>
            <a:endParaRPr lang="en-US" b="1" dirty="0">
              <a:solidFill>
                <a:srgbClr val="FF0000"/>
              </a:solidFill>
            </a:endParaRPr>
          </a:p>
        </p:txBody>
      </p:sp>
      <p:sp>
        <p:nvSpPr>
          <p:cNvPr id="3" name="Content Placeholder 2">
            <a:extLst>
              <a:ext uri="{FF2B5EF4-FFF2-40B4-BE49-F238E27FC236}">
                <a16:creationId xmlns:a16="http://schemas.microsoft.com/office/drawing/2014/main" id="{C70E01C8-0689-CC72-581D-3ECDB0532BED}"/>
              </a:ext>
            </a:extLst>
          </p:cNvPr>
          <p:cNvSpPr>
            <a:spLocks noGrp="1"/>
          </p:cNvSpPr>
          <p:nvPr>
            <p:ph idx="1"/>
          </p:nvPr>
        </p:nvSpPr>
        <p:spPr>
          <a:xfrm>
            <a:off x="1451579" y="1406769"/>
            <a:ext cx="9603275" cy="4806461"/>
          </a:xfrm>
        </p:spPr>
        <p:txBody>
          <a:bodyPr/>
          <a:lstStyle/>
          <a:p>
            <a:endParaRPr lang="ar-IQ" dirty="0"/>
          </a:p>
          <a:p>
            <a:pPr algn="just" rtl="1"/>
            <a:r>
              <a:rPr lang="ar-IQ" sz="2800" dirty="0"/>
              <a:t>يتكون رأس مال الشركة من حصص نقدية وعينية، بينما موجودت الشركة عبارة عن مجموع ما تمتلكه الشركة من أموال منقولة وعقارية وحقوق عند الغير.</a:t>
            </a:r>
          </a:p>
          <a:p>
            <a:pPr algn="just" rtl="1"/>
            <a:r>
              <a:rPr lang="ar-IQ" sz="2800" dirty="0"/>
              <a:t>يتسم رأس المال </a:t>
            </a:r>
            <a:r>
              <a:rPr lang="ar-IQ" sz="2800" dirty="0">
                <a:solidFill>
                  <a:srgbClr val="FF0000"/>
                </a:solidFill>
              </a:rPr>
              <a:t>بالثبات</a:t>
            </a:r>
            <a:r>
              <a:rPr lang="ar-IQ" sz="2800" dirty="0"/>
              <a:t>، بينما يتغير موجودات الشركة تبعاَ لنشاط الشركة.</a:t>
            </a:r>
          </a:p>
          <a:p>
            <a:pPr algn="just" rtl="1"/>
            <a:r>
              <a:rPr lang="ar-IQ" sz="2800" dirty="0"/>
              <a:t>تمثل موجودات الشركة </a:t>
            </a:r>
            <a:r>
              <a:rPr lang="ar-IQ" sz="2800" dirty="0">
                <a:solidFill>
                  <a:srgbClr val="FF0000"/>
                </a:solidFill>
              </a:rPr>
              <a:t>الضمان</a:t>
            </a:r>
            <a:r>
              <a:rPr lang="ar-IQ" sz="2800" dirty="0"/>
              <a:t> الحقيقي للدائنين في حين يمثل راس مال الشركة الحد الأدنى من الضمان المقرر للدائنين</a:t>
            </a:r>
            <a:endParaRPr lang="en-US" sz="2800" dirty="0"/>
          </a:p>
        </p:txBody>
      </p:sp>
    </p:spTree>
    <p:extLst>
      <p:ext uri="{BB962C8B-B14F-4D97-AF65-F5344CB8AC3E}">
        <p14:creationId xmlns:p14="http://schemas.microsoft.com/office/powerpoint/2010/main" val="81401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668A-7200-6EFE-C8CB-58C7C49AE253}"/>
              </a:ext>
            </a:extLst>
          </p:cNvPr>
          <p:cNvSpPr>
            <a:spLocks noGrp="1"/>
          </p:cNvSpPr>
          <p:nvPr>
            <p:ph type="title"/>
          </p:nvPr>
        </p:nvSpPr>
        <p:spPr>
          <a:xfrm>
            <a:off x="1451579" y="248357"/>
            <a:ext cx="9603275" cy="564443"/>
          </a:xfrm>
        </p:spPr>
        <p:txBody>
          <a:bodyPr/>
          <a:lstStyle/>
          <a:p>
            <a:r>
              <a:rPr lang="ar-IQ" sz="3200" b="1" dirty="0">
                <a:solidFill>
                  <a:srgbClr val="FF0000"/>
                </a:solidFill>
                <a:latin typeface="Segoe UI" panose="020B0502040204020203" pitchFamily="34" charset="0"/>
                <a:cs typeface="Segoe UI" panose="020B0502040204020203" pitchFamily="34" charset="0"/>
              </a:rPr>
              <a:t>الأركان الموضوعية الخاصة/ثالثاً: اقتسام الأرباح والخسائر </a:t>
            </a:r>
            <a:endParaRPr lang="en-US" dirty="0">
              <a:solidFill>
                <a:srgbClr val="FF0000"/>
              </a:solidFill>
            </a:endParaRPr>
          </a:p>
        </p:txBody>
      </p:sp>
      <p:sp>
        <p:nvSpPr>
          <p:cNvPr id="3" name="Content Placeholder 2">
            <a:extLst>
              <a:ext uri="{FF2B5EF4-FFF2-40B4-BE49-F238E27FC236}">
                <a16:creationId xmlns:a16="http://schemas.microsoft.com/office/drawing/2014/main" id="{390BE38B-F163-2560-18B8-CABF64FFC197}"/>
              </a:ext>
            </a:extLst>
          </p:cNvPr>
          <p:cNvSpPr>
            <a:spLocks noGrp="1"/>
          </p:cNvSpPr>
          <p:nvPr>
            <p:ph idx="1"/>
          </p:nvPr>
        </p:nvSpPr>
        <p:spPr>
          <a:xfrm>
            <a:off x="180623" y="993422"/>
            <a:ext cx="11819466" cy="4921956"/>
          </a:xfrm>
        </p:spPr>
        <p:txBody>
          <a:bodyPr>
            <a:normAutofit/>
          </a:bodyPr>
          <a:lstStyle/>
          <a:p>
            <a:pPr algn="r" rtl="1"/>
            <a:r>
              <a:rPr lang="ar-IQ" dirty="0">
                <a:latin typeface="Segoe UI" pitchFamily="34" charset="0"/>
                <a:cs typeface="Segoe UI" pitchFamily="34" charset="0"/>
              </a:rPr>
              <a:t>يعد اقتسام الأرباح والخسائر ركناً جوهرياً في عقد الشركة، </a:t>
            </a:r>
            <a:r>
              <a:rPr lang="ar-IQ" dirty="0">
                <a:solidFill>
                  <a:srgbClr val="FF0000"/>
                </a:solidFill>
                <a:latin typeface="Segoe UI" pitchFamily="34" charset="0"/>
                <a:cs typeface="Segoe UI" pitchFamily="34" charset="0"/>
              </a:rPr>
              <a:t>وأن الإخلال به يؤدي الى بطلان عقد الشركة</a:t>
            </a:r>
            <a:endParaRPr lang="en-US" dirty="0">
              <a:solidFill>
                <a:srgbClr val="FF0000"/>
              </a:solidFill>
              <a:latin typeface="Segoe UI" pitchFamily="34" charset="0"/>
              <a:cs typeface="Segoe UI" pitchFamily="34" charset="0"/>
            </a:endParaRPr>
          </a:p>
          <a:p>
            <a:pPr algn="r" rtl="1"/>
            <a:r>
              <a:rPr lang="ar-IQ" dirty="0">
                <a:solidFill>
                  <a:srgbClr val="FF0000"/>
                </a:solidFill>
                <a:latin typeface="Segoe UI" pitchFamily="34" charset="0"/>
                <a:cs typeface="Segoe UI" pitchFamily="34" charset="0"/>
              </a:rPr>
              <a:t>أولاً : إن المقصود بالأرباح التي توزع على الشركاء هو الأرباح الصافية</a:t>
            </a:r>
            <a:endParaRPr lang="en-US" dirty="0">
              <a:solidFill>
                <a:srgbClr val="FF0000"/>
              </a:solidFill>
              <a:latin typeface="Segoe UI" pitchFamily="34" charset="0"/>
              <a:cs typeface="Segoe UI" pitchFamily="34" charset="0"/>
            </a:endParaRPr>
          </a:p>
          <a:p>
            <a:pPr algn="just" rtl="1"/>
            <a:r>
              <a:rPr lang="ar-IQ" dirty="0">
                <a:latin typeface="Segoe UI" pitchFamily="34" charset="0"/>
                <a:cs typeface="Segoe UI" pitchFamily="34" charset="0"/>
              </a:rPr>
              <a:t>لا يجوز توزيع الأرباح إلا بعد الاستقطاعات القانونية، وعلى النحو الآتي : </a:t>
            </a:r>
          </a:p>
          <a:p>
            <a:pPr marL="457200" indent="-457200" algn="just" rtl="1">
              <a:buFont typeface="+mj-lt"/>
              <a:buAutoNum type="arabicPeriod"/>
            </a:pPr>
            <a:r>
              <a:rPr lang="fa-IR" dirty="0">
                <a:latin typeface="Segoe UI" pitchFamily="34" charset="0"/>
                <a:cs typeface="Segoe UI" pitchFamily="34" charset="0"/>
              </a:rPr>
              <a:t> </a:t>
            </a:r>
            <a:r>
              <a:rPr lang="ar-IQ" dirty="0">
                <a:solidFill>
                  <a:srgbClr val="FF0000"/>
                </a:solidFill>
                <a:latin typeface="Segoe UI" pitchFamily="34" charset="0"/>
                <a:cs typeface="Segoe UI" pitchFamily="34" charset="0"/>
              </a:rPr>
              <a:t>استقطاع ( 5 % ) في الأقل كاحتياطي إلزامي</a:t>
            </a:r>
            <a:endParaRPr lang="en-US" dirty="0">
              <a:solidFill>
                <a:srgbClr val="FF0000"/>
              </a:solidFill>
              <a:latin typeface="Segoe UI" pitchFamily="34" charset="0"/>
              <a:cs typeface="Segoe UI" pitchFamily="34" charset="0"/>
            </a:endParaRPr>
          </a:p>
          <a:p>
            <a:pPr marL="0" indent="0" algn="just" rtl="1">
              <a:buNone/>
            </a:pPr>
            <a:r>
              <a:rPr lang="ar-IQ" dirty="0">
                <a:latin typeface="Segoe UI" pitchFamily="34" charset="0"/>
                <a:cs typeface="Segoe UI" pitchFamily="34" charset="0"/>
              </a:rPr>
              <a:t>حتى يبلغ (50 %) من رأس المال المدفوع، ويجوز بقرار من الهيئة العامة الاستمرار في الاستقطاع لحساب الاحتياطي الإلزامي بما لا يتجاوز (</a:t>
            </a:r>
            <a:r>
              <a:rPr lang="fa-IR" dirty="0">
                <a:latin typeface="Segoe UI" pitchFamily="34" charset="0"/>
                <a:cs typeface="Segoe UI" pitchFamily="34" charset="0"/>
              </a:rPr>
              <a:t>۱۰۰ %) </a:t>
            </a:r>
            <a:r>
              <a:rPr lang="ar-IQ" dirty="0">
                <a:latin typeface="Segoe UI" pitchFamily="34" charset="0"/>
                <a:cs typeface="Segoe UI" pitchFamily="34" charset="0"/>
              </a:rPr>
              <a:t>من رأس المال المدفوع</a:t>
            </a:r>
            <a:r>
              <a:rPr lang="fa-IR" dirty="0">
                <a:latin typeface="Segoe UI" pitchFamily="34" charset="0"/>
                <a:cs typeface="Segoe UI" pitchFamily="34" charset="0"/>
              </a:rPr>
              <a:t>.</a:t>
            </a:r>
            <a:endParaRPr lang="ar-IQ" dirty="0">
              <a:latin typeface="Segoe UI" pitchFamily="34" charset="0"/>
              <a:cs typeface="Segoe UI" pitchFamily="34" charset="0"/>
            </a:endParaRPr>
          </a:p>
          <a:p>
            <a:pPr marL="0" indent="0" algn="just" rtl="1">
              <a:buNone/>
            </a:pPr>
            <a:r>
              <a:rPr lang="ar-IQ" dirty="0">
                <a:solidFill>
                  <a:srgbClr val="FF0000"/>
                </a:solidFill>
                <a:latin typeface="Segoe UI" pitchFamily="34" charset="0"/>
                <a:cs typeface="Segoe UI" pitchFamily="34" charset="0"/>
              </a:rPr>
              <a:t>هل يجوز استخدام الاحتياطي الالزامي للوفاء بديون الشركة؟</a:t>
            </a:r>
          </a:p>
          <a:p>
            <a:pPr marL="0" indent="0" algn="just" rtl="1">
              <a:buNone/>
            </a:pPr>
            <a:r>
              <a:rPr lang="ar-IQ" dirty="0">
                <a:latin typeface="Segoe UI" pitchFamily="34" charset="0"/>
                <a:cs typeface="Segoe UI" pitchFamily="34" charset="0"/>
              </a:rPr>
              <a:t>يمكن استخدام الاحتياطي للوفاء بديون الشركة بشرط أن لا يتجاوز المبلغ المدفوع لتسديد الديون </a:t>
            </a:r>
            <a:r>
              <a:rPr lang="ar-IQ" dirty="0">
                <a:solidFill>
                  <a:srgbClr val="00B050"/>
                </a:solidFill>
                <a:latin typeface="Segoe UI" pitchFamily="34" charset="0"/>
                <a:cs typeface="Segoe UI" pitchFamily="34" charset="0"/>
              </a:rPr>
              <a:t>( 50 %) من الاحتياطي</a:t>
            </a:r>
            <a:r>
              <a:rPr lang="ar-IQ" dirty="0">
                <a:latin typeface="Segoe UI" pitchFamily="34" charset="0"/>
                <a:cs typeface="Segoe UI" pitchFamily="34" charset="0"/>
              </a:rPr>
              <a:t>، ويخضع أي مبلغ يتجاوز هذه النسبة إلى موافقة المسجل.</a:t>
            </a:r>
          </a:p>
          <a:p>
            <a:pPr marL="0" indent="0" algn="just" rtl="1">
              <a:buNone/>
            </a:pPr>
            <a:r>
              <a:rPr lang="ar-IQ" dirty="0">
                <a:solidFill>
                  <a:srgbClr val="FF0000"/>
                </a:solidFill>
                <a:latin typeface="Segoe UI" pitchFamily="34" charset="0"/>
                <a:cs typeface="Segoe UI" pitchFamily="34" charset="0"/>
              </a:rPr>
              <a:t>3- يوزع الباقي من الربح أو جزء منه على الأعضاء حسب أسهمهم أو حصصه الأحوال. </a:t>
            </a:r>
          </a:p>
          <a:p>
            <a:pPr marL="0" indent="0" algn="just" rtl="1">
              <a:buNone/>
            </a:pPr>
            <a:endParaRPr lang="ar-IQ" dirty="0">
              <a:latin typeface="Segoe UI" pitchFamily="34" charset="0"/>
              <a:cs typeface="Segoe UI" pitchFamily="34" charset="0"/>
            </a:endParaRPr>
          </a:p>
          <a:p>
            <a:pPr marL="0" indent="0" algn="just" rtl="1">
              <a:buNone/>
            </a:pPr>
            <a:endParaRPr lang="ar-IQ" dirty="0">
              <a:latin typeface="Segoe UI" pitchFamily="34" charset="0"/>
              <a:cs typeface="Segoe UI" pitchFamily="34" charset="0"/>
            </a:endParaRPr>
          </a:p>
          <a:p>
            <a:pPr marL="0" indent="0" algn="just" rtl="1">
              <a:buNone/>
            </a:pPr>
            <a:endParaRPr lang="en-US" dirty="0">
              <a:latin typeface="Segoe UI" pitchFamily="34" charset="0"/>
              <a:cs typeface="Segoe UI" pitchFamily="34" charset="0"/>
            </a:endParaRPr>
          </a:p>
        </p:txBody>
      </p:sp>
    </p:spTree>
    <p:extLst>
      <p:ext uri="{BB962C8B-B14F-4D97-AF65-F5344CB8AC3E}">
        <p14:creationId xmlns:p14="http://schemas.microsoft.com/office/powerpoint/2010/main" val="3312698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3AD0E-52AC-AC20-7E80-E2A33A7D8579}"/>
              </a:ext>
            </a:extLst>
          </p:cNvPr>
          <p:cNvSpPr>
            <a:spLocks noGrp="1"/>
          </p:cNvSpPr>
          <p:nvPr>
            <p:ph type="title"/>
          </p:nvPr>
        </p:nvSpPr>
        <p:spPr>
          <a:xfrm>
            <a:off x="1451579" y="293511"/>
            <a:ext cx="9603275" cy="575733"/>
          </a:xfrm>
        </p:spPr>
        <p:txBody>
          <a:bodyPr/>
          <a:lstStyle/>
          <a:p>
            <a:pPr algn="ctr" rtl="1"/>
            <a:r>
              <a:rPr lang="ar-IQ" dirty="0">
                <a:solidFill>
                  <a:srgbClr val="FF0000"/>
                </a:solidFill>
                <a:latin typeface="Segoe UI" pitchFamily="34" charset="0"/>
                <a:cs typeface="Segoe UI" pitchFamily="34" charset="0"/>
              </a:rPr>
              <a:t>كيفية توزيع الأرباح واقتسام الخسائر</a:t>
            </a:r>
          </a:p>
        </p:txBody>
      </p:sp>
      <p:sp>
        <p:nvSpPr>
          <p:cNvPr id="3" name="Content Placeholder 2">
            <a:extLst>
              <a:ext uri="{FF2B5EF4-FFF2-40B4-BE49-F238E27FC236}">
                <a16:creationId xmlns:a16="http://schemas.microsoft.com/office/drawing/2014/main" id="{5E2C0A01-4791-0B2A-D0D8-0BB7F1ADD98A}"/>
              </a:ext>
            </a:extLst>
          </p:cNvPr>
          <p:cNvSpPr>
            <a:spLocks noGrp="1"/>
          </p:cNvSpPr>
          <p:nvPr>
            <p:ph idx="1"/>
          </p:nvPr>
        </p:nvSpPr>
        <p:spPr>
          <a:xfrm>
            <a:off x="474133" y="869244"/>
            <a:ext cx="11446934" cy="4910667"/>
          </a:xfrm>
        </p:spPr>
        <p:txBody>
          <a:bodyPr/>
          <a:lstStyle/>
          <a:p>
            <a:pPr marL="0" indent="0" algn="r" rtl="1">
              <a:buNone/>
            </a:pPr>
            <a:r>
              <a:rPr lang="ar-IQ" dirty="0">
                <a:solidFill>
                  <a:srgbClr val="FF0000"/>
                </a:solidFill>
                <a:latin typeface="Segoe UI" pitchFamily="34" charset="0"/>
                <a:cs typeface="Segoe UI" pitchFamily="34" charset="0"/>
              </a:rPr>
              <a:t>أولاً: في الشركة التضامنية:</a:t>
            </a:r>
          </a:p>
          <a:p>
            <a:pPr marL="0" indent="0" algn="r" rtl="1">
              <a:buNone/>
            </a:pPr>
            <a:r>
              <a:rPr lang="ar-IQ" dirty="0">
                <a:latin typeface="Segoe UI" pitchFamily="34" charset="0"/>
                <a:cs typeface="Segoe UI" pitchFamily="34" charset="0"/>
              </a:rPr>
              <a:t>فالأصل في </a:t>
            </a:r>
            <a:r>
              <a:rPr lang="ar-IQ" dirty="0">
                <a:solidFill>
                  <a:srgbClr val="FF0000"/>
                </a:solidFill>
                <a:latin typeface="Segoe UI" pitchFamily="34" charset="0"/>
                <a:cs typeface="Segoe UI" pitchFamily="34" charset="0"/>
              </a:rPr>
              <a:t>شركات التضامن </a:t>
            </a:r>
            <a:r>
              <a:rPr lang="ar-IQ" dirty="0">
                <a:latin typeface="Segoe UI" pitchFamily="34" charset="0"/>
                <a:cs typeface="Segoe UI" pitchFamily="34" charset="0"/>
              </a:rPr>
              <a:t>هو أن الشركاء أحرار في الاتفاق على وضع الأسس التي يتم بموجبها توزيع الأرباح والخسائر في عقد الشركة، بشرط</a:t>
            </a:r>
          </a:p>
          <a:p>
            <a:pPr marL="0" indent="0" algn="r" rtl="1">
              <a:buNone/>
            </a:pPr>
            <a:r>
              <a:rPr lang="ar-IQ" dirty="0">
                <a:latin typeface="Segoe UI" pitchFamily="34" charset="0"/>
                <a:cs typeface="Segoe UI" pitchFamily="34" charset="0"/>
              </a:rPr>
              <a:t>1- أن يتضمن عقد الشركة التضامنية بنداً يبين فيه كيفية توزيع الأرباح والخسائر</a:t>
            </a:r>
          </a:p>
          <a:p>
            <a:pPr marL="0" indent="0" algn="r" rtl="1">
              <a:buNone/>
            </a:pPr>
            <a:r>
              <a:rPr lang="ar-IQ" dirty="0">
                <a:solidFill>
                  <a:srgbClr val="FF0000"/>
                </a:solidFill>
                <a:latin typeface="Segoe UI" pitchFamily="34" charset="0"/>
                <a:cs typeface="Segoe UI" pitchFamily="34" charset="0"/>
              </a:rPr>
              <a:t>2</a:t>
            </a:r>
            <a:r>
              <a:rPr lang="ar-IQ" dirty="0">
                <a:latin typeface="Segoe UI" pitchFamily="34" charset="0"/>
                <a:cs typeface="Segoe UI" pitchFamily="34" charset="0"/>
              </a:rPr>
              <a:t>- أن توزع الخسائر بالنسب المنصوص عليها في عقد الشركة وهي المماثلة لنسب توزيع الأرباح فيها.</a:t>
            </a:r>
          </a:p>
          <a:p>
            <a:pPr marL="0" indent="0" algn="r" rtl="1">
              <a:buNone/>
            </a:pPr>
            <a:endParaRPr lang="ar-IQ" dirty="0">
              <a:solidFill>
                <a:srgbClr val="FF0000"/>
              </a:solidFill>
              <a:latin typeface="Segoe UI" pitchFamily="34" charset="0"/>
              <a:cs typeface="Segoe UI" pitchFamily="34" charset="0"/>
            </a:endParaRPr>
          </a:p>
          <a:p>
            <a:pPr algn="r" rtl="1"/>
            <a:r>
              <a:rPr lang="ar-IQ" dirty="0">
                <a:latin typeface="Segoe UI" pitchFamily="34" charset="0"/>
                <a:cs typeface="Segoe UI" pitchFamily="34" charset="0"/>
              </a:rPr>
              <a:t>وإلا كان طلب التأسيس مخالفاً لنص محدد في القانون، ويجب على المسجل رفضه على وفق الإجراءات المنصوص عليها في القانون.</a:t>
            </a:r>
            <a:endParaRPr lang="en-US" dirty="0">
              <a:latin typeface="Segoe UI" pitchFamily="34" charset="0"/>
              <a:cs typeface="Segoe UI" pitchFamily="34" charset="0"/>
            </a:endParaRPr>
          </a:p>
          <a:p>
            <a:pPr algn="r" rtl="1"/>
            <a:endParaRPr lang="en-US" dirty="0"/>
          </a:p>
        </p:txBody>
      </p:sp>
    </p:spTree>
    <p:extLst>
      <p:ext uri="{BB962C8B-B14F-4D97-AF65-F5344CB8AC3E}">
        <p14:creationId xmlns:p14="http://schemas.microsoft.com/office/powerpoint/2010/main" val="1557368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5829B-6536-223F-CB43-FE8B4D09FE1C}"/>
              </a:ext>
            </a:extLst>
          </p:cNvPr>
          <p:cNvSpPr>
            <a:spLocks noGrp="1"/>
          </p:cNvSpPr>
          <p:nvPr>
            <p:ph type="title"/>
          </p:nvPr>
        </p:nvSpPr>
        <p:spPr>
          <a:xfrm flipV="1">
            <a:off x="1451579" y="-1648178"/>
            <a:ext cx="9603275" cy="835378"/>
          </a:xfrm>
        </p:spPr>
        <p:txBody>
          <a:bodyPr/>
          <a:lstStyle/>
          <a:p>
            <a:endParaRPr lang="en-US" dirty="0"/>
          </a:p>
        </p:txBody>
      </p:sp>
      <p:sp>
        <p:nvSpPr>
          <p:cNvPr id="3" name="Content Placeholder 2">
            <a:extLst>
              <a:ext uri="{FF2B5EF4-FFF2-40B4-BE49-F238E27FC236}">
                <a16:creationId xmlns:a16="http://schemas.microsoft.com/office/drawing/2014/main" id="{0BFCC110-EA88-0DE4-3509-C7D6CCBCF180}"/>
              </a:ext>
            </a:extLst>
          </p:cNvPr>
          <p:cNvSpPr>
            <a:spLocks noGrp="1"/>
          </p:cNvSpPr>
          <p:nvPr>
            <p:ph idx="1"/>
          </p:nvPr>
        </p:nvSpPr>
        <p:spPr>
          <a:xfrm>
            <a:off x="428978" y="428978"/>
            <a:ext cx="11514665" cy="5475111"/>
          </a:xfrm>
        </p:spPr>
        <p:txBody>
          <a:bodyPr/>
          <a:lstStyle/>
          <a:p>
            <a:pPr algn="just" rtl="1"/>
            <a:r>
              <a:rPr lang="ar-IQ" sz="2400" b="1" dirty="0">
                <a:solidFill>
                  <a:srgbClr val="FF0000"/>
                </a:solidFill>
                <a:latin typeface="Segoe UI" pitchFamily="34" charset="0"/>
                <a:cs typeface="+mj-cs"/>
              </a:rPr>
              <a:t>ثانياً: شركات المساهمة والمحدودة </a:t>
            </a:r>
          </a:p>
          <a:p>
            <a:pPr marL="0" indent="0" algn="just" rtl="1">
              <a:buNone/>
            </a:pPr>
            <a:r>
              <a:rPr lang="ar-IQ" sz="2400" dirty="0">
                <a:latin typeface="Segoe UI" pitchFamily="34" charset="0"/>
                <a:cs typeface="+mj-cs"/>
              </a:rPr>
              <a:t>1- توزيع </a:t>
            </a:r>
            <a:r>
              <a:rPr lang="ar-IQ" sz="2400" dirty="0">
                <a:solidFill>
                  <a:srgbClr val="FF0000"/>
                </a:solidFill>
                <a:latin typeface="Segoe UI" pitchFamily="34" charset="0"/>
                <a:cs typeface="+mj-cs"/>
              </a:rPr>
              <a:t>الأرباح</a:t>
            </a:r>
            <a:r>
              <a:rPr lang="ar-IQ" sz="2400" dirty="0">
                <a:latin typeface="Segoe UI" pitchFamily="34" charset="0"/>
                <a:cs typeface="+mj-cs"/>
              </a:rPr>
              <a:t> يكون على أساس نسبة المساهمة في رأس مال الشركة، </a:t>
            </a:r>
            <a:r>
              <a:rPr lang="ar-IQ" sz="2400" dirty="0">
                <a:solidFill>
                  <a:srgbClr val="FF0000"/>
                </a:solidFill>
                <a:latin typeface="Segoe UI" pitchFamily="34" charset="0"/>
                <a:cs typeface="+mj-cs"/>
              </a:rPr>
              <a:t>وفق ما نصت عليه المادة ( 73/ ثانياً ).</a:t>
            </a:r>
          </a:p>
          <a:p>
            <a:pPr marL="0" indent="0" algn="just" rtl="1">
              <a:buNone/>
            </a:pPr>
            <a:r>
              <a:rPr lang="ar-IQ" sz="2400" dirty="0">
                <a:latin typeface="Segoe UI" pitchFamily="34" charset="0"/>
                <a:cs typeface="+mj-cs"/>
              </a:rPr>
              <a:t>2- أما </a:t>
            </a:r>
            <a:r>
              <a:rPr lang="ar-IQ" sz="2400" dirty="0">
                <a:solidFill>
                  <a:srgbClr val="FF0000"/>
                </a:solidFill>
                <a:latin typeface="Segoe UI" pitchFamily="34" charset="0"/>
                <a:cs typeface="+mj-cs"/>
              </a:rPr>
              <a:t>الخسائر</a:t>
            </a:r>
            <a:r>
              <a:rPr lang="ar-IQ" sz="2400" dirty="0">
                <a:latin typeface="Segoe UI" pitchFamily="34" charset="0"/>
                <a:cs typeface="+mj-cs"/>
              </a:rPr>
              <a:t> فان القانون لم يبين كيفية توزيعها، ولكون توزيع الأرباح يتم على المساهمين حسب أسهمهم، لذلك يفترض أن يتم توزيع الخسائر على هذا الاساس أيضاً،</a:t>
            </a:r>
            <a:endParaRPr lang="ar-IQ" sz="2400" dirty="0">
              <a:solidFill>
                <a:srgbClr val="FF0000"/>
              </a:solidFill>
              <a:latin typeface="Segoe UI" pitchFamily="34" charset="0"/>
              <a:cs typeface="+mj-cs"/>
            </a:endParaRPr>
          </a:p>
          <a:p>
            <a:pPr algn="just" rtl="1"/>
            <a:r>
              <a:rPr lang="ar-IQ" sz="2400" b="1" dirty="0">
                <a:solidFill>
                  <a:srgbClr val="FF0000"/>
                </a:solidFill>
                <a:cs typeface="+mj-cs"/>
              </a:rPr>
              <a:t>هل يجوز للمساهمين الاتفاق على خلاف ذلك؟</a:t>
            </a:r>
          </a:p>
          <a:p>
            <a:pPr algn="just" rtl="1">
              <a:lnSpc>
                <a:spcPct val="150000"/>
              </a:lnSpc>
            </a:pPr>
            <a:r>
              <a:rPr lang="ar-IQ" sz="2400" dirty="0">
                <a:latin typeface="Segoe UI" pitchFamily="34" charset="0"/>
                <a:cs typeface="+mj-cs"/>
              </a:rPr>
              <a:t>لا يجوز للمساهمين الاتفاق على خلاف ذلك، لان من خصائص هذه الشركات اعتبار المساهمين فيها مسؤولين عن ديون الشركة بمقدار القيمة الإسمية للأسهم التي اكتتبوا بها . </a:t>
            </a:r>
            <a:endParaRPr lang="en-US" sz="2400" dirty="0">
              <a:latin typeface="Segoe UI" pitchFamily="34" charset="0"/>
              <a:cs typeface="+mj-cs"/>
            </a:endParaRPr>
          </a:p>
          <a:p>
            <a:pPr algn="r" rtl="1"/>
            <a:endParaRPr lang="en-US" dirty="0">
              <a:cs typeface="+mj-cs"/>
            </a:endParaRPr>
          </a:p>
        </p:txBody>
      </p:sp>
    </p:spTree>
    <p:extLst>
      <p:ext uri="{BB962C8B-B14F-4D97-AF65-F5344CB8AC3E}">
        <p14:creationId xmlns:p14="http://schemas.microsoft.com/office/powerpoint/2010/main" val="3743790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43733-D961-96C1-4F51-C4F03D277BF7}"/>
              </a:ext>
            </a:extLst>
          </p:cNvPr>
          <p:cNvSpPr>
            <a:spLocks noGrp="1"/>
          </p:cNvSpPr>
          <p:nvPr>
            <p:ph type="title"/>
          </p:nvPr>
        </p:nvSpPr>
        <p:spPr>
          <a:xfrm>
            <a:off x="1451579" y="112890"/>
            <a:ext cx="9603275" cy="767644"/>
          </a:xfrm>
        </p:spPr>
        <p:txBody>
          <a:bodyPr/>
          <a:lstStyle/>
          <a:p>
            <a:pPr algn="ctr"/>
            <a:r>
              <a:rPr lang="ar-IQ" dirty="0">
                <a:solidFill>
                  <a:srgbClr val="FF0000"/>
                </a:solidFill>
              </a:rPr>
              <a:t>خسائر الشركة</a:t>
            </a:r>
            <a:endParaRPr lang="en-US" dirty="0">
              <a:solidFill>
                <a:srgbClr val="FF0000"/>
              </a:solidFill>
            </a:endParaRPr>
          </a:p>
        </p:txBody>
      </p:sp>
      <p:sp>
        <p:nvSpPr>
          <p:cNvPr id="3" name="Content Placeholder 2">
            <a:extLst>
              <a:ext uri="{FF2B5EF4-FFF2-40B4-BE49-F238E27FC236}">
                <a16:creationId xmlns:a16="http://schemas.microsoft.com/office/drawing/2014/main" id="{0B016636-FF50-BC24-3120-D1CB90F6EA62}"/>
              </a:ext>
            </a:extLst>
          </p:cNvPr>
          <p:cNvSpPr>
            <a:spLocks noGrp="1"/>
          </p:cNvSpPr>
          <p:nvPr>
            <p:ph idx="1"/>
          </p:nvPr>
        </p:nvSpPr>
        <p:spPr>
          <a:xfrm>
            <a:off x="282222" y="587022"/>
            <a:ext cx="11627555" cy="4879323"/>
          </a:xfrm>
        </p:spPr>
        <p:txBody>
          <a:bodyPr>
            <a:normAutofit/>
          </a:bodyPr>
          <a:lstStyle/>
          <a:p>
            <a:pPr algn="r" rtl="1"/>
            <a:r>
              <a:rPr lang="ar-IQ" sz="2400" dirty="0">
                <a:solidFill>
                  <a:srgbClr val="FF0000"/>
                </a:solidFill>
                <a:latin typeface="Segoe UI" pitchFamily="34" charset="0"/>
                <a:cs typeface="Segoe UI" pitchFamily="34" charset="0"/>
              </a:rPr>
              <a:t>إذا بلغت خسارة الشركة - بغض النظر عن نوعها- ما يعادل أو يتجاوز (50%) من رأس مالها</a:t>
            </a:r>
            <a:r>
              <a:rPr lang="ar-IQ" sz="2400" dirty="0">
                <a:latin typeface="Segoe UI" pitchFamily="34" charset="0"/>
                <a:cs typeface="Segoe UI" pitchFamily="34" charset="0"/>
              </a:rPr>
              <a:t>، وجب عليها إشعار المسجل بذلك خلال (60) يوماً من تاريخ ثبوت هذه الخسائر في ميزانيتها العمومية.</a:t>
            </a:r>
          </a:p>
          <a:p>
            <a:pPr algn="r" rtl="1"/>
            <a:r>
              <a:rPr lang="ar-IQ" sz="2400" dirty="0">
                <a:solidFill>
                  <a:srgbClr val="FF0000"/>
                </a:solidFill>
                <a:latin typeface="Segoe UI" pitchFamily="34" charset="0"/>
                <a:cs typeface="Segoe UI" pitchFamily="34" charset="0"/>
              </a:rPr>
              <a:t>أما إذا بلغت خسارة الشركة ما يعادل أو يتجاوز ( ٧٥ % ) من رأس مالها،</a:t>
            </a:r>
            <a:r>
              <a:rPr lang="ar-IQ" sz="2400" dirty="0">
                <a:latin typeface="Segoe UI" pitchFamily="34" charset="0"/>
                <a:cs typeface="Segoe UI" pitchFamily="34" charset="0"/>
              </a:rPr>
              <a:t> وجب عليها اتخاذ أحد الإجراءين، </a:t>
            </a:r>
          </a:p>
          <a:p>
            <a:pPr algn="r" rtl="1"/>
            <a:r>
              <a:rPr lang="ar-IQ" sz="2400" dirty="0">
                <a:latin typeface="Segoe UI" pitchFamily="34" charset="0"/>
                <a:cs typeface="Segoe UI" pitchFamily="34" charset="0"/>
              </a:rPr>
              <a:t>1- ما تخفيض رأس مال الشركة</a:t>
            </a:r>
          </a:p>
          <a:p>
            <a:pPr algn="r" rtl="1"/>
            <a:r>
              <a:rPr lang="ar-IQ" sz="2400" dirty="0">
                <a:latin typeface="Segoe UI" pitchFamily="34" charset="0"/>
                <a:cs typeface="Segoe UI" pitchFamily="34" charset="0"/>
              </a:rPr>
              <a:t>2- زيادة رأس مال الشركة بمقدار ما لحقتها من الخسائر </a:t>
            </a:r>
          </a:p>
          <a:p>
            <a:pPr algn="r" rtl="1"/>
            <a:r>
              <a:rPr lang="ar-IQ" sz="2400" dirty="0">
                <a:latin typeface="Segoe UI" pitchFamily="34" charset="0"/>
                <a:cs typeface="Segoe UI" pitchFamily="34" charset="0"/>
              </a:rPr>
              <a:t>3- إذا لم يتخذ أحد الإجراءين تجب التوصية بتصفية الشركة لكون ذلك سبب من أسباب انقضائها.</a:t>
            </a:r>
            <a:endParaRPr lang="en-US" sz="2400" dirty="0">
              <a:latin typeface="Segoe UI" pitchFamily="34" charset="0"/>
              <a:cs typeface="Segoe UI" pitchFamily="34" charset="0"/>
            </a:endParaRPr>
          </a:p>
          <a:p>
            <a:pPr algn="r" rtl="1"/>
            <a:endParaRPr lang="en-US" dirty="0"/>
          </a:p>
        </p:txBody>
      </p:sp>
    </p:spTree>
    <p:extLst>
      <p:ext uri="{BB962C8B-B14F-4D97-AF65-F5344CB8AC3E}">
        <p14:creationId xmlns:p14="http://schemas.microsoft.com/office/powerpoint/2010/main" val="945512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5E80B-B55D-8E22-6804-BF03666C9D75}"/>
              </a:ext>
            </a:extLst>
          </p:cNvPr>
          <p:cNvSpPr>
            <a:spLocks noGrp="1"/>
          </p:cNvSpPr>
          <p:nvPr>
            <p:ph type="title"/>
          </p:nvPr>
        </p:nvSpPr>
        <p:spPr>
          <a:xfrm>
            <a:off x="1451579" y="237067"/>
            <a:ext cx="9603275" cy="677333"/>
          </a:xfrm>
        </p:spPr>
        <p:txBody>
          <a:bodyPr/>
          <a:lstStyle/>
          <a:p>
            <a:pPr algn="ctr"/>
            <a:r>
              <a:rPr lang="ar-IQ" dirty="0">
                <a:solidFill>
                  <a:srgbClr val="FF0000"/>
                </a:solidFill>
              </a:rPr>
              <a:t>شرط الأسد</a:t>
            </a:r>
            <a:endParaRPr lang="en-US" dirty="0">
              <a:solidFill>
                <a:srgbClr val="FF0000"/>
              </a:solidFill>
            </a:endParaRPr>
          </a:p>
        </p:txBody>
      </p:sp>
      <p:sp>
        <p:nvSpPr>
          <p:cNvPr id="3" name="Content Placeholder 2">
            <a:extLst>
              <a:ext uri="{FF2B5EF4-FFF2-40B4-BE49-F238E27FC236}">
                <a16:creationId xmlns:a16="http://schemas.microsoft.com/office/drawing/2014/main" id="{C8159292-FC55-F558-08A8-78D3CE8EBBC0}"/>
              </a:ext>
            </a:extLst>
          </p:cNvPr>
          <p:cNvSpPr>
            <a:spLocks noGrp="1"/>
          </p:cNvSpPr>
          <p:nvPr>
            <p:ph idx="1"/>
          </p:nvPr>
        </p:nvSpPr>
        <p:spPr>
          <a:xfrm>
            <a:off x="643467" y="1049868"/>
            <a:ext cx="11085689" cy="4684888"/>
          </a:xfrm>
        </p:spPr>
        <p:txBody>
          <a:bodyPr/>
          <a:lstStyle/>
          <a:p>
            <a:pPr algn="r" rtl="1"/>
            <a:r>
              <a:rPr lang="ar-IQ" dirty="0"/>
              <a:t> </a:t>
            </a:r>
            <a:r>
              <a:rPr lang="ar-IQ" sz="2800" b="1" dirty="0">
                <a:solidFill>
                  <a:srgbClr val="FF0000"/>
                </a:solidFill>
                <a:latin typeface="Segoe UI" pitchFamily="34" charset="0"/>
                <a:cs typeface="Segoe UI" pitchFamily="34" charset="0"/>
              </a:rPr>
              <a:t>المقصود بشرط الأسد أن</a:t>
            </a:r>
            <a:r>
              <a:rPr lang="ar-IQ" sz="2800" b="1" dirty="0">
                <a:solidFill>
                  <a:srgbClr val="FF0000"/>
                </a:solidFill>
              </a:rPr>
              <a:t> </a:t>
            </a:r>
            <a:r>
              <a:rPr lang="ar-IQ" sz="2800" b="1" dirty="0">
                <a:solidFill>
                  <a:srgbClr val="FF0000"/>
                </a:solidFill>
                <a:latin typeface="Segoe UI" pitchFamily="34" charset="0"/>
                <a:cs typeface="Segoe UI" pitchFamily="34" charset="0"/>
              </a:rPr>
              <a:t>يتضمن عقد الشركة :</a:t>
            </a:r>
          </a:p>
          <a:p>
            <a:pPr algn="r" rtl="1"/>
            <a:r>
              <a:rPr lang="ar-IQ" dirty="0">
                <a:latin typeface="Segoe UI" pitchFamily="34" charset="0"/>
                <a:cs typeface="Segoe UI" pitchFamily="34" charset="0"/>
              </a:rPr>
              <a:t>إعفاء أحد الشركاء من الخسائر </a:t>
            </a:r>
          </a:p>
          <a:p>
            <a:pPr algn="r" rtl="1"/>
            <a:r>
              <a:rPr lang="ar-IQ" dirty="0">
                <a:latin typeface="Segoe UI" pitchFamily="34" charset="0"/>
                <a:cs typeface="Segoe UI" pitchFamily="34" charset="0"/>
              </a:rPr>
              <a:t>حرمان أحد الشركاء من الأرباح </a:t>
            </a:r>
          </a:p>
          <a:p>
            <a:pPr algn="r" rtl="1"/>
            <a:r>
              <a:rPr lang="ar-IQ" dirty="0">
                <a:latin typeface="Segoe UI" pitchFamily="34" charset="0"/>
                <a:cs typeface="Segoe UI" pitchFamily="34" charset="0"/>
              </a:rPr>
              <a:t> حصول أحد الشركاء على جزء تافه من الأرباح،</a:t>
            </a:r>
          </a:p>
          <a:p>
            <a:pPr algn="r" rtl="1"/>
            <a:r>
              <a:rPr lang="ar-IQ" dirty="0">
                <a:latin typeface="Segoe UI" pitchFamily="34" charset="0"/>
                <a:cs typeface="Segoe UI" pitchFamily="34" charset="0"/>
              </a:rPr>
              <a:t> أن يحصل أحد الشركاء على ربح إجمالي عن مساهمته في رأس مال الشركة بغض النظر فيما إذا حققت الشركة أرباحاً أو لم تحقق</a:t>
            </a:r>
          </a:p>
          <a:p>
            <a:pPr algn="r" rtl="1"/>
            <a:r>
              <a:rPr lang="ar-IQ" dirty="0">
                <a:latin typeface="Segoe UI" pitchFamily="34" charset="0"/>
                <a:cs typeface="Segoe UI" pitchFamily="34" charset="0"/>
              </a:rPr>
              <a:t>تعليق حق الشريك في الحصول على الأرباح على شرط واقف، وغيره من الشروط التي تخل بمبدأ المساواة بين الشركاء.</a:t>
            </a:r>
            <a:endParaRPr lang="en-US" dirty="0">
              <a:latin typeface="Segoe UI" pitchFamily="34" charset="0"/>
              <a:cs typeface="Segoe UI" pitchFamily="34" charset="0"/>
            </a:endParaRPr>
          </a:p>
        </p:txBody>
      </p:sp>
    </p:spTree>
    <p:extLst>
      <p:ext uri="{BB962C8B-B14F-4D97-AF65-F5344CB8AC3E}">
        <p14:creationId xmlns:p14="http://schemas.microsoft.com/office/powerpoint/2010/main" val="1397255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AE00C-A674-957C-1B58-1E0F60584C07}"/>
              </a:ext>
            </a:extLst>
          </p:cNvPr>
          <p:cNvSpPr>
            <a:spLocks noGrp="1"/>
          </p:cNvSpPr>
          <p:nvPr>
            <p:ph type="title"/>
          </p:nvPr>
        </p:nvSpPr>
        <p:spPr>
          <a:xfrm flipV="1">
            <a:off x="1451579" y="-259644"/>
            <a:ext cx="9603275" cy="25964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EC57C35-3646-6C1F-648C-BE75A01824E2}"/>
              </a:ext>
            </a:extLst>
          </p:cNvPr>
          <p:cNvSpPr>
            <a:spLocks noGrp="1"/>
          </p:cNvSpPr>
          <p:nvPr>
            <p:ph idx="1"/>
          </p:nvPr>
        </p:nvSpPr>
        <p:spPr>
          <a:xfrm>
            <a:off x="338667" y="146756"/>
            <a:ext cx="11604977" cy="6711244"/>
          </a:xfrm>
        </p:spPr>
        <p:txBody>
          <a:bodyPr>
            <a:noAutofit/>
          </a:bodyPr>
          <a:lstStyle/>
          <a:p>
            <a:pPr algn="just" rtl="1"/>
            <a:r>
              <a:rPr lang="ar-IQ" sz="2800" b="1" dirty="0">
                <a:solidFill>
                  <a:srgbClr val="FF0000"/>
                </a:solidFill>
                <a:latin typeface="Segoe UI" pitchFamily="34" charset="0"/>
                <a:cs typeface="+mj-cs"/>
              </a:rPr>
              <a:t>إذا تضمن عقد الشركة شرطاً أسدياً فهل يؤدي ذلك الى بطلان الشرط وحده أو يؤدي الى بطلان العقد أيضاً ؟ </a:t>
            </a:r>
          </a:p>
          <a:p>
            <a:pPr algn="just" rtl="1"/>
            <a:r>
              <a:rPr lang="ar-IQ" sz="2800" dirty="0">
                <a:latin typeface="Segoe UI" pitchFamily="34" charset="0"/>
                <a:cs typeface="+mj-cs"/>
              </a:rPr>
              <a:t>لم يتضمن </a:t>
            </a:r>
            <a:r>
              <a:rPr lang="ar-IQ" sz="2800" dirty="0">
                <a:solidFill>
                  <a:srgbClr val="FF0000"/>
                </a:solidFill>
                <a:latin typeface="Segoe UI" pitchFamily="34" charset="0"/>
                <a:cs typeface="+mj-cs"/>
              </a:rPr>
              <a:t> قانون الشركات العراقي </a:t>
            </a:r>
            <a:r>
              <a:rPr lang="ar-IQ" sz="2800" dirty="0">
                <a:latin typeface="Segoe UI" pitchFamily="34" charset="0"/>
                <a:cs typeface="+mj-cs"/>
              </a:rPr>
              <a:t>نصاً لمعالجة الموضوع، باستثناء ما ورد بشأن الشركات البسيطة، حيث عد المشرع العراقي عقد الشركة البسيطة باطلاً إذا تضمن شرطاً بأن لا يساهم أحد الشركاء في الربح أو في الخسارة.</a:t>
            </a:r>
          </a:p>
          <a:p>
            <a:pPr algn="just" rtl="1"/>
            <a:r>
              <a:rPr lang="ar-IQ" sz="2800" dirty="0">
                <a:solidFill>
                  <a:srgbClr val="FF0000"/>
                </a:solidFill>
                <a:latin typeface="Segoe UI" pitchFamily="34" charset="0"/>
                <a:cs typeface="+mj-cs"/>
              </a:rPr>
              <a:t> أن الرأي الغالب في الفقه يتجه الى بطلان عقد الشركة </a:t>
            </a:r>
            <a:r>
              <a:rPr lang="ar-IQ" sz="2800" dirty="0">
                <a:latin typeface="Segoe UI" pitchFamily="34" charset="0"/>
                <a:cs typeface="+mj-cs"/>
              </a:rPr>
              <a:t>في هذه الحالة، استناداً على المادة ( 73 ) من قانون الشركات العراقي المعدل التي تقضي بتوزيع الأرباح بين الأعضاء حسب نسبة مساهمتهم في رأس مال الشركة، فضلاً عن أن هذه الشروط تخالف النظام العام وتتعارض مع جوهر عقد الشركة وتخل بمبدأ المساواة بين الشركاء أو المساهمين . </a:t>
            </a:r>
            <a:endParaRPr lang="ar-OM" sz="2800" dirty="0">
              <a:latin typeface="Segoe UI" pitchFamily="34" charset="0"/>
              <a:cs typeface="+mj-cs"/>
            </a:endParaRPr>
          </a:p>
          <a:p>
            <a:pPr algn="just" rtl="1"/>
            <a:r>
              <a:rPr lang="ar-IQ" sz="2800" dirty="0">
                <a:latin typeface="Segoe UI" pitchFamily="34" charset="0"/>
                <a:cs typeface="+mj-cs"/>
              </a:rPr>
              <a:t>رأي مؤلف الكتاب: الأفضل الاقتصار على بطلان الشرط من دون العقد، لأن ما جاء في المادة ( 73 ) من القانون يمثل قاعدة عامة في توزيع الأرباح والخسائر، وأن ما جاء في المادة (186) من القانون حكم خاص بالشركات البسيطة ولايمكن تعميمه</a:t>
            </a:r>
          </a:p>
          <a:p>
            <a:pPr algn="just" rtl="1"/>
            <a:endParaRPr lang="en-US" sz="2800" dirty="0">
              <a:cs typeface="+mj-cs"/>
            </a:endParaRPr>
          </a:p>
        </p:txBody>
      </p:sp>
    </p:spTree>
    <p:extLst>
      <p:ext uri="{BB962C8B-B14F-4D97-AF65-F5344CB8AC3E}">
        <p14:creationId xmlns:p14="http://schemas.microsoft.com/office/powerpoint/2010/main" val="717134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92D57-E0F1-9260-B38F-68AB687C1B33}"/>
              </a:ext>
            </a:extLst>
          </p:cNvPr>
          <p:cNvSpPr>
            <a:spLocks noGrp="1"/>
          </p:cNvSpPr>
          <p:nvPr>
            <p:ph type="title"/>
          </p:nvPr>
        </p:nvSpPr>
        <p:spPr>
          <a:xfrm>
            <a:off x="1451579" y="187570"/>
            <a:ext cx="9603275" cy="562708"/>
          </a:xfrm>
        </p:spPr>
        <p:txBody>
          <a:bodyPr>
            <a:normAutofit/>
          </a:bodyPr>
          <a:lstStyle/>
          <a:p>
            <a:pPr algn="ctr"/>
            <a:r>
              <a:rPr lang="ar-IQ" b="1" dirty="0">
                <a:solidFill>
                  <a:srgbClr val="FF0000"/>
                </a:solidFill>
              </a:rPr>
              <a:t>نية الأشتراك</a:t>
            </a:r>
            <a:endParaRPr lang="en-US" b="1" dirty="0">
              <a:solidFill>
                <a:srgbClr val="FF0000"/>
              </a:solidFill>
            </a:endParaRPr>
          </a:p>
        </p:txBody>
      </p:sp>
      <p:sp>
        <p:nvSpPr>
          <p:cNvPr id="3" name="Content Placeholder 2">
            <a:extLst>
              <a:ext uri="{FF2B5EF4-FFF2-40B4-BE49-F238E27FC236}">
                <a16:creationId xmlns:a16="http://schemas.microsoft.com/office/drawing/2014/main" id="{78DDDF93-5C89-08FE-8D2F-7738581A9FF7}"/>
              </a:ext>
            </a:extLst>
          </p:cNvPr>
          <p:cNvSpPr>
            <a:spLocks noGrp="1"/>
          </p:cNvSpPr>
          <p:nvPr>
            <p:ph idx="1"/>
          </p:nvPr>
        </p:nvSpPr>
        <p:spPr>
          <a:xfrm>
            <a:off x="293077" y="750278"/>
            <a:ext cx="11793415" cy="5216768"/>
          </a:xfrm>
        </p:spPr>
        <p:txBody>
          <a:bodyPr>
            <a:normAutofit/>
          </a:bodyPr>
          <a:lstStyle/>
          <a:p>
            <a:pPr algn="just" rtl="1"/>
            <a:r>
              <a:rPr lang="ar-IQ" sz="2400" dirty="0">
                <a:solidFill>
                  <a:srgbClr val="FF0000"/>
                </a:solidFill>
                <a:latin typeface="Segoe UI" pitchFamily="34" charset="0"/>
                <a:cs typeface="+mj-cs"/>
              </a:rPr>
              <a:t>ينبغي أن تتجه نية الشركاء </a:t>
            </a:r>
            <a:r>
              <a:rPr lang="ar-IQ" sz="2400" dirty="0">
                <a:latin typeface="Segoe UI" pitchFamily="34" charset="0"/>
                <a:cs typeface="+mj-cs"/>
              </a:rPr>
              <a:t>الى تكوين شركة والتعاون الإيجابي لنجاحها وتحقيق أغراضها كمؤسسة اقتصادية تهدف الى تحقيق الربح . </a:t>
            </a:r>
          </a:p>
          <a:p>
            <a:pPr algn="just" rtl="1"/>
            <a:r>
              <a:rPr lang="ar-IQ" sz="2400" dirty="0">
                <a:solidFill>
                  <a:srgbClr val="FF0000"/>
                </a:solidFill>
                <a:latin typeface="Segoe UI" pitchFamily="34" charset="0"/>
                <a:cs typeface="+mj-cs"/>
              </a:rPr>
              <a:t> لم يشر قانون الشركات العراقي صراحة الى نية المشاركة كركن موضوعي خاص من أركان عقد الشركة</a:t>
            </a:r>
            <a:r>
              <a:rPr lang="ar-IQ" sz="2400" dirty="0">
                <a:latin typeface="Segoe UI" pitchFamily="34" charset="0"/>
                <a:cs typeface="+mj-cs"/>
              </a:rPr>
              <a:t>، فإنه يمكن استخلاص هذا الركن من اتفاق الأطراف على تقديم أموالهم كحصة في الشركة والتعاون الإيجابي في إدارتها والإشراف والرقابة عليها لتحقيق أغراضها وتقسيم ما ينشأ عن نشاطها من أرباح وخسائر.</a:t>
            </a:r>
          </a:p>
          <a:p>
            <a:pPr algn="just" rtl="1"/>
            <a:r>
              <a:rPr lang="ar-IQ" sz="2400" dirty="0">
                <a:latin typeface="Segoe UI" pitchFamily="34" charset="0"/>
                <a:cs typeface="+mj-cs"/>
              </a:rPr>
              <a:t>وتبرز مظاهر التعاون الإيجابي في شركات الأشخاص أكثر منها في شركات الأموال</a:t>
            </a:r>
          </a:p>
          <a:p>
            <a:pPr algn="just" rtl="1"/>
            <a:r>
              <a:rPr lang="ar-IQ" sz="2400" b="1" dirty="0">
                <a:solidFill>
                  <a:srgbClr val="FF0000"/>
                </a:solidFill>
                <a:latin typeface="Segoe UI" pitchFamily="34" charset="0"/>
                <a:cs typeface="+mj-cs"/>
              </a:rPr>
              <a:t>ما حكم تخلف هذا الركن؟</a:t>
            </a:r>
          </a:p>
          <a:p>
            <a:pPr algn="just" rtl="1"/>
            <a:r>
              <a:rPr lang="ar-IQ" sz="2400" dirty="0">
                <a:latin typeface="Segoe UI" pitchFamily="34" charset="0"/>
                <a:cs typeface="+mj-cs"/>
              </a:rPr>
              <a:t>تخلف نية المشاركة </a:t>
            </a:r>
            <a:r>
              <a:rPr lang="ar-IQ" sz="2400" dirty="0">
                <a:solidFill>
                  <a:srgbClr val="FF0000"/>
                </a:solidFill>
                <a:latin typeface="Segoe UI" pitchFamily="34" charset="0"/>
                <a:cs typeface="+mj-cs"/>
              </a:rPr>
              <a:t>يجعل عقد الشركة باطلاً </a:t>
            </a:r>
            <a:r>
              <a:rPr lang="ar-IQ" sz="2400" dirty="0">
                <a:latin typeface="Segoe UI" pitchFamily="34" charset="0"/>
                <a:cs typeface="+mj-cs"/>
              </a:rPr>
              <a:t>لتعلقه بركن لا يقوم بدونه . </a:t>
            </a:r>
          </a:p>
          <a:p>
            <a:pPr algn="just" rtl="1"/>
            <a:r>
              <a:rPr lang="ar-IQ" sz="2400" dirty="0">
                <a:latin typeface="Segoe UI" pitchFamily="34" charset="0"/>
                <a:cs typeface="+mj-cs"/>
              </a:rPr>
              <a:t>هذا </a:t>
            </a:r>
            <a:r>
              <a:rPr lang="ar-IQ" sz="2400" dirty="0">
                <a:solidFill>
                  <a:srgbClr val="FF0000"/>
                </a:solidFill>
                <a:latin typeface="Segoe UI" pitchFamily="34" charset="0"/>
                <a:cs typeface="+mj-cs"/>
              </a:rPr>
              <a:t>باستثناء المشروع الفردي وشركة الشخص الواحد ذات المسؤولية المحدودة </a:t>
            </a:r>
            <a:r>
              <a:rPr lang="ar-IQ" sz="2400" dirty="0">
                <a:latin typeface="Segoe UI" pitchFamily="34" charset="0"/>
                <a:cs typeface="+mj-cs"/>
              </a:rPr>
              <a:t>التي لا يمكن تصور نية المشاركة فيهما لكونهما شركتين تقومان بشخص واحد.</a:t>
            </a:r>
          </a:p>
          <a:p>
            <a:pPr algn="r" rtl="1"/>
            <a:endParaRPr lang="en-US" sz="2400" dirty="0">
              <a:cs typeface="+mj-cs"/>
            </a:endParaRPr>
          </a:p>
        </p:txBody>
      </p:sp>
    </p:spTree>
    <p:extLst>
      <p:ext uri="{BB962C8B-B14F-4D97-AF65-F5344CB8AC3E}">
        <p14:creationId xmlns:p14="http://schemas.microsoft.com/office/powerpoint/2010/main" val="642707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A9B99-A5AD-06A4-8DF4-781EFAD4DB77}"/>
              </a:ext>
            </a:extLst>
          </p:cNvPr>
          <p:cNvSpPr>
            <a:spLocks noGrp="1"/>
          </p:cNvSpPr>
          <p:nvPr>
            <p:ph type="title"/>
          </p:nvPr>
        </p:nvSpPr>
        <p:spPr>
          <a:xfrm>
            <a:off x="1451579" y="105509"/>
            <a:ext cx="9603275" cy="703383"/>
          </a:xfrm>
        </p:spPr>
        <p:txBody>
          <a:bodyPr/>
          <a:lstStyle/>
          <a:p>
            <a:pPr algn="ctr"/>
            <a:r>
              <a:rPr lang="ar-SA" dirty="0">
                <a:solidFill>
                  <a:srgbClr val="FF0000"/>
                </a:solidFill>
                <a:effectLst/>
                <a:ea typeface="Calibri" panose="020F0502020204030204" pitchFamily="34" charset="0"/>
                <a:cs typeface="Segoe UI" panose="020B0502040204020203" pitchFamily="34" charset="0"/>
              </a:rPr>
              <a:t>الشركة التضامنية</a:t>
            </a:r>
            <a:r>
              <a:rPr lang="ar-IQ" dirty="0">
                <a:solidFill>
                  <a:srgbClr val="FF0000"/>
                </a:solidFill>
                <a:effectLst/>
                <a:ea typeface="Calibri" panose="020F0502020204030204" pitchFamily="34" charset="0"/>
                <a:cs typeface="Segoe UI" panose="020B0502040204020203" pitchFamily="34" charset="0"/>
              </a:rPr>
              <a:t>/ تعريف الشركة التضامنية</a:t>
            </a:r>
            <a:endParaRPr lang="en-US" dirty="0">
              <a:solidFill>
                <a:srgbClr val="FF0000"/>
              </a:solidFill>
            </a:endParaRPr>
          </a:p>
        </p:txBody>
      </p:sp>
      <p:sp>
        <p:nvSpPr>
          <p:cNvPr id="3" name="Content Placeholder 2">
            <a:extLst>
              <a:ext uri="{FF2B5EF4-FFF2-40B4-BE49-F238E27FC236}">
                <a16:creationId xmlns:a16="http://schemas.microsoft.com/office/drawing/2014/main" id="{4A062D85-8008-ABCE-4F0E-F9581FF356BC}"/>
              </a:ext>
            </a:extLst>
          </p:cNvPr>
          <p:cNvSpPr>
            <a:spLocks noGrp="1"/>
          </p:cNvSpPr>
          <p:nvPr>
            <p:ph idx="1"/>
          </p:nvPr>
        </p:nvSpPr>
        <p:spPr>
          <a:xfrm>
            <a:off x="445477" y="2015732"/>
            <a:ext cx="11617569" cy="3857530"/>
          </a:xfrm>
        </p:spPr>
        <p:txBody>
          <a:bodyPr>
            <a:normAutofit/>
          </a:bodyPr>
          <a:lstStyle/>
          <a:p>
            <a:pPr algn="just" rtl="1">
              <a:lnSpc>
                <a:spcPct val="150000"/>
              </a:lnSpc>
            </a:pPr>
            <a:r>
              <a:rPr lang="ar-IQ" sz="2800" dirty="0">
                <a:solidFill>
                  <a:srgbClr val="FF0000"/>
                </a:solidFill>
                <a:ea typeface="Calibri" panose="020F0502020204030204" pitchFamily="34" charset="0"/>
                <a:cs typeface="Segoe UI" panose="020B0502040204020203" pitchFamily="34" charset="0"/>
              </a:rPr>
              <a:t>تنص</a:t>
            </a:r>
            <a:r>
              <a:rPr lang="ar-IQ" sz="2800" dirty="0">
                <a:solidFill>
                  <a:srgbClr val="FF0000"/>
                </a:solidFill>
                <a:effectLst/>
                <a:ea typeface="Calibri" panose="020F0502020204030204" pitchFamily="34" charset="0"/>
                <a:cs typeface="Segoe UI" panose="020B0502040204020203" pitchFamily="34" charset="0"/>
              </a:rPr>
              <a:t> المادة ( 6 / ثالثاً ) </a:t>
            </a:r>
            <a:r>
              <a:rPr lang="ar-IQ" sz="2800" dirty="0">
                <a:effectLst/>
                <a:ea typeface="Calibri" panose="020F0502020204030204" pitchFamily="34" charset="0"/>
                <a:cs typeface="Segoe UI" panose="020B0502040204020203" pitchFamily="34" charset="0"/>
              </a:rPr>
              <a:t>من قانون الشركات العراقي على أنه " لا يقل عدد الأشخاص </a:t>
            </a:r>
            <a:r>
              <a:rPr lang="ar-IQ" sz="2800" dirty="0">
                <a:solidFill>
                  <a:srgbClr val="00B050"/>
                </a:solidFill>
                <a:effectLst/>
                <a:ea typeface="Calibri" panose="020F0502020204030204" pitchFamily="34" charset="0"/>
                <a:cs typeface="Segoe UI" panose="020B0502040204020203" pitchFamily="34" charset="0"/>
              </a:rPr>
              <a:t>الطبيعيين</a:t>
            </a:r>
            <a:r>
              <a:rPr lang="ar-IQ" sz="2800" dirty="0">
                <a:effectLst/>
                <a:ea typeface="Calibri" panose="020F0502020204030204" pitchFamily="34" charset="0"/>
                <a:cs typeface="Segoe UI" panose="020B0502040204020203" pitchFamily="34" charset="0"/>
              </a:rPr>
              <a:t> الذين يكونون شركة تضامنية عن </a:t>
            </a:r>
            <a:r>
              <a:rPr lang="ar-IQ" sz="2800" dirty="0">
                <a:solidFill>
                  <a:srgbClr val="00B050"/>
                </a:solidFill>
                <a:effectLst/>
                <a:ea typeface="Calibri" panose="020F0502020204030204" pitchFamily="34" charset="0"/>
                <a:cs typeface="Segoe UI" panose="020B0502040204020203" pitchFamily="34" charset="0"/>
              </a:rPr>
              <a:t>شخصين ولا يزيد عددهم على خمسة وعشرين شخصاً</a:t>
            </a:r>
            <a:r>
              <a:rPr lang="ar-IQ" sz="2800" dirty="0">
                <a:effectLst/>
                <a:ea typeface="Calibri" panose="020F0502020204030204" pitchFamily="34" charset="0"/>
                <a:cs typeface="Segoe UI" panose="020B0502040204020203" pitchFamily="34" charset="0"/>
              </a:rPr>
              <a:t>، يكون لكل منهم حصة في رأس مال الشركة، ويتحملون متضامنين </a:t>
            </a:r>
            <a:r>
              <a:rPr lang="ar-IQ" sz="2800" dirty="0">
                <a:solidFill>
                  <a:srgbClr val="00B050"/>
                </a:solidFill>
                <a:effectLst/>
                <a:ea typeface="Calibri" panose="020F0502020204030204" pitchFamily="34" charset="0"/>
                <a:cs typeface="Segoe UI" panose="020B0502040204020203" pitchFamily="34" charset="0"/>
              </a:rPr>
              <a:t>المسؤولية الشخصية غير المحدودة عن جميع التزامات الشركة". </a:t>
            </a:r>
          </a:p>
          <a:p>
            <a:pPr algn="r" rtl="1"/>
            <a:endParaRPr lang="en-US" dirty="0"/>
          </a:p>
        </p:txBody>
      </p:sp>
    </p:spTree>
    <p:extLst>
      <p:ext uri="{BB962C8B-B14F-4D97-AF65-F5344CB8AC3E}">
        <p14:creationId xmlns:p14="http://schemas.microsoft.com/office/powerpoint/2010/main" val="63600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DC5D-3961-2737-E8BA-6AE3AE05A1BD}"/>
              </a:ext>
            </a:extLst>
          </p:cNvPr>
          <p:cNvSpPr>
            <a:spLocks noGrp="1"/>
          </p:cNvSpPr>
          <p:nvPr>
            <p:ph type="title"/>
          </p:nvPr>
        </p:nvSpPr>
        <p:spPr>
          <a:xfrm rot="10800000" flipV="1">
            <a:off x="175842" y="398585"/>
            <a:ext cx="11816861" cy="890953"/>
          </a:xfrm>
        </p:spPr>
        <p:txBody>
          <a:bodyPr>
            <a:normAutofit fontScale="90000"/>
          </a:bodyPr>
          <a:lstStyle/>
          <a:p>
            <a:pPr algn="ctr" rtl="1"/>
            <a:r>
              <a:rPr lang="ar-IQ" dirty="0">
                <a:solidFill>
                  <a:srgbClr val="C00000"/>
                </a:solidFill>
              </a:rPr>
              <a:t>اركان عقد الشركة</a:t>
            </a:r>
            <a:br>
              <a:rPr lang="ar-IQ" dirty="0">
                <a:solidFill>
                  <a:srgbClr val="C00000"/>
                </a:solidFill>
              </a:rPr>
            </a:br>
            <a:endParaRPr lang="en-US" dirty="0"/>
          </a:p>
        </p:txBody>
      </p:sp>
      <p:sp>
        <p:nvSpPr>
          <p:cNvPr id="3" name="Content Placeholder 2">
            <a:extLst>
              <a:ext uri="{FF2B5EF4-FFF2-40B4-BE49-F238E27FC236}">
                <a16:creationId xmlns:a16="http://schemas.microsoft.com/office/drawing/2014/main" id="{B0F17B73-00B0-548D-B2D4-200DC56F2450}"/>
              </a:ext>
            </a:extLst>
          </p:cNvPr>
          <p:cNvSpPr>
            <a:spLocks noGrp="1"/>
          </p:cNvSpPr>
          <p:nvPr>
            <p:ph idx="1"/>
          </p:nvPr>
        </p:nvSpPr>
        <p:spPr>
          <a:xfrm>
            <a:off x="199297" y="797169"/>
            <a:ext cx="11992703" cy="5379795"/>
          </a:xfrm>
        </p:spPr>
        <p:txBody>
          <a:bodyPr>
            <a:normAutofit fontScale="85000" lnSpcReduction="20000"/>
          </a:bodyPr>
          <a:lstStyle/>
          <a:p>
            <a:pPr marL="0" indent="0" algn="r" rtl="1">
              <a:buNone/>
            </a:pPr>
            <a:r>
              <a:rPr lang="ar-IQ" sz="3600" dirty="0">
                <a:solidFill>
                  <a:srgbClr val="C00000"/>
                </a:solidFill>
              </a:rPr>
              <a:t>أولاً: الأركان الموضوعية العامة:</a:t>
            </a:r>
          </a:p>
          <a:p>
            <a:pPr algn="r" rtl="1">
              <a:buFont typeface="Wingdings" panose="05000000000000000000" pitchFamily="2" charset="2"/>
              <a:buChar char="§"/>
            </a:pPr>
            <a:r>
              <a:rPr lang="ar-IQ" sz="3600" dirty="0"/>
              <a:t>التراضي</a:t>
            </a:r>
          </a:p>
          <a:p>
            <a:pPr algn="r" rtl="1">
              <a:buFont typeface="Wingdings" panose="05000000000000000000" pitchFamily="2" charset="2"/>
              <a:buChar char="§"/>
            </a:pPr>
            <a:r>
              <a:rPr lang="ar-IQ" sz="3600" dirty="0"/>
              <a:t>المحل</a:t>
            </a:r>
          </a:p>
          <a:p>
            <a:pPr algn="r" rtl="1">
              <a:buFont typeface="Wingdings" panose="05000000000000000000" pitchFamily="2" charset="2"/>
              <a:buChar char="§"/>
            </a:pPr>
            <a:r>
              <a:rPr lang="ar-IQ" sz="3600" dirty="0"/>
              <a:t>السبب</a:t>
            </a:r>
          </a:p>
          <a:p>
            <a:pPr marL="0" indent="0" algn="r" rtl="1">
              <a:buNone/>
            </a:pPr>
            <a:r>
              <a:rPr lang="ar-IQ" sz="3600" dirty="0">
                <a:solidFill>
                  <a:srgbClr val="C00000"/>
                </a:solidFill>
              </a:rPr>
              <a:t>ثانياً: الأركان الموضوعية الخاصة لعقد الشركة:</a:t>
            </a:r>
          </a:p>
          <a:p>
            <a:pPr algn="r" rtl="1">
              <a:buFont typeface="Wingdings" panose="05000000000000000000" pitchFamily="2" charset="2"/>
              <a:buChar char="§"/>
            </a:pPr>
            <a:r>
              <a:rPr lang="ar-IQ" sz="3600" dirty="0"/>
              <a:t>تعدد الشركاء</a:t>
            </a:r>
          </a:p>
          <a:p>
            <a:pPr algn="r" rtl="1">
              <a:buFont typeface="Wingdings" panose="05000000000000000000" pitchFamily="2" charset="2"/>
              <a:buChar char="§"/>
            </a:pPr>
            <a:r>
              <a:rPr lang="ar-IQ" sz="3600" dirty="0"/>
              <a:t>تقديم الحصص</a:t>
            </a:r>
          </a:p>
          <a:p>
            <a:pPr algn="r" rtl="1">
              <a:buFont typeface="Wingdings" panose="05000000000000000000" pitchFamily="2" charset="2"/>
              <a:buChar char="§"/>
            </a:pPr>
            <a:r>
              <a:rPr lang="ar-IQ" sz="3600" dirty="0"/>
              <a:t>اقتسام الأرباح والخسائر</a:t>
            </a:r>
          </a:p>
          <a:p>
            <a:pPr algn="r" rtl="1">
              <a:buFont typeface="Wingdings" panose="05000000000000000000" pitchFamily="2" charset="2"/>
              <a:buChar char="§"/>
            </a:pPr>
            <a:r>
              <a:rPr lang="ar-IQ" sz="3600" dirty="0"/>
              <a:t>نية الأشتراك</a:t>
            </a:r>
          </a:p>
          <a:p>
            <a:pPr marL="0" indent="0" algn="r" rtl="1">
              <a:buNone/>
            </a:pPr>
            <a:endParaRPr lang="ar-IQ" sz="3600" dirty="0"/>
          </a:p>
        </p:txBody>
      </p:sp>
    </p:spTree>
    <p:extLst>
      <p:ext uri="{BB962C8B-B14F-4D97-AF65-F5344CB8AC3E}">
        <p14:creationId xmlns:p14="http://schemas.microsoft.com/office/powerpoint/2010/main" val="2326488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2F39-A9A2-088E-85DB-D74634738259}"/>
              </a:ext>
            </a:extLst>
          </p:cNvPr>
          <p:cNvSpPr>
            <a:spLocks noGrp="1"/>
          </p:cNvSpPr>
          <p:nvPr>
            <p:ph type="title"/>
          </p:nvPr>
        </p:nvSpPr>
        <p:spPr>
          <a:xfrm>
            <a:off x="1451579" y="468923"/>
            <a:ext cx="9603275" cy="832339"/>
          </a:xfrm>
        </p:spPr>
        <p:txBody>
          <a:bodyPr/>
          <a:lstStyle/>
          <a:p>
            <a:pPr algn="ctr"/>
            <a:r>
              <a:rPr lang="ar-IQ" b="1" dirty="0">
                <a:solidFill>
                  <a:srgbClr val="FF0000"/>
                </a:solidFill>
                <a:latin typeface="Segoe UI" panose="020B0502040204020203" pitchFamily="34" charset="0"/>
                <a:cs typeface="Segoe UI" panose="020B0502040204020203" pitchFamily="34" charset="0"/>
              </a:rPr>
              <a:t>الخصائص المميزة للشركة التضامنية</a:t>
            </a:r>
            <a:endParaRPr lang="en-US" b="1" dirty="0">
              <a:solidFill>
                <a:srgbClr val="FF0000"/>
              </a:solidFill>
            </a:endParaRPr>
          </a:p>
        </p:txBody>
      </p:sp>
      <p:sp>
        <p:nvSpPr>
          <p:cNvPr id="3" name="Content Placeholder 2">
            <a:extLst>
              <a:ext uri="{FF2B5EF4-FFF2-40B4-BE49-F238E27FC236}">
                <a16:creationId xmlns:a16="http://schemas.microsoft.com/office/drawing/2014/main" id="{E754A850-7731-61B0-F84F-0AAD9CE84270}"/>
              </a:ext>
            </a:extLst>
          </p:cNvPr>
          <p:cNvSpPr>
            <a:spLocks noGrp="1"/>
          </p:cNvSpPr>
          <p:nvPr>
            <p:ph idx="1"/>
          </p:nvPr>
        </p:nvSpPr>
        <p:spPr>
          <a:xfrm>
            <a:off x="656492" y="1781908"/>
            <a:ext cx="11254153" cy="3962400"/>
          </a:xfrm>
        </p:spPr>
        <p:txBody>
          <a:bodyPr>
            <a:normAutofit fontScale="85000" lnSpcReduction="10000"/>
          </a:bodyPr>
          <a:lstStyle/>
          <a:p>
            <a:pPr marL="457200" indent="-457200" algn="just" rtl="1">
              <a:lnSpc>
                <a:spcPct val="200000"/>
              </a:lnSpc>
              <a:buFont typeface="+mj-lt"/>
              <a:buAutoNum type="arabicPeriod"/>
            </a:pPr>
            <a:r>
              <a:rPr lang="ar-IQ" sz="2800" dirty="0">
                <a:solidFill>
                  <a:srgbClr val="00B050"/>
                </a:solidFill>
                <a:latin typeface="Segoe UI" panose="020B0502040204020203" pitchFamily="34" charset="0"/>
                <a:cs typeface="Segoe UI" panose="020B0502040204020203" pitchFamily="34" charset="0"/>
              </a:rPr>
              <a:t>أن لا يقل عدد الشركاء فيها عن شخصين طبيعيين ولايزيد على خمسة عشرين شخصاً.</a:t>
            </a:r>
          </a:p>
          <a:p>
            <a:pPr marL="457200" indent="-457200" algn="just" rtl="1">
              <a:lnSpc>
                <a:spcPct val="200000"/>
              </a:lnSpc>
              <a:buFont typeface="+mj-lt"/>
              <a:buAutoNum type="arabicPeriod"/>
            </a:pPr>
            <a:r>
              <a:rPr lang="ar-IQ" sz="2800" dirty="0">
                <a:solidFill>
                  <a:srgbClr val="00B050"/>
                </a:solidFill>
                <a:latin typeface="Segoe UI" panose="020B0502040204020203" pitchFamily="34" charset="0"/>
                <a:cs typeface="Segoe UI" panose="020B0502040204020203" pitchFamily="34" charset="0"/>
              </a:rPr>
              <a:t>عدم جواز انتقال حصص الشركاء للغير.</a:t>
            </a:r>
          </a:p>
          <a:p>
            <a:pPr marL="457200" indent="-457200" algn="just" rtl="1">
              <a:lnSpc>
                <a:spcPct val="200000"/>
              </a:lnSpc>
              <a:buFont typeface="+mj-lt"/>
              <a:buAutoNum type="arabicPeriod"/>
            </a:pPr>
            <a:r>
              <a:rPr lang="ar-IQ" sz="2800" dirty="0">
                <a:solidFill>
                  <a:srgbClr val="00B050"/>
                </a:solidFill>
                <a:latin typeface="Segoe UI" panose="020B0502040204020203" pitchFamily="34" charset="0"/>
                <a:cs typeface="Segoe UI" panose="020B0502040204020203" pitchFamily="34" charset="0"/>
              </a:rPr>
              <a:t>المسؤولية الشخصية والتضامنية وغير المحدودة للشركاء.</a:t>
            </a:r>
          </a:p>
          <a:p>
            <a:pPr marL="457200" indent="-457200" algn="just" rtl="1">
              <a:lnSpc>
                <a:spcPct val="200000"/>
              </a:lnSpc>
              <a:buFont typeface="+mj-lt"/>
              <a:buAutoNum type="arabicPeriod"/>
            </a:pPr>
            <a:r>
              <a:rPr lang="ar-IQ" sz="2800" dirty="0">
                <a:solidFill>
                  <a:srgbClr val="00B050"/>
                </a:solidFill>
                <a:latin typeface="Segoe UI" panose="020B0502040204020203" pitchFamily="34" charset="0"/>
                <a:cs typeface="Segoe UI" panose="020B0502040204020203" pitchFamily="34" charset="0"/>
              </a:rPr>
              <a:t>اكتساب الشركاء صفة التاجر.</a:t>
            </a:r>
          </a:p>
          <a:p>
            <a:endParaRPr lang="en-US" dirty="0"/>
          </a:p>
        </p:txBody>
      </p:sp>
    </p:spTree>
    <p:extLst>
      <p:ext uri="{BB962C8B-B14F-4D97-AF65-F5344CB8AC3E}">
        <p14:creationId xmlns:p14="http://schemas.microsoft.com/office/powerpoint/2010/main" val="3922052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4744-31C7-FE05-F6E1-8C644C1B6075}"/>
              </a:ext>
            </a:extLst>
          </p:cNvPr>
          <p:cNvSpPr>
            <a:spLocks noGrp="1"/>
          </p:cNvSpPr>
          <p:nvPr>
            <p:ph type="title"/>
          </p:nvPr>
        </p:nvSpPr>
        <p:spPr/>
        <p:txBody>
          <a:bodyPr/>
          <a:lstStyle/>
          <a:p>
            <a:pPr algn="r" rtl="1"/>
            <a:r>
              <a:rPr lang="ar-IQ" sz="3200" dirty="0">
                <a:solidFill>
                  <a:srgbClr val="FF0000"/>
                </a:solidFill>
                <a:latin typeface="Segoe UI" panose="020B0502040204020203" pitchFamily="34" charset="0"/>
                <a:cs typeface="Segoe UI" panose="020B0502040204020203" pitchFamily="34" charset="0"/>
              </a:rPr>
              <a:t>أولاً: أن لا يقل عدد الشركاء فيها عن شخصين طبيعيين ولايزيد على خمسة عشرين شخصاً.</a:t>
            </a:r>
            <a:endParaRPr lang="en-US" dirty="0"/>
          </a:p>
        </p:txBody>
      </p:sp>
      <p:sp>
        <p:nvSpPr>
          <p:cNvPr id="3" name="Content Placeholder 2">
            <a:extLst>
              <a:ext uri="{FF2B5EF4-FFF2-40B4-BE49-F238E27FC236}">
                <a16:creationId xmlns:a16="http://schemas.microsoft.com/office/drawing/2014/main" id="{9EAFD74F-2D5A-8EF2-D237-2099441097D3}"/>
              </a:ext>
            </a:extLst>
          </p:cNvPr>
          <p:cNvSpPr>
            <a:spLocks noGrp="1"/>
          </p:cNvSpPr>
          <p:nvPr>
            <p:ph idx="1"/>
          </p:nvPr>
        </p:nvSpPr>
        <p:spPr>
          <a:xfrm>
            <a:off x="492369" y="2015732"/>
            <a:ext cx="11488616" cy="3450613"/>
          </a:xfrm>
        </p:spPr>
        <p:txBody>
          <a:bodyPr/>
          <a:lstStyle/>
          <a:p>
            <a:pPr algn="just" rtl="1"/>
            <a:r>
              <a:rPr lang="ar-IQ" dirty="0">
                <a:latin typeface="Segoe UI" panose="020B0502040204020203" pitchFamily="34" charset="0"/>
                <a:cs typeface="Segoe UI" panose="020B0502040204020203" pitchFamily="34" charset="0"/>
              </a:rPr>
              <a:t>أن لا يتجاوز </a:t>
            </a:r>
            <a:r>
              <a:rPr lang="ar-IQ" dirty="0">
                <a:solidFill>
                  <a:srgbClr val="FF0000"/>
                </a:solidFill>
                <a:latin typeface="Segoe UI" panose="020B0502040204020203" pitchFamily="34" charset="0"/>
                <a:cs typeface="Segoe UI" panose="020B0502040204020203" pitchFamily="34" charset="0"/>
              </a:rPr>
              <a:t>عددهم خمسة وعشرين </a:t>
            </a:r>
            <a:r>
              <a:rPr lang="ar-IQ" dirty="0">
                <a:latin typeface="Segoe UI" panose="020B0502040204020203" pitchFamily="34" charset="0"/>
                <a:cs typeface="Segoe UI" panose="020B0502040204020203" pitchFamily="34" charset="0"/>
              </a:rPr>
              <a:t>شخصاً.</a:t>
            </a:r>
          </a:p>
          <a:p>
            <a:pPr algn="r" rtl="1"/>
            <a:r>
              <a:rPr lang="ar-IQ" dirty="0">
                <a:latin typeface="Segoe UI" panose="020B0502040204020203" pitchFamily="34" charset="0"/>
                <a:cs typeface="Segoe UI" panose="020B0502040204020203" pitchFamily="34" charset="0"/>
              </a:rPr>
              <a:t>يكون الشركاء من </a:t>
            </a:r>
            <a:r>
              <a:rPr lang="ar-IQ" dirty="0">
                <a:solidFill>
                  <a:srgbClr val="FF0000"/>
                </a:solidFill>
                <a:latin typeface="Segoe UI" panose="020B0502040204020203" pitchFamily="34" charset="0"/>
                <a:cs typeface="Segoe UI" panose="020B0502040204020203" pitchFamily="34" charset="0"/>
              </a:rPr>
              <a:t>الأشخاص الطبيعيين </a:t>
            </a:r>
            <a:r>
              <a:rPr lang="ar-IQ" dirty="0">
                <a:latin typeface="Segoe UI" panose="020B0502040204020203" pitchFamily="34" charset="0"/>
                <a:cs typeface="Segoe UI" panose="020B0502040204020203" pitchFamily="34" charset="0"/>
              </a:rPr>
              <a:t>فقط</a:t>
            </a:r>
          </a:p>
          <a:p>
            <a:pPr algn="r" rtl="1"/>
            <a:endParaRPr lang="en-US" dirty="0"/>
          </a:p>
        </p:txBody>
      </p:sp>
    </p:spTree>
    <p:extLst>
      <p:ext uri="{BB962C8B-B14F-4D97-AF65-F5344CB8AC3E}">
        <p14:creationId xmlns:p14="http://schemas.microsoft.com/office/powerpoint/2010/main" val="2485500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75FB-BFB3-214C-9297-EF17D63CAE80}"/>
              </a:ext>
            </a:extLst>
          </p:cNvPr>
          <p:cNvSpPr>
            <a:spLocks noGrp="1"/>
          </p:cNvSpPr>
          <p:nvPr>
            <p:ph type="title"/>
          </p:nvPr>
        </p:nvSpPr>
        <p:spPr>
          <a:xfrm>
            <a:off x="1451579" y="128955"/>
            <a:ext cx="9603275" cy="644768"/>
          </a:xfrm>
        </p:spPr>
        <p:txBody>
          <a:bodyPr>
            <a:normAutofit/>
          </a:bodyPr>
          <a:lstStyle/>
          <a:p>
            <a:pPr algn="r" rtl="1"/>
            <a:r>
              <a:rPr lang="ar-IQ" dirty="0">
                <a:solidFill>
                  <a:srgbClr val="FF0000"/>
                </a:solidFill>
                <a:latin typeface="Segoe UI" panose="020B0502040204020203" pitchFamily="34" charset="0"/>
                <a:cs typeface="Segoe UI" panose="020B0502040204020203" pitchFamily="34" charset="0"/>
              </a:rPr>
              <a:t>ثانياً// عدم جواز انتقال حصص الشركاء للغير</a:t>
            </a:r>
            <a:endParaRPr lang="en-US" dirty="0"/>
          </a:p>
        </p:txBody>
      </p:sp>
      <p:sp>
        <p:nvSpPr>
          <p:cNvPr id="3" name="Content Placeholder 2">
            <a:extLst>
              <a:ext uri="{FF2B5EF4-FFF2-40B4-BE49-F238E27FC236}">
                <a16:creationId xmlns:a16="http://schemas.microsoft.com/office/drawing/2014/main" id="{EBDB7A2A-BCA7-0CA1-B525-C27F98E077FC}"/>
              </a:ext>
            </a:extLst>
          </p:cNvPr>
          <p:cNvSpPr>
            <a:spLocks noGrp="1"/>
          </p:cNvSpPr>
          <p:nvPr>
            <p:ph idx="1"/>
          </p:nvPr>
        </p:nvSpPr>
        <p:spPr>
          <a:xfrm>
            <a:off x="304801" y="773723"/>
            <a:ext cx="11723076" cy="4923691"/>
          </a:xfrm>
        </p:spPr>
        <p:txBody>
          <a:bodyPr>
            <a:normAutofit fontScale="92500" lnSpcReduction="10000"/>
          </a:bodyPr>
          <a:lstStyle/>
          <a:p>
            <a:pPr algn="just" rtl="1"/>
            <a:r>
              <a:rPr lang="ar-IQ" sz="3600" b="1" i="0" u="none" strike="noStrike" baseline="0" dirty="0">
                <a:solidFill>
                  <a:srgbClr val="00B050"/>
                </a:solidFill>
                <a:latin typeface="Arial,Bold"/>
              </a:rPr>
              <a:t>المادة 69/أولاً</a:t>
            </a:r>
          </a:p>
          <a:p>
            <a:pPr marL="0" indent="0" algn="just" rtl="1">
              <a:buNone/>
            </a:pPr>
            <a:r>
              <a:rPr lang="ar-IQ" sz="3600" b="1" i="0" u="none" strike="noStrike" baseline="0" dirty="0">
                <a:latin typeface="Arial,Bold"/>
              </a:rPr>
              <a:t>في الشركة التضامنية، للشريك نقل ملكية حصته أو جزء منها إلى شريك آخر ولا يجوز نقلها إلى الغير إلا بموافقة الهيئة العامة بالإجماع، وفي كل الأحوال يتم ذلك عن طريق تعديل عقد الشركة.</a:t>
            </a:r>
          </a:p>
          <a:p>
            <a:pPr algn="just" rtl="1"/>
            <a:r>
              <a:rPr lang="ar-IQ" sz="1800" b="1" i="0" u="none" strike="noStrike" baseline="0" dirty="0">
                <a:latin typeface="Arial,Bold"/>
              </a:rPr>
              <a:t>.</a:t>
            </a:r>
            <a:r>
              <a:rPr lang="ar-IQ" sz="2800" dirty="0">
                <a:latin typeface="Segoe UI" panose="020B0502040204020203" pitchFamily="34" charset="0"/>
                <a:cs typeface="Segoe UI" panose="020B0502040204020203" pitchFamily="34" charset="0"/>
              </a:rPr>
              <a:t>إن تصرف الشريك بحصته كلاً أو جزءاً ونقل ملكيتها الى بقية الشركاء مسألة جائزة، بشرط تعديل عقد الشركة على وفق الإجراءات المنصوص عليها في القانون</a:t>
            </a:r>
          </a:p>
          <a:p>
            <a:pPr algn="just" rtl="1"/>
            <a:r>
              <a:rPr lang="ar-IQ" sz="2800" dirty="0">
                <a:solidFill>
                  <a:srgbClr val="FF0000"/>
                </a:solidFill>
                <a:latin typeface="Segoe UI" panose="020B0502040204020203" pitchFamily="34" charset="0"/>
                <a:cs typeface="Segoe UI" panose="020B0502040204020203" pitchFamily="34" charset="0"/>
              </a:rPr>
              <a:t>ولكن القيود على نقل ملكية الحصة تظهر </a:t>
            </a:r>
            <a:r>
              <a:rPr lang="ar-IQ" sz="2800" dirty="0">
                <a:latin typeface="Segoe UI" panose="020B0502040204020203" pitchFamily="34" charset="0"/>
                <a:cs typeface="Segoe UI" panose="020B0502040204020203" pitchFamily="34" charset="0"/>
              </a:rPr>
              <a:t>عندما يرغب الشريك في نقل حصته الى الغير</a:t>
            </a:r>
            <a:r>
              <a:rPr lang="ar-IQ" sz="2800" dirty="0">
                <a:solidFill>
                  <a:srgbClr val="FF0000"/>
                </a:solidFill>
                <a:latin typeface="Segoe UI" panose="020B0502040204020203" pitchFamily="34" charset="0"/>
                <a:cs typeface="Segoe UI" panose="020B0502040204020203" pitchFamily="34" charset="0"/>
              </a:rPr>
              <a:t>، </a:t>
            </a:r>
            <a:r>
              <a:rPr lang="ar-IQ" sz="2800" dirty="0">
                <a:latin typeface="Segoe UI" panose="020B0502040204020203" pitchFamily="34" charset="0"/>
                <a:cs typeface="Segoe UI" panose="020B0502040204020203" pitchFamily="34" charset="0"/>
              </a:rPr>
              <a:t>أو في حالة وفاة أحد الشركاء ونقل حصته الى الورثة ، أو عند إشهار إفلاس الشريك أو الحجر عليه.</a:t>
            </a:r>
            <a:endParaRPr lang="en-US" sz="2800" dirty="0">
              <a:latin typeface="Segoe UI" panose="020B0502040204020203" pitchFamily="34" charset="0"/>
              <a:cs typeface="Segoe UI" panose="020B0502040204020203" pitchFamily="34" charset="0"/>
            </a:endParaRPr>
          </a:p>
          <a:p>
            <a:pPr algn="r" rtl="1"/>
            <a:endParaRPr lang="en-US" dirty="0"/>
          </a:p>
        </p:txBody>
      </p:sp>
    </p:spTree>
    <p:extLst>
      <p:ext uri="{BB962C8B-B14F-4D97-AF65-F5344CB8AC3E}">
        <p14:creationId xmlns:p14="http://schemas.microsoft.com/office/powerpoint/2010/main" val="3639594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6AC6-4570-5A8A-99AA-13FB8C067BF0}"/>
              </a:ext>
            </a:extLst>
          </p:cNvPr>
          <p:cNvSpPr>
            <a:spLocks noGrp="1"/>
          </p:cNvSpPr>
          <p:nvPr>
            <p:ph type="title"/>
          </p:nvPr>
        </p:nvSpPr>
        <p:spPr>
          <a:xfrm flipV="1">
            <a:off x="1451579" y="-703384"/>
            <a:ext cx="9603275" cy="43375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4609CD-55FA-293A-22F0-21C559399DBE}"/>
              </a:ext>
            </a:extLst>
          </p:cNvPr>
          <p:cNvSpPr>
            <a:spLocks noGrp="1"/>
          </p:cNvSpPr>
          <p:nvPr>
            <p:ph idx="1"/>
          </p:nvPr>
        </p:nvSpPr>
        <p:spPr>
          <a:xfrm>
            <a:off x="597877" y="422031"/>
            <a:ext cx="11242431" cy="5685692"/>
          </a:xfrm>
        </p:spPr>
        <p:txBody>
          <a:bodyPr>
            <a:normAutofit/>
          </a:bodyPr>
          <a:lstStyle/>
          <a:p>
            <a:pPr algn="r" rtl="1"/>
            <a:r>
              <a:rPr lang="ar-IQ" sz="2400" dirty="0">
                <a:solidFill>
                  <a:srgbClr val="00B050"/>
                </a:solidFill>
                <a:latin typeface="Segoe UI" panose="020B0502040204020203" pitchFamily="34" charset="0"/>
                <a:cs typeface="Segoe UI" panose="020B0502040204020203" pitchFamily="34" charset="0"/>
              </a:rPr>
              <a:t>القاعدة العامة </a:t>
            </a:r>
            <a:r>
              <a:rPr lang="ar-IQ" sz="2400" dirty="0">
                <a:latin typeface="Segoe UI" panose="020B0502040204020203" pitchFamily="34" charset="0"/>
                <a:cs typeface="Segoe UI" panose="020B0502040204020203" pitchFamily="34" charset="0"/>
              </a:rPr>
              <a:t>تقضي بعدم حرية الشريك في نقل ملكية حصته الى الغير.</a:t>
            </a:r>
          </a:p>
          <a:p>
            <a:pPr algn="r" rtl="1"/>
            <a:r>
              <a:rPr lang="ar-IQ" sz="2400" dirty="0">
                <a:latin typeface="Segoe UI" panose="020B0502040204020203" pitchFamily="34" charset="0"/>
                <a:cs typeface="Segoe UI" panose="020B0502040204020203" pitchFamily="34" charset="0"/>
              </a:rPr>
              <a:t> إلا أنه واستثناء من هذه القاعدة أجاز القانون للشريك نقل ملكية حصته الى الغير ولكن بشرط </a:t>
            </a:r>
          </a:p>
          <a:p>
            <a:pPr algn="r" rtl="1"/>
            <a:r>
              <a:rPr lang="ar-IQ" sz="2400" dirty="0">
                <a:solidFill>
                  <a:srgbClr val="00B050"/>
                </a:solidFill>
                <a:latin typeface="Segoe UI" panose="020B0502040204020203" pitchFamily="34" charset="0"/>
                <a:cs typeface="Segoe UI" panose="020B0502040204020203" pitchFamily="34" charset="0"/>
              </a:rPr>
              <a:t>موافقة الهيئة العامة </a:t>
            </a:r>
            <a:r>
              <a:rPr lang="ar-IQ" sz="2400" dirty="0">
                <a:latin typeface="Segoe UI" panose="020B0502040204020203" pitchFamily="34" charset="0"/>
                <a:cs typeface="Segoe UI" panose="020B0502040204020203" pitchFamily="34" charset="0"/>
              </a:rPr>
              <a:t>بالإجماع، أي سائر الشركاء في الشركة التضامنية، </a:t>
            </a:r>
          </a:p>
          <a:p>
            <a:pPr algn="r" rtl="1"/>
            <a:r>
              <a:rPr lang="ar-IQ" sz="2400" dirty="0">
                <a:solidFill>
                  <a:srgbClr val="00B050"/>
                </a:solidFill>
                <a:latin typeface="Segoe UI" panose="020B0502040204020203" pitchFamily="34" charset="0"/>
                <a:cs typeface="Segoe UI" panose="020B0502040204020203" pitchFamily="34" charset="0"/>
              </a:rPr>
              <a:t>وتعديل عقد الشركة</a:t>
            </a:r>
            <a:r>
              <a:rPr lang="ar-IQ" sz="2400" dirty="0">
                <a:latin typeface="Segoe UI" panose="020B0502040204020203" pitchFamily="34" charset="0"/>
                <a:cs typeface="Segoe UI" panose="020B0502040204020203" pitchFamily="34" charset="0"/>
              </a:rPr>
              <a:t>. </a:t>
            </a:r>
          </a:p>
          <a:p>
            <a:pPr algn="r" rtl="1"/>
            <a:r>
              <a:rPr lang="ar-IQ" sz="2400" dirty="0">
                <a:solidFill>
                  <a:srgbClr val="FF0000"/>
                </a:solidFill>
                <a:latin typeface="Segoe UI" panose="020B0502040204020203" pitchFamily="34" charset="0"/>
                <a:cs typeface="Segoe UI" panose="020B0502040204020203" pitchFamily="34" charset="0"/>
              </a:rPr>
              <a:t>ولكن هل يجوز أن يتضمن عقد الشركة التضامنية شرطاً يسمح بنقل ملكية حصة الشريك بموافقة الأغلبية وليس الإجماع ؟ </a:t>
            </a:r>
          </a:p>
          <a:p>
            <a:pPr algn="r" rtl="1"/>
            <a:r>
              <a:rPr lang="ar-IQ" sz="2400" dirty="0">
                <a:latin typeface="Segoe UI" panose="020B0502040204020203" pitchFamily="34" charset="0"/>
                <a:cs typeface="Segoe UI" panose="020B0502040204020203" pitchFamily="34" charset="0"/>
              </a:rPr>
              <a:t>في ظل صراحة نص المادة ( 69 / أولاً ) لا يجوز أن يتضمن عقد الشركة التضامنية مثل هذا الشرط لتعارضه مع طبيعة الشركة التضامنية التي تقوم على الاعتبار الشخصي.</a:t>
            </a:r>
            <a:endParaRPr lang="en-US" sz="2400" dirty="0">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61382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7AEF5-B2F7-BD97-BF08-EF8C84844F2D}"/>
              </a:ext>
            </a:extLst>
          </p:cNvPr>
          <p:cNvSpPr>
            <a:spLocks noGrp="1"/>
          </p:cNvSpPr>
          <p:nvPr>
            <p:ph type="title"/>
          </p:nvPr>
        </p:nvSpPr>
        <p:spPr/>
        <p:txBody>
          <a:bodyPr/>
          <a:lstStyle/>
          <a:p>
            <a:pPr algn="r" rtl="1"/>
            <a:r>
              <a:rPr lang="ar-IQ" dirty="0">
                <a:solidFill>
                  <a:srgbClr val="FF0000"/>
                </a:solidFill>
                <a:latin typeface="Segoe UI" panose="020B0502040204020203" pitchFamily="34" charset="0"/>
                <a:cs typeface="Segoe UI" panose="020B0502040204020203" pitchFamily="34" charset="0"/>
              </a:rPr>
              <a:t>هل يجوز للشريك التنازل عن نصيبه من أرباح الشركة أو موجوداتها بعد تصفيتها ؟</a:t>
            </a:r>
            <a:endParaRPr lang="en-US" dirty="0"/>
          </a:p>
        </p:txBody>
      </p:sp>
      <p:sp>
        <p:nvSpPr>
          <p:cNvPr id="3" name="Content Placeholder 2">
            <a:extLst>
              <a:ext uri="{FF2B5EF4-FFF2-40B4-BE49-F238E27FC236}">
                <a16:creationId xmlns:a16="http://schemas.microsoft.com/office/drawing/2014/main" id="{AFF744B7-96B3-1D3A-CC5E-CFB1E3B59BB0}"/>
              </a:ext>
            </a:extLst>
          </p:cNvPr>
          <p:cNvSpPr>
            <a:spLocks noGrp="1"/>
          </p:cNvSpPr>
          <p:nvPr>
            <p:ph idx="1"/>
          </p:nvPr>
        </p:nvSpPr>
        <p:spPr>
          <a:xfrm>
            <a:off x="246185" y="1770185"/>
            <a:ext cx="11840307" cy="4138245"/>
          </a:xfrm>
        </p:spPr>
        <p:txBody>
          <a:bodyPr>
            <a:normAutofit/>
          </a:bodyPr>
          <a:lstStyle/>
          <a:p>
            <a:pPr marL="0" indent="0" algn="just" rtl="1">
              <a:buNone/>
            </a:pPr>
            <a:r>
              <a:rPr lang="ar-IQ" sz="2400" dirty="0">
                <a:solidFill>
                  <a:srgbClr val="00B050"/>
                </a:solidFill>
                <a:latin typeface="Segoe UI" panose="020B0502040204020203" pitchFamily="34" charset="0"/>
                <a:cs typeface="Segoe UI" panose="020B0502040204020203" pitchFamily="34" charset="0"/>
              </a:rPr>
              <a:t>لا يوجود نص صريح </a:t>
            </a:r>
            <a:r>
              <a:rPr lang="ar-IQ" sz="2400" dirty="0">
                <a:latin typeface="Segoe UI" panose="020B0502040204020203" pitchFamily="34" charset="0"/>
                <a:cs typeface="Segoe UI" panose="020B0502040204020203" pitchFamily="34" charset="0"/>
              </a:rPr>
              <a:t>في القانون يبيح تصرف الشريك بحقوقه الشخصية في الشركة المتمثلة بنصيبه من الأرباح أو في موجودات الشركة بعد تصفيتها، إلا أنه لا مانع من ذلك، لأن أن تنازل الشريك عن حقوقه الشخصية في هذه الحالة </a:t>
            </a:r>
            <a:r>
              <a:rPr lang="ar-IQ" sz="2400" dirty="0">
                <a:solidFill>
                  <a:srgbClr val="00B050"/>
                </a:solidFill>
                <a:latin typeface="Segoe UI" panose="020B0502040204020203" pitchFamily="34" charset="0"/>
                <a:cs typeface="Segoe UI" panose="020B0502040204020203" pitchFamily="34" charset="0"/>
              </a:rPr>
              <a:t>لا يؤثر على الاعتبار الشخصي </a:t>
            </a:r>
            <a:r>
              <a:rPr lang="ar-IQ" sz="2400" dirty="0">
                <a:latin typeface="Segoe UI" panose="020B0502040204020203" pitchFamily="34" charset="0"/>
                <a:cs typeface="Segoe UI" panose="020B0502040204020203" pitchFamily="34" charset="0"/>
              </a:rPr>
              <a:t>الذي تقوم عليه الشركات التضامنية</a:t>
            </a:r>
          </a:p>
          <a:p>
            <a:pPr marL="0" indent="0" algn="just" rtl="1">
              <a:buNone/>
            </a:pPr>
            <a:r>
              <a:rPr lang="ar-IQ" sz="2400" dirty="0">
                <a:latin typeface="Segoe UI" panose="020B0502040204020203" pitchFamily="34" charset="0"/>
                <a:cs typeface="Segoe UI" panose="020B0502040204020203" pitchFamily="34" charset="0"/>
              </a:rPr>
              <a:t>إلا أنه لا أثر للاتفاق إلا بين الشريك والمتنازل له الذي يسمى</a:t>
            </a:r>
            <a:r>
              <a:rPr lang="ar-IQ" sz="2400" dirty="0">
                <a:solidFill>
                  <a:srgbClr val="FF0000"/>
                </a:solidFill>
                <a:latin typeface="Segoe UI" panose="020B0502040204020203" pitchFamily="34" charset="0"/>
                <a:cs typeface="Segoe UI" panose="020B0502040204020203" pitchFamily="34" charset="0"/>
              </a:rPr>
              <a:t> ( بالرديف )، </a:t>
            </a:r>
            <a:r>
              <a:rPr lang="ar-IQ" sz="2400" dirty="0">
                <a:latin typeface="Segoe UI" panose="020B0502040204020203" pitchFamily="34" charset="0"/>
                <a:cs typeface="Segoe UI" panose="020B0502040204020203" pitchFamily="34" charset="0"/>
              </a:rPr>
              <a:t>فلا يحتج به في مواجهة الشركاء والغير، وليس للمتنازل له ( الرديف ) أي حق مباشر تجاه الشركة أو التدخل في إدارتها.</a:t>
            </a:r>
            <a:endParaRPr lang="en-US" sz="2400" dirty="0"/>
          </a:p>
        </p:txBody>
      </p:sp>
    </p:spTree>
    <p:extLst>
      <p:ext uri="{BB962C8B-B14F-4D97-AF65-F5344CB8AC3E}">
        <p14:creationId xmlns:p14="http://schemas.microsoft.com/office/powerpoint/2010/main" val="1104283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7B4B-F35A-4C13-0F1F-C3DEE38594C9}"/>
              </a:ext>
            </a:extLst>
          </p:cNvPr>
          <p:cNvSpPr>
            <a:spLocks noGrp="1"/>
          </p:cNvSpPr>
          <p:nvPr>
            <p:ph type="title"/>
          </p:nvPr>
        </p:nvSpPr>
        <p:spPr>
          <a:xfrm>
            <a:off x="1451579" y="804519"/>
            <a:ext cx="9603275" cy="5396989"/>
          </a:xfrm>
        </p:spPr>
        <p:txBody>
          <a:bodyPr/>
          <a:lstStyle/>
          <a:p>
            <a:pPr algn="r" rtl="1"/>
            <a:r>
              <a:rPr lang="ar-IQ" dirty="0">
                <a:solidFill>
                  <a:srgbClr val="FF0000"/>
                </a:solidFill>
                <a:latin typeface="Segoe UI" panose="020B0502040204020203" pitchFamily="34" charset="0"/>
                <a:cs typeface="Segoe UI" panose="020B0502040204020203" pitchFamily="34" charset="0"/>
              </a:rPr>
              <a:t>انتقال حصة الشريك الى الورثة عند وفاته :</a:t>
            </a:r>
            <a:endParaRPr lang="en-US" dirty="0"/>
          </a:p>
        </p:txBody>
      </p:sp>
      <p:sp>
        <p:nvSpPr>
          <p:cNvPr id="3" name="Content Placeholder 2">
            <a:extLst>
              <a:ext uri="{FF2B5EF4-FFF2-40B4-BE49-F238E27FC236}">
                <a16:creationId xmlns:a16="http://schemas.microsoft.com/office/drawing/2014/main" id="{D302E1A9-1371-187D-E2F7-A87D7A9C8E7B}"/>
              </a:ext>
            </a:extLst>
          </p:cNvPr>
          <p:cNvSpPr>
            <a:spLocks noGrp="1"/>
          </p:cNvSpPr>
          <p:nvPr>
            <p:ph idx="1"/>
          </p:nvPr>
        </p:nvSpPr>
        <p:spPr>
          <a:xfrm>
            <a:off x="328246" y="1359877"/>
            <a:ext cx="11629291" cy="4548553"/>
          </a:xfrm>
        </p:spPr>
        <p:txBody>
          <a:bodyPr>
            <a:normAutofit fontScale="92500" lnSpcReduction="20000"/>
          </a:bodyPr>
          <a:lstStyle/>
          <a:p>
            <a:pPr algn="r" rtl="1"/>
            <a:r>
              <a:rPr lang="ar-IQ" sz="2400" b="1" dirty="0">
                <a:solidFill>
                  <a:srgbClr val="00B050"/>
                </a:solidFill>
                <a:latin typeface="Segoe UI" panose="020B0502040204020203" pitchFamily="34" charset="0"/>
                <a:cs typeface="Segoe UI" panose="020B0502040204020203" pitchFamily="34" charset="0"/>
              </a:rPr>
              <a:t>المادة ( ٧٠ / اولا )</a:t>
            </a:r>
          </a:p>
          <a:p>
            <a:pPr algn="r" rtl="1"/>
            <a:r>
              <a:rPr lang="ar-IQ" sz="2800" dirty="0">
                <a:latin typeface="Segoe UI" panose="020B0502040204020203" pitchFamily="34" charset="0"/>
                <a:cs typeface="Segoe UI" panose="020B0502040204020203" pitchFamily="34" charset="0"/>
              </a:rPr>
              <a:t>الأصل أن وفاة الشريك لا يؤدي الى انقضاء الشركة، وإنما تستمر الشركة مع الورثة، </a:t>
            </a:r>
            <a:r>
              <a:rPr lang="ar-IQ" sz="2800" dirty="0">
                <a:solidFill>
                  <a:srgbClr val="FF0000"/>
                </a:solidFill>
                <a:latin typeface="Segoe UI" panose="020B0502040204020203" pitchFamily="34" charset="0"/>
                <a:cs typeface="Segoe UI" panose="020B0502040204020203" pitchFamily="34" charset="0"/>
              </a:rPr>
              <a:t>ولكن على وفق الشروط المنصوص عليها في هذه المادة وهي</a:t>
            </a:r>
          </a:p>
          <a:p>
            <a:pPr algn="just" rtl="1"/>
            <a:r>
              <a:rPr lang="ar-IQ" sz="2800" dirty="0">
                <a:latin typeface="Segoe UI" panose="020B0502040204020203" pitchFamily="34" charset="0"/>
                <a:cs typeface="Segoe UI" panose="020B0502040204020203" pitchFamily="34" charset="0"/>
              </a:rPr>
              <a:t>1- عدم معارضة الوارث أو من يمثله قانوناً إن كان قاصراً </a:t>
            </a:r>
          </a:p>
          <a:p>
            <a:pPr algn="just" rtl="1"/>
            <a:r>
              <a:rPr lang="ar-IQ" sz="2800" dirty="0">
                <a:latin typeface="Segoe UI" panose="020B0502040204020203" pitchFamily="34" charset="0"/>
                <a:cs typeface="Segoe UI" panose="020B0502040204020203" pitchFamily="34" charset="0"/>
              </a:rPr>
              <a:t>2- عدم معارضة سائر الشركاء الآخرين في الشركة</a:t>
            </a:r>
          </a:p>
          <a:p>
            <a:pPr algn="just" rtl="1"/>
            <a:r>
              <a:rPr lang="ar-IQ" sz="2800" b="1" dirty="0">
                <a:latin typeface="Segoe UI" panose="020B0502040204020203" pitchFamily="34" charset="0"/>
                <a:cs typeface="Segoe UI" panose="020B0502040204020203" pitchFamily="34" charset="0"/>
              </a:rPr>
              <a:t>3-</a:t>
            </a:r>
            <a:r>
              <a:rPr lang="ar-IQ" sz="2800" dirty="0">
                <a:latin typeface="Segoe UI" panose="020B0502040204020203" pitchFamily="34" charset="0"/>
                <a:cs typeface="Segoe UI" panose="020B0502040204020203" pitchFamily="34" charset="0"/>
              </a:rPr>
              <a:t> عدم وجود مانع قانوني لدخول الوارث شريكاً في الشركة</a:t>
            </a:r>
          </a:p>
          <a:p>
            <a:pPr marL="0" indent="0" algn="just" rtl="1">
              <a:buNone/>
            </a:pPr>
            <a:r>
              <a:rPr lang="ar-IQ" sz="2800" dirty="0">
                <a:latin typeface="Segoe UI" panose="020B0502040204020203" pitchFamily="34" charset="0"/>
                <a:cs typeface="Segoe UI" panose="020B0502040204020203" pitchFamily="34" charset="0"/>
              </a:rPr>
              <a:t>4- أن لا يؤدي دخول الوارث الى زيادة عدد أعضاء الشركة الى أكثر من خمسة وعشرين شريكاً.</a:t>
            </a:r>
          </a:p>
          <a:p>
            <a:pPr algn="just" rtl="1"/>
            <a:r>
              <a:rPr lang="ar-IQ" sz="2800" dirty="0">
                <a:latin typeface="Segoe UI" panose="020B0502040204020203" pitchFamily="34" charset="0"/>
                <a:cs typeface="Segoe UI" panose="020B0502040204020203" pitchFamily="34" charset="0"/>
              </a:rPr>
              <a:t>تعديل عقد الشركة</a:t>
            </a:r>
          </a:p>
          <a:p>
            <a:pPr algn="r" rtl="1"/>
            <a:endParaRPr lang="en-US" sz="2400" b="1" dirty="0">
              <a:solidFill>
                <a:srgbClr val="00B050"/>
              </a:solidFill>
            </a:endParaRPr>
          </a:p>
        </p:txBody>
      </p:sp>
    </p:spTree>
    <p:extLst>
      <p:ext uri="{BB962C8B-B14F-4D97-AF65-F5344CB8AC3E}">
        <p14:creationId xmlns:p14="http://schemas.microsoft.com/office/powerpoint/2010/main" val="1618758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7248-EDB4-7B90-CC5A-8AACF960989E}"/>
              </a:ext>
            </a:extLst>
          </p:cNvPr>
          <p:cNvSpPr>
            <a:spLocks noGrp="1"/>
          </p:cNvSpPr>
          <p:nvPr>
            <p:ph type="title"/>
          </p:nvPr>
        </p:nvSpPr>
        <p:spPr>
          <a:xfrm>
            <a:off x="1451579" y="-351692"/>
            <a:ext cx="9603275" cy="23446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D9FBBFC-2ED4-CB8A-6827-53F074971237}"/>
              </a:ext>
            </a:extLst>
          </p:cNvPr>
          <p:cNvSpPr>
            <a:spLocks noGrp="1"/>
          </p:cNvSpPr>
          <p:nvPr>
            <p:ph idx="1"/>
          </p:nvPr>
        </p:nvSpPr>
        <p:spPr>
          <a:xfrm>
            <a:off x="445477" y="175846"/>
            <a:ext cx="11453446" cy="5779477"/>
          </a:xfrm>
        </p:spPr>
        <p:txBody>
          <a:bodyPr>
            <a:normAutofit/>
          </a:bodyPr>
          <a:lstStyle/>
          <a:p>
            <a:pPr algn="just" rtl="1"/>
            <a:r>
              <a:rPr lang="ar-IQ" sz="2800" dirty="0">
                <a:latin typeface="Segoe UI" panose="020B0502040204020203" pitchFamily="34" charset="0"/>
                <a:cs typeface="Segoe UI" panose="020B0502040204020203" pitchFamily="34" charset="0"/>
              </a:rPr>
              <a:t>وفي حالة عدم توافر الشروط المطلوبة، تستمر الشركة مع الشركاء الآخرين بعد تعديل عقدها، </a:t>
            </a:r>
            <a:r>
              <a:rPr lang="ar-IQ" sz="2800" dirty="0">
                <a:solidFill>
                  <a:srgbClr val="FF0000"/>
                </a:solidFill>
                <a:latin typeface="Segoe UI" panose="020B0502040204020203" pitchFamily="34" charset="0"/>
                <a:cs typeface="Segoe UI" panose="020B0502040204020203" pitchFamily="34" charset="0"/>
              </a:rPr>
              <a:t>ولا يكون للوارث إلا نصيب مورثه في أموال الشركة بحسب قيمته وقت الوفاة</a:t>
            </a:r>
            <a:r>
              <a:rPr lang="ar-IQ" sz="2800" dirty="0">
                <a:latin typeface="Segoe UI" panose="020B0502040204020203" pitchFamily="34" charset="0"/>
                <a:cs typeface="Segoe UI" panose="020B0502040204020203" pitchFamily="34" charset="0"/>
              </a:rPr>
              <a:t>، ويدفع له نقداً، ولا يكون له نصيب فيما يستجد بعد ذلك من حقوق للشركة إلا بقدر ما تكون تلك الحقوق ناتجة عن عملية سابقة على الوفاة . </a:t>
            </a:r>
          </a:p>
          <a:p>
            <a:pPr algn="just" rtl="1"/>
            <a:r>
              <a:rPr lang="ar-IQ" sz="2800" dirty="0">
                <a:solidFill>
                  <a:srgbClr val="FF0000"/>
                </a:solidFill>
                <a:latin typeface="Segoe UI" panose="020B0502040204020203" pitchFamily="34" charset="0"/>
                <a:cs typeface="Segoe UI" panose="020B0502040204020203" pitchFamily="34" charset="0"/>
              </a:rPr>
              <a:t>وإذا بقي شريك واحد في الشركة</a:t>
            </a:r>
            <a:r>
              <a:rPr lang="ar-IQ" sz="2800" dirty="0">
                <a:latin typeface="Segoe UI" panose="020B0502040204020203" pitchFamily="34" charset="0"/>
                <a:cs typeface="Segoe UI" panose="020B0502040204020203" pitchFamily="34" charset="0"/>
              </a:rPr>
              <a:t>، يجب عليه القيام بتكملة عدد الشركاء خلال مدة ( 60 ) ستين يوماً من وقوع النقص، فإن مضت تلك المدة، ولم يعطه المسجل إمهالاً إضافياً يجب عليه إما تحويل الشركة الى مشروع فردي، أو حلها وتصفيتها.</a:t>
            </a:r>
            <a:endParaRPr lang="en-US" sz="2800" dirty="0"/>
          </a:p>
        </p:txBody>
      </p:sp>
    </p:spTree>
    <p:extLst>
      <p:ext uri="{BB962C8B-B14F-4D97-AF65-F5344CB8AC3E}">
        <p14:creationId xmlns:p14="http://schemas.microsoft.com/office/powerpoint/2010/main" val="2450353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C0E0-DC6D-8FFC-C8AF-C8D40C366DA8}"/>
              </a:ext>
            </a:extLst>
          </p:cNvPr>
          <p:cNvSpPr>
            <a:spLocks noGrp="1"/>
          </p:cNvSpPr>
          <p:nvPr>
            <p:ph type="title"/>
          </p:nvPr>
        </p:nvSpPr>
        <p:spPr>
          <a:xfrm flipV="1">
            <a:off x="1451579" y="-1078522"/>
            <a:ext cx="9603275" cy="562708"/>
          </a:xfrm>
        </p:spPr>
        <p:txBody>
          <a:bodyPr>
            <a:normAutofit/>
          </a:bodyPr>
          <a:lstStyle/>
          <a:p>
            <a:endParaRPr lang="en-US" dirty="0"/>
          </a:p>
        </p:txBody>
      </p:sp>
      <p:sp>
        <p:nvSpPr>
          <p:cNvPr id="3" name="Content Placeholder 2">
            <a:extLst>
              <a:ext uri="{FF2B5EF4-FFF2-40B4-BE49-F238E27FC236}">
                <a16:creationId xmlns:a16="http://schemas.microsoft.com/office/drawing/2014/main" id="{6EE32C19-F305-C5BD-A5AF-FBD9EFF0EDAC}"/>
              </a:ext>
            </a:extLst>
          </p:cNvPr>
          <p:cNvSpPr>
            <a:spLocks noGrp="1"/>
          </p:cNvSpPr>
          <p:nvPr>
            <p:ph idx="1"/>
          </p:nvPr>
        </p:nvSpPr>
        <p:spPr>
          <a:xfrm>
            <a:off x="398585" y="117232"/>
            <a:ext cx="11570677" cy="5627076"/>
          </a:xfrm>
        </p:spPr>
        <p:txBody>
          <a:bodyPr/>
          <a:lstStyle/>
          <a:p>
            <a:pPr algn="just" rtl="1">
              <a:lnSpc>
                <a:spcPct val="150000"/>
              </a:lnSpc>
            </a:pPr>
            <a:r>
              <a:rPr lang="ar-IQ" sz="2800" dirty="0">
                <a:solidFill>
                  <a:srgbClr val="FF0000"/>
                </a:solidFill>
                <a:latin typeface="Segoe UI" panose="020B0502040204020203" pitchFamily="34" charset="0"/>
                <a:cs typeface="Segoe UI" panose="020B0502040204020203" pitchFamily="34" charset="0"/>
              </a:rPr>
              <a:t>رهن حصة الشريك والحجز عليه:</a:t>
            </a:r>
          </a:p>
          <a:p>
            <a:pPr algn="just" rtl="1">
              <a:lnSpc>
                <a:spcPct val="150000"/>
              </a:lnSpc>
            </a:pPr>
            <a:r>
              <a:rPr lang="ar-IQ" sz="2800" dirty="0">
                <a:solidFill>
                  <a:srgbClr val="00B050"/>
                </a:solidFill>
                <a:latin typeface="Segoe UI" panose="020B0502040204020203" pitchFamily="34" charset="0"/>
                <a:cs typeface="Segoe UI" panose="020B0502040204020203" pitchFamily="34" charset="0"/>
              </a:rPr>
              <a:t>هل يجوز لدائني الشركاء الشخصيين الحجز على حصة الشركاء ؟</a:t>
            </a:r>
          </a:p>
          <a:p>
            <a:pPr algn="just" rtl="1">
              <a:lnSpc>
                <a:spcPct val="150000"/>
              </a:lnSpc>
            </a:pPr>
            <a:r>
              <a:rPr lang="ar-IQ" sz="2800" dirty="0">
                <a:latin typeface="Segoe UI" panose="020B0502040204020203" pitchFamily="34" charset="0"/>
                <a:cs typeface="Segoe UI" panose="020B0502040204020203" pitchFamily="34" charset="0"/>
              </a:rPr>
              <a:t>كلا، لا يجوز لدائني الشركاء الشخصيين الحجز على حصة الشركاء تأميناً واستيفاء لدين على مالكها إلا لدين ممتاز،مراعاة خصوصية هذا النوع من الديون. </a:t>
            </a:r>
          </a:p>
          <a:p>
            <a:pPr marL="0" indent="0" algn="just" rtl="1">
              <a:lnSpc>
                <a:spcPct val="150000"/>
              </a:lnSpc>
              <a:buNone/>
            </a:pPr>
            <a:r>
              <a:rPr lang="ar-IQ" sz="2800" dirty="0">
                <a:latin typeface="Segoe UI" panose="020B0502040204020203" pitchFamily="34" charset="0"/>
                <a:cs typeface="Segoe UI" panose="020B0502040204020203" pitchFamily="34" charset="0"/>
              </a:rPr>
              <a:t>ولكن يجوز لهم الحجز على حقهم في الأرباح عند استحقاقها أو أنصبتهم من أموال الشركة عند تصفيتها ، لكونها حقاً شخصياً للشركاء لا يؤثر الوفاء به لغيرهم على الذمة المالية للشركة. </a:t>
            </a:r>
          </a:p>
        </p:txBody>
      </p:sp>
    </p:spTree>
    <p:extLst>
      <p:ext uri="{BB962C8B-B14F-4D97-AF65-F5344CB8AC3E}">
        <p14:creationId xmlns:p14="http://schemas.microsoft.com/office/powerpoint/2010/main" val="721914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9A7C-CAEE-77B0-6968-4266A5B2ECDD}"/>
              </a:ext>
            </a:extLst>
          </p:cNvPr>
          <p:cNvSpPr>
            <a:spLocks noGrp="1"/>
          </p:cNvSpPr>
          <p:nvPr>
            <p:ph type="title"/>
          </p:nvPr>
        </p:nvSpPr>
        <p:spPr>
          <a:xfrm>
            <a:off x="1451579" y="363416"/>
            <a:ext cx="9603275" cy="562708"/>
          </a:xfrm>
        </p:spPr>
        <p:txBody>
          <a:bodyPr/>
          <a:lstStyle/>
          <a:p>
            <a:pPr algn="r" rtl="1"/>
            <a:r>
              <a:rPr lang="ar-IQ" dirty="0">
                <a:solidFill>
                  <a:srgbClr val="FF0000"/>
                </a:solidFill>
              </a:rPr>
              <a:t>هل يجوز رهن الحصة في الشركة التضامنية؟</a:t>
            </a:r>
            <a:endParaRPr lang="en-US" dirty="0">
              <a:solidFill>
                <a:srgbClr val="FF0000"/>
              </a:solidFill>
            </a:endParaRPr>
          </a:p>
        </p:txBody>
      </p:sp>
      <p:sp>
        <p:nvSpPr>
          <p:cNvPr id="3" name="Content Placeholder 2">
            <a:extLst>
              <a:ext uri="{FF2B5EF4-FFF2-40B4-BE49-F238E27FC236}">
                <a16:creationId xmlns:a16="http://schemas.microsoft.com/office/drawing/2014/main" id="{B923F7ED-BEEA-73B3-D8AF-1AD0EBE9FDF0}"/>
              </a:ext>
            </a:extLst>
          </p:cNvPr>
          <p:cNvSpPr>
            <a:spLocks noGrp="1"/>
          </p:cNvSpPr>
          <p:nvPr>
            <p:ph idx="1"/>
          </p:nvPr>
        </p:nvSpPr>
        <p:spPr>
          <a:xfrm>
            <a:off x="257909" y="926124"/>
            <a:ext cx="11793414" cy="4911968"/>
          </a:xfrm>
        </p:spPr>
        <p:txBody>
          <a:bodyPr>
            <a:normAutofit/>
          </a:bodyPr>
          <a:lstStyle/>
          <a:p>
            <a:pPr algn="r" rtl="1"/>
            <a:r>
              <a:rPr lang="ar-IQ" sz="2800" dirty="0">
                <a:latin typeface="Segoe UI" panose="020B0502040204020203" pitchFamily="34" charset="0"/>
                <a:cs typeface="Segoe UI" panose="020B0502040204020203" pitchFamily="34" charset="0"/>
              </a:rPr>
              <a:t>لا يجوز للشريك رهن حصته لضمان ديونه الشخصية  لأحتمال أن يؤدي الرهن إلى بيع الحصة المرهونة عند عدم قيام الشريك الراهن بسداد ديونه المضمونة بالرهن ومما يؤدي إلى دخول شريك جديد إلى الشركة دون موافقتهم وهذا لا يتفق مع الأعتبار الشخصي .</a:t>
            </a:r>
          </a:p>
          <a:p>
            <a:pPr algn="just" rtl="1"/>
            <a:r>
              <a:rPr lang="ar-IQ" sz="2800" dirty="0">
                <a:solidFill>
                  <a:srgbClr val="FF0000"/>
                </a:solidFill>
                <a:latin typeface="Segoe UI" panose="020B0502040204020203" pitchFamily="34" charset="0"/>
                <a:cs typeface="Segoe UI" panose="020B0502040204020203" pitchFamily="34" charset="0"/>
              </a:rPr>
              <a:t>إعسار الشريك ( إشهار إفلاسه ) أو الحجر عليه : </a:t>
            </a:r>
            <a:r>
              <a:rPr lang="ar-IQ" sz="2800" dirty="0">
                <a:latin typeface="Segoe UI" panose="020B0502040204020203" pitchFamily="34" charset="0"/>
                <a:cs typeface="Segoe UI" panose="020B0502040204020203" pitchFamily="34" charset="0"/>
              </a:rPr>
              <a:t>على وفق المادة (٧٠/ثالثاً) من قانون الشركات العراقي، لا يترتب على إشهار إفلاس الشريك أو الحجر عليه انقضاء الشركة التضامنية، وذلك ضماناً لاستمرار الشركة والمحافظة على ديمومتها، إذ تستمر الشركة بين الشركاء الآخرين، وتصفى حصة الشريك الذي حكم بإشهار إفلاسه أو الحجر عليه.</a:t>
            </a:r>
          </a:p>
          <a:p>
            <a:pPr marL="0" indent="0" algn="r" rtl="1">
              <a:buNone/>
            </a:pPr>
            <a:endParaRPr lang="en-US" sz="2400" dirty="0"/>
          </a:p>
        </p:txBody>
      </p:sp>
    </p:spTree>
    <p:extLst>
      <p:ext uri="{BB962C8B-B14F-4D97-AF65-F5344CB8AC3E}">
        <p14:creationId xmlns:p14="http://schemas.microsoft.com/office/powerpoint/2010/main" val="878158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6FFD-7F67-1FAF-6A6E-100C68FA1D6E}"/>
              </a:ext>
            </a:extLst>
          </p:cNvPr>
          <p:cNvSpPr>
            <a:spLocks noGrp="1"/>
          </p:cNvSpPr>
          <p:nvPr>
            <p:ph type="title"/>
          </p:nvPr>
        </p:nvSpPr>
        <p:spPr>
          <a:xfrm flipV="1">
            <a:off x="1451579" y="-1066802"/>
            <a:ext cx="9603275" cy="12895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A6CAF06-E751-30C9-D29A-845F4A231E2B}"/>
              </a:ext>
            </a:extLst>
          </p:cNvPr>
          <p:cNvSpPr>
            <a:spLocks noGrp="1"/>
          </p:cNvSpPr>
          <p:nvPr>
            <p:ph idx="1"/>
          </p:nvPr>
        </p:nvSpPr>
        <p:spPr>
          <a:xfrm>
            <a:off x="164123" y="-70337"/>
            <a:ext cx="11816862" cy="6822829"/>
          </a:xfrm>
        </p:spPr>
        <p:txBody>
          <a:bodyPr>
            <a:noAutofit/>
          </a:bodyPr>
          <a:lstStyle/>
          <a:p>
            <a:pPr marL="0" indent="0" algn="just" rtl="1">
              <a:buNone/>
            </a:pPr>
            <a:r>
              <a:rPr lang="ar-IQ" sz="3200" dirty="0">
                <a:solidFill>
                  <a:srgbClr val="FF0000"/>
                </a:solidFill>
                <a:latin typeface="Segoe UI" panose="020B0502040204020203" pitchFamily="34" charset="0"/>
                <a:cs typeface="Segoe UI" panose="020B0502040204020203" pitchFamily="34" charset="0"/>
              </a:rPr>
              <a:t> </a:t>
            </a:r>
            <a:r>
              <a:rPr lang="ar-IQ" sz="3200" dirty="0">
                <a:latin typeface="Segoe UI" panose="020B0502040204020203" pitchFamily="34" charset="0"/>
                <a:cs typeface="Segoe UI" panose="020B0502040204020203" pitchFamily="34" charset="0"/>
              </a:rPr>
              <a:t>ولا يكون للشريك المفلس أو المحجوز عليه نصيب فيما يستجد بعد ذلك من حقوق للشركة إلا بقدر ما تكون ناتجة عن نشاط سابق على الحكم بإشهار الإفلاس أو الحجر، ويجب في كل الأحوال تعديل عقد الشركة وفق الإجراءات المطلوبة للتعديل بما يتفق ووضعها الجديد.</a:t>
            </a:r>
          </a:p>
          <a:p>
            <a:pPr marL="0" indent="0" algn="just" rtl="1">
              <a:buNone/>
            </a:pPr>
            <a:r>
              <a:rPr lang="ar-IQ" sz="3200" dirty="0">
                <a:solidFill>
                  <a:srgbClr val="FF0000"/>
                </a:solidFill>
                <a:latin typeface="Segoe UI" panose="020B0502040204020203" pitchFamily="34" charset="0"/>
                <a:cs typeface="Segoe UI" panose="020B0502040204020203" pitchFamily="34" charset="0"/>
              </a:rPr>
              <a:t>والعلة، </a:t>
            </a:r>
            <a:r>
              <a:rPr lang="ar-IQ" sz="3200" dirty="0">
                <a:latin typeface="Segoe UI" panose="020B0502040204020203" pitchFamily="34" charset="0"/>
                <a:cs typeface="Segoe UI" panose="020B0502040204020203" pitchFamily="34" charset="0"/>
              </a:rPr>
              <a:t>وهو أن الشريك إذا تم الحجر عليه فان حكمه يلحق </a:t>
            </a:r>
            <a:r>
              <a:rPr lang="ar-IQ" sz="3200" dirty="0">
                <a:solidFill>
                  <a:srgbClr val="FF0000"/>
                </a:solidFill>
                <a:latin typeface="Segoe UI" panose="020B0502040204020203" pitchFamily="34" charset="0"/>
                <a:cs typeface="Segoe UI" panose="020B0502040204020203" pitchFamily="34" charset="0"/>
              </a:rPr>
              <a:t>بحكم الصغير المميز </a:t>
            </a:r>
            <a:r>
              <a:rPr lang="ar-IQ" sz="3200" dirty="0">
                <a:latin typeface="Segoe UI" panose="020B0502040204020203" pitchFamily="34" charset="0"/>
                <a:cs typeface="Segoe UI" panose="020B0502040204020203" pitchFamily="34" charset="0"/>
              </a:rPr>
              <a:t>في المعاملات، ويستتبع الحجر عليه تعيين من يمثله قانوناً . وفي هذه الحالة لا يمكن استمراره شريكاً في شركة التضامن، فمن خصائص هذه الشركة أن الشريك فيها يكتسب الصفة التجارية، ولا يمكن اكتساب هذه الصفة من شخص لا يتمتع بالأهلية القانونية. وكما ان الممثل لا يمكن اعتباره تاجراً لأنه لا يعمل بأسمه ولحسابه</a:t>
            </a:r>
            <a:endParaRPr lang="en-US" sz="3200" dirty="0"/>
          </a:p>
        </p:txBody>
      </p:sp>
    </p:spTree>
    <p:extLst>
      <p:ext uri="{BB962C8B-B14F-4D97-AF65-F5344CB8AC3E}">
        <p14:creationId xmlns:p14="http://schemas.microsoft.com/office/powerpoint/2010/main" val="360831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F23CE-AC5C-7D6F-8DC3-B5FBC2B4E4E3}"/>
              </a:ext>
            </a:extLst>
          </p:cNvPr>
          <p:cNvSpPr>
            <a:spLocks noGrp="1"/>
          </p:cNvSpPr>
          <p:nvPr>
            <p:ph type="title"/>
          </p:nvPr>
        </p:nvSpPr>
        <p:spPr>
          <a:xfrm>
            <a:off x="838200" y="365126"/>
            <a:ext cx="10515600" cy="889244"/>
          </a:xfrm>
        </p:spPr>
        <p:txBody>
          <a:bodyPr/>
          <a:lstStyle/>
          <a:p>
            <a:pPr algn="ctr"/>
            <a:r>
              <a:rPr lang="ar-IQ" dirty="0">
                <a:solidFill>
                  <a:srgbClr val="C00000"/>
                </a:solidFill>
              </a:rPr>
              <a:t>التراضي</a:t>
            </a:r>
            <a:endParaRPr lang="en-US" dirty="0">
              <a:solidFill>
                <a:srgbClr val="C00000"/>
              </a:solidFill>
            </a:endParaRPr>
          </a:p>
        </p:txBody>
      </p:sp>
      <p:sp>
        <p:nvSpPr>
          <p:cNvPr id="3" name="Content Placeholder 2">
            <a:extLst>
              <a:ext uri="{FF2B5EF4-FFF2-40B4-BE49-F238E27FC236}">
                <a16:creationId xmlns:a16="http://schemas.microsoft.com/office/drawing/2014/main" id="{6EDB2D1D-822C-DC4B-A273-0236BFE406AB}"/>
              </a:ext>
            </a:extLst>
          </p:cNvPr>
          <p:cNvSpPr>
            <a:spLocks noGrp="1"/>
          </p:cNvSpPr>
          <p:nvPr>
            <p:ph idx="1"/>
          </p:nvPr>
        </p:nvSpPr>
        <p:spPr>
          <a:xfrm>
            <a:off x="363415" y="1148862"/>
            <a:ext cx="11512062" cy="5028101"/>
          </a:xfrm>
        </p:spPr>
        <p:txBody>
          <a:bodyPr>
            <a:normAutofit/>
          </a:bodyPr>
          <a:lstStyle/>
          <a:p>
            <a:pPr algn="just" rtl="1">
              <a:lnSpc>
                <a:spcPct val="150000"/>
              </a:lnSpc>
            </a:pPr>
            <a:r>
              <a:rPr lang="ar-IQ" b="1" dirty="0">
                <a:cs typeface="+mj-cs"/>
              </a:rPr>
              <a:t>وجود الرضا والتعبير عنها في صيغة الإيجاب والقبول.</a:t>
            </a:r>
          </a:p>
          <a:p>
            <a:pPr algn="just" rtl="1">
              <a:lnSpc>
                <a:spcPct val="150000"/>
              </a:lnSpc>
            </a:pPr>
            <a:r>
              <a:rPr lang="ar-IQ" b="1" dirty="0">
                <a:cs typeface="+mj-cs"/>
              </a:rPr>
              <a:t>ويشترط أن يكون الرضا صحيحاً بصدوره عن إرادة جادة وليست صورية</a:t>
            </a:r>
          </a:p>
          <a:p>
            <a:pPr algn="just" rtl="1">
              <a:lnSpc>
                <a:spcPct val="150000"/>
              </a:lnSpc>
            </a:pPr>
            <a:r>
              <a:rPr lang="ar-IQ" b="1" dirty="0">
                <a:cs typeface="+mj-cs"/>
              </a:rPr>
              <a:t>أن يكون خالياً من عيوب الإرادة ( الإكراه، الغلط، التغير مع الغبن، الإستغلال)</a:t>
            </a:r>
          </a:p>
          <a:p>
            <a:pPr marL="0" indent="0" algn="just" rtl="1">
              <a:lnSpc>
                <a:spcPct val="150000"/>
              </a:lnSpc>
              <a:buNone/>
            </a:pPr>
            <a:r>
              <a:rPr lang="ar-IQ" sz="3600" b="1" dirty="0">
                <a:solidFill>
                  <a:srgbClr val="C00000"/>
                </a:solidFill>
                <a:cs typeface="+mj-cs"/>
              </a:rPr>
              <a:t> س: ما حكم ......</a:t>
            </a:r>
            <a:endParaRPr lang="ar-IQ" b="1" dirty="0">
              <a:cs typeface="+mj-cs"/>
            </a:endParaRPr>
          </a:p>
          <a:p>
            <a:pPr algn="r" rtl="1">
              <a:lnSpc>
                <a:spcPct val="150000"/>
              </a:lnSpc>
              <a:buNone/>
            </a:pPr>
            <a:r>
              <a:rPr lang="ar-IQ" altLang="en-US" b="1" dirty="0">
                <a:cs typeface="+mj-cs"/>
              </a:rPr>
              <a:t>1- </a:t>
            </a:r>
            <a:r>
              <a:rPr lang="ar-IQ" altLang="en-US" b="1" dirty="0">
                <a:solidFill>
                  <a:srgbClr val="00B050"/>
                </a:solidFill>
                <a:cs typeface="+mj-cs"/>
              </a:rPr>
              <a:t>مشاركة  كامل الاهلية</a:t>
            </a:r>
            <a:r>
              <a:rPr lang="ar-IQ" altLang="en-US" b="1" dirty="0">
                <a:cs typeface="+mj-cs"/>
              </a:rPr>
              <a:t>( أتم 18 سنة وليس لديه عارض من عوارض الأهلية)... صحيحة مطلقاً</a:t>
            </a:r>
          </a:p>
          <a:p>
            <a:pPr algn="r" eaLnBrk="1" hangingPunct="1">
              <a:lnSpc>
                <a:spcPct val="150000"/>
              </a:lnSpc>
              <a:buFont typeface="Wingdings" panose="05000000000000000000" pitchFamily="2" charset="2"/>
              <a:buNone/>
            </a:pPr>
            <a:r>
              <a:rPr lang="ar-IQ" altLang="en-US" sz="2800" b="1" dirty="0">
                <a:solidFill>
                  <a:srgbClr val="00B050"/>
                </a:solidFill>
                <a:cs typeface="+mj-cs"/>
              </a:rPr>
              <a:t>2- مشاركة عديم الاهلية</a:t>
            </a:r>
            <a:r>
              <a:rPr lang="ar-IQ" altLang="en-US" sz="2800" b="1" dirty="0">
                <a:cs typeface="+mj-cs"/>
              </a:rPr>
              <a:t>( 0-7، مجنون مطبق)..... لا يجوز مطلقاً</a:t>
            </a:r>
          </a:p>
          <a:p>
            <a:pPr algn="r" rtl="1"/>
            <a:endParaRPr lang="ar-IQ" dirty="0"/>
          </a:p>
          <a:p>
            <a:pPr marL="0" indent="0" algn="r" rtl="1">
              <a:buNone/>
            </a:pPr>
            <a:endParaRPr lang="ar-IQ" dirty="0"/>
          </a:p>
          <a:p>
            <a:pPr algn="r" rtl="1"/>
            <a:endParaRPr lang="ar-IQ" dirty="0"/>
          </a:p>
          <a:p>
            <a:pPr algn="r" rtl="1"/>
            <a:endParaRPr lang="ar-IQ" dirty="0"/>
          </a:p>
          <a:p>
            <a:pPr marL="0" indent="0" algn="r" rtl="1">
              <a:buNone/>
            </a:pPr>
            <a:endParaRPr lang="en-US" dirty="0"/>
          </a:p>
        </p:txBody>
      </p:sp>
    </p:spTree>
    <p:extLst>
      <p:ext uri="{BB962C8B-B14F-4D97-AF65-F5344CB8AC3E}">
        <p14:creationId xmlns:p14="http://schemas.microsoft.com/office/powerpoint/2010/main" val="3292672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F24A5-2AE9-E57D-08FB-145970F74186}"/>
              </a:ext>
            </a:extLst>
          </p:cNvPr>
          <p:cNvSpPr>
            <a:spLocks noGrp="1"/>
          </p:cNvSpPr>
          <p:nvPr>
            <p:ph type="title"/>
          </p:nvPr>
        </p:nvSpPr>
        <p:spPr>
          <a:xfrm>
            <a:off x="1451579" y="597877"/>
            <a:ext cx="9603275" cy="644769"/>
          </a:xfrm>
        </p:spPr>
        <p:txBody>
          <a:bodyPr>
            <a:normAutofit/>
          </a:bodyPr>
          <a:lstStyle/>
          <a:p>
            <a:pPr algn="ctr" rtl="1"/>
            <a:r>
              <a:rPr lang="ar-IQ" sz="2800" dirty="0">
                <a:solidFill>
                  <a:srgbClr val="FF0000"/>
                </a:solidFill>
                <a:latin typeface="Tahoma" panose="020B0604030504040204" pitchFamily="34" charset="0"/>
                <a:ea typeface="Tahoma" panose="020B0604030504040204" pitchFamily="34" charset="0"/>
                <a:cs typeface="Tahoma" panose="020B0604030504040204" pitchFamily="34" charset="0"/>
              </a:rPr>
              <a:t>ثالثاً: المسؤولية الشخصية والتضامنية وغير المحدودة للشركاء</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AA6DFA2-E19A-4B64-98FC-52D62FBE1649}"/>
              </a:ext>
            </a:extLst>
          </p:cNvPr>
          <p:cNvSpPr>
            <a:spLocks noGrp="1"/>
          </p:cNvSpPr>
          <p:nvPr>
            <p:ph idx="1"/>
          </p:nvPr>
        </p:nvSpPr>
        <p:spPr>
          <a:xfrm>
            <a:off x="293077" y="1735015"/>
            <a:ext cx="11898923" cy="4220308"/>
          </a:xfrm>
        </p:spPr>
        <p:txBody>
          <a:bodyPr>
            <a:normAutofit/>
          </a:bodyPr>
          <a:lstStyle/>
          <a:p>
            <a:pPr algn="just" rtl="1">
              <a:lnSpc>
                <a:spcPct val="200000"/>
              </a:lnSpc>
            </a:pPr>
            <a:r>
              <a:rPr lang="ar-IQ" dirty="0">
                <a:solidFill>
                  <a:srgbClr val="FF0000"/>
                </a:solidFill>
                <a:latin typeface="Tahoma" panose="020B0604030504040204" pitchFamily="34" charset="0"/>
                <a:ea typeface="Tahoma" panose="020B0604030504040204" pitchFamily="34" charset="0"/>
              </a:rPr>
              <a:t>أهم المضامين المتصلة بهذه المسؤولية:</a:t>
            </a:r>
          </a:p>
          <a:p>
            <a:pPr algn="just" rtl="1">
              <a:lnSpc>
                <a:spcPct val="200000"/>
              </a:lnSpc>
            </a:pPr>
            <a:r>
              <a:rPr lang="ar-IQ" dirty="0">
                <a:solidFill>
                  <a:srgbClr val="00B050"/>
                </a:solidFill>
                <a:latin typeface="Tahoma" panose="020B0604030504040204" pitchFamily="34" charset="0"/>
                <a:ea typeface="Tahoma" panose="020B0604030504040204" pitchFamily="34" charset="0"/>
              </a:rPr>
              <a:t>1- مسؤولية الشريك مسؤولية شخصية غير محدودة.</a:t>
            </a:r>
          </a:p>
          <a:p>
            <a:pPr algn="just" rtl="1">
              <a:lnSpc>
                <a:spcPct val="200000"/>
              </a:lnSpc>
            </a:pPr>
            <a:r>
              <a:rPr lang="ar-IQ" dirty="0">
                <a:solidFill>
                  <a:srgbClr val="00B050"/>
                </a:solidFill>
                <a:latin typeface="Tahoma" panose="020B0604030504040204" pitchFamily="34" charset="0"/>
                <a:ea typeface="Tahoma" panose="020B0604030504040204" pitchFamily="34" charset="0"/>
              </a:rPr>
              <a:t>2-  المسؤولية التضامنية.</a:t>
            </a:r>
          </a:p>
          <a:p>
            <a:pPr algn="just" rtl="1">
              <a:lnSpc>
                <a:spcPct val="200000"/>
              </a:lnSpc>
            </a:pPr>
            <a:r>
              <a:rPr lang="ar-IQ" dirty="0">
                <a:solidFill>
                  <a:srgbClr val="00B050"/>
                </a:solidFill>
                <a:latin typeface="Tahoma" panose="020B0604030504040204" pitchFamily="34" charset="0"/>
                <a:ea typeface="Tahoma" panose="020B0604030504040204" pitchFamily="34" charset="0"/>
              </a:rPr>
              <a:t>3-  مد إفلاس الشركة إلى الشركاء.</a:t>
            </a:r>
          </a:p>
          <a:p>
            <a:pPr algn="just" rtl="1">
              <a:lnSpc>
                <a:spcPct val="200000"/>
              </a:lnSpc>
            </a:pPr>
            <a:r>
              <a:rPr lang="ar-IQ" dirty="0">
                <a:solidFill>
                  <a:srgbClr val="00B050"/>
                </a:solidFill>
                <a:latin typeface="Tahoma" panose="020B0604030504040204" pitchFamily="34" charset="0"/>
                <a:ea typeface="Tahoma" panose="020B0604030504040204" pitchFamily="34" charset="0"/>
              </a:rPr>
              <a:t>4-  الشريك المنسحب من الشركة والشريك الجديد المنظم إليها.</a:t>
            </a:r>
          </a:p>
          <a:p>
            <a:endParaRPr lang="en-US" dirty="0"/>
          </a:p>
        </p:txBody>
      </p:sp>
    </p:spTree>
    <p:extLst>
      <p:ext uri="{BB962C8B-B14F-4D97-AF65-F5344CB8AC3E}">
        <p14:creationId xmlns:p14="http://schemas.microsoft.com/office/powerpoint/2010/main" val="4261061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0F3A4-AC75-F785-70A9-597BA7C59BC5}"/>
              </a:ext>
            </a:extLst>
          </p:cNvPr>
          <p:cNvSpPr>
            <a:spLocks noGrp="1"/>
          </p:cNvSpPr>
          <p:nvPr>
            <p:ph type="title"/>
          </p:nvPr>
        </p:nvSpPr>
        <p:spPr>
          <a:xfrm>
            <a:off x="1451579" y="-539262"/>
            <a:ext cx="9603275" cy="539262"/>
          </a:xfrm>
        </p:spPr>
        <p:txBody>
          <a:bodyPr/>
          <a:lstStyle/>
          <a:p>
            <a:endParaRPr lang="en-US" dirty="0"/>
          </a:p>
        </p:txBody>
      </p:sp>
      <p:sp>
        <p:nvSpPr>
          <p:cNvPr id="3" name="Content Placeholder 2">
            <a:extLst>
              <a:ext uri="{FF2B5EF4-FFF2-40B4-BE49-F238E27FC236}">
                <a16:creationId xmlns:a16="http://schemas.microsoft.com/office/drawing/2014/main" id="{59A364F0-5904-09F8-858B-7F9E355696A5}"/>
              </a:ext>
            </a:extLst>
          </p:cNvPr>
          <p:cNvSpPr>
            <a:spLocks noGrp="1"/>
          </p:cNvSpPr>
          <p:nvPr>
            <p:ph idx="1"/>
          </p:nvPr>
        </p:nvSpPr>
        <p:spPr>
          <a:xfrm>
            <a:off x="457201" y="269631"/>
            <a:ext cx="11570676" cy="5580183"/>
          </a:xfrm>
        </p:spPr>
        <p:txBody>
          <a:bodyPr>
            <a:normAutofit/>
          </a:bodyPr>
          <a:lstStyle/>
          <a:p>
            <a:pPr marL="0" indent="0" algn="r" rtl="1">
              <a:buNone/>
            </a:pP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1- مسؤولية الشريك مسؤولية شخصية غير محدودة.</a:t>
            </a:r>
          </a:p>
          <a:p>
            <a:pPr marL="0" indent="0" algn="r" rtl="1">
              <a:buNone/>
            </a:pPr>
            <a:r>
              <a:rPr lang="ar-IQ" sz="2400" dirty="0">
                <a:latin typeface="Tahoma" panose="020B0604030504040204" pitchFamily="34" charset="0"/>
                <a:ea typeface="Tahoma" panose="020B0604030504040204" pitchFamily="34" charset="0"/>
                <a:cs typeface="Tahoma" panose="020B0604030504040204" pitchFamily="34" charset="0"/>
              </a:rPr>
              <a:t>تعني </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المسؤولية الشخصية أن الشريك </a:t>
            </a:r>
            <a:r>
              <a:rPr lang="ar-IQ" sz="2400" dirty="0">
                <a:latin typeface="Tahoma" panose="020B0604030504040204" pitchFamily="34" charset="0"/>
                <a:ea typeface="Tahoma" panose="020B0604030504040204" pitchFamily="34" charset="0"/>
                <a:cs typeface="Tahoma" panose="020B0604030504040204" pitchFamily="34" charset="0"/>
              </a:rPr>
              <a:t>يكون مسؤولاً عن ديون الشركة وكأنها ديونه الخاصة.</a:t>
            </a:r>
          </a:p>
          <a:p>
            <a:pPr marL="0" indent="0" algn="r" rtl="1">
              <a:buNone/>
            </a:pPr>
            <a:endPar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r" rtl="1"/>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أما المسؤولية غير المحدودة </a:t>
            </a:r>
            <a:r>
              <a:rPr lang="ar-IQ" sz="2400" dirty="0">
                <a:latin typeface="Tahoma" panose="020B0604030504040204" pitchFamily="34" charset="0"/>
                <a:ea typeface="Tahoma" panose="020B0604030504040204" pitchFamily="34" charset="0"/>
                <a:cs typeface="Tahoma" panose="020B0604030504040204" pitchFamily="34" charset="0"/>
              </a:rPr>
              <a:t>فتعني أن لا يكون الشريك مسؤولاً عن ديون الشركة بالحصة التي قدمها للشركة فحسب، وإنما بأمواله الخاصة أيضاً ، في حال عدم قدرة الشركة على الوفاء بديونها. وبذلك يضع الشريك ذمته المالية على المحك ومخاطر التنفيذ عليها في أي وقت تتعرض الشركة الى خسارة لا تكفي أموالها الخاصة للوفاء بها أو بديونها . </a:t>
            </a:r>
          </a:p>
          <a:p>
            <a:pPr algn="r" rtl="1"/>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2- المسؤولية التضامنية: </a:t>
            </a:r>
            <a:r>
              <a:rPr lang="ar-IQ" sz="2400" dirty="0">
                <a:latin typeface="Tahoma" panose="020B0604030504040204" pitchFamily="34" charset="0"/>
                <a:ea typeface="Tahoma" panose="020B0604030504040204" pitchFamily="34" charset="0"/>
                <a:cs typeface="Tahoma" panose="020B0604030504040204" pitchFamily="34" charset="0"/>
              </a:rPr>
              <a:t>الشركاء في الشركة التضامنية مسؤولون مسؤولية تضامنية عن جميع التزامات الشركة، </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فيكونون متضامنين فيما بينهم وبين الشركة</a:t>
            </a:r>
            <a:r>
              <a:rPr lang="ar-IQ" sz="2400" dirty="0">
                <a:latin typeface="Tahoma" panose="020B0604030504040204" pitchFamily="34" charset="0"/>
                <a:ea typeface="Tahoma" panose="020B0604030504040204" pitchFamily="34" charset="0"/>
                <a:cs typeface="Tahoma" panose="020B0604030504040204" pitchFamily="34" charset="0"/>
              </a:rPr>
              <a:t> في مواجهة ديون هذه الأخيرة.</a:t>
            </a:r>
          </a:p>
          <a:p>
            <a:pPr algn="r" rtl="1"/>
            <a:endParaRPr lang="ar-IQ"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85402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8389-F22F-2B9D-53A8-5ECB0AAC263B}"/>
              </a:ext>
            </a:extLst>
          </p:cNvPr>
          <p:cNvSpPr>
            <a:spLocks noGrp="1"/>
          </p:cNvSpPr>
          <p:nvPr>
            <p:ph type="title"/>
          </p:nvPr>
        </p:nvSpPr>
        <p:spPr>
          <a:xfrm>
            <a:off x="1451579" y="-1042182"/>
            <a:ext cx="9603275"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B4CE32C-D335-506B-E0A0-451676C9BD55}"/>
              </a:ext>
            </a:extLst>
          </p:cNvPr>
          <p:cNvSpPr>
            <a:spLocks noGrp="1"/>
          </p:cNvSpPr>
          <p:nvPr>
            <p:ph idx="1"/>
          </p:nvPr>
        </p:nvSpPr>
        <p:spPr>
          <a:xfrm>
            <a:off x="304801" y="445477"/>
            <a:ext cx="11746522" cy="5509845"/>
          </a:xfrm>
        </p:spPr>
        <p:txBody>
          <a:bodyPr>
            <a:normAutofit/>
          </a:bodyPr>
          <a:lstStyle/>
          <a:p>
            <a:pPr marL="0" indent="0" algn="just" rtl="1">
              <a:lnSpc>
                <a:spcPct val="200000"/>
              </a:lnSpc>
              <a:buNone/>
            </a:pPr>
            <a:r>
              <a:rPr lang="ar-IQ" sz="2800" dirty="0">
                <a:solidFill>
                  <a:srgbClr val="FF0000"/>
                </a:solidFill>
                <a:latin typeface="Tahoma" panose="020B0604030504040204" pitchFamily="34" charset="0"/>
                <a:ea typeface="Tahoma" panose="020B0604030504040204" pitchFamily="34" charset="0"/>
                <a:cs typeface="Tahoma" panose="020B0604030504040204" pitchFamily="34" charset="0"/>
              </a:rPr>
              <a:t>وهل يمكن رجوع الدائن على الشركاء قبل رجوعه على الشركة؟</a:t>
            </a:r>
          </a:p>
          <a:p>
            <a:pPr marL="0" indent="0" algn="just" rtl="1">
              <a:lnSpc>
                <a:spcPct val="200000"/>
              </a:lnSpc>
              <a:buNone/>
            </a:pPr>
            <a:r>
              <a:rPr lang="ar-IQ" sz="2800" dirty="0">
                <a:latin typeface="Tahoma" panose="020B0604030504040204" pitchFamily="34" charset="0"/>
                <a:ea typeface="Tahoma" panose="020B0604030504040204" pitchFamily="34" charset="0"/>
                <a:cs typeface="Tahoma" panose="020B0604030504040204" pitchFamily="34" charset="0"/>
              </a:rPr>
              <a:t>بما أن الشركة كشخص معنوي لها ذمتها المالية المستقلة عن ذمم الشركاء ، فهي المدين الأصلي ، لذلك لا يظهر دور الشركاء والتزامهم بالوفاء بديون الشركة إلا عندما لا تكفي أموال الشركة للوفاء بديونها. وبما أن مسؤولية الشركاء المتضامنين </a:t>
            </a:r>
            <a:r>
              <a:rPr lang="ar-IQ" sz="2800" dirty="0">
                <a:solidFill>
                  <a:srgbClr val="FF0000"/>
                </a:solidFill>
                <a:latin typeface="Tahoma" panose="020B0604030504040204" pitchFamily="34" charset="0"/>
                <a:ea typeface="Tahoma" panose="020B0604030504040204" pitchFamily="34" charset="0"/>
                <a:cs typeface="Tahoma" panose="020B0604030504040204" pitchFamily="34" charset="0"/>
              </a:rPr>
              <a:t>مسؤولية ثانوية أو احتياطية، </a:t>
            </a:r>
            <a:r>
              <a:rPr lang="ar-IQ" sz="2800" dirty="0">
                <a:latin typeface="Tahoma" panose="020B0604030504040204" pitchFamily="34" charset="0"/>
                <a:ea typeface="Tahoma" panose="020B0604030504040204" pitchFamily="34" charset="0"/>
                <a:cs typeface="Tahoma" panose="020B0604030504040204" pitchFamily="34" charset="0"/>
              </a:rPr>
              <a:t>لذلك يجب على دائني الشركة الرجوع على الشركة وإنذارها أولاً قبل الرجوع الى الشركاء..</a:t>
            </a:r>
          </a:p>
          <a:p>
            <a:pPr marL="0" indent="0" algn="just" rtl="1">
              <a:lnSpc>
                <a:spcPct val="200000"/>
              </a:lnSpc>
              <a:buNone/>
            </a:pPr>
            <a:endParaRPr lang="ar-IQ"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252509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7741-D6A6-30AA-B751-16880B7D682A}"/>
              </a:ext>
            </a:extLst>
          </p:cNvPr>
          <p:cNvSpPr>
            <a:spLocks noGrp="1"/>
          </p:cNvSpPr>
          <p:nvPr>
            <p:ph type="title"/>
          </p:nvPr>
        </p:nvSpPr>
        <p:spPr>
          <a:xfrm>
            <a:off x="1451579" y="-445478"/>
            <a:ext cx="9603275" cy="36341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311AB14-6D30-A060-40DF-94E98B9C0012}"/>
              </a:ext>
            </a:extLst>
          </p:cNvPr>
          <p:cNvSpPr>
            <a:spLocks noGrp="1"/>
          </p:cNvSpPr>
          <p:nvPr>
            <p:ph idx="1"/>
          </p:nvPr>
        </p:nvSpPr>
        <p:spPr>
          <a:xfrm>
            <a:off x="246185" y="633046"/>
            <a:ext cx="11711353" cy="5451231"/>
          </a:xfrm>
        </p:spPr>
        <p:txBody>
          <a:bodyPr>
            <a:normAutofit fontScale="92500" lnSpcReduction="20000"/>
          </a:bodyPr>
          <a:lstStyle/>
          <a:p>
            <a:pPr marL="0" indent="0" algn="just" rtl="1">
              <a:lnSpc>
                <a:spcPct val="200000"/>
              </a:lnSpc>
              <a:buNone/>
            </a:pPr>
            <a:r>
              <a:rPr lang="ar-IQ" dirty="0">
                <a:solidFill>
                  <a:srgbClr val="FF0000"/>
                </a:solidFill>
                <a:latin typeface="Tahoma" panose="020B0604030504040204" pitchFamily="34" charset="0"/>
                <a:ea typeface="Tahoma" panose="020B0604030504040204" pitchFamily="34" charset="0"/>
                <a:cs typeface="Tahoma" panose="020B0604030504040204" pitchFamily="34" charset="0"/>
              </a:rPr>
              <a:t>3- </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مد إفلاس الشركة إلى الشركاء:</a:t>
            </a:r>
          </a:p>
          <a:p>
            <a:pPr marL="0" indent="0" algn="just" rtl="1">
              <a:lnSpc>
                <a:spcPct val="200000"/>
              </a:lnSpc>
              <a:buNone/>
            </a:pPr>
            <a:r>
              <a:rPr lang="ar-IQ" sz="2400" dirty="0">
                <a:latin typeface="Tahoma" panose="020B0604030504040204" pitchFamily="34" charset="0"/>
                <a:ea typeface="Tahoma" panose="020B0604030504040204" pitchFamily="34" charset="0"/>
                <a:cs typeface="Tahoma" panose="020B0604030504040204" pitchFamily="34" charset="0"/>
              </a:rPr>
              <a:t>من نتائج المسؤولية الشخصية غير المحدودة والتضامنية للشركاء في شركة التضامن أن إفلاس الشركة يؤدي حكماً الى إفلاس الشركاء.</a:t>
            </a:r>
          </a:p>
          <a:p>
            <a:pPr marL="0" indent="0" algn="just" rtl="1">
              <a:lnSpc>
                <a:spcPct val="200000"/>
              </a:lnSpc>
              <a:buNone/>
            </a:pP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4- مسؤولية الشريك المنسحب من الشركة والشريك الجديد: </a:t>
            </a:r>
          </a:p>
          <a:p>
            <a:pPr marL="0" indent="0" algn="just" rtl="1">
              <a:lnSpc>
                <a:spcPct val="200000"/>
              </a:lnSpc>
              <a:buNone/>
            </a:pPr>
            <a:r>
              <a:rPr lang="ar-IQ" sz="2400" dirty="0">
                <a:latin typeface="Tahoma" panose="020B0604030504040204" pitchFamily="34" charset="0"/>
                <a:ea typeface="Tahoma" panose="020B0604030504040204" pitchFamily="34" charset="0"/>
                <a:cs typeface="Tahoma" panose="020B0604030504040204" pitchFamily="34" charset="0"/>
              </a:rPr>
              <a:t>أشار </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المادة ( 37 ) من قانون الشركات العراقي إلى </a:t>
            </a:r>
            <a:r>
              <a:rPr lang="ar-IQ" sz="2400" dirty="0">
                <a:latin typeface="Tahoma" panose="020B0604030504040204" pitchFamily="34" charset="0"/>
                <a:ea typeface="Tahoma" panose="020B0604030504040204" pitchFamily="34" charset="0"/>
                <a:cs typeface="Tahoma" panose="020B0604030504040204" pitchFamily="34" charset="0"/>
              </a:rPr>
              <a:t>مسؤولية الشريك المنسحب أو الخارج من الشركة عن ديونها التي نشأت </a:t>
            </a:r>
            <a:r>
              <a:rPr lang="ar-IQ" sz="2400" dirty="0">
                <a:solidFill>
                  <a:srgbClr val="92D050"/>
                </a:solidFill>
                <a:latin typeface="Tahoma" panose="020B0604030504040204" pitchFamily="34" charset="0"/>
                <a:ea typeface="Tahoma" panose="020B0604030504040204" pitchFamily="34" charset="0"/>
                <a:cs typeface="Tahoma" panose="020B0604030504040204" pitchFamily="34" charset="0"/>
              </a:rPr>
              <a:t>وقت وجوده </a:t>
            </a:r>
            <a:r>
              <a:rPr lang="ar-IQ" sz="2400" dirty="0">
                <a:latin typeface="Tahoma" panose="020B0604030504040204" pitchFamily="34" charset="0"/>
                <a:ea typeface="Tahoma" panose="020B0604030504040204" pitchFamily="34" charset="0"/>
                <a:cs typeface="Tahoma" panose="020B0604030504040204" pitchFamily="34" charset="0"/>
              </a:rPr>
              <a:t>عضواً في الشركة ويمتلك حصة فيها.</a:t>
            </a:r>
          </a:p>
          <a:p>
            <a:pPr marL="0" indent="0" algn="just" rtl="1">
              <a:lnSpc>
                <a:spcPct val="200000"/>
              </a:lnSpc>
              <a:buNone/>
            </a:pPr>
            <a:r>
              <a:rPr lang="ar-IQ" sz="2400" dirty="0">
                <a:latin typeface="Tahoma" panose="020B0604030504040204" pitchFamily="34" charset="0"/>
                <a:ea typeface="Tahoma" panose="020B0604030504040204" pitchFamily="34" charset="0"/>
                <a:cs typeface="Tahoma" panose="020B0604030504040204" pitchFamily="34" charset="0"/>
              </a:rPr>
              <a:t> وهذا يتضمن بالمقابل </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عدم مسؤولية الشريك المنسحب عن الالتزامات التي نشأت في ذمة الشركة بعد انسحابه منها </a:t>
            </a:r>
            <a:r>
              <a:rPr lang="ar-IQ" sz="2400" dirty="0">
                <a:latin typeface="Tahoma" panose="020B0604030504040204" pitchFamily="34" charset="0"/>
                <a:ea typeface="Tahoma" panose="020B0604030504040204" pitchFamily="34" charset="0"/>
                <a:cs typeface="Tahoma" panose="020B0604030504040204" pitchFamily="34" charset="0"/>
              </a:rPr>
              <a:t>وعدم وجود حصة له فيها ورفع اسمه من اسم الشركة على وفق القانون</a:t>
            </a:r>
          </a:p>
          <a:p>
            <a:pPr marL="0" indent="0" algn="just" rtl="1">
              <a:lnSpc>
                <a:spcPct val="200000"/>
              </a:lnSpc>
              <a:buNone/>
            </a:pPr>
            <a:endParaRPr lang="ar-IQ"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4881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D215F-DAB0-473C-81A2-AE5165A87140}"/>
              </a:ext>
            </a:extLst>
          </p:cNvPr>
          <p:cNvSpPr>
            <a:spLocks noGrp="1"/>
          </p:cNvSpPr>
          <p:nvPr>
            <p:ph type="title"/>
          </p:nvPr>
        </p:nvSpPr>
        <p:spPr>
          <a:xfrm>
            <a:off x="1451579" y="-1137138"/>
            <a:ext cx="9603275" cy="679938"/>
          </a:xfrm>
        </p:spPr>
        <p:txBody>
          <a:bodyPr/>
          <a:lstStyle/>
          <a:p>
            <a:endParaRPr lang="en-US" dirty="0"/>
          </a:p>
        </p:txBody>
      </p:sp>
      <p:sp>
        <p:nvSpPr>
          <p:cNvPr id="3" name="Content Placeholder 2">
            <a:extLst>
              <a:ext uri="{FF2B5EF4-FFF2-40B4-BE49-F238E27FC236}">
                <a16:creationId xmlns:a16="http://schemas.microsoft.com/office/drawing/2014/main" id="{6C682AD8-C567-0EB9-B898-254328C23DA7}"/>
              </a:ext>
            </a:extLst>
          </p:cNvPr>
          <p:cNvSpPr>
            <a:spLocks noGrp="1"/>
          </p:cNvSpPr>
          <p:nvPr>
            <p:ph idx="1"/>
          </p:nvPr>
        </p:nvSpPr>
        <p:spPr>
          <a:xfrm>
            <a:off x="0" y="117231"/>
            <a:ext cx="12039599" cy="6013937"/>
          </a:xfrm>
        </p:spPr>
        <p:txBody>
          <a:bodyPr>
            <a:normAutofit fontScale="92500" lnSpcReduction="20000"/>
          </a:bodyPr>
          <a:lstStyle/>
          <a:p>
            <a:pPr marL="0" indent="0" algn="just" rtl="1">
              <a:lnSpc>
                <a:spcPct val="200000"/>
              </a:lnSpc>
              <a:buNone/>
            </a:pPr>
            <a:r>
              <a:rPr lang="ar-IQ" dirty="0">
                <a:latin typeface="Tahoma" panose="020B0604030504040204" pitchFamily="34" charset="0"/>
                <a:ea typeface="Tahoma" panose="020B0604030504040204" pitchFamily="34" charset="0"/>
                <a:cs typeface="Tahoma" panose="020B0604030504040204" pitchFamily="34" charset="0"/>
              </a:rPr>
              <a:t>.</a:t>
            </a:r>
          </a:p>
          <a:p>
            <a:pPr marL="0" indent="0" algn="just" rtl="1">
              <a:lnSpc>
                <a:spcPct val="200000"/>
              </a:lnSpc>
              <a:buNone/>
            </a:pP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أما بالنسبة للشريك الجديد المنظم  الى الشركة :</a:t>
            </a:r>
            <a:r>
              <a:rPr lang="ar-IQ" sz="2400" dirty="0">
                <a:latin typeface="Tahoma" panose="020B0604030504040204" pitchFamily="34" charset="0"/>
                <a:ea typeface="Tahoma" panose="020B0604030504040204" pitchFamily="34" charset="0"/>
                <a:cs typeface="Tahoma" panose="020B0604030504040204" pitchFamily="34" charset="0"/>
              </a:rPr>
              <a:t> </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فلم يرد في قانون الشركات العراقي تحديداً لمسؤولية الشريك الداخل الى الشركة</a:t>
            </a:r>
            <a:r>
              <a:rPr lang="ar-IQ" sz="2400" dirty="0">
                <a:latin typeface="Tahoma" panose="020B0604030504040204" pitchFamily="34" charset="0"/>
                <a:ea typeface="Tahoma" panose="020B0604030504040204" pitchFamily="34" charset="0"/>
                <a:cs typeface="Tahoma" panose="020B0604030504040204" pitchFamily="34" charset="0"/>
              </a:rPr>
              <a:t> ، لكن الراجح في الفقه العراقي يذهب الى أن </a:t>
            </a:r>
            <a:r>
              <a:rPr lang="ar-IQ" sz="2400" b="1" dirty="0">
                <a:solidFill>
                  <a:srgbClr val="00B050"/>
                </a:solidFill>
                <a:latin typeface="Tahoma" panose="020B0604030504040204" pitchFamily="34" charset="0"/>
                <a:ea typeface="Tahoma" panose="020B0604030504040204" pitchFamily="34" charset="0"/>
                <a:cs typeface="Tahoma" panose="020B0604030504040204" pitchFamily="34" charset="0"/>
              </a:rPr>
              <a:t>الشريك الجديد  لا يكون مسؤولاً عن التزامات الشركة السابقة لأسباب الآتية:</a:t>
            </a:r>
          </a:p>
          <a:p>
            <a:pPr marL="0" indent="0" algn="just" rtl="1">
              <a:lnSpc>
                <a:spcPct val="200000"/>
              </a:lnSpc>
              <a:buNone/>
            </a:pPr>
            <a:r>
              <a:rPr lang="ar-IQ" sz="2400" dirty="0">
                <a:latin typeface="Tahoma" panose="020B0604030504040204" pitchFamily="34" charset="0"/>
                <a:ea typeface="Tahoma" panose="020B0604030504040204" pitchFamily="34" charset="0"/>
                <a:cs typeface="Tahoma" panose="020B0604030504040204" pitchFamily="34" charset="0"/>
              </a:rPr>
              <a:t>1- تقضي المادة (37) أن لدائني الشركة مقاضاتها أو مقاضاة أي شريك كان عضواً فيها وقت نشوء الالتزام</a:t>
            </a:r>
          </a:p>
          <a:p>
            <a:pPr marL="0" indent="0" algn="just" rtl="1">
              <a:lnSpc>
                <a:spcPct val="200000"/>
              </a:lnSpc>
              <a:buNone/>
            </a:pPr>
            <a:r>
              <a:rPr lang="ar-IQ" sz="2400" dirty="0">
                <a:latin typeface="Tahoma" panose="020B0604030504040204" pitchFamily="34" charset="0"/>
                <a:ea typeface="Tahoma" panose="020B0604030504040204" pitchFamily="34" charset="0"/>
                <a:cs typeface="Tahoma" panose="020B0604030504040204" pitchFamily="34" charset="0"/>
              </a:rPr>
              <a:t>2- لأعتبارات العدالة، فيكيف يمكن تحميل الشريك الجديد الاتزامات السابقة على دخوله!!</a:t>
            </a:r>
          </a:p>
          <a:p>
            <a:pPr marL="0" indent="0" algn="just" rtl="1">
              <a:lnSpc>
                <a:spcPct val="200000"/>
              </a:lnSpc>
              <a:buNone/>
            </a:pPr>
            <a:r>
              <a:rPr lang="ar-IQ" sz="2400" dirty="0">
                <a:latin typeface="Tahoma" panose="020B0604030504040204" pitchFamily="34" charset="0"/>
                <a:ea typeface="Tahoma" panose="020B0604030504040204" pitchFamily="34" charset="0"/>
                <a:cs typeface="Tahoma" panose="020B0604030504040204" pitchFamily="34" charset="0"/>
              </a:rPr>
              <a:t>3- أن من شأت تحميل الشريك الجديد التزاماتها السابقة إحجام الكثير من الأشخاص من الدخول إلى الشركة، وخاصة في الأحوال التي يكون دخول الشريك الجديد مهماً لأنقاذها من التصفية أو تحولها لشركة شخص واحد</a:t>
            </a:r>
            <a:r>
              <a:rPr lang="ar-IQ" sz="2400" dirty="0">
                <a:solidFill>
                  <a:srgbClr val="FF0000"/>
                </a:solidFill>
                <a:latin typeface="Tahoma" panose="020B0604030504040204" pitchFamily="34" charset="0"/>
                <a:ea typeface="Tahoma" panose="020B0604030504040204" pitchFamily="34" charset="0"/>
                <a:cs typeface="Tahoma" panose="020B0604030504040204" pitchFamily="34" charset="0"/>
              </a:rPr>
              <a:t>. </a:t>
            </a:r>
          </a:p>
          <a:p>
            <a:pPr marL="0" indent="0" algn="just" rtl="1">
              <a:lnSpc>
                <a:spcPct val="200000"/>
              </a:lnSpc>
              <a:buNone/>
            </a:pPr>
            <a:endParaRPr lang="ar-IQ"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200000"/>
              </a:lnSpc>
              <a:buNone/>
            </a:pPr>
            <a:endParaRPr lang="ar-IQ" dirty="0">
              <a:latin typeface="Tahoma" panose="020B0604030504040204" pitchFamily="34" charset="0"/>
              <a:ea typeface="Tahoma" panose="020B0604030504040204" pitchFamily="34" charset="0"/>
              <a:cs typeface="Tahoma" panose="020B0604030504040204" pitchFamily="34" charset="0"/>
            </a:endParaRPr>
          </a:p>
          <a:p>
            <a:pPr marL="0" indent="0" algn="just" rtl="1">
              <a:lnSpc>
                <a:spcPct val="200000"/>
              </a:lnSpc>
              <a:buNone/>
            </a:pPr>
            <a:endParaRPr lang="en-US" dirty="0"/>
          </a:p>
        </p:txBody>
      </p:sp>
    </p:spTree>
    <p:extLst>
      <p:ext uri="{BB962C8B-B14F-4D97-AF65-F5344CB8AC3E}">
        <p14:creationId xmlns:p14="http://schemas.microsoft.com/office/powerpoint/2010/main" val="3918525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00846-A581-1ABB-0E02-72E2B921D225}"/>
              </a:ext>
            </a:extLst>
          </p:cNvPr>
          <p:cNvSpPr>
            <a:spLocks noGrp="1"/>
          </p:cNvSpPr>
          <p:nvPr>
            <p:ph type="title"/>
          </p:nvPr>
        </p:nvSpPr>
        <p:spPr>
          <a:xfrm>
            <a:off x="1451578" y="246185"/>
            <a:ext cx="9603275" cy="492371"/>
          </a:xfrm>
        </p:spPr>
        <p:txBody>
          <a:bodyPr>
            <a:normAutofit fontScale="90000"/>
          </a:bodyPr>
          <a:lstStyle/>
          <a:p>
            <a:pPr algn="ctr"/>
            <a:r>
              <a:rPr lang="ar-IQ" dirty="0">
                <a:solidFill>
                  <a:srgbClr val="FF0000"/>
                </a:solidFill>
              </a:rPr>
              <a:t>رابعاً : أكتساب الشركاء صفة التاجر</a:t>
            </a:r>
            <a:endParaRPr lang="en-US" dirty="0">
              <a:solidFill>
                <a:srgbClr val="FF0000"/>
              </a:solidFill>
            </a:endParaRPr>
          </a:p>
        </p:txBody>
      </p:sp>
      <p:sp>
        <p:nvSpPr>
          <p:cNvPr id="3" name="Content Placeholder 2">
            <a:extLst>
              <a:ext uri="{FF2B5EF4-FFF2-40B4-BE49-F238E27FC236}">
                <a16:creationId xmlns:a16="http://schemas.microsoft.com/office/drawing/2014/main" id="{439F28CB-AAE2-7CC1-0873-A558319F80F9}"/>
              </a:ext>
            </a:extLst>
          </p:cNvPr>
          <p:cNvSpPr>
            <a:spLocks noGrp="1"/>
          </p:cNvSpPr>
          <p:nvPr>
            <p:ph idx="1"/>
          </p:nvPr>
        </p:nvSpPr>
        <p:spPr>
          <a:xfrm>
            <a:off x="105508" y="844063"/>
            <a:ext cx="11887199" cy="5275382"/>
          </a:xfrm>
        </p:spPr>
        <p:txBody>
          <a:bodyPr>
            <a:normAutofit fontScale="92500"/>
          </a:bodyPr>
          <a:lstStyle/>
          <a:p>
            <a:pPr algn="just" rtl="1">
              <a:lnSpc>
                <a:spcPct val="150000"/>
              </a:lnSpc>
            </a:pPr>
            <a:r>
              <a:rPr lang="ar-IQ" sz="2100" dirty="0">
                <a:latin typeface="Segoe UI" pitchFamily="34" charset="0"/>
                <a:ea typeface="Tahoma" panose="020B0604030504040204" pitchFamily="34" charset="0"/>
                <a:cs typeface="Segoe UI" pitchFamily="34" charset="0"/>
              </a:rPr>
              <a:t>لم يرد في قانون الشركات ولا في قانون التجارة العراقيين نصاً صريحاً يقضي باكتساب الشريك صفة التاجر في الشركات التضامنية ، ولكن يستفاد من النصوص المشار إليها سابقاً التي تقضي بأن إفلاس الشركة يؤدي الى إفلاس الشركاء ، اكتساب الشريك المتضامن صفة التاجر ، نظراً لخضوعه لنظام الإفلاس التجاري</a:t>
            </a:r>
          </a:p>
          <a:p>
            <a:pPr marL="0" indent="0" algn="just" rtl="1">
              <a:lnSpc>
                <a:spcPct val="200000"/>
              </a:lnSpc>
              <a:buNone/>
            </a:pPr>
            <a:r>
              <a:rPr lang="ar-IQ" b="1" dirty="0">
                <a:solidFill>
                  <a:srgbClr val="FF0000"/>
                </a:solidFill>
                <a:latin typeface="Segoe UI" pitchFamily="34" charset="0"/>
                <a:ea typeface="Tahoma" panose="020B0604030504040204" pitchFamily="34" charset="0"/>
                <a:cs typeface="Segoe UI" pitchFamily="34" charset="0"/>
              </a:rPr>
              <a:t>ولكن هل يترتب على اكتساب الشريك الصفة التجارية خضوعة للواجبات المفروضة على التجار ؟ </a:t>
            </a:r>
          </a:p>
          <a:p>
            <a:pPr marL="0" indent="0" algn="just" rtl="1">
              <a:lnSpc>
                <a:spcPct val="200000"/>
              </a:lnSpc>
              <a:buNone/>
            </a:pPr>
            <a:r>
              <a:rPr lang="ar-IQ" dirty="0">
                <a:latin typeface="Segoe UI" pitchFamily="34" charset="0"/>
                <a:ea typeface="Tahoma" panose="020B0604030504040204" pitchFamily="34" charset="0"/>
                <a:cs typeface="Segoe UI" pitchFamily="34" charset="0"/>
              </a:rPr>
              <a:t>لا يوجد نص صريح في القانون العراقي يعالج هذه المسألة ، وهناك اختلاف في الفقه حول الموضوع، ونرى مع الرأي الغالب في الفقه أن ليس من الضروري أن يخضع الشريك وإن اكتسب صفة التاجر الى واجبات التجار ما دامت الشركة تقوم بهذه الواجبات لكونها تاجراً ، إلا إذا مارس بنفسه تجارة مستقلة تقتضي منه الخضوع للالتزامات المفروضة على التجار. </a:t>
            </a:r>
          </a:p>
          <a:p>
            <a:pPr marL="0" indent="0" algn="just" rtl="1">
              <a:lnSpc>
                <a:spcPct val="200000"/>
              </a:lnSpc>
              <a:buNone/>
            </a:pPr>
            <a:r>
              <a:rPr lang="ar-IQ" dirty="0">
                <a:latin typeface="Segoe UI" pitchFamily="34" charset="0"/>
                <a:ea typeface="Tahoma" panose="020B0604030504040204" pitchFamily="34" charset="0"/>
                <a:cs typeface="Segoe UI" pitchFamily="34" charset="0"/>
              </a:rPr>
              <a:t>وأخيراً ينبغي التنويه الى أن اكتساب الصفة التجارية في هذه الشركة ينصرف الى الشركاء ، </a:t>
            </a:r>
            <a:r>
              <a:rPr lang="ar-IQ" dirty="0">
                <a:solidFill>
                  <a:srgbClr val="FF0000"/>
                </a:solidFill>
                <a:latin typeface="Segoe UI" pitchFamily="34" charset="0"/>
                <a:ea typeface="Tahoma" panose="020B0604030504040204" pitchFamily="34" charset="0"/>
                <a:cs typeface="Segoe UI" pitchFamily="34" charset="0"/>
              </a:rPr>
              <a:t>اما مدير الشركة فلا يعد تاجراً الا إذا كان من الشركاء.</a:t>
            </a:r>
          </a:p>
          <a:p>
            <a:endParaRPr lang="en-US" dirty="0"/>
          </a:p>
        </p:txBody>
      </p:sp>
    </p:spTree>
    <p:extLst>
      <p:ext uri="{BB962C8B-B14F-4D97-AF65-F5344CB8AC3E}">
        <p14:creationId xmlns:p14="http://schemas.microsoft.com/office/powerpoint/2010/main" val="1233620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5DA8D-FF73-9956-8DF5-A22A27661137}"/>
              </a:ext>
            </a:extLst>
          </p:cNvPr>
          <p:cNvSpPr>
            <a:spLocks noGrp="1"/>
          </p:cNvSpPr>
          <p:nvPr>
            <p:ph type="title"/>
          </p:nvPr>
        </p:nvSpPr>
        <p:spPr>
          <a:xfrm>
            <a:off x="1451579" y="339969"/>
            <a:ext cx="9603275" cy="1019908"/>
          </a:xfrm>
        </p:spPr>
        <p:txBody>
          <a:bodyPr>
            <a:normAutofit fontScale="90000"/>
          </a:bodyPr>
          <a:lstStyle/>
          <a:p>
            <a:pPr algn="ctr"/>
            <a:r>
              <a:rPr lang="ar-IQ" b="1" dirty="0">
                <a:solidFill>
                  <a:srgbClr val="FF0000"/>
                </a:solidFill>
              </a:rPr>
              <a:t>تأسيس الشركة التضامنية</a:t>
            </a:r>
            <a:br>
              <a:rPr lang="ar-IQ" b="1" dirty="0">
                <a:solidFill>
                  <a:srgbClr val="FF0000"/>
                </a:solidFill>
              </a:rPr>
            </a:br>
            <a:r>
              <a:rPr lang="ar-IQ" b="1" dirty="0">
                <a:solidFill>
                  <a:srgbClr val="FF0000"/>
                </a:solidFill>
              </a:rPr>
              <a:t>مستلزمات التاسيس</a:t>
            </a:r>
            <a:br>
              <a:rPr lang="ar-IQ" b="1" dirty="0">
                <a:solidFill>
                  <a:srgbClr val="FF0000"/>
                </a:solidFill>
              </a:rPr>
            </a:br>
            <a:endParaRPr lang="en-US" b="1" dirty="0">
              <a:solidFill>
                <a:srgbClr val="FF0000"/>
              </a:solidFill>
            </a:endParaRPr>
          </a:p>
        </p:txBody>
      </p:sp>
      <p:sp>
        <p:nvSpPr>
          <p:cNvPr id="3" name="Content Placeholder 2">
            <a:extLst>
              <a:ext uri="{FF2B5EF4-FFF2-40B4-BE49-F238E27FC236}">
                <a16:creationId xmlns:a16="http://schemas.microsoft.com/office/drawing/2014/main" id="{893A802B-9823-D9B5-3784-08C52A5E5CDC}"/>
              </a:ext>
            </a:extLst>
          </p:cNvPr>
          <p:cNvSpPr>
            <a:spLocks noGrp="1"/>
          </p:cNvSpPr>
          <p:nvPr>
            <p:ph idx="1"/>
          </p:nvPr>
        </p:nvSpPr>
        <p:spPr>
          <a:xfrm>
            <a:off x="246185" y="1629508"/>
            <a:ext cx="11945815" cy="4278922"/>
          </a:xfrm>
        </p:spPr>
        <p:txBody>
          <a:bodyPr/>
          <a:lstStyle/>
          <a:p>
            <a:pPr marL="0" indent="0" algn="just" rtl="1">
              <a:lnSpc>
                <a:spcPct val="200000"/>
              </a:lnSpc>
              <a:buNone/>
            </a:pPr>
            <a:r>
              <a:rPr lang="ar-IQ" sz="2800" b="1" dirty="0">
                <a:latin typeface="Segoe UI" pitchFamily="34" charset="0"/>
                <a:ea typeface="Tahoma" panose="020B0604030504040204" pitchFamily="34" charset="0"/>
                <a:cs typeface="Segoe UI" pitchFamily="34" charset="0"/>
              </a:rPr>
              <a:t>أولاً: عقد الشركة</a:t>
            </a:r>
          </a:p>
          <a:p>
            <a:pPr marL="0" indent="0" algn="just" rtl="1">
              <a:lnSpc>
                <a:spcPct val="200000"/>
              </a:lnSpc>
              <a:buNone/>
            </a:pPr>
            <a:r>
              <a:rPr lang="ar-IQ" sz="2800" b="1" dirty="0">
                <a:latin typeface="Segoe UI" pitchFamily="34" charset="0"/>
                <a:ea typeface="Tahoma" panose="020B0604030504040204" pitchFamily="34" charset="0"/>
                <a:cs typeface="Segoe UI" pitchFamily="34" charset="0"/>
              </a:rPr>
              <a:t>ثاتياً: شهادة مصرفية تثبت دفع رأس مال الشركة بالكامل </a:t>
            </a:r>
          </a:p>
          <a:p>
            <a:pPr marL="0" indent="0" algn="just" rtl="1">
              <a:lnSpc>
                <a:spcPct val="200000"/>
              </a:lnSpc>
              <a:buNone/>
            </a:pPr>
            <a:r>
              <a:rPr lang="ar-IQ" sz="2800" b="1" dirty="0">
                <a:latin typeface="Segoe UI" pitchFamily="34" charset="0"/>
                <a:ea typeface="Tahoma" panose="020B0604030504040204" pitchFamily="34" charset="0"/>
                <a:cs typeface="Segoe UI" pitchFamily="34" charset="0"/>
              </a:rPr>
              <a:t>ثالثاً: شهادة تسجيل الاسم التجاري للشركة</a:t>
            </a:r>
          </a:p>
          <a:p>
            <a:pPr marL="0" indent="0" algn="just" rtl="1">
              <a:lnSpc>
                <a:spcPct val="200000"/>
              </a:lnSpc>
              <a:buNone/>
            </a:pPr>
            <a:endParaRPr lang="ar-IQ" sz="2000" dirty="0">
              <a:solidFill>
                <a:srgbClr val="FF0000"/>
              </a:solidFill>
              <a:latin typeface="Segoe UI" pitchFamily="34" charset="0"/>
              <a:ea typeface="Tahoma" panose="020B0604030504040204" pitchFamily="34" charset="0"/>
              <a:cs typeface="Segoe UI" pitchFamily="34" charset="0"/>
            </a:endParaRPr>
          </a:p>
          <a:p>
            <a:pPr marL="0" indent="0">
              <a:buNone/>
            </a:pPr>
            <a:endParaRPr lang="en-US" dirty="0"/>
          </a:p>
        </p:txBody>
      </p:sp>
    </p:spTree>
    <p:extLst>
      <p:ext uri="{BB962C8B-B14F-4D97-AF65-F5344CB8AC3E}">
        <p14:creationId xmlns:p14="http://schemas.microsoft.com/office/powerpoint/2010/main" val="38567261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60A7-498D-9CC7-8FF0-7DB8E3B4D308}"/>
              </a:ext>
            </a:extLst>
          </p:cNvPr>
          <p:cNvSpPr>
            <a:spLocks noGrp="1"/>
          </p:cNvSpPr>
          <p:nvPr>
            <p:ph type="title"/>
          </p:nvPr>
        </p:nvSpPr>
        <p:spPr>
          <a:xfrm>
            <a:off x="1451578" y="194920"/>
            <a:ext cx="9603275" cy="578804"/>
          </a:xfrm>
        </p:spPr>
        <p:txBody>
          <a:bodyPr/>
          <a:lstStyle/>
          <a:p>
            <a:pPr algn="ctr" rtl="1"/>
            <a:r>
              <a:rPr lang="ar-IQ" b="1" u="sng" dirty="0">
                <a:solidFill>
                  <a:schemeClr val="accent1"/>
                </a:solidFill>
                <a:latin typeface="Segoe UI" pitchFamily="34" charset="0"/>
                <a:ea typeface="Tahoma" panose="020B0604030504040204" pitchFamily="34" charset="0"/>
                <a:cs typeface="Segoe UI" pitchFamily="34" charset="0"/>
              </a:rPr>
              <a:t>أولاً: عقد الشركة</a:t>
            </a:r>
            <a:r>
              <a:rPr lang="en-US" b="1" u="sng" dirty="0">
                <a:solidFill>
                  <a:schemeClr val="accent1"/>
                </a:solidFill>
                <a:latin typeface="Segoe UI" pitchFamily="34" charset="0"/>
                <a:ea typeface="Tahoma" panose="020B0604030504040204" pitchFamily="34" charset="0"/>
                <a:cs typeface="Segoe UI" pitchFamily="34" charset="0"/>
              </a:rPr>
              <a:t> </a:t>
            </a:r>
            <a:r>
              <a:rPr lang="ar-IQ" b="1" u="sng" dirty="0">
                <a:solidFill>
                  <a:schemeClr val="accent1"/>
                </a:solidFill>
                <a:latin typeface="Segoe UI" pitchFamily="34" charset="0"/>
                <a:ea typeface="Tahoma" panose="020B0604030504040204" pitchFamily="34" charset="0"/>
                <a:cs typeface="Segoe UI" pitchFamily="34" charset="0"/>
              </a:rPr>
              <a:t> (المادة 13)</a:t>
            </a:r>
            <a:endParaRPr lang="en-US" b="1" u="sng" dirty="0">
              <a:solidFill>
                <a:schemeClr val="accent1"/>
              </a:solidFill>
            </a:endParaRPr>
          </a:p>
        </p:txBody>
      </p:sp>
      <p:sp>
        <p:nvSpPr>
          <p:cNvPr id="3" name="Content Placeholder 2">
            <a:extLst>
              <a:ext uri="{FF2B5EF4-FFF2-40B4-BE49-F238E27FC236}">
                <a16:creationId xmlns:a16="http://schemas.microsoft.com/office/drawing/2014/main" id="{80F9DCE4-A118-CF84-B035-F4A16B385C1A}"/>
              </a:ext>
            </a:extLst>
          </p:cNvPr>
          <p:cNvSpPr>
            <a:spLocks noGrp="1"/>
          </p:cNvSpPr>
          <p:nvPr>
            <p:ph idx="1"/>
          </p:nvPr>
        </p:nvSpPr>
        <p:spPr>
          <a:xfrm>
            <a:off x="0" y="668216"/>
            <a:ext cx="12074769" cy="6189784"/>
          </a:xfrm>
        </p:spPr>
        <p:txBody>
          <a:bodyPr>
            <a:normAutofit fontScale="47500" lnSpcReduction="20000"/>
          </a:bodyPr>
          <a:lstStyle/>
          <a:p>
            <a:pPr marL="0" indent="0" algn="just" rtl="1">
              <a:lnSpc>
                <a:spcPct val="200000"/>
              </a:lnSpc>
              <a:buNone/>
            </a:pPr>
            <a:r>
              <a:rPr lang="ar-IQ" sz="3800" b="1" dirty="0">
                <a:solidFill>
                  <a:srgbClr val="00B050"/>
                </a:solidFill>
                <a:latin typeface="Segoe UI" pitchFamily="34" charset="0"/>
                <a:ea typeface="Tahoma" panose="020B0604030504040204" pitchFamily="34" charset="0"/>
                <a:cs typeface="Segoe UI" pitchFamily="34" charset="0"/>
              </a:rPr>
              <a:t>1-  اسم الشركة ونوعها:</a:t>
            </a:r>
          </a:p>
          <a:p>
            <a:pPr marL="0" indent="0" algn="just" rtl="1">
              <a:lnSpc>
                <a:spcPct val="200000"/>
              </a:lnSpc>
              <a:buNone/>
            </a:pPr>
            <a:r>
              <a:rPr lang="ar-IQ" sz="3800" dirty="0">
                <a:latin typeface="Segoe UI" pitchFamily="34" charset="0"/>
                <a:ea typeface="Tahoma" panose="020B0604030504040204" pitchFamily="34" charset="0"/>
                <a:cs typeface="Segoe UI" pitchFamily="34" charset="0"/>
              </a:rPr>
              <a:t>على أن يحتوي الاسم التجاري للشركة في الأقل على </a:t>
            </a:r>
            <a:r>
              <a:rPr lang="ar-IQ" sz="3800" dirty="0">
                <a:solidFill>
                  <a:schemeClr val="accent2"/>
                </a:solidFill>
                <a:latin typeface="Segoe UI" pitchFamily="34" charset="0"/>
                <a:ea typeface="Tahoma" panose="020B0604030504040204" pitchFamily="34" charset="0"/>
                <a:cs typeface="Segoe UI" pitchFamily="34" charset="0"/>
              </a:rPr>
              <a:t>اسم أحد الشركاء</a:t>
            </a:r>
            <a:r>
              <a:rPr lang="ar-IQ" sz="3800" dirty="0">
                <a:latin typeface="Segoe UI" pitchFamily="34" charset="0"/>
                <a:ea typeface="Tahoma" panose="020B0604030504040204" pitchFamily="34" charset="0"/>
                <a:cs typeface="Segoe UI" pitchFamily="34" charset="0"/>
              </a:rPr>
              <a:t> ، ويمكن أن تتبع الاسم عبارة ( وشركاؤه ) لكي يدل اسم الشركة على وجود شركاء آخرين فيها.</a:t>
            </a:r>
          </a:p>
          <a:p>
            <a:pPr marL="0" indent="0" algn="just" rtl="1">
              <a:lnSpc>
                <a:spcPct val="200000"/>
              </a:lnSpc>
              <a:buNone/>
            </a:pPr>
            <a:r>
              <a:rPr lang="ar-IQ" sz="3800" dirty="0">
                <a:latin typeface="Segoe UI" pitchFamily="34" charset="0"/>
                <a:ea typeface="Tahoma" panose="020B0604030504040204" pitchFamily="34" charset="0"/>
                <a:cs typeface="Segoe UI" pitchFamily="34" charset="0"/>
              </a:rPr>
              <a:t>ويجب </a:t>
            </a:r>
            <a:r>
              <a:rPr lang="ar-IQ" sz="3800" dirty="0">
                <a:solidFill>
                  <a:schemeClr val="accent2"/>
                </a:solidFill>
                <a:latin typeface="Segoe UI" pitchFamily="34" charset="0"/>
                <a:ea typeface="Tahoma" panose="020B0604030504040204" pitchFamily="34" charset="0"/>
                <a:cs typeface="Segoe UI" pitchFamily="34" charset="0"/>
              </a:rPr>
              <a:t>أن يدل اسم الشركة على نوعها. </a:t>
            </a:r>
            <a:r>
              <a:rPr lang="ar-IQ" sz="3800" dirty="0">
                <a:solidFill>
                  <a:srgbClr val="00B0F0"/>
                </a:solidFill>
                <a:latin typeface="Segoe UI" pitchFamily="34" charset="0"/>
                <a:ea typeface="Tahoma" panose="020B0604030504040204" pitchFamily="34" charset="0"/>
                <a:cs typeface="Segoe UI" pitchFamily="34" charset="0"/>
              </a:rPr>
              <a:t>( </a:t>
            </a:r>
            <a:r>
              <a:rPr lang="ar-OM" sz="3800" dirty="0">
                <a:solidFill>
                  <a:srgbClr val="00B0F0"/>
                </a:solidFill>
                <a:latin typeface="Segoe UI" pitchFamily="34" charset="0"/>
                <a:ea typeface="Tahoma" panose="020B0604030504040204" pitchFamily="34" charset="0"/>
                <a:cs typeface="Segoe UI" pitchFamily="34" charset="0"/>
              </a:rPr>
              <a:t>كۆمپانیای دارا ئەحمەد حەسەن وبرایەكانی</a:t>
            </a:r>
            <a:r>
              <a:rPr lang="ar-IQ" sz="3800" dirty="0">
                <a:solidFill>
                  <a:srgbClr val="00B0F0"/>
                </a:solidFill>
                <a:latin typeface="Segoe UI" pitchFamily="34" charset="0"/>
                <a:ea typeface="Tahoma" panose="020B0604030504040204" pitchFamily="34" charset="0"/>
                <a:cs typeface="Segoe UI" pitchFamily="34" charset="0"/>
              </a:rPr>
              <a:t>( ياخود </a:t>
            </a:r>
            <a:r>
              <a:rPr lang="ar-OM" sz="3800" dirty="0">
                <a:solidFill>
                  <a:srgbClr val="00B0F0"/>
                </a:solidFill>
                <a:latin typeface="Segoe UI" pitchFamily="34" charset="0"/>
                <a:ea typeface="Tahoma" panose="020B0604030504040204" pitchFamily="34" charset="0"/>
                <a:cs typeface="Segoe UI" pitchFamily="34" charset="0"/>
              </a:rPr>
              <a:t>هاوبەشەكانی) بۆ بەرهەمهێنانی دەرمان/ ت</a:t>
            </a:r>
            <a:r>
              <a:rPr lang="ar-IQ" sz="3800" dirty="0">
                <a:solidFill>
                  <a:srgbClr val="00B0F0"/>
                </a:solidFill>
                <a:latin typeface="Segoe UI" pitchFamily="34" charset="0"/>
                <a:ea typeface="Tahoma" panose="020B0604030504040204" pitchFamily="34" charset="0"/>
                <a:cs typeface="Segoe UI" pitchFamily="34" charset="0"/>
              </a:rPr>
              <a:t>ضامني)</a:t>
            </a:r>
          </a:p>
          <a:p>
            <a:pPr marL="0" indent="0" algn="just" rtl="1">
              <a:lnSpc>
                <a:spcPct val="200000"/>
              </a:lnSpc>
              <a:buNone/>
            </a:pPr>
            <a:r>
              <a:rPr lang="ar-IQ" sz="3800" b="1" dirty="0">
                <a:solidFill>
                  <a:srgbClr val="7030A0"/>
                </a:solidFill>
                <a:latin typeface="Segoe UI" pitchFamily="34" charset="0"/>
                <a:ea typeface="Tahoma" panose="020B0604030504040204" pitchFamily="34" charset="0"/>
                <a:cs typeface="Segoe UI" pitchFamily="34" charset="0"/>
              </a:rPr>
              <a:t>س/ لماذا يجب ذكر اسم أحد الشركاء على الأقل؟</a:t>
            </a:r>
          </a:p>
          <a:p>
            <a:pPr marL="0" indent="0" algn="just" rtl="1">
              <a:lnSpc>
                <a:spcPct val="200000"/>
              </a:lnSpc>
              <a:buNone/>
            </a:pPr>
            <a:r>
              <a:rPr lang="ar-IQ" sz="3800" dirty="0">
                <a:latin typeface="Segoe UI" pitchFamily="34" charset="0"/>
                <a:ea typeface="Tahoma" panose="020B0604030504040204" pitchFamily="34" charset="0"/>
                <a:cs typeface="Segoe UI" pitchFamily="34" charset="0"/>
              </a:rPr>
              <a:t>لكي يطلع الغير من المتعاملين مع الشركة على أسماء الشركاء المكونين لها حيث يكمل ائتمانهم ائتمان الشركة، وتكون أموالهم ضامنة للوفاء بديونها. </a:t>
            </a:r>
          </a:p>
          <a:p>
            <a:pPr marL="0" indent="0" algn="just" rtl="1">
              <a:lnSpc>
                <a:spcPct val="200000"/>
              </a:lnSpc>
              <a:buNone/>
            </a:pPr>
            <a:r>
              <a:rPr lang="ar-IQ" sz="3800" dirty="0">
                <a:solidFill>
                  <a:schemeClr val="accent2"/>
                </a:solidFill>
                <a:latin typeface="Segoe UI" pitchFamily="34" charset="0"/>
                <a:ea typeface="Tahoma" panose="020B0604030504040204" pitchFamily="34" charset="0"/>
                <a:cs typeface="Segoe UI" pitchFamily="34" charset="0"/>
              </a:rPr>
              <a:t>وإذا مات أو أنسحب شريك من الشركة </a:t>
            </a:r>
            <a:r>
              <a:rPr lang="ar-IQ" sz="3800" dirty="0">
                <a:latin typeface="Segoe UI" pitchFamily="34" charset="0"/>
                <a:ea typeface="Tahoma" panose="020B0604030504040204" pitchFamily="34" charset="0"/>
                <a:cs typeface="Segoe UI" pitchFamily="34" charset="0"/>
              </a:rPr>
              <a:t>يجب حذف أسمه من الأسم التجاري للشركة، لضرورة توافق اسم الشركة مع حقيقة أسماء الشركاء فيها </a:t>
            </a:r>
          </a:p>
          <a:p>
            <a:pPr marL="0" indent="0" algn="just" rtl="1">
              <a:lnSpc>
                <a:spcPct val="200000"/>
              </a:lnSpc>
              <a:buNone/>
            </a:pPr>
            <a:endParaRPr lang="ar-IQ" sz="3800" dirty="0">
              <a:latin typeface="Segoe UI" pitchFamily="34" charset="0"/>
              <a:ea typeface="Tahoma" panose="020B0604030504040204" pitchFamily="34" charset="0"/>
              <a:cs typeface="Segoe UI" pitchFamily="34" charset="0"/>
            </a:endParaRPr>
          </a:p>
          <a:p>
            <a:pPr marL="0" indent="0">
              <a:buNone/>
            </a:pPr>
            <a:endParaRPr lang="en-US" dirty="0"/>
          </a:p>
        </p:txBody>
      </p:sp>
    </p:spTree>
    <p:extLst>
      <p:ext uri="{BB962C8B-B14F-4D97-AF65-F5344CB8AC3E}">
        <p14:creationId xmlns:p14="http://schemas.microsoft.com/office/powerpoint/2010/main" val="2105415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724EB-E477-CA53-5347-AE2E84B540BA}"/>
              </a:ext>
            </a:extLst>
          </p:cNvPr>
          <p:cNvSpPr>
            <a:spLocks noGrp="1"/>
          </p:cNvSpPr>
          <p:nvPr>
            <p:ph type="title"/>
          </p:nvPr>
        </p:nvSpPr>
        <p:spPr>
          <a:xfrm>
            <a:off x="1451579" y="-2157046"/>
            <a:ext cx="9603275" cy="4923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47D14FB-A82D-BC2D-8311-7608CC372695}"/>
              </a:ext>
            </a:extLst>
          </p:cNvPr>
          <p:cNvSpPr>
            <a:spLocks noGrp="1"/>
          </p:cNvSpPr>
          <p:nvPr>
            <p:ph idx="1"/>
          </p:nvPr>
        </p:nvSpPr>
        <p:spPr>
          <a:xfrm>
            <a:off x="246185" y="246185"/>
            <a:ext cx="11769969" cy="5720861"/>
          </a:xfrm>
        </p:spPr>
        <p:txBody>
          <a:bodyPr>
            <a:normAutofit/>
          </a:bodyPr>
          <a:lstStyle/>
          <a:p>
            <a:pPr marL="0" indent="0" algn="just" rtl="1">
              <a:lnSpc>
                <a:spcPct val="200000"/>
              </a:lnSpc>
              <a:buNone/>
            </a:pPr>
            <a:r>
              <a:rPr lang="ar-IQ" b="1" dirty="0">
                <a:solidFill>
                  <a:srgbClr val="00B050"/>
                </a:solidFill>
                <a:latin typeface="Segoe UI" pitchFamily="34" charset="0"/>
                <a:ea typeface="Tahoma" panose="020B0604030504040204" pitchFamily="34" charset="0"/>
                <a:cs typeface="Segoe UI" pitchFamily="34" charset="0"/>
              </a:rPr>
              <a:t>2</a:t>
            </a:r>
            <a:r>
              <a:rPr lang="ar-IQ" sz="2400" b="1" dirty="0">
                <a:solidFill>
                  <a:srgbClr val="00B050"/>
                </a:solidFill>
                <a:latin typeface="Segoe UI" pitchFamily="34" charset="0"/>
                <a:ea typeface="Tahoma" panose="020B0604030504040204" pitchFamily="34" charset="0"/>
                <a:cs typeface="Segoe UI" pitchFamily="34" charset="0"/>
              </a:rPr>
              <a:t>-  المركز الرئيسي للشركة على أن يكون في العراق</a:t>
            </a:r>
          </a:p>
          <a:p>
            <a:pPr marL="0" indent="0" algn="just" rtl="1">
              <a:lnSpc>
                <a:spcPct val="200000"/>
              </a:lnSpc>
              <a:buNone/>
            </a:pPr>
            <a:r>
              <a:rPr lang="ar-IQ" sz="2400" b="1" dirty="0">
                <a:solidFill>
                  <a:srgbClr val="00B050"/>
                </a:solidFill>
                <a:latin typeface="Segoe UI" pitchFamily="34" charset="0"/>
                <a:ea typeface="Tahoma" panose="020B0604030504040204" pitchFamily="34" charset="0"/>
                <a:cs typeface="Segoe UI" pitchFamily="34" charset="0"/>
              </a:rPr>
              <a:t>3-  الغرض الذي تم من أجله تأسيس الشركة والطبيعة العامة للعمل الذي ستؤديه</a:t>
            </a:r>
          </a:p>
          <a:p>
            <a:pPr marL="0" indent="0" algn="just" rtl="1">
              <a:lnSpc>
                <a:spcPct val="200000"/>
              </a:lnSpc>
              <a:buNone/>
            </a:pPr>
            <a:r>
              <a:rPr lang="ar-IQ" sz="2400" b="1" dirty="0">
                <a:solidFill>
                  <a:srgbClr val="00B050"/>
                </a:solidFill>
                <a:latin typeface="Segoe UI" pitchFamily="34" charset="0"/>
                <a:ea typeface="Tahoma" panose="020B0604030504040204" pitchFamily="34" charset="0"/>
                <a:cs typeface="Segoe UI" pitchFamily="34" charset="0"/>
              </a:rPr>
              <a:t>4-  رأس مال الشركة وتقسيمه إلى حصص، لماذا؟</a:t>
            </a:r>
          </a:p>
          <a:p>
            <a:pPr marL="0" indent="0" algn="just" rtl="1">
              <a:lnSpc>
                <a:spcPct val="200000"/>
              </a:lnSpc>
              <a:buNone/>
            </a:pPr>
            <a:r>
              <a:rPr lang="ar-IQ" sz="2400" dirty="0">
                <a:latin typeface="Segoe UI" panose="020B0502040204020203" pitchFamily="34" charset="0"/>
                <a:cs typeface="Segoe UI" panose="020B0502040204020203" pitchFamily="34" charset="0"/>
              </a:rPr>
              <a:t>لأننا </a:t>
            </a:r>
            <a:r>
              <a:rPr lang="ar-SA" sz="2400" dirty="0">
                <a:latin typeface="Segoe UI" panose="020B0502040204020203" pitchFamily="34" charset="0"/>
                <a:cs typeface="Segoe UI" panose="020B0502040204020203" pitchFamily="34" charset="0"/>
              </a:rPr>
              <a:t>ما دمنا بصدد شركة تضامنية فهذا يعني ليس من الضروري أن تكون الحصص المقدمة من الشركاء كلها نقدية ، إذ يجوز أن تكون بعضها عينية بعد تقدير قيمتها نقداً أو حصصاً صناعية ، ولا يشترط في هذه الحصص أن تكون متساوية، لذلك يجب أن يذكر في عقد الشركة رأس مالها ونوع الحصص فيه ، واسم مقدم كل حصة من الشركاء.</a:t>
            </a:r>
            <a:endParaRPr lang="ar-IQ" sz="2400" dirty="0">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7745054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73279-B3CC-2B0A-F15F-78943991BE0B}"/>
              </a:ext>
            </a:extLst>
          </p:cNvPr>
          <p:cNvSpPr>
            <a:spLocks noGrp="1"/>
          </p:cNvSpPr>
          <p:nvPr>
            <p:ph type="title"/>
          </p:nvPr>
        </p:nvSpPr>
        <p:spPr>
          <a:xfrm>
            <a:off x="1451579" y="-586154"/>
            <a:ext cx="9603275" cy="12895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72F90DC-B58D-4DB8-A51C-5B491820590F}"/>
              </a:ext>
            </a:extLst>
          </p:cNvPr>
          <p:cNvSpPr>
            <a:spLocks noGrp="1"/>
          </p:cNvSpPr>
          <p:nvPr>
            <p:ph idx="1"/>
          </p:nvPr>
        </p:nvSpPr>
        <p:spPr>
          <a:xfrm>
            <a:off x="211015" y="246186"/>
            <a:ext cx="11816862" cy="5650522"/>
          </a:xfrm>
        </p:spPr>
        <p:txBody>
          <a:bodyPr>
            <a:normAutofit fontScale="92500" lnSpcReduction="20000"/>
          </a:bodyPr>
          <a:lstStyle/>
          <a:p>
            <a:pPr marL="0" indent="0" algn="just" rtl="1">
              <a:lnSpc>
                <a:spcPct val="200000"/>
              </a:lnSpc>
              <a:buNone/>
            </a:pPr>
            <a:r>
              <a:rPr lang="ar-IQ" sz="2000" b="1" dirty="0">
                <a:solidFill>
                  <a:schemeClr val="accent3">
                    <a:lumMod val="75000"/>
                  </a:schemeClr>
                </a:solidFill>
                <a:latin typeface="Segoe UI" pitchFamily="34" charset="0"/>
                <a:ea typeface="Tahoma" panose="020B0604030504040204" pitchFamily="34" charset="0"/>
                <a:cs typeface="Segoe UI" pitchFamily="34" charset="0"/>
              </a:rPr>
              <a:t>س/ هل يجوز تعديل رأس مال الشركة؟</a:t>
            </a:r>
          </a:p>
          <a:p>
            <a:pPr marL="0" indent="0" algn="just" rtl="1">
              <a:lnSpc>
                <a:spcPct val="200000"/>
              </a:lnSpc>
              <a:buNone/>
            </a:pPr>
            <a:r>
              <a:rPr lang="ar-IQ" dirty="0">
                <a:latin typeface="Segoe UI" panose="020B0502040204020203" pitchFamily="34" charset="0"/>
                <a:cs typeface="Segoe UI" panose="020B0502040204020203" pitchFamily="34" charset="0"/>
              </a:rPr>
              <a:t>بعد </a:t>
            </a:r>
            <a:r>
              <a:rPr lang="ar-SA" dirty="0">
                <a:latin typeface="Segoe UI" panose="020B0502040204020203" pitchFamily="34" charset="0"/>
                <a:cs typeface="Segoe UI" panose="020B0502040204020203" pitchFamily="34" charset="0"/>
              </a:rPr>
              <a:t>تأسيس الشركة يجوز تعديل رأس مالها بالزيادة أو التخفيض، وذلك بقرار من الهيئة العامة، وتعديل عقد الشركة تبعاً لذلك، على أنه يشترط في حالة زيادة رأس المال تسديد الزيادة خلال (</a:t>
            </a:r>
            <a:r>
              <a:rPr lang="fa-IR" dirty="0">
                <a:latin typeface="Segoe UI" panose="020B0502040204020203" pitchFamily="34" charset="0"/>
                <a:cs typeface="Segoe UI" panose="020B0502040204020203" pitchFamily="34" charset="0"/>
              </a:rPr>
              <a:t>۳۰) </a:t>
            </a:r>
            <a:r>
              <a:rPr lang="ar-SA" dirty="0">
                <a:latin typeface="Segoe UI" panose="020B0502040204020203" pitchFamily="34" charset="0"/>
                <a:cs typeface="Segoe UI" panose="020B0502040204020203" pitchFamily="34" charset="0"/>
              </a:rPr>
              <a:t>ثلاثين يوماً من تاريخ صدور قرار الهيئة العامة بذلك</a:t>
            </a:r>
            <a:r>
              <a:rPr lang="ar-IQ" dirty="0">
                <a:latin typeface="Segoe UI" panose="020B0502040204020203" pitchFamily="34" charset="0"/>
                <a:cs typeface="Segoe UI" panose="020B0502040204020203" pitchFamily="34" charset="0"/>
              </a:rPr>
              <a:t>.</a:t>
            </a:r>
            <a:r>
              <a:rPr lang="ar-SA" dirty="0">
                <a:latin typeface="Segoe UI" panose="020B0502040204020203" pitchFamily="34" charset="0"/>
                <a:cs typeface="Segoe UI" panose="020B0502040204020203" pitchFamily="34" charset="0"/>
              </a:rPr>
              <a:t> </a:t>
            </a:r>
            <a:endParaRPr lang="ar-IQ" b="1" dirty="0">
              <a:solidFill>
                <a:srgbClr val="00B050"/>
              </a:solidFill>
              <a:latin typeface="Segoe UI" pitchFamily="34" charset="0"/>
              <a:ea typeface="Tahoma" panose="020B0604030504040204" pitchFamily="34" charset="0"/>
              <a:cs typeface="Segoe UI" pitchFamily="34" charset="0"/>
            </a:endParaRPr>
          </a:p>
          <a:p>
            <a:pPr marL="0" indent="0" algn="just" rtl="1">
              <a:lnSpc>
                <a:spcPct val="200000"/>
              </a:lnSpc>
              <a:buNone/>
            </a:pPr>
            <a:r>
              <a:rPr lang="ar-OM" b="1" dirty="0">
                <a:solidFill>
                  <a:srgbClr val="00B050"/>
                </a:solidFill>
                <a:latin typeface="Segoe UI" pitchFamily="34" charset="0"/>
                <a:ea typeface="Tahoma" panose="020B0604030504040204" pitchFamily="34" charset="0"/>
                <a:cs typeface="Segoe UI" pitchFamily="34" charset="0"/>
              </a:rPr>
              <a:t>5</a:t>
            </a:r>
            <a:r>
              <a:rPr lang="ar-IQ" b="1" dirty="0">
                <a:solidFill>
                  <a:srgbClr val="00B050"/>
                </a:solidFill>
                <a:latin typeface="Segoe UI" pitchFamily="34" charset="0"/>
                <a:ea typeface="Tahoma" panose="020B0604030504040204" pitchFamily="34" charset="0"/>
                <a:cs typeface="Segoe UI" pitchFamily="34" charset="0"/>
              </a:rPr>
              <a:t>- </a:t>
            </a:r>
            <a:r>
              <a:rPr lang="ar-IQ" sz="2000" b="1" dirty="0">
                <a:solidFill>
                  <a:srgbClr val="00B050"/>
                </a:solidFill>
                <a:latin typeface="Segoe UI" pitchFamily="34" charset="0"/>
                <a:ea typeface="Tahoma" panose="020B0604030504040204" pitchFamily="34" charset="0"/>
                <a:cs typeface="Segoe UI" pitchFamily="34" charset="0"/>
              </a:rPr>
              <a:t>كيفية توزيع الأرباح والخسائر في الشركة التضامنية</a:t>
            </a:r>
          </a:p>
          <a:p>
            <a:pPr marL="0" indent="0" algn="just" rtl="1">
              <a:lnSpc>
                <a:spcPct val="200000"/>
              </a:lnSpc>
              <a:buNone/>
            </a:pPr>
            <a:r>
              <a:rPr lang="ar-IQ" b="1" dirty="0">
                <a:solidFill>
                  <a:srgbClr val="00B050"/>
                </a:solidFill>
                <a:latin typeface="Segoe UI" pitchFamily="34" charset="0"/>
                <a:ea typeface="Tahoma" panose="020B0604030504040204" pitchFamily="34" charset="0"/>
                <a:cs typeface="Segoe UI" pitchFamily="34" charset="0"/>
              </a:rPr>
              <a:t>6- </a:t>
            </a:r>
            <a:r>
              <a:rPr lang="ar-IQ" sz="2000" b="1" dirty="0">
                <a:solidFill>
                  <a:srgbClr val="00B050"/>
                </a:solidFill>
                <a:latin typeface="Segoe UI" pitchFamily="34" charset="0"/>
                <a:ea typeface="Tahoma" panose="020B0604030504040204" pitchFamily="34" charset="0"/>
                <a:cs typeface="Segoe UI" pitchFamily="34" charset="0"/>
              </a:rPr>
              <a:t>أسماء المؤسسين وجنسياتهم ومهنهم ومحلات إقامتهم الدائمة ومقدار حصة كل شريك.</a:t>
            </a:r>
          </a:p>
          <a:p>
            <a:pPr marL="0" indent="0" algn="just" rtl="1">
              <a:lnSpc>
                <a:spcPct val="200000"/>
              </a:lnSpc>
              <a:buNone/>
            </a:pPr>
            <a:r>
              <a:rPr lang="ar-SA" b="1" dirty="0">
                <a:solidFill>
                  <a:srgbClr val="7030A0"/>
                </a:solidFill>
                <a:latin typeface="Segoe UI" panose="020B0502040204020203" pitchFamily="34" charset="0"/>
                <a:cs typeface="Segoe UI" panose="020B0502040204020203" pitchFamily="34" charset="0"/>
              </a:rPr>
              <a:t>تبرز أهمية هذه البيانات من عدة نواح منها</a:t>
            </a:r>
            <a:r>
              <a:rPr lang="ar-IQ" b="1" dirty="0">
                <a:solidFill>
                  <a:srgbClr val="7030A0"/>
                </a:solidFill>
                <a:latin typeface="Segoe UI" panose="020B0502040204020203" pitchFamily="34" charset="0"/>
                <a:cs typeface="Segoe UI" panose="020B0502040204020203" pitchFamily="34" charset="0"/>
              </a:rPr>
              <a:t>:</a:t>
            </a:r>
          </a:p>
          <a:p>
            <a:pPr algn="just" rtl="1">
              <a:lnSpc>
                <a:spcPct val="200000"/>
              </a:lnSpc>
            </a:pPr>
            <a:r>
              <a:rPr lang="ar-SA" dirty="0">
                <a:latin typeface="Segoe UI" panose="020B0502040204020203" pitchFamily="34" charset="0"/>
                <a:cs typeface="Segoe UI" panose="020B0502040204020203" pitchFamily="34" charset="0"/>
              </a:rPr>
              <a:t> أن المؤسسين يمثلون أطراف العقد المنشئ للشركة ، واطلاع الغير على أسماء الشركاء وجنسياتهم لكي يكون على علم مسبق بالأشخاص الذين يتعاملون معهم</a:t>
            </a:r>
            <a:r>
              <a:rPr lang="ar-IQ" dirty="0">
                <a:latin typeface="Segoe UI" panose="020B0502040204020203" pitchFamily="34" charset="0"/>
                <a:cs typeface="Segoe UI" panose="020B0502040204020203" pitchFamily="34" charset="0"/>
              </a:rPr>
              <a:t>.</a:t>
            </a:r>
          </a:p>
          <a:p>
            <a:pPr marL="0" indent="0" algn="just" rtl="1">
              <a:lnSpc>
                <a:spcPct val="200000"/>
              </a:lnSpc>
              <a:buNone/>
            </a:pPr>
            <a:endParaRPr lang="ar-IQ" sz="2000" dirty="0">
              <a:solidFill>
                <a:srgbClr val="00B050"/>
              </a:solidFill>
              <a:latin typeface="Segoe UI" pitchFamily="34" charset="0"/>
              <a:ea typeface="Tahoma" panose="020B0604030504040204" pitchFamily="34" charset="0"/>
              <a:cs typeface="Segoe UI" pitchFamily="34" charset="0"/>
            </a:endParaRPr>
          </a:p>
          <a:p>
            <a:endParaRPr lang="en-US" dirty="0"/>
          </a:p>
        </p:txBody>
      </p:sp>
    </p:spTree>
    <p:extLst>
      <p:ext uri="{BB962C8B-B14F-4D97-AF65-F5344CB8AC3E}">
        <p14:creationId xmlns:p14="http://schemas.microsoft.com/office/powerpoint/2010/main" val="426284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A5A9-E925-327D-29A7-B61C13C3DC16}"/>
              </a:ext>
            </a:extLst>
          </p:cNvPr>
          <p:cNvSpPr>
            <a:spLocks noGrp="1"/>
          </p:cNvSpPr>
          <p:nvPr>
            <p:ph type="title"/>
          </p:nvPr>
        </p:nvSpPr>
        <p:spPr>
          <a:xfrm flipV="1">
            <a:off x="838200" y="-1055076"/>
            <a:ext cx="10515600" cy="1420202"/>
          </a:xfrm>
        </p:spPr>
        <p:txBody>
          <a:bodyPr/>
          <a:lstStyle/>
          <a:p>
            <a:endParaRPr lang="en-US" dirty="0"/>
          </a:p>
        </p:txBody>
      </p:sp>
      <p:sp>
        <p:nvSpPr>
          <p:cNvPr id="3" name="Content Placeholder 2">
            <a:extLst>
              <a:ext uri="{FF2B5EF4-FFF2-40B4-BE49-F238E27FC236}">
                <a16:creationId xmlns:a16="http://schemas.microsoft.com/office/drawing/2014/main" id="{560D4F29-315F-F682-3B38-30971594EC38}"/>
              </a:ext>
            </a:extLst>
          </p:cNvPr>
          <p:cNvSpPr>
            <a:spLocks noGrp="1"/>
          </p:cNvSpPr>
          <p:nvPr>
            <p:ph idx="1"/>
          </p:nvPr>
        </p:nvSpPr>
        <p:spPr>
          <a:xfrm>
            <a:off x="838200" y="365126"/>
            <a:ext cx="10515600" cy="5811837"/>
          </a:xfrm>
        </p:spPr>
        <p:txBody>
          <a:bodyPr/>
          <a:lstStyle/>
          <a:p>
            <a:pPr algn="r" rtl="1" eaLnBrk="1" hangingPunct="1">
              <a:lnSpc>
                <a:spcPct val="150000"/>
              </a:lnSpc>
              <a:buFont typeface="Wingdings" panose="05000000000000000000" pitchFamily="2" charset="2"/>
              <a:buNone/>
            </a:pPr>
            <a:r>
              <a:rPr lang="ar-IQ" altLang="en-US" sz="2800" b="1" dirty="0">
                <a:solidFill>
                  <a:srgbClr val="00B050"/>
                </a:solidFill>
                <a:cs typeface="+mj-cs"/>
              </a:rPr>
              <a:t>3- مشاركة ناقص الاهلية (7-15، سفيه، معتوه، ذوالغفلة) ... </a:t>
            </a:r>
            <a:r>
              <a:rPr lang="ar-IQ" altLang="en-US" sz="2800" b="1" dirty="0">
                <a:cs typeface="+mj-cs"/>
              </a:rPr>
              <a:t>لا يجوز المشاركة في شركات الأشخاص، ولا يجوز أن يكونوا مؤسسين في شركات المساهمة، أما مشاركتهم في شركات الأموال، فإنها تكون موقوفة على إجازة الولي.</a:t>
            </a:r>
          </a:p>
          <a:p>
            <a:pPr algn="r" rtl="1" eaLnBrk="1" hangingPunct="1">
              <a:lnSpc>
                <a:spcPct val="150000"/>
              </a:lnSpc>
              <a:buFont typeface="Wingdings" panose="05000000000000000000" pitchFamily="2" charset="2"/>
              <a:buNone/>
            </a:pPr>
            <a:r>
              <a:rPr lang="ar-IQ" altLang="en-US" sz="2800" b="1" dirty="0">
                <a:solidFill>
                  <a:srgbClr val="00B050"/>
                </a:solidFill>
                <a:cs typeface="+mj-cs"/>
              </a:rPr>
              <a:t>4- مشاركة الصبي المأذون بالتجارة ...</a:t>
            </a:r>
          </a:p>
          <a:p>
            <a:pPr algn="r" rtl="1" eaLnBrk="1" hangingPunct="1">
              <a:lnSpc>
                <a:spcPct val="150000"/>
              </a:lnSpc>
              <a:buFont typeface="Wingdings" panose="05000000000000000000" pitchFamily="2" charset="2"/>
              <a:buNone/>
            </a:pPr>
            <a:r>
              <a:rPr lang="ar-IQ" altLang="en-US" b="1" dirty="0">
                <a:solidFill>
                  <a:srgbClr val="00B050"/>
                </a:solidFill>
                <a:cs typeface="+mj-cs"/>
              </a:rPr>
              <a:t>الرأي الأول:  </a:t>
            </a:r>
            <a:r>
              <a:rPr lang="ar-IQ" altLang="en-US" b="1" dirty="0">
                <a:cs typeface="+mj-cs"/>
              </a:rPr>
              <a:t>يجوز مشاركته في الشركة أياً كانت نوعها، وذلك عندما يكون الأذن مطلقاً</a:t>
            </a:r>
          </a:p>
          <a:p>
            <a:pPr algn="r" rtl="1" eaLnBrk="1" hangingPunct="1">
              <a:lnSpc>
                <a:spcPct val="150000"/>
              </a:lnSpc>
              <a:buFont typeface="Wingdings" panose="05000000000000000000" pitchFamily="2" charset="2"/>
              <a:buNone/>
            </a:pPr>
            <a:r>
              <a:rPr lang="ar-IQ" altLang="en-US" sz="2800" b="1" dirty="0">
                <a:solidFill>
                  <a:srgbClr val="00B050"/>
                </a:solidFill>
                <a:cs typeface="+mj-cs"/>
              </a:rPr>
              <a:t>الرأي الثاني: </a:t>
            </a:r>
            <a:r>
              <a:rPr lang="ar-IQ" altLang="en-US" sz="2800" b="1" dirty="0">
                <a:cs typeface="+mj-cs"/>
              </a:rPr>
              <a:t>لا يجوز مشاركته في شركات الأشخاص إلا إذا حصل على اذن خاص، ويجوز مشاركته في شركات الأموال بصفة المساهم.</a:t>
            </a:r>
          </a:p>
          <a:p>
            <a:pPr algn="r" rtl="1" eaLnBrk="1" hangingPunct="1">
              <a:lnSpc>
                <a:spcPct val="150000"/>
              </a:lnSpc>
              <a:buFont typeface="Wingdings" panose="05000000000000000000" pitchFamily="2" charset="2"/>
              <a:buNone/>
            </a:pPr>
            <a:r>
              <a:rPr lang="ar-IQ" altLang="en-US" b="1" dirty="0">
                <a:solidFill>
                  <a:srgbClr val="00B050"/>
                </a:solidFill>
                <a:cs typeface="+mj-cs"/>
              </a:rPr>
              <a:t>الرأي الراجح: </a:t>
            </a:r>
            <a:r>
              <a:rPr lang="ar-IQ" altLang="en-US" b="1" dirty="0">
                <a:cs typeface="+mj-cs"/>
              </a:rPr>
              <a:t>الرأي الأول </a:t>
            </a:r>
            <a:endParaRPr lang="ar-IQ" altLang="en-US" sz="2800" b="1" dirty="0">
              <a:cs typeface="+mj-cs"/>
            </a:endParaRPr>
          </a:p>
          <a:p>
            <a:pPr algn="r" rtl="1"/>
            <a:endParaRPr lang="en-US" dirty="0"/>
          </a:p>
        </p:txBody>
      </p:sp>
    </p:spTree>
    <p:extLst>
      <p:ext uri="{BB962C8B-B14F-4D97-AF65-F5344CB8AC3E}">
        <p14:creationId xmlns:p14="http://schemas.microsoft.com/office/powerpoint/2010/main" val="42271555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53C8-7AA5-4871-1041-7B6A00469FD0}"/>
              </a:ext>
            </a:extLst>
          </p:cNvPr>
          <p:cNvSpPr>
            <a:spLocks noGrp="1"/>
          </p:cNvSpPr>
          <p:nvPr>
            <p:ph type="title"/>
          </p:nvPr>
        </p:nvSpPr>
        <p:spPr>
          <a:xfrm flipV="1">
            <a:off x="1451579" y="-492368"/>
            <a:ext cx="9603275" cy="21101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BB258CF-F4BF-8723-874B-50EAF9351E65}"/>
              </a:ext>
            </a:extLst>
          </p:cNvPr>
          <p:cNvSpPr>
            <a:spLocks noGrp="1"/>
          </p:cNvSpPr>
          <p:nvPr>
            <p:ph idx="1"/>
          </p:nvPr>
        </p:nvSpPr>
        <p:spPr>
          <a:xfrm>
            <a:off x="269631" y="211014"/>
            <a:ext cx="11793415" cy="5767755"/>
          </a:xfrm>
        </p:spPr>
        <p:txBody>
          <a:bodyPr>
            <a:noAutofit/>
          </a:bodyPr>
          <a:lstStyle/>
          <a:p>
            <a:pPr lvl="1" algn="just" rtl="1">
              <a:lnSpc>
                <a:spcPct val="150000"/>
              </a:lnSpc>
            </a:pPr>
            <a:r>
              <a:rPr lang="ar-SA" sz="2400" dirty="0">
                <a:latin typeface="Segoe UI" panose="020B0502040204020203" pitchFamily="34" charset="0"/>
                <a:cs typeface="Segoe UI" panose="020B0502040204020203" pitchFamily="34" charset="0"/>
              </a:rPr>
              <a:t>أنه ضروري أيضاً للجهات الرسمية للتأكد من صلاحية الشركاء لتأسيس هذا النوع من الشركات أو العضوية فيها ، وذلك إذا كانوا ممنوعين من تأسيس الشركات التضامنية أو لا</a:t>
            </a:r>
            <a:r>
              <a:rPr lang="ar-IQ" sz="2400" dirty="0">
                <a:latin typeface="Segoe UI" panose="020B0502040204020203" pitchFamily="34" charset="0"/>
                <a:cs typeface="Segoe UI" panose="020B0502040204020203" pitchFamily="34" charset="0"/>
              </a:rPr>
              <a:t>.</a:t>
            </a:r>
            <a:r>
              <a:rPr lang="ar-SA" sz="2400" dirty="0">
                <a:latin typeface="Segoe UI" panose="020B0502040204020203" pitchFamily="34" charset="0"/>
                <a:cs typeface="Segoe UI" panose="020B0502040204020203" pitchFamily="34" charset="0"/>
              </a:rPr>
              <a:t> </a:t>
            </a:r>
            <a:endParaRPr lang="ar-IQ" sz="2400" dirty="0">
              <a:latin typeface="Segoe UI" panose="020B0502040204020203" pitchFamily="34" charset="0"/>
              <a:cs typeface="Segoe UI" panose="020B0502040204020203" pitchFamily="34" charset="0"/>
            </a:endParaRPr>
          </a:p>
          <a:p>
            <a:pPr algn="just" rtl="1">
              <a:lnSpc>
                <a:spcPct val="150000"/>
              </a:lnSpc>
            </a:pPr>
            <a:r>
              <a:rPr lang="ar-IQ" sz="2400" dirty="0">
                <a:latin typeface="Segoe UI" panose="020B0502040204020203" pitchFamily="34" charset="0"/>
                <a:cs typeface="Segoe UI" panose="020B0502040204020203" pitchFamily="34" charset="0"/>
              </a:rPr>
              <a:t>لغرض</a:t>
            </a:r>
            <a:r>
              <a:rPr lang="ar-SA" sz="2400" dirty="0">
                <a:latin typeface="Segoe UI" panose="020B0502040204020203" pitchFamily="34" charset="0"/>
                <a:cs typeface="Segoe UI" panose="020B0502040204020203" pitchFamily="34" charset="0"/>
              </a:rPr>
              <a:t> التسهيل للسلطات المختصة وخصوصاً مسجل الشركات في الاتصال بهم عند الحاجة</a:t>
            </a:r>
            <a:r>
              <a:rPr lang="ar-IQ" sz="2400" dirty="0">
                <a:latin typeface="Segoe UI" panose="020B0502040204020203" pitchFamily="34" charset="0"/>
                <a:cs typeface="Segoe UI" panose="020B0502040204020203" pitchFamily="34" charset="0"/>
              </a:rPr>
              <a:t>.</a:t>
            </a:r>
            <a:r>
              <a:rPr lang="ar-SA" sz="2400" dirty="0">
                <a:latin typeface="Segoe UI" panose="020B0502040204020203" pitchFamily="34" charset="0"/>
                <a:cs typeface="Segoe UI" panose="020B0502040204020203" pitchFamily="34" charset="0"/>
              </a:rPr>
              <a:t> </a:t>
            </a:r>
            <a:endParaRPr lang="en-US" sz="2400" dirty="0">
              <a:latin typeface="Segoe UI" panose="020B0502040204020203" pitchFamily="34" charset="0"/>
              <a:cs typeface="Segoe UI" panose="020B0502040204020203" pitchFamily="34" charset="0"/>
            </a:endParaRPr>
          </a:p>
          <a:p>
            <a:pPr marL="0" indent="0" algn="r" rtl="1">
              <a:lnSpc>
                <a:spcPct val="150000"/>
              </a:lnSpc>
              <a:buNone/>
            </a:pPr>
            <a:r>
              <a:rPr lang="ar-IQ" sz="2400" b="1" dirty="0">
                <a:solidFill>
                  <a:srgbClr val="7030A0"/>
                </a:solidFill>
                <a:latin typeface="Segoe UI" panose="020B0502040204020203" pitchFamily="34" charset="0"/>
                <a:cs typeface="Segoe UI" panose="020B0502040204020203" pitchFamily="34" charset="0"/>
              </a:rPr>
              <a:t>س/ هل يجوز للشركاء إضافة معلومات أخرى إلى عقد الشركة؟</a:t>
            </a:r>
          </a:p>
          <a:p>
            <a:pPr algn="just" rtl="1">
              <a:lnSpc>
                <a:spcPct val="150000"/>
              </a:lnSpc>
            </a:pPr>
            <a:r>
              <a:rPr lang="ar-IQ" sz="2400" dirty="0">
                <a:latin typeface="Segoe UI" panose="020B0502040204020203" pitchFamily="34" charset="0"/>
                <a:cs typeface="Segoe UI" panose="020B0502040204020203" pitchFamily="34" charset="0"/>
              </a:rPr>
              <a:t>نعم، لأن </a:t>
            </a:r>
            <a:r>
              <a:rPr lang="ar-SA" sz="2400" dirty="0">
                <a:latin typeface="Segoe UI" panose="020B0502040204020203" pitchFamily="34" charset="0"/>
                <a:cs typeface="Segoe UI" panose="020B0502040204020203" pitchFamily="34" charset="0"/>
              </a:rPr>
              <a:t> البيانات المذكورة سالفاً تمثل الحد الأدنى التي يجب عقد الشركة ، أي أنها بيانات إلزامية يجب أن يتضمنها العقد الذي يقدمه المؤسسون للمسجل لأغراض تسجيل الشركة ، وأجازت المادة ( ١٣ ) المذكورة سلفاً للشركاء أن يضيفوا أية بيانات أخرى يرونها ضرورية لشركتهم بشرط ألا تتعارض مع أحكام القانون</a:t>
            </a:r>
            <a:r>
              <a:rPr lang="ar-IQ" sz="2400" dirty="0">
                <a:latin typeface="Segoe UI" panose="020B0502040204020203" pitchFamily="34" charset="0"/>
                <a:cs typeface="Segoe UI" panose="020B0502040204020203" pitchFamily="34" charset="0"/>
              </a:rPr>
              <a:t>.</a:t>
            </a:r>
            <a:endParaRPr lang="en-US"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797725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F5D46-94A0-1125-A084-7971EFEF25B2}"/>
              </a:ext>
            </a:extLst>
          </p:cNvPr>
          <p:cNvSpPr>
            <a:spLocks noGrp="1"/>
          </p:cNvSpPr>
          <p:nvPr>
            <p:ph type="title"/>
          </p:nvPr>
        </p:nvSpPr>
        <p:spPr>
          <a:xfrm>
            <a:off x="1451579" y="117231"/>
            <a:ext cx="9603275" cy="597877"/>
          </a:xfrm>
        </p:spPr>
        <p:txBody>
          <a:bodyPr/>
          <a:lstStyle/>
          <a:p>
            <a:pPr algn="r" rtl="1"/>
            <a:r>
              <a:rPr lang="ar-IQ" b="1" dirty="0">
                <a:solidFill>
                  <a:schemeClr val="accent1"/>
                </a:solidFill>
                <a:latin typeface="Segoe UI" pitchFamily="34" charset="0"/>
                <a:ea typeface="Tahoma" panose="020B0604030504040204" pitchFamily="34" charset="0"/>
                <a:cs typeface="Segoe UI" pitchFamily="34" charset="0"/>
              </a:rPr>
              <a:t>ثانياً: شهادة مصرفية تثبت دفع رأس مال الشركة بالكامل</a:t>
            </a:r>
            <a:endParaRPr lang="en-US" b="1" dirty="0">
              <a:solidFill>
                <a:schemeClr val="accent1"/>
              </a:solidFill>
            </a:endParaRPr>
          </a:p>
        </p:txBody>
      </p:sp>
      <p:sp>
        <p:nvSpPr>
          <p:cNvPr id="3" name="Content Placeholder 2">
            <a:extLst>
              <a:ext uri="{FF2B5EF4-FFF2-40B4-BE49-F238E27FC236}">
                <a16:creationId xmlns:a16="http://schemas.microsoft.com/office/drawing/2014/main" id="{ED34C8A7-1898-02F6-94AD-CD500B7A51AF}"/>
              </a:ext>
            </a:extLst>
          </p:cNvPr>
          <p:cNvSpPr>
            <a:spLocks noGrp="1"/>
          </p:cNvSpPr>
          <p:nvPr>
            <p:ph idx="1"/>
          </p:nvPr>
        </p:nvSpPr>
        <p:spPr>
          <a:xfrm>
            <a:off x="257909" y="715108"/>
            <a:ext cx="11723076" cy="5052646"/>
          </a:xfrm>
        </p:spPr>
        <p:txBody>
          <a:bodyPr/>
          <a:lstStyle/>
          <a:p>
            <a:pPr algn="just" rtl="1">
              <a:lnSpc>
                <a:spcPct val="150000"/>
              </a:lnSpc>
            </a:pPr>
            <a:r>
              <a:rPr lang="ar-SA" dirty="0">
                <a:latin typeface="Segoe UI" panose="020B0502040204020203" pitchFamily="34" charset="0"/>
                <a:cs typeface="Segoe UI" panose="020B0502040204020203" pitchFamily="34" charset="0"/>
              </a:rPr>
              <a:t>يلزم المؤسسين بإيداع رأس مال الشركة المثبت في عقدها بالكامل لدى </a:t>
            </a:r>
            <a:r>
              <a:rPr lang="ar-SA" dirty="0">
                <a:solidFill>
                  <a:srgbClr val="7030A0"/>
                </a:solidFill>
                <a:latin typeface="Segoe UI" panose="020B0502040204020203" pitchFamily="34" charset="0"/>
                <a:cs typeface="Segoe UI" panose="020B0502040204020203" pitchFamily="34" charset="0"/>
              </a:rPr>
              <a:t>أحد المصارف المخولة بالعمل في العراق </a:t>
            </a:r>
            <a:r>
              <a:rPr lang="ar-SA" dirty="0">
                <a:latin typeface="Segoe UI" panose="020B0502040204020203" pitchFamily="34" charset="0"/>
                <a:cs typeface="Segoe UI" panose="020B0502040204020203" pitchFamily="34" charset="0"/>
              </a:rPr>
              <a:t>أو لدى عدد منها، واستحصال شهادة صادرة من المصرف تثبت قيامهم بذلك. </a:t>
            </a:r>
            <a:endParaRPr lang="ar-IQ" dirty="0">
              <a:latin typeface="Segoe UI" panose="020B0502040204020203" pitchFamily="34" charset="0"/>
              <a:cs typeface="Segoe UI" panose="020B0502040204020203" pitchFamily="34" charset="0"/>
            </a:endParaRPr>
          </a:p>
          <a:p>
            <a:pPr algn="just" rtl="1">
              <a:lnSpc>
                <a:spcPct val="150000"/>
              </a:lnSpc>
            </a:pPr>
            <a:endParaRPr lang="ar-IQ" dirty="0">
              <a:latin typeface="Segoe UI" panose="020B0502040204020203" pitchFamily="34" charset="0"/>
              <a:cs typeface="Segoe UI" panose="020B0502040204020203" pitchFamily="34" charset="0"/>
            </a:endParaRPr>
          </a:p>
          <a:p>
            <a:pPr algn="just" rtl="1">
              <a:lnSpc>
                <a:spcPct val="150000"/>
              </a:lnSpc>
            </a:pPr>
            <a:r>
              <a:rPr lang="ar-SA" dirty="0">
                <a:latin typeface="Segoe UI" panose="020B0502040204020203" pitchFamily="34" charset="0"/>
                <a:cs typeface="Segoe UI" panose="020B0502040204020203" pitchFamily="34" charset="0"/>
              </a:rPr>
              <a:t>حدد القانون العراقي الحد الأدنى لرأس مال الشركات التضامنية عند تأسيسها بمبلغ لا يقل عن ( </a:t>
            </a:r>
            <a:r>
              <a:rPr lang="ar-SA" dirty="0">
                <a:solidFill>
                  <a:srgbClr val="7030A0"/>
                </a:solidFill>
                <a:latin typeface="Segoe UI" panose="020B0502040204020203" pitchFamily="34" charset="0"/>
                <a:cs typeface="Segoe UI" panose="020B0502040204020203" pitchFamily="34" charset="0"/>
              </a:rPr>
              <a:t>500000</a:t>
            </a:r>
            <a:r>
              <a:rPr lang="ar-SA" dirty="0">
                <a:latin typeface="Segoe UI" panose="020B0502040204020203" pitchFamily="34" charset="0"/>
                <a:cs typeface="Segoe UI" panose="020B0502040204020203" pitchFamily="34" charset="0"/>
              </a:rPr>
              <a:t> ) دينار عراقي، وترك تحديد الحد الأعلى لإرادة المؤسسين. </a:t>
            </a:r>
            <a:endParaRPr lang="en-US" dirty="0">
              <a:latin typeface="Segoe UI" panose="020B0502040204020203" pitchFamily="34" charset="0"/>
              <a:cs typeface="Segoe UI" panose="020B0502040204020203" pitchFamily="34" charset="0"/>
            </a:endParaRPr>
          </a:p>
          <a:p>
            <a:pPr algn="just" rtl="1">
              <a:lnSpc>
                <a:spcPct val="150000"/>
              </a:lnSpc>
            </a:pPr>
            <a:endParaRPr lang="en-US" dirty="0">
              <a:latin typeface="Segoe UI" panose="020B0502040204020203" pitchFamily="34" charset="0"/>
              <a:cs typeface="Segoe UI" panose="020B0502040204020203" pitchFamily="34" charset="0"/>
            </a:endParaRPr>
          </a:p>
          <a:p>
            <a:pPr algn="just" rtl="1">
              <a:lnSpc>
                <a:spcPct val="150000"/>
              </a:lnSpc>
            </a:pPr>
            <a:r>
              <a:rPr lang="ar-IQ" dirty="0">
                <a:latin typeface="Segoe UI" panose="020B0502040204020203" pitchFamily="34" charset="0"/>
                <a:cs typeface="Segoe UI" panose="020B0502040204020203" pitchFamily="34" charset="0"/>
              </a:rPr>
              <a:t>وكما أن ا</a:t>
            </a:r>
            <a:r>
              <a:rPr lang="ar-IQ" dirty="0">
                <a:solidFill>
                  <a:srgbClr val="7030A0"/>
                </a:solidFill>
                <a:latin typeface="Segoe UI" panose="020B0502040204020203" pitchFamily="34" charset="0"/>
                <a:cs typeface="Segoe UI" panose="020B0502040204020203" pitchFamily="34" charset="0"/>
              </a:rPr>
              <a:t>لتعديل جديد(2019</a:t>
            </a:r>
            <a:r>
              <a:rPr lang="ar-IQ" dirty="0">
                <a:latin typeface="Segoe UI" panose="020B0502040204020203" pitchFamily="34" charset="0"/>
                <a:cs typeface="Segoe UI" panose="020B0502040204020203" pitchFamily="34" charset="0"/>
              </a:rPr>
              <a:t>) قد </a:t>
            </a:r>
            <a:r>
              <a:rPr lang="ar-SA" dirty="0">
                <a:latin typeface="Segoe UI" panose="020B0502040204020203" pitchFamily="34" charset="0"/>
                <a:cs typeface="Segoe UI" panose="020B0502040204020203" pitchFamily="34" charset="0"/>
              </a:rPr>
              <a:t>خول الصلاحية لمجلس الوزراء أن يقوم بناء على اقتراح وزير التجارة بتعديل مبلغ الحد الأدنى لرأس مال الشركات وبما يكفي لتحقيق نشاطها. </a:t>
            </a:r>
            <a:endParaRPr lang="ar-IQ" dirty="0">
              <a:latin typeface="Segoe UI" panose="020B0502040204020203" pitchFamily="34" charset="0"/>
              <a:cs typeface="Segoe UI" panose="020B0502040204020203" pitchFamily="34" charset="0"/>
            </a:endParaRPr>
          </a:p>
          <a:p>
            <a:pPr algn="just" rtl="1"/>
            <a:endParaRPr lang="ar-IQ" dirty="0">
              <a:latin typeface="Segoe UI" panose="020B0502040204020203" pitchFamily="34" charset="0"/>
              <a:cs typeface="Segoe UI" panose="020B0502040204020203" pitchFamily="34" charset="0"/>
            </a:endParaRPr>
          </a:p>
          <a:p>
            <a:pPr algn="r" rtl="1"/>
            <a:endParaRPr lang="en-US" dirty="0"/>
          </a:p>
        </p:txBody>
      </p:sp>
    </p:spTree>
    <p:extLst>
      <p:ext uri="{BB962C8B-B14F-4D97-AF65-F5344CB8AC3E}">
        <p14:creationId xmlns:p14="http://schemas.microsoft.com/office/powerpoint/2010/main" val="4130062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C2FE1-33A3-CA56-9FD4-43D33F7AFB13}"/>
              </a:ext>
            </a:extLst>
          </p:cNvPr>
          <p:cNvSpPr>
            <a:spLocks noGrp="1"/>
          </p:cNvSpPr>
          <p:nvPr>
            <p:ph type="title"/>
          </p:nvPr>
        </p:nvSpPr>
        <p:spPr>
          <a:xfrm>
            <a:off x="1451579" y="199292"/>
            <a:ext cx="9603275" cy="691662"/>
          </a:xfrm>
        </p:spPr>
        <p:txBody>
          <a:bodyPr/>
          <a:lstStyle/>
          <a:p>
            <a:pPr algn="ctr"/>
            <a:r>
              <a:rPr lang="ar-IQ" dirty="0">
                <a:solidFill>
                  <a:schemeClr val="accent1"/>
                </a:solidFill>
                <a:latin typeface="Segoe UI" pitchFamily="34" charset="0"/>
                <a:ea typeface="Tahoma" panose="020B0604030504040204" pitchFamily="34" charset="0"/>
                <a:cs typeface="Segoe UI" pitchFamily="34" charset="0"/>
              </a:rPr>
              <a:t>شهادة تسجيل الاسم التجاري للشركة</a:t>
            </a:r>
            <a:endParaRPr lang="en-US" dirty="0">
              <a:solidFill>
                <a:schemeClr val="accent1"/>
              </a:solidFill>
            </a:endParaRPr>
          </a:p>
        </p:txBody>
      </p:sp>
      <p:sp>
        <p:nvSpPr>
          <p:cNvPr id="3" name="Content Placeholder 2">
            <a:extLst>
              <a:ext uri="{FF2B5EF4-FFF2-40B4-BE49-F238E27FC236}">
                <a16:creationId xmlns:a16="http://schemas.microsoft.com/office/drawing/2014/main" id="{658BE0A7-8A38-7825-0EBF-754F3BA63E1E}"/>
              </a:ext>
            </a:extLst>
          </p:cNvPr>
          <p:cNvSpPr>
            <a:spLocks noGrp="1"/>
          </p:cNvSpPr>
          <p:nvPr>
            <p:ph idx="1"/>
          </p:nvPr>
        </p:nvSpPr>
        <p:spPr>
          <a:xfrm>
            <a:off x="386862" y="890954"/>
            <a:ext cx="11453445" cy="4935415"/>
          </a:xfrm>
        </p:spPr>
        <p:txBody>
          <a:bodyPr>
            <a:normAutofit/>
          </a:bodyPr>
          <a:lstStyle/>
          <a:p>
            <a:pPr algn="r" rtl="1"/>
            <a:r>
              <a:rPr lang="ar-SA" sz="2400" dirty="0">
                <a:latin typeface="Segoe UI" panose="020B0502040204020203" pitchFamily="34" charset="0"/>
                <a:cs typeface="Segoe UI" panose="020B0502040204020203" pitchFamily="34" charset="0"/>
              </a:rPr>
              <a:t>على المؤسسين وضمن مستلزمات التأسيس أيضاً، </a:t>
            </a:r>
            <a:r>
              <a:rPr lang="ar-SA" sz="2400" dirty="0">
                <a:solidFill>
                  <a:srgbClr val="FF0000"/>
                </a:solidFill>
                <a:latin typeface="Segoe UI" panose="020B0502040204020203" pitchFamily="34" charset="0"/>
                <a:cs typeface="Segoe UI" panose="020B0502040204020203" pitchFamily="34" charset="0"/>
              </a:rPr>
              <a:t>تقديم الشهادة التي تؤكد قيامهم بتسجيل الاسم التجاري للشركة المراد تأسيسها</a:t>
            </a:r>
            <a:r>
              <a:rPr lang="ar-IQ" sz="2400" dirty="0">
                <a:solidFill>
                  <a:srgbClr val="FF0000"/>
                </a:solidFill>
                <a:latin typeface="Segoe UI" panose="020B0502040204020203" pitchFamily="34" charset="0"/>
                <a:cs typeface="Segoe UI" panose="020B0502040204020203" pitchFamily="34" charset="0"/>
              </a:rPr>
              <a:t> لدى غرفة الصناعة والتجارة.</a:t>
            </a:r>
            <a:endParaRPr lang="en-US" sz="2400" dirty="0"/>
          </a:p>
        </p:txBody>
      </p:sp>
    </p:spTree>
    <p:extLst>
      <p:ext uri="{BB962C8B-B14F-4D97-AF65-F5344CB8AC3E}">
        <p14:creationId xmlns:p14="http://schemas.microsoft.com/office/powerpoint/2010/main" val="11292431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5246F-C493-1373-859C-50849B4E7AAD}"/>
              </a:ext>
            </a:extLst>
          </p:cNvPr>
          <p:cNvSpPr>
            <a:spLocks noGrp="1"/>
          </p:cNvSpPr>
          <p:nvPr>
            <p:ph type="title"/>
          </p:nvPr>
        </p:nvSpPr>
        <p:spPr>
          <a:xfrm>
            <a:off x="1451579" y="328246"/>
            <a:ext cx="9603275" cy="773723"/>
          </a:xfrm>
        </p:spPr>
        <p:txBody>
          <a:bodyPr>
            <a:normAutofit/>
          </a:bodyPr>
          <a:lstStyle/>
          <a:p>
            <a:pPr algn="ctr"/>
            <a:r>
              <a:rPr lang="ar-IQ" sz="3600" b="1" dirty="0">
                <a:solidFill>
                  <a:srgbClr val="FF0000"/>
                </a:solidFill>
                <a:latin typeface="Segoe UI" panose="020B0502040204020203" pitchFamily="34" charset="0"/>
                <a:cs typeface="Segoe UI" panose="020B0502040204020203" pitchFamily="34" charset="0"/>
              </a:rPr>
              <a:t>إجراءات التأسيس</a:t>
            </a:r>
            <a:endParaRPr lang="en-US" sz="3600" dirty="0">
              <a:solidFill>
                <a:srgbClr val="FF0000"/>
              </a:solidFill>
            </a:endParaRPr>
          </a:p>
        </p:txBody>
      </p:sp>
      <p:sp>
        <p:nvSpPr>
          <p:cNvPr id="3" name="Content Placeholder 2">
            <a:extLst>
              <a:ext uri="{FF2B5EF4-FFF2-40B4-BE49-F238E27FC236}">
                <a16:creationId xmlns:a16="http://schemas.microsoft.com/office/drawing/2014/main" id="{E504FB78-B232-019E-2956-CF303E30E286}"/>
              </a:ext>
            </a:extLst>
          </p:cNvPr>
          <p:cNvSpPr>
            <a:spLocks noGrp="1"/>
          </p:cNvSpPr>
          <p:nvPr>
            <p:ph idx="1"/>
          </p:nvPr>
        </p:nvSpPr>
        <p:spPr>
          <a:xfrm>
            <a:off x="293077" y="1101969"/>
            <a:ext cx="11629291" cy="4654062"/>
          </a:xfrm>
        </p:spPr>
        <p:txBody>
          <a:bodyPr>
            <a:normAutofit/>
          </a:bodyPr>
          <a:lstStyle/>
          <a:p>
            <a:pPr algn="just" rtl="1">
              <a:lnSpc>
                <a:spcPct val="150000"/>
              </a:lnSpc>
            </a:pPr>
            <a:r>
              <a:rPr lang="ar-SA" sz="2400" dirty="0">
                <a:latin typeface="Segoe UI" panose="020B0502040204020203" pitchFamily="34" charset="0"/>
                <a:cs typeface="Segoe UI" panose="020B0502040204020203" pitchFamily="34" charset="0"/>
              </a:rPr>
              <a:t>بعد الانتهاء من إعداد مستلزمات التأسيس يقع على المؤسسين </a:t>
            </a:r>
            <a:r>
              <a:rPr lang="ar-SA" sz="2400" dirty="0">
                <a:solidFill>
                  <a:srgbClr val="7030A0"/>
                </a:solidFill>
                <a:latin typeface="Segoe UI" panose="020B0502040204020203" pitchFamily="34" charset="0"/>
                <a:cs typeface="Segoe UI" panose="020B0502040204020203" pitchFamily="34" charset="0"/>
              </a:rPr>
              <a:t>تقديم طلب الى مسجل الشركات</a:t>
            </a:r>
            <a:r>
              <a:rPr lang="ar-SA" sz="2400" dirty="0">
                <a:solidFill>
                  <a:srgbClr val="FF0000"/>
                </a:solidFill>
                <a:latin typeface="Segoe UI" panose="020B0502040204020203" pitchFamily="34" charset="0"/>
                <a:cs typeface="Segoe UI" panose="020B0502040204020203" pitchFamily="34" charset="0"/>
              </a:rPr>
              <a:t> </a:t>
            </a:r>
            <a:r>
              <a:rPr lang="ar-SA" sz="2400" dirty="0">
                <a:latin typeface="Segoe UI" panose="020B0502040204020203" pitchFamily="34" charset="0"/>
                <a:cs typeface="Segoe UI" panose="020B0502040204020203" pitchFamily="34" charset="0"/>
              </a:rPr>
              <a:t>لتأسيس الشركة، على أن ترفق بالطلب مستلزمات التأسيس المشار اليها</a:t>
            </a:r>
            <a:r>
              <a:rPr lang="ar-IQ" sz="2400" dirty="0">
                <a:latin typeface="Segoe UI" panose="020B0502040204020203" pitchFamily="34" charset="0"/>
                <a:cs typeface="Segoe UI" panose="020B0502040204020203" pitchFamily="34" charset="0"/>
              </a:rPr>
              <a:t>.</a:t>
            </a:r>
            <a:r>
              <a:rPr lang="ar-SA" sz="2400" dirty="0">
                <a:latin typeface="Segoe UI" panose="020B0502040204020203" pitchFamily="34" charset="0"/>
                <a:cs typeface="Segoe UI" panose="020B0502040204020203" pitchFamily="34" charset="0"/>
              </a:rPr>
              <a:t> </a:t>
            </a:r>
            <a:endParaRPr lang="ar-OM" sz="2400" dirty="0">
              <a:latin typeface="Segoe UI" panose="020B0502040204020203" pitchFamily="34" charset="0"/>
              <a:cs typeface="Segoe UI" panose="020B0502040204020203" pitchFamily="34" charset="0"/>
            </a:endParaRPr>
          </a:p>
          <a:p>
            <a:pPr algn="just" rtl="1">
              <a:lnSpc>
                <a:spcPct val="150000"/>
              </a:lnSpc>
            </a:pPr>
            <a:r>
              <a:rPr lang="ar-OM" sz="2400" dirty="0">
                <a:latin typeface="Segoe UI" panose="020B0502040204020203" pitchFamily="34" charset="0"/>
                <a:cs typeface="Segoe UI" panose="020B0502040204020203" pitchFamily="34" charset="0"/>
              </a:rPr>
              <a:t>علی المسجل أن </a:t>
            </a:r>
            <a:r>
              <a:rPr lang="ar-SA" sz="2400" dirty="0">
                <a:latin typeface="Segoe UI" panose="020B0502040204020203" pitchFamily="34" charset="0"/>
                <a:cs typeface="Segoe UI" panose="020B0502040204020203" pitchFamily="34" charset="0"/>
              </a:rPr>
              <a:t>يصدر قراره بالموافقة على طلب التأسيس أو رفضه </a:t>
            </a:r>
            <a:r>
              <a:rPr lang="ar-SA" sz="2400" b="1" dirty="0">
                <a:solidFill>
                  <a:srgbClr val="7030A0"/>
                </a:solidFill>
                <a:latin typeface="Segoe UI" panose="020B0502040204020203" pitchFamily="34" charset="0"/>
                <a:cs typeface="Segoe UI" panose="020B0502040204020203" pitchFamily="34" charset="0"/>
              </a:rPr>
              <a:t>خلال مدة ( ١٠ ) عشرة</a:t>
            </a:r>
            <a:r>
              <a:rPr lang="ar-SA" sz="2400" b="1" dirty="0">
                <a:solidFill>
                  <a:srgbClr val="FF0000"/>
                </a:solidFill>
                <a:latin typeface="Segoe UI" panose="020B0502040204020203" pitchFamily="34" charset="0"/>
                <a:cs typeface="Segoe UI" panose="020B0502040204020203" pitchFamily="34" charset="0"/>
              </a:rPr>
              <a:t> </a:t>
            </a:r>
            <a:r>
              <a:rPr lang="ar-SA" sz="2400" dirty="0">
                <a:latin typeface="Segoe UI" panose="020B0502040204020203" pitchFamily="34" charset="0"/>
                <a:cs typeface="Segoe UI" panose="020B0502040204020203" pitchFamily="34" charset="0"/>
              </a:rPr>
              <a:t>أيام من تأريخ تسلمه الطلب.</a:t>
            </a:r>
            <a:endParaRPr lang="ar-IQ" sz="2400" dirty="0">
              <a:latin typeface="Segoe UI" panose="020B0502040204020203" pitchFamily="34" charset="0"/>
              <a:cs typeface="Segoe UI" panose="020B0502040204020203" pitchFamily="34" charset="0"/>
            </a:endParaRPr>
          </a:p>
          <a:p>
            <a:pPr algn="just" rtl="1">
              <a:lnSpc>
                <a:spcPct val="150000"/>
              </a:lnSpc>
            </a:pPr>
            <a:r>
              <a:rPr lang="ar-OM" sz="2400" dirty="0">
                <a:solidFill>
                  <a:srgbClr val="7030A0"/>
                </a:solidFill>
                <a:latin typeface="Segoe UI" panose="020B0502040204020203" pitchFamily="34" charset="0"/>
                <a:cs typeface="Segoe UI" panose="020B0502040204020203" pitchFamily="34" charset="0"/>
              </a:rPr>
              <a:t> الم</a:t>
            </a:r>
            <a:r>
              <a:rPr lang="ar-IQ" sz="2400" dirty="0">
                <a:solidFill>
                  <a:srgbClr val="7030A0"/>
                </a:solidFill>
                <a:latin typeface="Segoe UI" panose="020B0502040204020203" pitchFamily="34" charset="0"/>
                <a:cs typeface="Segoe UI" panose="020B0502040204020203" pitchFamily="34" charset="0"/>
              </a:rPr>
              <a:t>وافقة على الطلب:</a:t>
            </a:r>
          </a:p>
          <a:p>
            <a:pPr algn="just" rtl="1">
              <a:lnSpc>
                <a:spcPct val="150000"/>
              </a:lnSpc>
            </a:pPr>
            <a:r>
              <a:rPr lang="ar-SA" sz="2400" dirty="0">
                <a:latin typeface="Segoe UI" panose="020B0502040204020203" pitchFamily="34" charset="0"/>
                <a:cs typeface="Segoe UI" panose="020B0502040204020203" pitchFamily="34" charset="0"/>
              </a:rPr>
              <a:t>فإذا وجد المسجل أن طلب تأسيس الشركة لا يخالف بنداً من بنود القانون، عليه إصدار قراره بالموافقة على طلب تأسيس الشركة وإصدار شهادة تأسيسها</a:t>
            </a:r>
            <a:r>
              <a:rPr lang="ar-IQ" sz="2400" dirty="0">
                <a:latin typeface="Segoe UI" panose="020B0502040204020203" pitchFamily="34" charset="0"/>
                <a:cs typeface="Segoe UI" panose="020B0502040204020203" pitchFamily="34" charset="0"/>
              </a:rPr>
              <a:t> ونشرها في النشرة.</a:t>
            </a:r>
            <a:endParaRPr lang="ar-IQ" sz="2400" b="1" dirty="0">
              <a:solidFill>
                <a:srgbClr val="00B0F0"/>
              </a:solidFill>
              <a:latin typeface="Segoe UI" panose="020B0502040204020203" pitchFamily="34" charset="0"/>
              <a:cs typeface="Segoe UI" panose="020B0502040204020203" pitchFamily="34" charset="0"/>
            </a:endParaRPr>
          </a:p>
          <a:p>
            <a:pPr algn="just" rtl="1">
              <a:lnSpc>
                <a:spcPct val="150000"/>
              </a:lnSpc>
            </a:pPr>
            <a:endParaRPr lang="ar-IQ" dirty="0">
              <a:solidFill>
                <a:srgbClr val="7030A0"/>
              </a:solidFill>
              <a:latin typeface="Segoe UI" panose="020B0502040204020203" pitchFamily="34" charset="0"/>
              <a:cs typeface="Segoe UI" panose="020B0502040204020203" pitchFamily="34" charset="0"/>
            </a:endParaRPr>
          </a:p>
          <a:p>
            <a:pPr algn="just" rtl="1">
              <a:lnSpc>
                <a:spcPct val="150000"/>
              </a:lnSpc>
            </a:pPr>
            <a:endParaRPr lang="ar-IQ"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445839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872F9-FE1D-5B00-F8E8-04290ABE9EFD}"/>
              </a:ext>
            </a:extLst>
          </p:cNvPr>
          <p:cNvSpPr>
            <a:spLocks noGrp="1"/>
          </p:cNvSpPr>
          <p:nvPr>
            <p:ph type="title"/>
          </p:nvPr>
        </p:nvSpPr>
        <p:spPr>
          <a:xfrm flipV="1">
            <a:off x="1451579" y="-1441938"/>
            <a:ext cx="9603275" cy="808892"/>
          </a:xfrm>
        </p:spPr>
        <p:txBody>
          <a:bodyPr/>
          <a:lstStyle/>
          <a:p>
            <a:endParaRPr lang="en-US" dirty="0"/>
          </a:p>
        </p:txBody>
      </p:sp>
      <p:sp>
        <p:nvSpPr>
          <p:cNvPr id="3" name="Content Placeholder 2">
            <a:extLst>
              <a:ext uri="{FF2B5EF4-FFF2-40B4-BE49-F238E27FC236}">
                <a16:creationId xmlns:a16="http://schemas.microsoft.com/office/drawing/2014/main" id="{3FD61606-3248-222D-E758-9331BC25D723}"/>
              </a:ext>
            </a:extLst>
          </p:cNvPr>
          <p:cNvSpPr>
            <a:spLocks noGrp="1"/>
          </p:cNvSpPr>
          <p:nvPr>
            <p:ph idx="1"/>
          </p:nvPr>
        </p:nvSpPr>
        <p:spPr>
          <a:xfrm>
            <a:off x="164123" y="269632"/>
            <a:ext cx="11711354" cy="5603630"/>
          </a:xfrm>
        </p:spPr>
        <p:txBody>
          <a:bodyPr/>
          <a:lstStyle/>
          <a:p>
            <a:pPr algn="r" rtl="1"/>
            <a:r>
              <a:rPr lang="ar-IQ" sz="2800" b="1" dirty="0">
                <a:solidFill>
                  <a:srgbClr val="7030A0"/>
                </a:solidFill>
              </a:rPr>
              <a:t> رفض الطلب:</a:t>
            </a:r>
            <a:endParaRPr lang="ar-IQ" sz="2400" b="1" dirty="0">
              <a:solidFill>
                <a:srgbClr val="7030A0"/>
              </a:solidFill>
            </a:endParaRPr>
          </a:p>
          <a:p>
            <a:pPr algn="r" rtl="1"/>
            <a:r>
              <a:rPr lang="ar-SA" sz="2400" dirty="0">
                <a:latin typeface="Segoe UI" panose="020B0502040204020203" pitchFamily="34" charset="0"/>
                <a:cs typeface="Segoe UI" panose="020B0502040204020203" pitchFamily="34" charset="0"/>
              </a:rPr>
              <a:t>لا يمتلك المسجل سلطة تقديرية في الرفض إلا إذا وجد أن الطلب يخالف </a:t>
            </a:r>
            <a:r>
              <a:rPr lang="ar-SA" sz="2400" dirty="0">
                <a:solidFill>
                  <a:srgbClr val="00B0F0"/>
                </a:solidFill>
                <a:latin typeface="Segoe UI" panose="020B0502040204020203" pitchFamily="34" charset="0"/>
                <a:cs typeface="Segoe UI" panose="020B0502040204020203" pitchFamily="34" charset="0"/>
              </a:rPr>
              <a:t>نصاً محدداً </a:t>
            </a:r>
            <a:r>
              <a:rPr lang="ar-SA" sz="2400" dirty="0">
                <a:latin typeface="Segoe UI" panose="020B0502040204020203" pitchFamily="34" charset="0"/>
                <a:cs typeface="Segoe UI" panose="020B0502040204020203" pitchFamily="34" charset="0"/>
              </a:rPr>
              <a:t>في هذا القانون</a:t>
            </a:r>
            <a:r>
              <a:rPr lang="ar-IQ" sz="2400" dirty="0">
                <a:latin typeface="Segoe UI" panose="020B0502040204020203" pitchFamily="34" charset="0"/>
                <a:cs typeface="Segoe UI" panose="020B0502040204020203" pitchFamily="34" charset="0"/>
              </a:rPr>
              <a:t>.</a:t>
            </a:r>
            <a:r>
              <a:rPr lang="ar-SA" sz="2400" dirty="0">
                <a:latin typeface="Segoe UI" panose="020B0502040204020203" pitchFamily="34" charset="0"/>
                <a:cs typeface="Segoe UI" panose="020B0502040204020203" pitchFamily="34" charset="0"/>
              </a:rPr>
              <a:t> </a:t>
            </a:r>
            <a:endParaRPr lang="ar-IQ" sz="2400" dirty="0">
              <a:latin typeface="Segoe UI" panose="020B0502040204020203" pitchFamily="34" charset="0"/>
              <a:cs typeface="Segoe UI" panose="020B0502040204020203" pitchFamily="34" charset="0"/>
            </a:endParaRPr>
          </a:p>
          <a:p>
            <a:pPr algn="r" rtl="1"/>
            <a:r>
              <a:rPr lang="ar-IQ" sz="2400" dirty="0">
                <a:latin typeface="Segoe UI" panose="020B0502040204020203" pitchFamily="34" charset="0"/>
                <a:cs typeface="Segoe UI" panose="020B0502040204020203" pitchFamily="34" charset="0"/>
              </a:rPr>
              <a:t>يجب أن يصدر المسجل قرار الرفض </a:t>
            </a:r>
            <a:r>
              <a:rPr lang="ar-SA" sz="2400" dirty="0">
                <a:solidFill>
                  <a:srgbClr val="00B0F0"/>
                </a:solidFill>
                <a:latin typeface="Segoe UI" panose="020B0502040204020203" pitchFamily="34" charset="0"/>
                <a:cs typeface="Segoe UI" panose="020B0502040204020203" pitchFamily="34" charset="0"/>
              </a:rPr>
              <a:t>كتابياً</a:t>
            </a:r>
            <a:r>
              <a:rPr lang="ar-SA" sz="2400" dirty="0">
                <a:latin typeface="Segoe UI" panose="020B0502040204020203" pitchFamily="34" charset="0"/>
                <a:cs typeface="Segoe UI" panose="020B0502040204020203" pitchFamily="34" charset="0"/>
              </a:rPr>
              <a:t> يبين فيه أسباب الرفض وتحديد النصوص القانونية التي انتهكت والوقائع المتعلقة بكل انتهاك، لكي يتسنى للمؤسسين فرصة الاعتراض على القرار</a:t>
            </a:r>
            <a:r>
              <a:rPr lang="ar-IQ" sz="2400" dirty="0">
                <a:latin typeface="Segoe UI" panose="020B0502040204020203" pitchFamily="34" charset="0"/>
                <a:cs typeface="Segoe UI" panose="020B0502040204020203" pitchFamily="34" charset="0"/>
              </a:rPr>
              <a:t>.</a:t>
            </a:r>
          </a:p>
          <a:p>
            <a:pPr algn="r" rtl="1"/>
            <a:r>
              <a:rPr lang="ar-IQ" sz="2400" b="1" dirty="0">
                <a:solidFill>
                  <a:srgbClr val="7030A0"/>
                </a:solidFill>
                <a:latin typeface="Segoe UI" panose="020B0502040204020203" pitchFamily="34" charset="0"/>
                <a:cs typeface="Segoe UI" panose="020B0502040204020203" pitchFamily="34" charset="0"/>
              </a:rPr>
              <a:t> الأعتراض على قرار المسجل:</a:t>
            </a:r>
          </a:p>
          <a:p>
            <a:pPr algn="just" rtl="1"/>
            <a:r>
              <a:rPr lang="ar-SA" sz="2400" dirty="0">
                <a:latin typeface="Segoe UI" panose="020B0502040204020203" pitchFamily="34" charset="0"/>
                <a:cs typeface="Segoe UI" panose="020B0502040204020203" pitchFamily="34" charset="0"/>
              </a:rPr>
              <a:t>لطالب التسجيل الاعتراض على قرار المسجل بالرفض أمام وزير التجارة خلال مدة ( </a:t>
            </a:r>
            <a:r>
              <a:rPr lang="fa-IR" sz="2400" dirty="0">
                <a:latin typeface="Segoe UI" panose="020B0502040204020203" pitchFamily="34" charset="0"/>
                <a:cs typeface="Segoe UI" panose="020B0502040204020203" pitchFamily="34" charset="0"/>
              </a:rPr>
              <a:t>۳۰ ) </a:t>
            </a:r>
            <a:r>
              <a:rPr lang="ar-SA" sz="2400" dirty="0">
                <a:latin typeface="Segoe UI" panose="020B0502040204020203" pitchFamily="34" charset="0"/>
                <a:cs typeface="Segoe UI" panose="020B0502040204020203" pitchFamily="34" charset="0"/>
              </a:rPr>
              <a:t>ثلاثين يوماً من تأريخ التبليغ بالقرار . وعلى وزير التجارة البت في الاعتراض خلال ( </a:t>
            </a:r>
            <a:r>
              <a:rPr lang="fa-IR" sz="2400" dirty="0">
                <a:latin typeface="Segoe UI" panose="020B0502040204020203" pitchFamily="34" charset="0"/>
                <a:cs typeface="Segoe UI" panose="020B0502040204020203" pitchFamily="34" charset="0"/>
              </a:rPr>
              <a:t>۳۰ ) </a:t>
            </a:r>
            <a:r>
              <a:rPr lang="ar-SA" sz="2400" dirty="0">
                <a:latin typeface="Segoe UI" panose="020B0502040204020203" pitchFamily="34" charset="0"/>
                <a:cs typeface="Segoe UI" panose="020B0502040204020203" pitchFamily="34" charset="0"/>
              </a:rPr>
              <a:t>ثلاثين يوماً من تأريخ تقديمه ، فإذا رفض الوزير طلب التأسيس يحق لمقدم الطلب الطعن بقرار الوزير أمام المحكمة المختصة خلال مدة ( 30 ) ثلاثين يوماً</a:t>
            </a:r>
            <a:r>
              <a:rPr lang="ar-IQ" sz="2400" dirty="0">
                <a:latin typeface="Segoe UI" panose="020B0502040204020203" pitchFamily="34" charset="0"/>
                <a:cs typeface="Segoe UI" panose="020B0502040204020203" pitchFamily="34" charset="0"/>
              </a:rPr>
              <a:t>.</a:t>
            </a:r>
          </a:p>
          <a:p>
            <a:pPr marL="0" indent="0" algn="r" rtl="1">
              <a:buNone/>
            </a:pPr>
            <a:endParaRPr lang="en-US" dirty="0"/>
          </a:p>
        </p:txBody>
      </p:sp>
    </p:spTree>
    <p:extLst>
      <p:ext uri="{BB962C8B-B14F-4D97-AF65-F5344CB8AC3E}">
        <p14:creationId xmlns:p14="http://schemas.microsoft.com/office/powerpoint/2010/main" val="231526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B9D7-7511-7715-160B-3B4A8EB5DACC}"/>
              </a:ext>
            </a:extLst>
          </p:cNvPr>
          <p:cNvSpPr>
            <a:spLocks noGrp="1"/>
          </p:cNvSpPr>
          <p:nvPr>
            <p:ph type="title"/>
          </p:nvPr>
        </p:nvSpPr>
        <p:spPr>
          <a:xfrm>
            <a:off x="838200" y="365125"/>
            <a:ext cx="10515600" cy="959583"/>
          </a:xfrm>
        </p:spPr>
        <p:txBody>
          <a:bodyPr>
            <a:normAutofit/>
          </a:bodyPr>
          <a:lstStyle/>
          <a:p>
            <a:pPr algn="ctr"/>
            <a:r>
              <a:rPr lang="ar-IQ" sz="4800" b="1" dirty="0">
                <a:solidFill>
                  <a:srgbClr val="FF0000"/>
                </a:solidFill>
              </a:rPr>
              <a:t>المحل</a:t>
            </a:r>
            <a:endParaRPr lang="en-US" sz="4800" b="1" dirty="0">
              <a:solidFill>
                <a:srgbClr val="FF0000"/>
              </a:solidFill>
            </a:endParaRPr>
          </a:p>
        </p:txBody>
      </p:sp>
      <p:sp>
        <p:nvSpPr>
          <p:cNvPr id="3" name="Content Placeholder 2">
            <a:extLst>
              <a:ext uri="{FF2B5EF4-FFF2-40B4-BE49-F238E27FC236}">
                <a16:creationId xmlns:a16="http://schemas.microsoft.com/office/drawing/2014/main" id="{990BBEA0-D965-06F2-B147-1448D1F160AC}"/>
              </a:ext>
            </a:extLst>
          </p:cNvPr>
          <p:cNvSpPr>
            <a:spLocks noGrp="1"/>
          </p:cNvSpPr>
          <p:nvPr>
            <p:ph idx="1"/>
          </p:nvPr>
        </p:nvSpPr>
        <p:spPr/>
        <p:txBody>
          <a:bodyPr>
            <a:normAutofit fontScale="92500" lnSpcReduction="10000"/>
          </a:bodyPr>
          <a:lstStyle/>
          <a:p>
            <a:pPr algn="r" rtl="1" eaLnBrk="1" hangingPunct="1">
              <a:lnSpc>
                <a:spcPct val="150000"/>
              </a:lnSpc>
              <a:buFont typeface="Wingdings" panose="05000000000000000000" pitchFamily="2" charset="2"/>
              <a:buNone/>
            </a:pPr>
            <a:r>
              <a:rPr lang="ar-IQ" altLang="en-US" sz="2800" dirty="0">
                <a:solidFill>
                  <a:srgbClr val="00B050"/>
                </a:solidFill>
                <a:cs typeface="Ali-A-Samik" pitchFamily="2" charset="-78"/>
              </a:rPr>
              <a:t>محل عقد الشركة: </a:t>
            </a:r>
            <a:r>
              <a:rPr lang="ar-IQ" altLang="en-US" sz="2800" dirty="0">
                <a:cs typeface="Ali-A-Samik" pitchFamily="2" charset="-78"/>
              </a:rPr>
              <a:t>الغرض من تأسيس الشركة (نشاط الشركة)</a:t>
            </a:r>
          </a:p>
          <a:p>
            <a:pPr algn="r" rtl="1" eaLnBrk="1" hangingPunct="1">
              <a:lnSpc>
                <a:spcPct val="150000"/>
              </a:lnSpc>
              <a:buFont typeface="Wingdings" panose="05000000000000000000" pitchFamily="2" charset="2"/>
              <a:buNone/>
            </a:pPr>
            <a:r>
              <a:rPr lang="ar-IQ" altLang="en-US" sz="2800" dirty="0">
                <a:cs typeface="Ali-A-Samik" pitchFamily="2" charset="-78"/>
              </a:rPr>
              <a:t>شروط محل عقد الشركة :</a:t>
            </a:r>
          </a:p>
          <a:p>
            <a:pPr algn="r" rtl="1" eaLnBrk="1" hangingPunct="1">
              <a:lnSpc>
                <a:spcPct val="150000"/>
              </a:lnSpc>
            </a:pPr>
            <a:r>
              <a:rPr lang="ar-IQ" altLang="en-US" sz="2800" dirty="0">
                <a:cs typeface="Ali-A-Samik" pitchFamily="2" charset="-78"/>
              </a:rPr>
              <a:t>يجب ان يكون ممكنا.</a:t>
            </a:r>
          </a:p>
          <a:p>
            <a:pPr algn="r" rtl="1" eaLnBrk="1" hangingPunct="1">
              <a:lnSpc>
                <a:spcPct val="150000"/>
              </a:lnSpc>
            </a:pPr>
            <a:r>
              <a:rPr lang="ar-IQ" altLang="en-US" sz="2800" dirty="0">
                <a:cs typeface="Ali-A-Samik" pitchFamily="2" charset="-78"/>
              </a:rPr>
              <a:t>يجب ان يكون معينا.</a:t>
            </a:r>
          </a:p>
          <a:p>
            <a:pPr algn="r" rtl="1" eaLnBrk="1" hangingPunct="1">
              <a:lnSpc>
                <a:spcPct val="150000"/>
              </a:lnSpc>
            </a:pPr>
            <a:r>
              <a:rPr lang="ar-IQ" altLang="en-US" sz="2800" dirty="0">
                <a:cs typeface="Ali-A-Samik" pitchFamily="2" charset="-78"/>
              </a:rPr>
              <a:t>يجب ان يكون مشروعا.</a:t>
            </a:r>
            <a:endParaRPr lang="en-US" altLang="en-US" sz="2800" dirty="0">
              <a:cs typeface="Ali-A-Samik" pitchFamily="2" charset="-78"/>
            </a:endParaRPr>
          </a:p>
          <a:p>
            <a:endParaRPr lang="en-US" dirty="0"/>
          </a:p>
        </p:txBody>
      </p:sp>
    </p:spTree>
    <p:extLst>
      <p:ext uri="{BB962C8B-B14F-4D97-AF65-F5344CB8AC3E}">
        <p14:creationId xmlns:p14="http://schemas.microsoft.com/office/powerpoint/2010/main" val="374490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625B-2D09-8634-1DF1-9EB8D3278245}"/>
              </a:ext>
            </a:extLst>
          </p:cNvPr>
          <p:cNvSpPr>
            <a:spLocks noGrp="1"/>
          </p:cNvSpPr>
          <p:nvPr>
            <p:ph type="title"/>
          </p:nvPr>
        </p:nvSpPr>
        <p:spPr>
          <a:xfrm>
            <a:off x="838200" y="-844062"/>
            <a:ext cx="10515600" cy="9378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C2BE54B-80BC-C4C4-4F11-3E542F7B7080}"/>
              </a:ext>
            </a:extLst>
          </p:cNvPr>
          <p:cNvSpPr>
            <a:spLocks noGrp="1"/>
          </p:cNvSpPr>
          <p:nvPr>
            <p:ph idx="1"/>
          </p:nvPr>
        </p:nvSpPr>
        <p:spPr>
          <a:xfrm>
            <a:off x="838200" y="304801"/>
            <a:ext cx="10515600" cy="5872162"/>
          </a:xfrm>
        </p:spPr>
        <p:txBody>
          <a:bodyPr/>
          <a:lstStyle/>
          <a:p>
            <a:pPr algn="just" rtl="1" eaLnBrk="1" hangingPunct="1">
              <a:lnSpc>
                <a:spcPct val="150000"/>
              </a:lnSpc>
              <a:buFont typeface="Wingdings" panose="05000000000000000000" pitchFamily="2" charset="2"/>
              <a:buNone/>
            </a:pPr>
            <a:r>
              <a:rPr lang="ar-IQ" altLang="en-US" sz="3200" dirty="0">
                <a:solidFill>
                  <a:srgbClr val="00B050"/>
                </a:solidFill>
                <a:cs typeface="Ali-A-Samik" pitchFamily="2" charset="-78"/>
              </a:rPr>
              <a:t>محل التزام الشريك: </a:t>
            </a:r>
            <a:r>
              <a:rPr lang="ar-IQ" altLang="en-US" sz="3200" dirty="0">
                <a:cs typeface="Ali-A-Samik" pitchFamily="2" charset="-78"/>
              </a:rPr>
              <a:t>تقديم الحصة</a:t>
            </a:r>
          </a:p>
          <a:p>
            <a:pPr algn="just" rtl="1" eaLnBrk="1" hangingPunct="1">
              <a:lnSpc>
                <a:spcPct val="150000"/>
              </a:lnSpc>
              <a:buFont typeface="Wingdings" panose="05000000000000000000" pitchFamily="2" charset="2"/>
              <a:buNone/>
            </a:pPr>
            <a:r>
              <a:rPr lang="ar-IQ" altLang="en-US" sz="3200" dirty="0">
                <a:cs typeface="Ali-A-Samik" pitchFamily="2" charset="-78"/>
              </a:rPr>
              <a:t>شروط محل التزام الشريك :</a:t>
            </a:r>
          </a:p>
          <a:p>
            <a:pPr algn="just" rtl="1" eaLnBrk="1" hangingPunct="1">
              <a:lnSpc>
                <a:spcPct val="150000"/>
              </a:lnSpc>
            </a:pPr>
            <a:r>
              <a:rPr lang="ar-IQ" altLang="en-US" sz="3200" dirty="0">
                <a:cs typeface="Ali-A-Samik" pitchFamily="2" charset="-78"/>
              </a:rPr>
              <a:t>يجب ان يكون معينا.</a:t>
            </a:r>
          </a:p>
          <a:p>
            <a:pPr algn="just" rtl="1" eaLnBrk="1" hangingPunct="1">
              <a:lnSpc>
                <a:spcPct val="150000"/>
              </a:lnSpc>
            </a:pPr>
            <a:r>
              <a:rPr lang="ar-IQ" altLang="en-US" sz="3200" dirty="0">
                <a:cs typeface="Ali-A-Samik" pitchFamily="2" charset="-78"/>
              </a:rPr>
              <a:t>يجب ان يكون مشروعا.</a:t>
            </a:r>
          </a:p>
          <a:p>
            <a:pPr algn="just" rtl="1" eaLnBrk="1" hangingPunct="1">
              <a:lnSpc>
                <a:spcPct val="150000"/>
              </a:lnSpc>
            </a:pPr>
            <a:r>
              <a:rPr lang="ar-IQ" altLang="en-US" sz="3200" dirty="0">
                <a:cs typeface="Ali-A-Samik" pitchFamily="2" charset="-78"/>
              </a:rPr>
              <a:t>يجب ان يكون موجودا.</a:t>
            </a:r>
            <a:endParaRPr lang="en-US" altLang="en-US" sz="3200" dirty="0">
              <a:cs typeface="Ali-A-Samik" pitchFamily="2" charset="-78"/>
            </a:endParaRPr>
          </a:p>
          <a:p>
            <a:pPr algn="r" rtl="1"/>
            <a:endParaRPr lang="en-US" dirty="0"/>
          </a:p>
        </p:txBody>
      </p:sp>
    </p:spTree>
    <p:extLst>
      <p:ext uri="{BB962C8B-B14F-4D97-AF65-F5344CB8AC3E}">
        <p14:creationId xmlns:p14="http://schemas.microsoft.com/office/powerpoint/2010/main" val="89637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17F7-7318-3E96-3C36-B8AABD4C5D3B}"/>
              </a:ext>
            </a:extLst>
          </p:cNvPr>
          <p:cNvSpPr>
            <a:spLocks noGrp="1"/>
          </p:cNvSpPr>
          <p:nvPr>
            <p:ph type="title"/>
          </p:nvPr>
        </p:nvSpPr>
        <p:spPr>
          <a:xfrm rot="10800000" flipV="1">
            <a:off x="838200" y="527539"/>
            <a:ext cx="10515600" cy="855784"/>
          </a:xfrm>
        </p:spPr>
        <p:txBody>
          <a:bodyPr>
            <a:normAutofit/>
          </a:bodyPr>
          <a:lstStyle/>
          <a:p>
            <a:pPr algn="ctr"/>
            <a:r>
              <a:rPr lang="ar-IQ" sz="4400" dirty="0">
                <a:solidFill>
                  <a:srgbClr val="FF0000"/>
                </a:solidFill>
              </a:rPr>
              <a:t>السبب</a:t>
            </a:r>
            <a:endParaRPr lang="en-US" sz="4400" dirty="0">
              <a:solidFill>
                <a:srgbClr val="FF0000"/>
              </a:solidFill>
            </a:endParaRPr>
          </a:p>
        </p:txBody>
      </p:sp>
      <p:sp>
        <p:nvSpPr>
          <p:cNvPr id="3" name="Content Placeholder 2">
            <a:extLst>
              <a:ext uri="{FF2B5EF4-FFF2-40B4-BE49-F238E27FC236}">
                <a16:creationId xmlns:a16="http://schemas.microsoft.com/office/drawing/2014/main" id="{A68CD883-3AC8-C896-DFF2-6D33E59AFBE2}"/>
              </a:ext>
            </a:extLst>
          </p:cNvPr>
          <p:cNvSpPr>
            <a:spLocks noGrp="1"/>
          </p:cNvSpPr>
          <p:nvPr>
            <p:ph idx="1"/>
          </p:nvPr>
        </p:nvSpPr>
        <p:spPr>
          <a:xfrm>
            <a:off x="0" y="2192215"/>
            <a:ext cx="12063046" cy="3984747"/>
          </a:xfrm>
        </p:spPr>
        <p:txBody>
          <a:bodyPr/>
          <a:lstStyle/>
          <a:p>
            <a:pPr algn="just" rtl="1">
              <a:lnSpc>
                <a:spcPct val="150000"/>
              </a:lnSpc>
            </a:pPr>
            <a:r>
              <a:rPr lang="ar-IQ" altLang="en-US" sz="3600" dirty="0">
                <a:cs typeface="Ali-A-Samik" pitchFamily="2" charset="-78"/>
              </a:rPr>
              <a:t>الباعث الدافع الى التعاقد. (يجب ان يكون مشروعاً)</a:t>
            </a:r>
          </a:p>
          <a:p>
            <a:pPr marL="0" indent="0" algn="just" rtl="1">
              <a:lnSpc>
                <a:spcPct val="150000"/>
              </a:lnSpc>
              <a:buNone/>
            </a:pPr>
            <a:r>
              <a:rPr lang="ar-IQ" altLang="en-US" sz="3600" dirty="0">
                <a:cs typeface="Ali-A-Samik" pitchFamily="2" charset="-78"/>
              </a:rPr>
              <a:t>الفرق بين المحل والسبب في عقد الشركة</a:t>
            </a:r>
          </a:p>
          <a:p>
            <a:pPr marL="0" indent="0" algn="just" rtl="1">
              <a:lnSpc>
                <a:spcPct val="150000"/>
              </a:lnSpc>
              <a:buNone/>
            </a:pPr>
            <a:r>
              <a:rPr lang="ar-IQ" altLang="en-US" sz="3600" dirty="0">
                <a:cs typeface="Ali-A-Samik" pitchFamily="2" charset="-78"/>
              </a:rPr>
              <a:t>المحل: غرض من تأسيس الشركة</a:t>
            </a:r>
          </a:p>
          <a:p>
            <a:pPr marL="0" indent="0" algn="just" rtl="1">
              <a:lnSpc>
                <a:spcPct val="150000"/>
              </a:lnSpc>
              <a:buNone/>
            </a:pPr>
            <a:r>
              <a:rPr lang="ar-IQ" altLang="en-US" sz="3600" dirty="0">
                <a:cs typeface="Ali-A-Samik" pitchFamily="2" charset="-78"/>
              </a:rPr>
              <a:t>السبب: حصول على الربح</a:t>
            </a:r>
          </a:p>
          <a:p>
            <a:pPr algn="r" rtl="1"/>
            <a:endParaRPr lang="ar-IQ" altLang="en-US" dirty="0">
              <a:cs typeface="Ali-A-Samik" pitchFamily="2" charset="-78"/>
            </a:endParaRPr>
          </a:p>
        </p:txBody>
      </p:sp>
    </p:spTree>
    <p:extLst>
      <p:ext uri="{BB962C8B-B14F-4D97-AF65-F5344CB8AC3E}">
        <p14:creationId xmlns:p14="http://schemas.microsoft.com/office/powerpoint/2010/main" val="212422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B443-397A-A71D-5D89-0C877F2A3C7D}"/>
              </a:ext>
            </a:extLst>
          </p:cNvPr>
          <p:cNvSpPr>
            <a:spLocks noGrp="1"/>
          </p:cNvSpPr>
          <p:nvPr>
            <p:ph type="title"/>
          </p:nvPr>
        </p:nvSpPr>
        <p:spPr>
          <a:xfrm>
            <a:off x="1451579" y="281354"/>
            <a:ext cx="9603275" cy="1110302"/>
          </a:xfrm>
        </p:spPr>
        <p:txBody>
          <a:bodyPr>
            <a:normAutofit/>
          </a:bodyPr>
          <a:lstStyle/>
          <a:p>
            <a:pPr algn="ctr"/>
            <a:r>
              <a:rPr lang="ar-IQ" b="1" dirty="0">
                <a:solidFill>
                  <a:srgbClr val="FF0000"/>
                </a:solidFill>
                <a:latin typeface="+mn-lt"/>
                <a:ea typeface="+mn-ea"/>
                <a:cs typeface="Ali-A-Samik" pitchFamily="2" charset="-78"/>
              </a:rPr>
              <a:t>الاركان الموضوعية الخاصة</a:t>
            </a:r>
            <a:br>
              <a:rPr lang="ar-IQ" b="1" dirty="0">
                <a:solidFill>
                  <a:srgbClr val="FF0000"/>
                </a:solidFill>
                <a:latin typeface="+mn-lt"/>
                <a:ea typeface="+mn-ea"/>
                <a:cs typeface="Ali-A-Samik" pitchFamily="2" charset="-78"/>
              </a:rPr>
            </a:br>
            <a:r>
              <a:rPr lang="ar-IQ" b="1" dirty="0">
                <a:solidFill>
                  <a:srgbClr val="FF0000"/>
                </a:solidFill>
                <a:latin typeface="+mn-lt"/>
                <a:ea typeface="+mn-ea"/>
                <a:cs typeface="Ali-A-Samik" pitchFamily="2" charset="-78"/>
              </a:rPr>
              <a:t>تعدد الشركاء</a:t>
            </a:r>
            <a:endParaRPr lang="en-US" b="1" dirty="0">
              <a:solidFill>
                <a:srgbClr val="FF0000"/>
              </a:solidFill>
              <a:latin typeface="+mn-lt"/>
              <a:ea typeface="+mn-ea"/>
              <a:cs typeface="Ali-A-Samik" pitchFamily="2" charset="-78"/>
            </a:endParaRPr>
          </a:p>
        </p:txBody>
      </p:sp>
      <p:sp>
        <p:nvSpPr>
          <p:cNvPr id="3" name="Content Placeholder 2">
            <a:extLst>
              <a:ext uri="{FF2B5EF4-FFF2-40B4-BE49-F238E27FC236}">
                <a16:creationId xmlns:a16="http://schemas.microsoft.com/office/drawing/2014/main" id="{47E624B3-6F5C-15F3-A4BD-9B19BAE4341A}"/>
              </a:ext>
            </a:extLst>
          </p:cNvPr>
          <p:cNvSpPr>
            <a:spLocks noGrp="1"/>
          </p:cNvSpPr>
          <p:nvPr>
            <p:ph idx="1"/>
          </p:nvPr>
        </p:nvSpPr>
        <p:spPr>
          <a:xfrm>
            <a:off x="152401" y="1207477"/>
            <a:ext cx="11582400" cy="4583723"/>
          </a:xfrm>
        </p:spPr>
        <p:txBody>
          <a:bodyPr>
            <a:normAutofit lnSpcReduction="10000"/>
          </a:bodyPr>
          <a:lstStyle/>
          <a:p>
            <a:pPr algn="just" rtl="1" eaLnBrk="1" hangingPunct="1">
              <a:buFont typeface="Wingdings" panose="05000000000000000000" pitchFamily="2" charset="2"/>
              <a:buNone/>
            </a:pPr>
            <a:r>
              <a:rPr lang="ar-IQ" altLang="en-US" sz="3600" b="1" dirty="0">
                <a:solidFill>
                  <a:srgbClr val="00B050"/>
                </a:solidFill>
                <a:cs typeface="Ali-A-Samik" pitchFamily="2" charset="-78"/>
              </a:rPr>
              <a:t>وجود شخص او عدة أشخاص. </a:t>
            </a:r>
            <a:endParaRPr lang="ar-IQ" altLang="en-US" b="1" dirty="0">
              <a:solidFill>
                <a:srgbClr val="00B050"/>
              </a:solidFill>
              <a:cs typeface="Ali-A-Samik" pitchFamily="2" charset="-78"/>
            </a:endParaRPr>
          </a:p>
          <a:p>
            <a:pPr algn="just" rtl="1" eaLnBrk="1" hangingPunct="1">
              <a:buFont typeface="Wingdings" panose="05000000000000000000" pitchFamily="2" charset="2"/>
              <a:buNone/>
            </a:pPr>
            <a:r>
              <a:rPr lang="ar-IQ" altLang="en-US" sz="2800" dirty="0">
                <a:cs typeface="Ali-A-Samik" pitchFamily="2" charset="-78"/>
              </a:rPr>
              <a:t>الشركة التضامنية ( 2 – 25 )............ الشخص الطبيعي فقط</a:t>
            </a:r>
          </a:p>
          <a:p>
            <a:pPr algn="just" rtl="1" eaLnBrk="1" hangingPunct="1">
              <a:buFont typeface="Wingdings" panose="05000000000000000000" pitchFamily="2" charset="2"/>
              <a:buNone/>
            </a:pPr>
            <a:r>
              <a:rPr lang="ar-IQ" altLang="en-US" sz="2800" dirty="0">
                <a:cs typeface="Ali-A-Samik" pitchFamily="2" charset="-78"/>
              </a:rPr>
              <a:t>الشركة المساهمة ( 5 - ........)...... الشخص الطبيعي و المعنوي</a:t>
            </a:r>
          </a:p>
          <a:p>
            <a:pPr algn="just" rtl="1">
              <a:buNone/>
            </a:pPr>
            <a:r>
              <a:rPr lang="ar-IQ" altLang="en-US" sz="2800" dirty="0">
                <a:cs typeface="Ali-A-Samik" pitchFamily="2" charset="-78"/>
              </a:rPr>
              <a:t>الشركة المحدودة ( 2 – 25 ) ........الشخص الطبيعي و المعنوي</a:t>
            </a:r>
          </a:p>
          <a:p>
            <a:pPr algn="just" rtl="1" eaLnBrk="1" hangingPunct="1">
              <a:buFont typeface="Wingdings" panose="05000000000000000000" pitchFamily="2" charset="2"/>
              <a:buNone/>
            </a:pPr>
            <a:r>
              <a:rPr lang="ar-IQ" altLang="en-US" sz="2800" dirty="0">
                <a:cs typeface="Ali-A-Samik" pitchFamily="2" charset="-78"/>
              </a:rPr>
              <a:t>الشركة البسيطة ( 2 – 5 )...... غير محدد قانوناً</a:t>
            </a:r>
          </a:p>
          <a:p>
            <a:pPr algn="just" rtl="1">
              <a:buNone/>
            </a:pPr>
            <a:r>
              <a:rPr lang="ar-IQ" altLang="en-US" sz="2800" dirty="0">
                <a:cs typeface="Ali-A-Samik" pitchFamily="2" charset="-78"/>
              </a:rPr>
              <a:t>المشروع الفردي (1) ...... الشخص الطبيعي فقط</a:t>
            </a:r>
          </a:p>
          <a:p>
            <a:pPr algn="just" rtl="1">
              <a:buNone/>
            </a:pPr>
            <a:r>
              <a:rPr lang="ar-IQ" altLang="en-US" sz="2800" dirty="0">
                <a:cs typeface="Ali-A-Samik" pitchFamily="2" charset="-78"/>
              </a:rPr>
              <a:t>شركة الشخص الواحد (1) الشخص الطبيعي و المعنوي</a:t>
            </a:r>
          </a:p>
          <a:p>
            <a:pPr algn="just" rtl="1">
              <a:buNone/>
            </a:pPr>
            <a:endParaRPr lang="ar-IQ" altLang="en-US" sz="2800" dirty="0">
              <a:cs typeface="Ali-A-Samik" pitchFamily="2" charset="-78"/>
            </a:endParaRPr>
          </a:p>
          <a:p>
            <a:pPr algn="just" rtl="1" eaLnBrk="1" hangingPunct="1">
              <a:buFont typeface="Wingdings" panose="05000000000000000000" pitchFamily="2" charset="2"/>
              <a:buNone/>
            </a:pPr>
            <a:endParaRPr lang="ar-IQ" altLang="en-US" dirty="0">
              <a:cs typeface="Ali-A-Samik" pitchFamily="2" charset="-78"/>
            </a:endParaRPr>
          </a:p>
          <a:p>
            <a:endParaRPr lang="en-US" dirty="0"/>
          </a:p>
        </p:txBody>
      </p:sp>
    </p:spTree>
    <p:extLst>
      <p:ext uri="{BB962C8B-B14F-4D97-AF65-F5344CB8AC3E}">
        <p14:creationId xmlns:p14="http://schemas.microsoft.com/office/powerpoint/2010/main" val="128106484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19310</TotalTime>
  <Words>4499</Words>
  <Application>Microsoft Office PowerPoint</Application>
  <PresentationFormat>Widescreen</PresentationFormat>
  <Paragraphs>288</Paragraphs>
  <Slides>54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Arial,Bold</vt:lpstr>
      <vt:lpstr>Calibri</vt:lpstr>
      <vt:lpstr>Gill Sans MT</vt:lpstr>
      <vt:lpstr>Segoe UI</vt:lpstr>
      <vt:lpstr>Tahoma</vt:lpstr>
      <vt:lpstr>Wingdings</vt:lpstr>
      <vt:lpstr>Gallery</vt:lpstr>
      <vt:lpstr>الشركات التجارية</vt:lpstr>
      <vt:lpstr>التعريف بالشركة </vt:lpstr>
      <vt:lpstr>اركان عقد الشركة </vt:lpstr>
      <vt:lpstr>التراضي</vt:lpstr>
      <vt:lpstr>PowerPoint Presentation</vt:lpstr>
      <vt:lpstr>المحل</vt:lpstr>
      <vt:lpstr>PowerPoint Presentation</vt:lpstr>
      <vt:lpstr>السبب</vt:lpstr>
      <vt:lpstr>الاركان الموضوعية الخاصة تعدد الشركاء</vt:lpstr>
      <vt:lpstr>حالة نقص عدد الاعضاء عن الحد القانوني</vt:lpstr>
      <vt:lpstr>الأركان الموضوعية الخاصة تقديم الحصص</vt:lpstr>
      <vt:lpstr>انواع الحصص</vt:lpstr>
      <vt:lpstr>PowerPoint Presentation</vt:lpstr>
      <vt:lpstr>كيفية تقديم الحصص العينية</vt:lpstr>
      <vt:lpstr>PowerPoint Presentation</vt:lpstr>
      <vt:lpstr>تقديم الحصة على سبيل الانتفاع</vt:lpstr>
      <vt:lpstr>PowerPoint Presentation</vt:lpstr>
      <vt:lpstr>PowerPoint Presentation</vt:lpstr>
      <vt:lpstr>PowerPoint Presentation</vt:lpstr>
      <vt:lpstr>السمعة والاعتبار التجاري</vt:lpstr>
      <vt:lpstr>الفرق بين رأس مال الشركة وموجودات الشركة </vt:lpstr>
      <vt:lpstr>الأركان الموضوعية الخاصة/ثالثاً: اقتسام الأرباح والخسائر </vt:lpstr>
      <vt:lpstr>كيفية توزيع الأرباح واقتسام الخسائر</vt:lpstr>
      <vt:lpstr>PowerPoint Presentation</vt:lpstr>
      <vt:lpstr>خسائر الشركة</vt:lpstr>
      <vt:lpstr>شرط الأسد</vt:lpstr>
      <vt:lpstr>PowerPoint Presentation</vt:lpstr>
      <vt:lpstr>نية الأشتراك</vt:lpstr>
      <vt:lpstr>الشركة التضامنية/ تعريف الشركة التضامنية</vt:lpstr>
      <vt:lpstr>الخصائص المميزة للشركة التضامنية</vt:lpstr>
      <vt:lpstr>أولاً: أن لا يقل عدد الشركاء فيها عن شخصين طبيعيين ولايزيد على خمسة عشرين شخصاً.</vt:lpstr>
      <vt:lpstr>ثانياً// عدم جواز انتقال حصص الشركاء للغير</vt:lpstr>
      <vt:lpstr>PowerPoint Presentation</vt:lpstr>
      <vt:lpstr>هل يجوز للشريك التنازل عن نصيبه من أرباح الشركة أو موجوداتها بعد تصفيتها ؟</vt:lpstr>
      <vt:lpstr>انتقال حصة الشريك الى الورثة عند وفاته :</vt:lpstr>
      <vt:lpstr>PowerPoint Presentation</vt:lpstr>
      <vt:lpstr>PowerPoint Presentation</vt:lpstr>
      <vt:lpstr>هل يجوز رهن الحصة في الشركة التضامنية؟</vt:lpstr>
      <vt:lpstr>PowerPoint Presentation</vt:lpstr>
      <vt:lpstr>ثالثاً: المسؤولية الشخصية والتضامنية وغير المحدودة للشركاء</vt:lpstr>
      <vt:lpstr>PowerPoint Presentation</vt:lpstr>
      <vt:lpstr>PowerPoint Presentation</vt:lpstr>
      <vt:lpstr>PowerPoint Presentation</vt:lpstr>
      <vt:lpstr>PowerPoint Presentation</vt:lpstr>
      <vt:lpstr>رابعاً : أكتساب الشركاء صفة التاجر</vt:lpstr>
      <vt:lpstr>تأسيس الشركة التضامنية مستلزمات التاسيس </vt:lpstr>
      <vt:lpstr>أولاً: عقد الشركة  (المادة 13)</vt:lpstr>
      <vt:lpstr>PowerPoint Presentation</vt:lpstr>
      <vt:lpstr>PowerPoint Presentation</vt:lpstr>
      <vt:lpstr>PowerPoint Presentation</vt:lpstr>
      <vt:lpstr>ثانياً: شهادة مصرفية تثبت دفع رأس مال الشركة بالكامل</vt:lpstr>
      <vt:lpstr>شهادة تسجيل الاسم التجاري للشركة</vt:lpstr>
      <vt:lpstr>إجراءات التأسيس</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الأكتتاب</dc:title>
  <dc:creator>karwanmila@outlook.com</dc:creator>
  <cp:lastModifiedBy>karwanmila@outlook.com</cp:lastModifiedBy>
  <cp:revision>137</cp:revision>
  <dcterms:created xsi:type="dcterms:W3CDTF">2022-04-06T12:18:33Z</dcterms:created>
  <dcterms:modified xsi:type="dcterms:W3CDTF">2023-04-09T22:18:35Z</dcterms:modified>
</cp:coreProperties>
</file>