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5" r:id="rId2"/>
    <p:sldId id="257" r:id="rId3"/>
    <p:sldId id="264" r:id="rId4"/>
    <p:sldId id="267" r:id="rId5"/>
    <p:sldId id="260" r:id="rId6"/>
    <p:sldId id="261" r:id="rId7"/>
    <p:sldId id="276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86263-29B2-4A2E-A5AD-5F8B1BA47A0A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1C428-956B-4EBD-9487-7341FE67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7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C1C428-956B-4EBD-9487-7341FE670B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1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239000" cy="2514600"/>
          </a:xfrm>
        </p:spPr>
        <p:txBody>
          <a:bodyPr>
            <a:normAutofit fontScale="90000"/>
          </a:bodyPr>
          <a:lstStyle/>
          <a:p>
            <a:pPr algn="ctr"/>
            <a:br>
              <a:rPr lang="ar-IQ" sz="3600" dirty="0"/>
            </a:br>
            <a:br>
              <a:rPr lang="ar-IQ" sz="3600" dirty="0"/>
            </a:br>
            <a:r>
              <a:rPr lang="ar-IQ" sz="2700" dirty="0"/>
              <a:t>جـامعــة صـلاح الــدين – أربيــل</a:t>
            </a:r>
            <a:br>
              <a:rPr lang="ar-IQ" sz="3600" dirty="0"/>
            </a:br>
            <a:r>
              <a:rPr lang="ar-IQ" sz="3600" dirty="0"/>
              <a:t>كليـــة </a:t>
            </a:r>
            <a:r>
              <a:rPr lang="ar-SA" sz="3600" dirty="0"/>
              <a:t>الت</a:t>
            </a:r>
            <a:r>
              <a:rPr lang="ar-IQ" sz="3600" dirty="0"/>
              <a:t>ــ</a:t>
            </a:r>
            <a:r>
              <a:rPr lang="ar-SA" sz="3600" dirty="0"/>
              <a:t>ربي</a:t>
            </a:r>
            <a:r>
              <a:rPr lang="ar-IQ" sz="3600" dirty="0"/>
              <a:t>ــــ</a:t>
            </a:r>
            <a:r>
              <a:rPr lang="ar-SA" sz="3600" dirty="0"/>
              <a:t>ة- ش</a:t>
            </a:r>
            <a:r>
              <a:rPr lang="ar-IQ" sz="3600" dirty="0"/>
              <a:t>ــ</a:t>
            </a:r>
            <a:r>
              <a:rPr lang="ar-SA" sz="3600" dirty="0"/>
              <a:t>قلاوة</a:t>
            </a:r>
            <a:br>
              <a:rPr lang="ar-IQ" sz="3200" i="1" dirty="0"/>
            </a:br>
            <a:r>
              <a:rPr lang="ar-IQ" sz="2700" dirty="0"/>
              <a:t>ق</a:t>
            </a:r>
            <a:r>
              <a:rPr lang="ar-SA" sz="2700" dirty="0"/>
              <a:t>س</a:t>
            </a:r>
            <a:r>
              <a:rPr lang="ar-IQ" sz="2700" dirty="0"/>
              <a:t>ـ</a:t>
            </a:r>
            <a:r>
              <a:rPr lang="ar-SA" sz="2700" dirty="0"/>
              <a:t>م اللغ</a:t>
            </a:r>
            <a:r>
              <a:rPr lang="ar-IQ" sz="2700" dirty="0"/>
              <a:t>ــ</a:t>
            </a:r>
            <a:r>
              <a:rPr lang="ar-SA" sz="2700" dirty="0"/>
              <a:t>ة الع</a:t>
            </a:r>
            <a:r>
              <a:rPr lang="ar-IQ" sz="2700" dirty="0"/>
              <a:t>ـ</a:t>
            </a:r>
            <a:r>
              <a:rPr lang="ar-SA" sz="2700" dirty="0"/>
              <a:t>ربي</a:t>
            </a:r>
            <a:r>
              <a:rPr lang="ar-IQ" sz="2700" dirty="0"/>
              <a:t>ـــ</a:t>
            </a:r>
            <a:r>
              <a:rPr lang="ar-SA" sz="2700" dirty="0"/>
              <a:t>ة</a:t>
            </a:r>
            <a:br>
              <a:rPr lang="ar-IQ" sz="3200" dirty="0"/>
            </a:br>
            <a:r>
              <a:rPr lang="ar-IQ" sz="2200" dirty="0"/>
              <a:t>2024-2023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7620000" cy="2874336"/>
          </a:xfrm>
        </p:spPr>
        <p:txBody>
          <a:bodyPr/>
          <a:lstStyle/>
          <a:p>
            <a:pPr algn="ctr"/>
            <a:endParaRPr lang="ar-IQ" sz="2800" b="1" dirty="0">
              <a:solidFill>
                <a:schemeClr val="accent3"/>
              </a:solidFill>
            </a:endParaRPr>
          </a:p>
          <a:p>
            <a:pPr algn="ctr"/>
            <a:r>
              <a:rPr lang="ar-IQ" sz="2800" b="1" dirty="0">
                <a:solidFill>
                  <a:schemeClr val="accent1"/>
                </a:solidFill>
              </a:rPr>
              <a:t>المادة/ </a:t>
            </a:r>
            <a:r>
              <a:rPr lang="ar-SA" sz="2800" b="1" dirty="0">
                <a:solidFill>
                  <a:schemeClr val="accent1"/>
                </a:solidFill>
              </a:rPr>
              <a:t>الأدب العربي الحديث والمعاصر</a:t>
            </a:r>
            <a:endParaRPr lang="ar-IQ" sz="2800" b="1" dirty="0">
              <a:solidFill>
                <a:schemeClr val="accent1"/>
              </a:solidFill>
            </a:endParaRPr>
          </a:p>
          <a:p>
            <a:pPr algn="ctr"/>
            <a:r>
              <a:rPr lang="ar-SA" sz="2400" b="1" dirty="0">
                <a:solidFill>
                  <a:srgbClr val="002060"/>
                </a:solidFill>
              </a:rPr>
              <a:t>الم</a:t>
            </a:r>
            <a:r>
              <a:rPr lang="ar-IQ" sz="2400" b="1" dirty="0">
                <a:solidFill>
                  <a:srgbClr val="002060"/>
                </a:solidFill>
              </a:rPr>
              <a:t>ـ</a:t>
            </a:r>
            <a:r>
              <a:rPr lang="ar-SA" sz="2400" b="1" dirty="0">
                <a:solidFill>
                  <a:srgbClr val="002060"/>
                </a:solidFill>
              </a:rPr>
              <a:t>رحل</a:t>
            </a:r>
            <a:r>
              <a:rPr lang="ar-IQ" sz="2400" b="1" dirty="0">
                <a:solidFill>
                  <a:srgbClr val="002060"/>
                </a:solidFill>
              </a:rPr>
              <a:t>ــ</a:t>
            </a:r>
            <a:r>
              <a:rPr lang="ar-SA" sz="2400" b="1" dirty="0">
                <a:solidFill>
                  <a:srgbClr val="002060"/>
                </a:solidFill>
              </a:rPr>
              <a:t>ة ال</a:t>
            </a:r>
            <a:r>
              <a:rPr lang="ar-IQ" sz="2400" b="1" dirty="0">
                <a:solidFill>
                  <a:srgbClr val="002060"/>
                </a:solidFill>
              </a:rPr>
              <a:t>ـ</a:t>
            </a:r>
            <a:r>
              <a:rPr lang="ar-SA" sz="2400" b="1" dirty="0">
                <a:solidFill>
                  <a:srgbClr val="002060"/>
                </a:solidFill>
              </a:rPr>
              <a:t>رابع</a:t>
            </a:r>
            <a:r>
              <a:rPr lang="ar-IQ" sz="2400" b="1" dirty="0">
                <a:solidFill>
                  <a:srgbClr val="002060"/>
                </a:solidFill>
              </a:rPr>
              <a:t>ـــ</a:t>
            </a:r>
            <a:r>
              <a:rPr lang="ar-SA" sz="2400" b="1" dirty="0">
                <a:solidFill>
                  <a:srgbClr val="002060"/>
                </a:solidFill>
              </a:rPr>
              <a:t>ة</a:t>
            </a:r>
            <a:endParaRPr lang="en-US" sz="2400" b="1" dirty="0">
              <a:solidFill>
                <a:srgbClr val="002060"/>
              </a:solidFill>
            </a:endParaRPr>
          </a:p>
          <a:p>
            <a:pPr algn="ctr"/>
            <a:r>
              <a:rPr lang="ar-IQ" sz="2400" b="1" dirty="0">
                <a:solidFill>
                  <a:schemeClr val="accent3">
                    <a:lumMod val="50000"/>
                  </a:schemeClr>
                </a:solidFill>
              </a:rPr>
              <a:t>الكورس الأول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ar-IQ" sz="2400" b="1" dirty="0">
                <a:solidFill>
                  <a:srgbClr val="002060"/>
                </a:solidFill>
              </a:rPr>
              <a:t>م.بۆتان لطیف عبدالقادر</a:t>
            </a:r>
          </a:p>
          <a:p>
            <a:pPr algn="ctr"/>
            <a:endParaRPr lang="ar-IQ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37"/>
    </mc:Choice>
    <mc:Fallback xmlns="">
      <p:transition spd="slow" advTm="1083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7239000" cy="838200"/>
          </a:xfrm>
        </p:spPr>
        <p:txBody>
          <a:bodyPr anchor="t">
            <a:normAutofit/>
          </a:bodyPr>
          <a:lstStyle/>
          <a:p>
            <a:pPr algn="ctr"/>
            <a:r>
              <a:rPr lang="ar-IQ" sz="4800" b="1" dirty="0"/>
              <a:t>جماعة أبـولــو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2895600"/>
            <a:ext cx="7653996" cy="32004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b="1" dirty="0">
                <a:solidFill>
                  <a:schemeClr val="accent3"/>
                </a:solidFill>
                <a:cs typeface="+mj-cs"/>
              </a:rPr>
              <a:t>أولاً: </a:t>
            </a:r>
            <a:r>
              <a:rPr lang="ar-IQ" b="1" dirty="0">
                <a:solidFill>
                  <a:schemeClr val="accent1"/>
                </a:solidFill>
                <a:cs typeface="+mj-cs"/>
              </a:rPr>
              <a:t>تعريف جماعة أبولو</a:t>
            </a:r>
            <a:endParaRPr lang="en-US" b="1" dirty="0">
              <a:solidFill>
                <a:schemeClr val="accent1"/>
              </a:solidFill>
              <a:cs typeface="+mj-cs"/>
            </a:endParaRPr>
          </a:p>
          <a:p>
            <a:pPr marL="0" indent="0" algn="just" rtl="1">
              <a:buNone/>
            </a:pPr>
            <a:r>
              <a:rPr lang="ar-IQ" dirty="0">
                <a:cs typeface="+mj-cs"/>
              </a:rPr>
              <a:t>	</a:t>
            </a:r>
            <a:endParaRPr lang="ar-IQ" dirty="0">
              <a:solidFill>
                <a:srgbClr val="C00000"/>
              </a:solidFill>
              <a:cs typeface="+mj-cs"/>
            </a:endParaRPr>
          </a:p>
          <a:p>
            <a:pPr marL="0" indent="0" algn="r" rtl="1">
              <a:buNone/>
            </a:pPr>
            <a:r>
              <a:rPr lang="ar-IQ" b="1" dirty="0">
                <a:solidFill>
                  <a:schemeClr val="accent3"/>
                </a:solidFill>
                <a:cs typeface="+mj-cs"/>
              </a:rPr>
              <a:t>ثانيا: </a:t>
            </a:r>
            <a:r>
              <a:rPr lang="ar-IQ" b="1" dirty="0">
                <a:solidFill>
                  <a:schemeClr val="accent1"/>
                </a:solidFill>
                <a:cs typeface="+mj-cs"/>
              </a:rPr>
              <a:t>سبب تسميتها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9372"/>
    </mc:Choice>
    <mc:Fallback xmlns="">
      <p:transition spd="slow" advTm="26937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7400"/>
            <a:ext cx="7239000" cy="2362200"/>
          </a:xfrm>
        </p:spPr>
        <p:txBody>
          <a:bodyPr anchor="t">
            <a:normAutofit fontScale="90000"/>
          </a:bodyPr>
          <a:lstStyle/>
          <a:p>
            <a:pPr algn="r"/>
            <a:r>
              <a:rPr lang="ar-IQ" dirty="0"/>
              <a:t>           </a:t>
            </a:r>
            <a:r>
              <a:rPr lang="ar-SA" dirty="0"/>
              <a:t>بيان الإعلان عن تشكيلها</a:t>
            </a:r>
            <a:br>
              <a:rPr lang="ar-IQ" dirty="0"/>
            </a:br>
            <a:r>
              <a:rPr lang="ar-IQ" dirty="0"/>
              <a:t>	</a:t>
            </a:r>
            <a:br>
              <a:rPr lang="ar-IQ" dirty="0"/>
            </a:br>
            <a:r>
              <a:rPr lang="ar-IQ" dirty="0"/>
              <a:t>      </a:t>
            </a:r>
            <a:r>
              <a:rPr lang="ar-IQ" sz="2700" b="0" dirty="0">
                <a:solidFill>
                  <a:schemeClr val="bg2">
                    <a:lumMod val="75000"/>
                  </a:schemeClr>
                </a:solidFill>
              </a:rPr>
              <a:t>كانت أهداف جماعة أبولو واضحة كما ورد في العدد الأول لمجلة "أبولو"، وهي:</a:t>
            </a:r>
            <a:r>
              <a:rPr lang="ar-SA" sz="2700" b="0" dirty="0">
                <a:solidFill>
                  <a:schemeClr val="bg2">
                    <a:lumMod val="75000"/>
                  </a:schemeClr>
                </a:solidFill>
              </a:rPr>
              <a:t> </a:t>
            </a:r>
            <a:br>
              <a:rPr lang="ar-IQ" dirty="0"/>
            </a:br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383"/>
    </mc:Choice>
    <mc:Fallback xmlns="">
      <p:transition spd="slow" advTm="25138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0A888-E069-4262-9B66-FAF2B1C31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19848"/>
            <a:ext cx="7983413" cy="1637551"/>
          </a:xfrm>
        </p:spPr>
        <p:txBody>
          <a:bodyPr anchor="t">
            <a:normAutofit/>
          </a:bodyPr>
          <a:lstStyle/>
          <a:p>
            <a:pPr algn="ctr"/>
            <a:br>
              <a:rPr lang="ar-IQ" sz="3600" dirty="0">
                <a:solidFill>
                  <a:schemeClr val="tx2"/>
                </a:solidFill>
              </a:rPr>
            </a:br>
            <a:r>
              <a:rPr lang="ar-IQ" sz="3600" dirty="0">
                <a:solidFill>
                  <a:schemeClr val="tx2"/>
                </a:solidFill>
              </a:rPr>
              <a:t>أبرز المواقف الرومانسية لشعراء أبولو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558B7-106F-45A9-A46A-D040C1BDC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57401"/>
            <a:ext cx="77724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4000" dirty="0">
                <a:solidFill>
                  <a:schemeClr val="accent3">
                    <a:lumMod val="50000"/>
                  </a:schemeClr>
                </a:solidFill>
              </a:rPr>
              <a:t>1- الثورة على التقليد</a:t>
            </a:r>
            <a:endParaRPr lang="ar-IQ" sz="36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ar-IQ" sz="4000" dirty="0">
                <a:solidFill>
                  <a:schemeClr val="accent3">
                    <a:lumMod val="50000"/>
                  </a:schemeClr>
                </a:solidFill>
              </a:rPr>
              <a:t>2- بساطة التعبير والتفكير</a:t>
            </a:r>
          </a:p>
          <a:p>
            <a:pPr marL="0" indent="0">
              <a:buNone/>
            </a:pPr>
            <a:r>
              <a:rPr lang="ar-IQ" sz="4000" dirty="0">
                <a:solidFill>
                  <a:schemeClr val="accent3">
                    <a:lumMod val="50000"/>
                  </a:schemeClr>
                </a:solidFill>
              </a:rPr>
              <a:t>3- الذاتية</a:t>
            </a:r>
          </a:p>
          <a:p>
            <a:pPr marL="0" indent="0">
              <a:buNone/>
            </a:pPr>
            <a:r>
              <a:rPr lang="ar-IQ" sz="4000" dirty="0">
                <a:solidFill>
                  <a:schemeClr val="accent3">
                    <a:lumMod val="50000"/>
                  </a:schemeClr>
                </a:solidFill>
              </a:rPr>
              <a:t>4- الطبيعة</a:t>
            </a:r>
          </a:p>
          <a:p>
            <a:pPr marL="0" indent="0">
              <a:buNone/>
            </a:pPr>
            <a:r>
              <a:rPr lang="ar-IQ" sz="4000" dirty="0">
                <a:solidFill>
                  <a:schemeClr val="accent3">
                    <a:lumMod val="50000"/>
                  </a:schemeClr>
                </a:solidFill>
              </a:rPr>
              <a:t>5- الألم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99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083"/>
    </mc:Choice>
    <mc:Fallback xmlns="">
      <p:transition spd="slow" advTm="18108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14600"/>
            <a:ext cx="7239000" cy="1828800"/>
          </a:xfrm>
        </p:spPr>
        <p:txBody>
          <a:bodyPr anchor="t">
            <a:normAutofit/>
          </a:bodyPr>
          <a:lstStyle/>
          <a:p>
            <a:pPr algn="ctr"/>
            <a:r>
              <a:rPr lang="ar-IQ" sz="4400" dirty="0"/>
              <a:t>الجديد عند جماعة أبولو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361"/>
    </mc:Choice>
    <mc:Fallback xmlns="">
      <p:transition spd="slow" advTm="22036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239000" cy="838200"/>
          </a:xfrm>
        </p:spPr>
        <p:txBody>
          <a:bodyPr anchor="t"/>
          <a:lstStyle/>
          <a:p>
            <a:pPr algn="ctr"/>
            <a:r>
              <a:rPr lang="ar-IQ" dirty="0"/>
              <a:t>من شعراء هذه الجماعة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89" y="1905000"/>
            <a:ext cx="7804096" cy="4550736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ar-SA" sz="3600" b="1" dirty="0"/>
              <a:t>أبو القاسم الشابي (1909- 1934م)</a:t>
            </a:r>
            <a:endParaRPr lang="en-US" sz="3600" b="1" dirty="0"/>
          </a:p>
          <a:p>
            <a:pPr algn="ctr"/>
            <a:endParaRPr lang="ar-IQ" sz="2800" b="1" i="1" dirty="0"/>
          </a:p>
          <a:p>
            <a:r>
              <a:rPr lang="ar-SA" sz="3200" b="1" dirty="0"/>
              <a:t>قصيدة (</a:t>
            </a:r>
            <a:r>
              <a:rPr lang="ar-SA" sz="3200" b="1" dirty="0">
                <a:solidFill>
                  <a:schemeClr val="accent2"/>
                </a:solidFill>
              </a:rPr>
              <a:t>أيها الشعب</a:t>
            </a:r>
            <a:r>
              <a:rPr lang="ar-SA" sz="3200" b="1" dirty="0"/>
              <a:t>)</a:t>
            </a:r>
            <a:endParaRPr lang="ar-IQ" sz="3200" b="1" dirty="0"/>
          </a:p>
          <a:p>
            <a:endParaRPr lang="en-US" sz="3200" b="1" i="1" dirty="0"/>
          </a:p>
          <a:p>
            <a:pPr>
              <a:buNone/>
            </a:pPr>
            <a:r>
              <a:rPr lang="en-US" sz="2800" b="1" dirty="0"/>
              <a:t>	</a:t>
            </a:r>
            <a:r>
              <a:rPr lang="ar-SA" sz="2800" b="1" dirty="0"/>
              <a:t>إنني ذاهبٌ إلى الغابِ يا شعبي</a:t>
            </a:r>
            <a:r>
              <a:rPr lang="en-US" sz="2800" b="1" dirty="0"/>
              <a:t>          </a:t>
            </a:r>
            <a:r>
              <a:rPr lang="ar-SA" sz="2800" b="1" dirty="0"/>
              <a:t>لأقضي الحَيَاةَ وحـدي بيـأسِ</a:t>
            </a:r>
            <a:endParaRPr lang="en-US" sz="2800" i="1" dirty="0"/>
          </a:p>
          <a:p>
            <a:pPr>
              <a:buNone/>
            </a:pPr>
            <a:r>
              <a:rPr lang="en-US" sz="2800" b="1" dirty="0"/>
              <a:t>	</a:t>
            </a:r>
            <a:r>
              <a:rPr lang="ar-SA" sz="2800" b="1" dirty="0"/>
              <a:t>إنَّني ذاهبٌ إلى الغابِ علِّي </a:t>
            </a:r>
            <a:r>
              <a:rPr lang="ar-IQ" sz="2800" b="1" dirty="0"/>
              <a:t>  </a:t>
            </a:r>
            <a:r>
              <a:rPr lang="en-US" sz="2800" b="1" dirty="0"/>
              <a:t>              </a:t>
            </a:r>
            <a:r>
              <a:rPr lang="ar-SA" sz="2800" b="1" dirty="0"/>
              <a:t>في صميم الغاباتِ أَدفنُ بؤسي</a:t>
            </a:r>
            <a:endParaRPr lang="en-US" sz="2800" i="1" dirty="0"/>
          </a:p>
          <a:p>
            <a:pPr>
              <a:buNone/>
            </a:pPr>
            <a:r>
              <a:rPr lang="en-US" sz="2800" b="1" dirty="0"/>
              <a:t>	</a:t>
            </a:r>
            <a:r>
              <a:rPr lang="ar-SA" sz="2800" b="1" dirty="0"/>
              <a:t>ثم أنساك ما استطعت فما أنت </a:t>
            </a:r>
            <a:r>
              <a:rPr lang="en-US" sz="2800" b="1" dirty="0"/>
              <a:t>           </a:t>
            </a:r>
            <a:r>
              <a:rPr lang="ar-SA" sz="2800" b="1" dirty="0"/>
              <a:t>بأهل لخمرتي ولكأسي</a:t>
            </a:r>
            <a:endParaRPr lang="en-US" sz="2800" i="1" dirty="0"/>
          </a:p>
          <a:p>
            <a:pPr>
              <a:buNone/>
            </a:pPr>
            <a:r>
              <a:rPr lang="en-US" sz="2800" b="1" dirty="0"/>
              <a:t>	</a:t>
            </a:r>
            <a:r>
              <a:rPr lang="ar-SA" sz="2800" b="1" dirty="0"/>
              <a:t>سوف أَتلو على الطُّيور أَناشيدي </a:t>
            </a:r>
            <a:r>
              <a:rPr lang="en-US" sz="2800" b="1" i="1" dirty="0"/>
              <a:t>         </a:t>
            </a:r>
            <a:r>
              <a:rPr lang="ar-SA" sz="2800" b="1" dirty="0"/>
              <a:t>وأُفضِي لها بأش</a:t>
            </a:r>
            <a:r>
              <a:rPr lang="ar-IQ" sz="2800" b="1" dirty="0"/>
              <a:t>ــ</a:t>
            </a:r>
            <a:r>
              <a:rPr lang="ar-SA" sz="2800" b="1" dirty="0"/>
              <a:t>واقِ نفسي</a:t>
            </a:r>
            <a:endParaRPr lang="en-US" sz="2800" i="1" dirty="0"/>
          </a:p>
          <a:p>
            <a:pPr>
              <a:buNone/>
            </a:pPr>
            <a:r>
              <a:rPr lang="en-US" sz="2800" b="1" dirty="0"/>
              <a:t>	</a:t>
            </a:r>
            <a:r>
              <a:rPr lang="ar-SA" sz="2800" b="1" dirty="0"/>
              <a:t>فَهْي تدري معنى الحَيَاة وتدري </a:t>
            </a:r>
            <a:r>
              <a:rPr lang="en-US" sz="2800" b="1" i="1" dirty="0"/>
              <a:t>           </a:t>
            </a:r>
            <a:r>
              <a:rPr lang="ar-SA" sz="2800" b="1" dirty="0"/>
              <a:t>أنَّ مجدَ النُّفوسِ يَقْظَ</a:t>
            </a:r>
            <a:r>
              <a:rPr lang="ar-IQ" sz="2800" b="1" dirty="0"/>
              <a:t>ـــ</a:t>
            </a:r>
            <a:r>
              <a:rPr lang="ar-SA" sz="2800" b="1" dirty="0"/>
              <a:t>ةُ حِسِّ</a:t>
            </a:r>
            <a:endParaRPr lang="en-US" sz="2800" i="1" dirty="0"/>
          </a:p>
          <a:p>
            <a:pPr>
              <a:buNone/>
            </a:pPr>
            <a:r>
              <a:rPr lang="en-US" sz="2800" b="1" dirty="0"/>
              <a:t>	</a:t>
            </a:r>
            <a:r>
              <a:rPr lang="ar-SA" sz="2800" b="1" dirty="0"/>
              <a:t>ثمَّ أقضي هناكَ في ظلمةِ اللَّيل </a:t>
            </a:r>
            <a:r>
              <a:rPr lang="en-US" sz="2800" b="1" i="1" dirty="0"/>
              <a:t>          </a:t>
            </a:r>
            <a:r>
              <a:rPr lang="ar-SA" sz="2800" b="1" dirty="0"/>
              <a:t>وأُلقي إلى الوُجُودِ بي</a:t>
            </a:r>
            <a:r>
              <a:rPr lang="ar-IQ" sz="2800" b="1" dirty="0"/>
              <a:t>ــ</a:t>
            </a:r>
            <a:r>
              <a:rPr lang="ar-SA" sz="2800" b="1" dirty="0"/>
              <a:t>أس</a:t>
            </a:r>
            <a:r>
              <a:rPr lang="ar-IQ" sz="2800" b="1" dirty="0"/>
              <a:t>ــ</a:t>
            </a:r>
            <a:r>
              <a:rPr lang="ar-SA" sz="2800" b="1" dirty="0"/>
              <a:t>ي</a:t>
            </a:r>
            <a:endParaRPr lang="en-US" sz="2800" i="1" dirty="0"/>
          </a:p>
          <a:p>
            <a:pPr>
              <a:buNone/>
            </a:pPr>
            <a:r>
              <a:rPr lang="en-US" sz="2800" b="1" dirty="0">
                <a:solidFill>
                  <a:schemeClr val="accent3"/>
                </a:solidFill>
              </a:rPr>
              <a:t>	</a:t>
            </a:r>
            <a:endParaRPr lang="ar-IQ" sz="2800" b="1" dirty="0">
              <a:solidFill>
                <a:schemeClr val="accent3"/>
              </a:solidFill>
            </a:endParaRPr>
          </a:p>
          <a:p>
            <a:pPr>
              <a:buNone/>
            </a:pPr>
            <a:endParaRPr lang="ar-IQ" sz="2800" b="1" dirty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ar-IQ" sz="2800" b="1" dirty="0">
                <a:solidFill>
                  <a:schemeClr val="accent2"/>
                </a:solidFill>
              </a:rPr>
              <a:t>التعليق على القصيدة:</a:t>
            </a:r>
            <a:r>
              <a:rPr lang="ar-SA" sz="2800" b="1" dirty="0">
                <a:solidFill>
                  <a:schemeClr val="accent2"/>
                </a:solidFill>
              </a:rPr>
              <a:t> </a:t>
            </a:r>
            <a:endParaRPr lang="en-US" sz="2800" b="1" i="1" dirty="0">
              <a:solidFill>
                <a:schemeClr val="accent2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1708"/>
    </mc:Choice>
    <mc:Fallback xmlns="">
      <p:transition spd="slow" advTm="38170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8CFD4-BC28-4D9C-B863-0B0A026EC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19200"/>
            <a:ext cx="7239000" cy="1143000"/>
          </a:xfrm>
        </p:spPr>
        <p:txBody>
          <a:bodyPr anchor="t"/>
          <a:lstStyle/>
          <a:p>
            <a:pPr algn="ctr"/>
            <a:r>
              <a:rPr lang="ar-IQ" dirty="0"/>
              <a:t>المصادر والمراجع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5889E-C8AF-402D-A660-F13932F05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7467600" cy="2971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ar-IQ" dirty="0"/>
              <a:t>الأدب العربي الحديث، د.سالم المعوش، ط2، دار النهضة العربية، بيروت – لبنان 2011م.</a:t>
            </a:r>
          </a:p>
          <a:p>
            <a:pPr algn="just"/>
            <a:endParaRPr lang="ar-IQ" dirty="0"/>
          </a:p>
          <a:p>
            <a:pPr algn="just"/>
            <a:r>
              <a:rPr lang="ar-IQ" dirty="0"/>
              <a:t>تطور الأدب العربي الحديث، محمود شكيب أنصاري، ط4، انتشارات دانشگاه شهيد چمران اهواز، ٢٠٠٥.</a:t>
            </a:r>
          </a:p>
          <a:p>
            <a:pPr algn="just"/>
            <a:endParaRPr lang="ar-IQ" dirty="0"/>
          </a:p>
          <a:p>
            <a:pPr algn="just"/>
            <a:r>
              <a:rPr lang="ar-IQ" dirty="0"/>
              <a:t>ديوان أبي القاسم الشابي، تعليق: د.يحيى شامي، ط1، دار الفكر العربي للطباعة والنشر، بيروت 1997.</a:t>
            </a:r>
          </a:p>
          <a:p>
            <a:pPr algn="just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1842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25"/>
    </mc:Choice>
    <mc:Fallback xmlns="">
      <p:transition spd="slow" advTm="292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19400"/>
            <a:ext cx="7239000" cy="1143000"/>
          </a:xfrm>
        </p:spPr>
        <p:txBody>
          <a:bodyPr/>
          <a:lstStyle/>
          <a:p>
            <a:pPr algn="ctr"/>
            <a:r>
              <a:rPr lang="ar-IQ" dirty="0"/>
              <a:t>شكـــرا لكـــم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74"/>
    </mc:Choice>
    <mc:Fallback xmlns="">
      <p:transition spd="slow" advTm="29874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1585</TotalTime>
  <Words>277</Words>
  <Application>Microsoft Office PowerPoint</Application>
  <PresentationFormat>On-screen Show (4:3)</PresentationFormat>
  <Paragraphs>40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Trebuchet MS</vt:lpstr>
      <vt:lpstr>Wingdings</vt:lpstr>
      <vt:lpstr>Wingdings 2</vt:lpstr>
      <vt:lpstr>Opulent</vt:lpstr>
      <vt:lpstr>  جـامعــة صـلاح الــدين – أربيــل كليـــة التــربيــــة- شــقلاوة قسـم اللغــة العـربيـــة 2024-2023</vt:lpstr>
      <vt:lpstr>جماعة أبـولــو</vt:lpstr>
      <vt:lpstr>           بيان الإعلان عن تشكيلها         كانت أهداف جماعة أبولو واضحة كما ورد في العدد الأول لمجلة "أبولو"، وهي:  </vt:lpstr>
      <vt:lpstr> أبرز المواقف الرومانسية لشعراء أبولو</vt:lpstr>
      <vt:lpstr>الجديد عند جماعة أبولو </vt:lpstr>
      <vt:lpstr>من شعراء هذه الجماعة</vt:lpstr>
      <vt:lpstr>المصادر والمراجع</vt:lpstr>
      <vt:lpstr>شكـــرا لكـــم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MiQDAD</dc:creator>
  <cp:lastModifiedBy>Active</cp:lastModifiedBy>
  <cp:revision>116</cp:revision>
  <dcterms:created xsi:type="dcterms:W3CDTF">2006-08-16T00:00:00Z</dcterms:created>
  <dcterms:modified xsi:type="dcterms:W3CDTF">2024-05-19T16:20:38Z</dcterms:modified>
</cp:coreProperties>
</file>