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5" r:id="rId2"/>
    <p:sldId id="257" r:id="rId3"/>
    <p:sldId id="277" r:id="rId4"/>
    <p:sldId id="278" r:id="rId5"/>
    <p:sldId id="287" r:id="rId6"/>
    <p:sldId id="285" r:id="rId7"/>
    <p:sldId id="288" r:id="rId8"/>
    <p:sldId id="27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86263-29B2-4A2E-A5AD-5F8B1BA47A0A}" type="datetimeFigureOut">
              <a:rPr lang="en-US" smtClean="0"/>
              <a:t>5/19/2024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1C428-956B-4EBD-9487-7341FE670B09}" type="slidenum">
              <a:rPr lang="en-US" smtClean="0"/>
              <a:t>‹#›</a:t>
            </a:fld>
            <a:endParaRPr lang="en-US"/>
          </a:p>
        </p:txBody>
      </p:sp>
    </p:spTree>
    <p:extLst>
      <p:ext uri="{BB962C8B-B14F-4D97-AF65-F5344CB8AC3E}">
        <p14:creationId xmlns:p14="http://schemas.microsoft.com/office/powerpoint/2010/main" val="29693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C1C428-956B-4EBD-9487-7341FE670B09}" type="slidenum">
              <a:rPr lang="en-US" smtClean="0"/>
              <a:t>8</a:t>
            </a:fld>
            <a:endParaRPr lang="en-US"/>
          </a:p>
        </p:txBody>
      </p:sp>
    </p:spTree>
    <p:extLst>
      <p:ext uri="{BB962C8B-B14F-4D97-AF65-F5344CB8AC3E}">
        <p14:creationId xmlns:p14="http://schemas.microsoft.com/office/powerpoint/2010/main" val="2478314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5/19/2024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5/19/2024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5/19/2024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239000" cy="2514600"/>
          </a:xfrm>
        </p:spPr>
        <p:txBody>
          <a:bodyPr>
            <a:normAutofit fontScale="90000"/>
          </a:bodyPr>
          <a:lstStyle/>
          <a:p>
            <a:pPr algn="ctr"/>
            <a:br>
              <a:rPr lang="ar-IQ" sz="3600" dirty="0"/>
            </a:br>
            <a:br>
              <a:rPr lang="ar-IQ" sz="3600" dirty="0"/>
            </a:br>
            <a:r>
              <a:rPr lang="ar-IQ" sz="2700" dirty="0"/>
              <a:t>جـامعــة صـلاح الــدين – أربيــل</a:t>
            </a:r>
            <a:br>
              <a:rPr lang="ar-IQ" sz="3600" dirty="0"/>
            </a:br>
            <a:r>
              <a:rPr lang="ar-IQ" sz="3600" dirty="0"/>
              <a:t>كليـــة </a:t>
            </a:r>
            <a:r>
              <a:rPr lang="ar-SA" sz="3600" dirty="0"/>
              <a:t>الت</a:t>
            </a:r>
            <a:r>
              <a:rPr lang="ar-IQ" sz="3600" dirty="0"/>
              <a:t>ــ</a:t>
            </a:r>
            <a:r>
              <a:rPr lang="ar-SA" sz="3600" dirty="0"/>
              <a:t>ربي</a:t>
            </a:r>
            <a:r>
              <a:rPr lang="ar-IQ" sz="3600" dirty="0"/>
              <a:t>ــــ</a:t>
            </a:r>
            <a:r>
              <a:rPr lang="ar-SA" sz="3600" dirty="0"/>
              <a:t>ة- ش</a:t>
            </a:r>
            <a:r>
              <a:rPr lang="ar-IQ" sz="3600" dirty="0"/>
              <a:t>ــ</a:t>
            </a:r>
            <a:r>
              <a:rPr lang="ar-SA" sz="3600" dirty="0"/>
              <a:t>قلاوة</a:t>
            </a:r>
            <a:br>
              <a:rPr lang="ar-IQ" sz="3200" i="1" dirty="0"/>
            </a:br>
            <a:r>
              <a:rPr lang="ar-IQ" sz="2700" dirty="0"/>
              <a:t>ق</a:t>
            </a:r>
            <a:r>
              <a:rPr lang="ar-SA" sz="2700" dirty="0"/>
              <a:t>س</a:t>
            </a:r>
            <a:r>
              <a:rPr lang="ar-IQ" sz="2700" dirty="0"/>
              <a:t>ـ</a:t>
            </a:r>
            <a:r>
              <a:rPr lang="ar-SA" sz="2700" dirty="0"/>
              <a:t>م اللغ</a:t>
            </a:r>
            <a:r>
              <a:rPr lang="ar-IQ" sz="2700" dirty="0"/>
              <a:t>ــ</a:t>
            </a:r>
            <a:r>
              <a:rPr lang="ar-SA" sz="2700" dirty="0"/>
              <a:t>ة الع</a:t>
            </a:r>
            <a:r>
              <a:rPr lang="ar-IQ" sz="2700" dirty="0"/>
              <a:t>ـ</a:t>
            </a:r>
            <a:r>
              <a:rPr lang="ar-SA" sz="2700" dirty="0"/>
              <a:t>ربي</a:t>
            </a:r>
            <a:r>
              <a:rPr lang="ar-IQ" sz="2700" dirty="0"/>
              <a:t>ـــ</a:t>
            </a:r>
            <a:r>
              <a:rPr lang="ar-SA" sz="2700" dirty="0"/>
              <a:t>ة</a:t>
            </a:r>
            <a:br>
              <a:rPr lang="ar-IQ" sz="3200"/>
            </a:br>
            <a:r>
              <a:rPr lang="ar-IQ" sz="2200"/>
              <a:t>2024-2023</a:t>
            </a:r>
            <a:r>
              <a:rPr lang="ar-SA" sz="2200"/>
              <a:t> </a:t>
            </a:r>
            <a:r>
              <a:rPr lang="ar-SA" sz="3200"/>
              <a:t> </a:t>
            </a:r>
            <a:br>
              <a:rPr lang="ar-IQ" sz="3200" dirty="0"/>
            </a:br>
            <a:endParaRPr lang="ar-IQ" sz="2800" dirty="0"/>
          </a:p>
        </p:txBody>
      </p:sp>
      <p:sp>
        <p:nvSpPr>
          <p:cNvPr id="3" name="Content Placeholder 2"/>
          <p:cNvSpPr>
            <a:spLocks noGrp="1"/>
          </p:cNvSpPr>
          <p:nvPr>
            <p:ph idx="1"/>
          </p:nvPr>
        </p:nvSpPr>
        <p:spPr>
          <a:xfrm>
            <a:off x="381000" y="2667000"/>
            <a:ext cx="7620000" cy="2874336"/>
          </a:xfrm>
        </p:spPr>
        <p:txBody>
          <a:bodyPr>
            <a:normAutofit/>
          </a:bodyPr>
          <a:lstStyle/>
          <a:p>
            <a:pPr algn="ctr"/>
            <a:endParaRPr lang="ar-IQ" sz="2800" b="1" dirty="0">
              <a:solidFill>
                <a:schemeClr val="accent3"/>
              </a:solidFill>
            </a:endParaRPr>
          </a:p>
          <a:p>
            <a:pPr algn="ctr"/>
            <a:r>
              <a:rPr lang="ar-IQ" sz="2800" b="1" dirty="0">
                <a:solidFill>
                  <a:schemeClr val="accent1"/>
                </a:solidFill>
              </a:rPr>
              <a:t>المادة/ </a:t>
            </a:r>
            <a:r>
              <a:rPr lang="ar-SA" sz="2800" b="1" dirty="0">
                <a:solidFill>
                  <a:schemeClr val="accent1"/>
                </a:solidFill>
              </a:rPr>
              <a:t>الأدب العربي الحديث والمعاصر</a:t>
            </a:r>
            <a:endParaRPr lang="ar-IQ" sz="2800" b="1" dirty="0">
              <a:solidFill>
                <a:schemeClr val="accent1"/>
              </a:solidFill>
            </a:endParaRPr>
          </a:p>
          <a:p>
            <a:pPr algn="ctr"/>
            <a:r>
              <a:rPr lang="ar-SA" sz="2400" b="1" dirty="0">
                <a:solidFill>
                  <a:srgbClr val="002060"/>
                </a:solidFill>
              </a:rPr>
              <a:t>الم</a:t>
            </a:r>
            <a:r>
              <a:rPr lang="ar-IQ" sz="2400" b="1" dirty="0">
                <a:solidFill>
                  <a:srgbClr val="002060"/>
                </a:solidFill>
              </a:rPr>
              <a:t>ـ</a:t>
            </a:r>
            <a:r>
              <a:rPr lang="ar-SA" sz="2400" b="1" dirty="0">
                <a:solidFill>
                  <a:srgbClr val="002060"/>
                </a:solidFill>
              </a:rPr>
              <a:t>رحل</a:t>
            </a:r>
            <a:r>
              <a:rPr lang="ar-IQ" sz="2400" b="1" dirty="0">
                <a:solidFill>
                  <a:srgbClr val="002060"/>
                </a:solidFill>
              </a:rPr>
              <a:t>ــ</a:t>
            </a:r>
            <a:r>
              <a:rPr lang="ar-SA" sz="2400" b="1" dirty="0">
                <a:solidFill>
                  <a:srgbClr val="002060"/>
                </a:solidFill>
              </a:rPr>
              <a:t>ة ال</a:t>
            </a:r>
            <a:r>
              <a:rPr lang="ar-IQ" sz="2400" b="1" dirty="0">
                <a:solidFill>
                  <a:srgbClr val="002060"/>
                </a:solidFill>
              </a:rPr>
              <a:t>ـ</a:t>
            </a:r>
            <a:r>
              <a:rPr lang="ar-SA" sz="2400" b="1" dirty="0">
                <a:solidFill>
                  <a:srgbClr val="002060"/>
                </a:solidFill>
              </a:rPr>
              <a:t>رابع</a:t>
            </a:r>
            <a:r>
              <a:rPr lang="ar-IQ" sz="2400" b="1" dirty="0">
                <a:solidFill>
                  <a:srgbClr val="002060"/>
                </a:solidFill>
              </a:rPr>
              <a:t>ـــ</a:t>
            </a:r>
            <a:r>
              <a:rPr lang="ar-SA" sz="2400" b="1" dirty="0">
                <a:solidFill>
                  <a:srgbClr val="002060"/>
                </a:solidFill>
              </a:rPr>
              <a:t>ة</a:t>
            </a:r>
            <a:endParaRPr lang="en-US" sz="2400" b="1" dirty="0">
              <a:solidFill>
                <a:srgbClr val="002060"/>
              </a:solidFill>
            </a:endParaRPr>
          </a:p>
          <a:p>
            <a:pPr algn="ctr"/>
            <a:r>
              <a:rPr lang="ar-IQ" sz="2400" b="1" dirty="0">
                <a:solidFill>
                  <a:schemeClr val="accent5">
                    <a:lumMod val="75000"/>
                  </a:schemeClr>
                </a:solidFill>
              </a:rPr>
              <a:t>الكورس الأول</a:t>
            </a:r>
            <a:endParaRPr lang="en-US" sz="2400" b="1" dirty="0">
              <a:solidFill>
                <a:schemeClr val="accent5">
                  <a:lumMod val="75000"/>
                </a:schemeClr>
              </a:solidFill>
            </a:endParaRPr>
          </a:p>
          <a:p>
            <a:pPr algn="ctr"/>
            <a:r>
              <a:rPr lang="ar-IQ" sz="2400" b="1" dirty="0">
                <a:solidFill>
                  <a:srgbClr val="002060"/>
                </a:solidFill>
              </a:rPr>
              <a:t>م.بۆتان لطیف عبدالقادر</a:t>
            </a:r>
          </a:p>
          <a:p>
            <a:pPr algn="ctr"/>
            <a:endParaRPr lang="ar-IQ" sz="2400" b="1"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51130"/>
    </mc:Choice>
    <mc:Fallback xmlns="">
      <p:transition spd="slow" advTm="5113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53" y="838200"/>
            <a:ext cx="7772399" cy="914400"/>
          </a:xfrm>
        </p:spPr>
        <p:txBody>
          <a:bodyPr anchor="t">
            <a:normAutofit/>
          </a:bodyPr>
          <a:lstStyle/>
          <a:p>
            <a:pPr algn="ctr"/>
            <a:r>
              <a:rPr lang="ar-IQ" sz="4400" dirty="0">
                <a:cs typeface="Ali-A-Sharif Bold" pitchFamily="2" charset="-78"/>
              </a:rPr>
              <a:t>مدرسة الإحياء والبعث(الكلاسيكية)</a:t>
            </a:r>
          </a:p>
        </p:txBody>
      </p:sp>
      <p:sp>
        <p:nvSpPr>
          <p:cNvPr id="3" name="Content Placeholder 2"/>
          <p:cNvSpPr>
            <a:spLocks noGrp="1"/>
          </p:cNvSpPr>
          <p:nvPr>
            <p:ph idx="1"/>
          </p:nvPr>
        </p:nvSpPr>
        <p:spPr>
          <a:xfrm>
            <a:off x="242454" y="2057400"/>
            <a:ext cx="7772399" cy="4648199"/>
          </a:xfrm>
        </p:spPr>
        <p:txBody>
          <a:bodyPr>
            <a:normAutofit/>
          </a:bodyPr>
          <a:lstStyle/>
          <a:p>
            <a:pPr marL="0" indent="0" algn="just">
              <a:buNone/>
            </a:pPr>
            <a:r>
              <a:rPr lang="ar-IQ" sz="4200" b="1" dirty="0">
                <a:solidFill>
                  <a:schemeClr val="accent5">
                    <a:lumMod val="75000"/>
                  </a:schemeClr>
                </a:solidFill>
                <a:cs typeface="Ali-A-Sharif Bold" pitchFamily="2" charset="-78"/>
              </a:rPr>
              <a:t>	</a:t>
            </a:r>
          </a:p>
          <a:p>
            <a:pPr marL="0" indent="0" algn="just">
              <a:buNone/>
            </a:pPr>
            <a:r>
              <a:rPr lang="ar-IQ" sz="4200" b="1" dirty="0">
                <a:solidFill>
                  <a:schemeClr val="accent5">
                    <a:lumMod val="75000"/>
                  </a:schemeClr>
                </a:solidFill>
                <a:cs typeface="Ali-A-Sharif Bold" pitchFamily="2" charset="-78"/>
              </a:rPr>
              <a:t>   * مدرسة الإحياء والبعث(الكلاسيكية)</a:t>
            </a:r>
          </a:p>
          <a:p>
            <a:pPr marL="0" indent="0" algn="just">
              <a:buNone/>
            </a:pPr>
            <a:r>
              <a:rPr lang="ar-IQ" sz="3600" b="1" dirty="0">
                <a:cs typeface="Ali-A-Sharif Bold" pitchFamily="2" charset="-78"/>
              </a:rPr>
              <a:t>	</a:t>
            </a:r>
            <a:endParaRPr lang="ar-IQ" sz="3600" dirty="0">
              <a:cs typeface="Ali-A-Sharif Bold" pitchFamily="2" charset="-78"/>
            </a:endParaRPr>
          </a:p>
          <a:p>
            <a:pPr marL="0" indent="0" algn="just">
              <a:buNone/>
            </a:pPr>
            <a:r>
              <a:rPr lang="ar-SA" sz="4200" dirty="0">
                <a:cs typeface="Ali-A-Sharif Bold" pitchFamily="2" charset="-78"/>
              </a:rPr>
              <a:t> </a:t>
            </a:r>
            <a:r>
              <a:rPr lang="ar-IQ" sz="4200" dirty="0">
                <a:cs typeface="Ali-A-Sharif Bold" pitchFamily="2" charset="-78"/>
              </a:rPr>
              <a:t>     *</a:t>
            </a:r>
            <a:r>
              <a:rPr lang="ar-SA" sz="4200" b="1" dirty="0">
                <a:solidFill>
                  <a:schemeClr val="accent5">
                    <a:lumMod val="75000"/>
                  </a:schemeClr>
                </a:solidFill>
                <a:cs typeface="Ali-A-Sharif Bold" pitchFamily="2" charset="-78"/>
              </a:rPr>
              <a:t>مفهوم</a:t>
            </a:r>
            <a:r>
              <a:rPr lang="ar-IQ" sz="4200" b="1" dirty="0">
                <a:solidFill>
                  <a:schemeClr val="accent5">
                    <a:lumMod val="75000"/>
                  </a:schemeClr>
                </a:solidFill>
                <a:cs typeface="Ali-A-Sharif Bold" pitchFamily="2" charset="-78"/>
              </a:rPr>
              <a:t> </a:t>
            </a:r>
            <a:r>
              <a:rPr lang="ar-SA" sz="4200" b="1" dirty="0">
                <a:solidFill>
                  <a:schemeClr val="accent5">
                    <a:lumMod val="75000"/>
                  </a:schemeClr>
                </a:solidFill>
                <a:cs typeface="Ali-A-Sharif Bold" pitchFamily="2" charset="-78"/>
              </a:rPr>
              <a:t>الكلاسيكية</a:t>
            </a:r>
            <a:r>
              <a:rPr lang="ar-IQ" sz="4200" b="1" dirty="0">
                <a:solidFill>
                  <a:schemeClr val="accent5">
                    <a:lumMod val="75000"/>
                  </a:schemeClr>
                </a:solidFill>
                <a:cs typeface="Ali-A-Sharif Bold" pitchFamily="2" charset="-78"/>
              </a:rPr>
              <a:t>(الاتباعية)</a:t>
            </a:r>
            <a:r>
              <a:rPr lang="ar-SA" sz="4200" b="1" dirty="0">
                <a:solidFill>
                  <a:schemeClr val="accent5">
                    <a:lumMod val="75000"/>
                  </a:schemeClr>
                </a:solidFill>
                <a:cs typeface="Ali-A-Sharif Bold" pitchFamily="2" charset="-78"/>
              </a:rPr>
              <a:t> </a:t>
            </a:r>
            <a:endParaRPr lang="ar-IQ" sz="4200" b="1" dirty="0">
              <a:solidFill>
                <a:schemeClr val="accent5">
                  <a:lumMod val="75000"/>
                </a:schemeClr>
              </a:solidFill>
              <a:cs typeface="Ali-A-Sharif Bold" pitchFamily="2" charset="-78"/>
            </a:endParaRPr>
          </a:p>
          <a:p>
            <a:pPr marL="0" indent="0" algn="just">
              <a:buNone/>
            </a:pPr>
            <a:endParaRPr lang="ar-IQ" sz="3600" dirty="0">
              <a:cs typeface="Ali-A-Sharif Bold"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advTm="307779"/>
    </mc:Choice>
    <mc:Fallback xmlns="">
      <p:transition spd="slow" advTm="30777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7772400" cy="2819400"/>
          </a:xfrm>
        </p:spPr>
        <p:txBody>
          <a:bodyPr>
            <a:normAutofit/>
          </a:bodyPr>
          <a:lstStyle/>
          <a:p>
            <a:pPr marL="0" indent="0" algn="just">
              <a:buNone/>
            </a:pPr>
            <a:r>
              <a:rPr lang="ar-IQ" sz="4400" dirty="0">
                <a:solidFill>
                  <a:schemeClr val="accent1"/>
                </a:solidFill>
                <a:cs typeface="Ali-A-Sharif Bold" pitchFamily="2" charset="-78"/>
              </a:rPr>
              <a:t>       </a:t>
            </a:r>
            <a:r>
              <a:rPr lang="ar-IQ" sz="4400" b="1" dirty="0">
                <a:solidFill>
                  <a:schemeClr val="accent1"/>
                </a:solidFill>
                <a:cs typeface="Ali-A-Sharif Bold" pitchFamily="2" charset="-78"/>
              </a:rPr>
              <a:t>ما القصد من الإحياء؟..</a:t>
            </a:r>
            <a:endParaRPr lang="ar-IQ" sz="3200" dirty="0">
              <a:cs typeface="Ali-A-Sharif Bold" pitchFamily="2" charset="-78"/>
            </a:endParaRPr>
          </a:p>
          <a:p>
            <a:pPr marL="0" indent="0" algn="just">
              <a:buNone/>
            </a:pPr>
            <a:r>
              <a:rPr lang="ar-IQ" sz="3200" dirty="0">
                <a:cs typeface="Ali-A-Sharif Bold" pitchFamily="2" charset="-78"/>
              </a:rPr>
              <a:t>	إن القصد من (الإحياء) أو (البعث)، محاولة من أجل استعادة مكانة الأدب العربي من خلال إحيائه وبعثه..</a:t>
            </a:r>
          </a:p>
          <a:p>
            <a:pPr marL="0" indent="0" algn="just">
              <a:buNone/>
            </a:pPr>
            <a:r>
              <a:rPr lang="ar-IQ" sz="2400" dirty="0">
                <a:cs typeface="Ali-A-Sharif Bold" pitchFamily="2" charset="-78"/>
              </a:rPr>
              <a:t>	</a:t>
            </a:r>
          </a:p>
          <a:p>
            <a:pPr marL="0" indent="0" algn="just">
              <a:buNone/>
            </a:pPr>
            <a:r>
              <a:rPr lang="ar-IQ" sz="2400" dirty="0">
                <a:cs typeface="Ali-A-Sharif Bold" pitchFamily="2" charset="-78"/>
              </a:rPr>
              <a:t>	</a:t>
            </a:r>
            <a:endParaRPr lang="en-US" sz="2400" b="1" dirty="0">
              <a:solidFill>
                <a:schemeClr val="tx2"/>
              </a:solidFill>
              <a:cs typeface="Ali-A-Sharif Bold" pitchFamily="2" charset="-78"/>
            </a:endParaRPr>
          </a:p>
        </p:txBody>
      </p:sp>
    </p:spTree>
    <p:extLst>
      <p:ext uri="{BB962C8B-B14F-4D97-AF65-F5344CB8AC3E}">
        <p14:creationId xmlns:p14="http://schemas.microsoft.com/office/powerpoint/2010/main" val="3764254949"/>
      </p:ext>
    </p:extLst>
  </p:cSld>
  <p:clrMapOvr>
    <a:masterClrMapping/>
  </p:clrMapOvr>
  <mc:AlternateContent xmlns:mc="http://schemas.openxmlformats.org/markup-compatibility/2006" xmlns:p14="http://schemas.microsoft.com/office/powerpoint/2010/main">
    <mc:Choice Requires="p14">
      <p:transition spd="slow" p14:dur="2000" advTm="95895"/>
    </mc:Choice>
    <mc:Fallback xmlns="">
      <p:transition spd="slow" advTm="958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7239000" cy="1295400"/>
          </a:xfrm>
        </p:spPr>
        <p:txBody>
          <a:bodyPr anchor="t">
            <a:normAutofit/>
          </a:bodyPr>
          <a:lstStyle/>
          <a:p>
            <a:pPr algn="ctr"/>
            <a:r>
              <a:rPr lang="ar-IQ" sz="5400" dirty="0">
                <a:cs typeface="Ali-A-Sharif Bold" pitchFamily="2" charset="-78"/>
              </a:rPr>
              <a:t>خصائص مدرسة الإحياء</a:t>
            </a:r>
            <a:endParaRPr lang="en-US" sz="5400" dirty="0">
              <a:cs typeface="Ali-A-Sharif Bold" pitchFamily="2" charset="-78"/>
            </a:endParaRPr>
          </a:p>
        </p:txBody>
      </p:sp>
    </p:spTree>
    <p:extLst>
      <p:ext uri="{BB962C8B-B14F-4D97-AF65-F5344CB8AC3E}">
        <p14:creationId xmlns:p14="http://schemas.microsoft.com/office/powerpoint/2010/main" val="2347179076"/>
      </p:ext>
    </p:extLst>
  </p:cSld>
  <p:clrMapOvr>
    <a:masterClrMapping/>
  </p:clrMapOvr>
  <mc:AlternateContent xmlns:mc="http://schemas.openxmlformats.org/markup-compatibility/2006" xmlns:p14="http://schemas.microsoft.com/office/powerpoint/2010/main">
    <mc:Choice Requires="p14">
      <p:transition spd="slow" p14:dur="2000" advTm="289219"/>
    </mc:Choice>
    <mc:Fallback xmlns="">
      <p:transition spd="slow" advTm="28921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066800"/>
          </a:xfrm>
        </p:spPr>
        <p:txBody>
          <a:bodyPr anchor="t">
            <a:normAutofit/>
          </a:bodyPr>
          <a:lstStyle/>
          <a:p>
            <a:pPr algn="ctr"/>
            <a:r>
              <a:rPr lang="ar-IQ" sz="4400" dirty="0">
                <a:cs typeface="Ali-A-Sharif Bold" pitchFamily="2" charset="-78"/>
              </a:rPr>
              <a:t>أسس المدرسة الكلاسيكية(الاتباعية)</a:t>
            </a:r>
            <a:endParaRPr lang="en-US" sz="4400" dirty="0">
              <a:cs typeface="Ali-A-Sharif Bold" pitchFamily="2" charset="-78"/>
            </a:endParaRPr>
          </a:p>
        </p:txBody>
      </p:sp>
      <p:sp>
        <p:nvSpPr>
          <p:cNvPr id="3" name="Content Placeholder 2"/>
          <p:cNvSpPr>
            <a:spLocks noGrp="1"/>
          </p:cNvSpPr>
          <p:nvPr>
            <p:ph idx="1"/>
          </p:nvPr>
        </p:nvSpPr>
        <p:spPr>
          <a:xfrm>
            <a:off x="457200" y="2209800"/>
            <a:ext cx="7543800" cy="2514600"/>
          </a:xfrm>
        </p:spPr>
        <p:txBody>
          <a:bodyPr>
            <a:normAutofit/>
          </a:bodyPr>
          <a:lstStyle/>
          <a:p>
            <a:pPr marL="0" lvl="0" indent="0" algn="just">
              <a:buNone/>
            </a:pPr>
            <a:r>
              <a:rPr lang="ar-IQ" sz="3200" b="1" dirty="0">
                <a:solidFill>
                  <a:schemeClr val="accent1"/>
                </a:solidFill>
                <a:cs typeface="Ali-A-Sharif Bold" pitchFamily="2" charset="-78"/>
              </a:rPr>
              <a:t>1- اتباع المنهج الشعري القديم: </a:t>
            </a:r>
          </a:p>
          <a:p>
            <a:pPr marL="0" lvl="0" indent="0" algn="just">
              <a:buNone/>
            </a:pPr>
            <a:r>
              <a:rPr lang="ar-IQ" sz="3200" b="1" dirty="0">
                <a:solidFill>
                  <a:srgbClr val="92D050"/>
                </a:solidFill>
                <a:cs typeface="Ali-A-Sharif Bold" pitchFamily="2" charset="-78"/>
              </a:rPr>
              <a:t>2- تكرار المضامين:</a:t>
            </a:r>
          </a:p>
          <a:p>
            <a:pPr marL="0" lvl="0" indent="0" algn="just">
              <a:buNone/>
            </a:pPr>
            <a:r>
              <a:rPr lang="ar-IQ" sz="3200" b="1" dirty="0">
                <a:solidFill>
                  <a:srgbClr val="FFC000"/>
                </a:solidFill>
                <a:cs typeface="Ali-A-Sharif Bold" pitchFamily="2" charset="-78"/>
              </a:rPr>
              <a:t>3- اللغة الكلاسيكية: </a:t>
            </a:r>
            <a:endParaRPr lang="ar-IQ" sz="3200" dirty="0">
              <a:cs typeface="Ali-A-Sharif Bold" pitchFamily="2" charset="-78"/>
            </a:endParaRPr>
          </a:p>
          <a:p>
            <a:pPr marL="0" lvl="0" indent="0" algn="just">
              <a:buNone/>
            </a:pPr>
            <a:r>
              <a:rPr lang="ar-IQ" sz="3200" b="1" dirty="0">
                <a:solidFill>
                  <a:srgbClr val="002060"/>
                </a:solidFill>
                <a:cs typeface="Ali-A-Sharif Bold" pitchFamily="2" charset="-78"/>
              </a:rPr>
              <a:t>4- العقل والحكمة: </a:t>
            </a:r>
            <a:endParaRPr lang="ar-IQ" sz="3200" dirty="0">
              <a:cs typeface="Ali-A-Sharif Bold" pitchFamily="2" charset="-78"/>
            </a:endParaRPr>
          </a:p>
        </p:txBody>
      </p:sp>
    </p:spTree>
    <p:extLst>
      <p:ext uri="{BB962C8B-B14F-4D97-AF65-F5344CB8AC3E}">
        <p14:creationId xmlns:p14="http://schemas.microsoft.com/office/powerpoint/2010/main" val="869653973"/>
      </p:ext>
    </p:extLst>
  </p:cSld>
  <p:clrMapOvr>
    <a:masterClrMapping/>
  </p:clrMapOvr>
  <mc:AlternateContent xmlns:mc="http://schemas.openxmlformats.org/markup-compatibility/2006" xmlns:p14="http://schemas.microsoft.com/office/powerpoint/2010/main">
    <mc:Choice Requires="p14">
      <p:transition spd="slow" p14:dur="2000" advTm="143865"/>
    </mc:Choice>
    <mc:Fallback xmlns="">
      <p:transition spd="slow" advTm="14386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066800"/>
          </a:xfrm>
        </p:spPr>
        <p:txBody>
          <a:bodyPr anchor="t">
            <a:normAutofit/>
          </a:bodyPr>
          <a:lstStyle/>
          <a:p>
            <a:pPr algn="ctr"/>
            <a:r>
              <a:rPr lang="ar-SA" sz="3200" dirty="0">
                <a:cs typeface="Ali-A-Sharif Bold" pitchFamily="2" charset="-78"/>
              </a:rPr>
              <a:t>محمود سامي البارودي (1838-1904)</a:t>
            </a:r>
            <a:endParaRPr lang="en-US" sz="3200" dirty="0">
              <a:cs typeface="Ali-A-Sharif Bold" pitchFamily="2" charset="-78"/>
            </a:endParaRPr>
          </a:p>
        </p:txBody>
      </p:sp>
      <p:sp>
        <p:nvSpPr>
          <p:cNvPr id="8" name="Content Placeholder 7"/>
          <p:cNvSpPr>
            <a:spLocks noGrp="1"/>
          </p:cNvSpPr>
          <p:nvPr>
            <p:ph idx="1"/>
          </p:nvPr>
        </p:nvSpPr>
        <p:spPr>
          <a:xfrm>
            <a:off x="152400" y="1600200"/>
            <a:ext cx="7924800" cy="5029200"/>
          </a:xfrm>
        </p:spPr>
        <p:txBody>
          <a:bodyPr>
            <a:noAutofit/>
          </a:bodyPr>
          <a:lstStyle/>
          <a:p>
            <a:pPr marL="0" indent="0" algn="just">
              <a:buNone/>
            </a:pPr>
            <a:r>
              <a:rPr lang="ar-IQ" sz="2400" dirty="0">
                <a:cs typeface="Ali-A-Sharif Bold" pitchFamily="2" charset="-78"/>
              </a:rPr>
              <a:t>	هو رائد مدرسة الإحياء، وقائد حركة البعث والتجديد في الأدب العربي، </a:t>
            </a:r>
            <a:r>
              <a:rPr lang="ar-SA" sz="2400" dirty="0">
                <a:cs typeface="Ali-A-Sharif Bold" pitchFamily="2" charset="-78"/>
              </a:rPr>
              <a:t>ولد البارودي في القاهرة من</a:t>
            </a:r>
            <a:r>
              <a:rPr lang="ar-IQ" sz="2400" dirty="0">
                <a:cs typeface="Ali-A-Sharif Bold" pitchFamily="2" charset="-78"/>
              </a:rPr>
              <a:t> أسرة ذات </a:t>
            </a:r>
            <a:r>
              <a:rPr lang="ar-SA" sz="2400" dirty="0">
                <a:cs typeface="Ali-A-Sharif Bold" pitchFamily="2" charset="-78"/>
              </a:rPr>
              <a:t> أصول شركسية،</a:t>
            </a:r>
            <a:r>
              <a:rPr lang="ar-IQ" sz="2400" dirty="0">
                <a:cs typeface="Ali-A-Sharif Bold" pitchFamily="2" charset="-78"/>
              </a:rPr>
              <a:t> وكان أبوه من أمراء المدفعية في الجيش، وتَيَتَّم البارودي وهو في السابعة من عمره،</a:t>
            </a:r>
            <a:r>
              <a:rPr lang="ar-SA" sz="2400" dirty="0">
                <a:cs typeface="Ali-A-Sharif Bold" pitchFamily="2" charset="-78"/>
              </a:rPr>
              <a:t> وتعلم في الكتاب أول الأمر ثم التحق بالمدرسة الحربية التي أنشأها محمد علي وتخرج منها ضابطاً </a:t>
            </a:r>
            <a:r>
              <a:rPr lang="ar-IQ" sz="2400" dirty="0">
                <a:cs typeface="Ali-A-Sharif Bold" pitchFamily="2" charset="-78"/>
              </a:rPr>
              <a:t>في </a:t>
            </a:r>
            <a:r>
              <a:rPr lang="ar-SA" sz="2400" dirty="0">
                <a:cs typeface="Ali-A-Sharif Bold" pitchFamily="2" charset="-78"/>
              </a:rPr>
              <a:t>عام 1854م، وبعد تخرجه بأقل من سنة توفي محمد على باشا الذي كان يولي الجيش كبير عنايته واعتلى عرش مصر ابنه الخديوي عباس الذي سرّح قسماً من الجيش، فوجد الباوردي نفسه عاطلاً عن العمل، فما كان منه إلاّ أن انكب على كتب الأدب ودواوين الشعر، </a:t>
            </a:r>
            <a:r>
              <a:rPr lang="ar-IQ" sz="2400" dirty="0">
                <a:cs typeface="Ali-A-Sharif Bold" pitchFamily="2" charset="-78"/>
              </a:rPr>
              <a:t>وانضم البارودي إلى جماعة الثوار على قصر الخديوي بزعامة أحمد عرابي (1881م) وعيّن رئيساً للوزارة التي ألّفت قبيل احتلال مصر في (1882م) ذلك الاحتلال الذي وضع حدّاً لثورة العرابي. ونفى الانجليز بعد استيلائهم على مصر زعماء الثورة ومنهم البارودي إلى جزيرة سرنديب. وظل في منفاه حتى سنة 1889م.</a:t>
            </a:r>
            <a:endParaRPr lang="ar-IQ" sz="2400" i="1" dirty="0">
              <a:cs typeface="Ali-A-Sharif Bold" pitchFamily="2" charset="-78"/>
            </a:endParaRPr>
          </a:p>
        </p:txBody>
      </p:sp>
    </p:spTree>
    <p:extLst>
      <p:ext uri="{BB962C8B-B14F-4D97-AF65-F5344CB8AC3E}">
        <p14:creationId xmlns:p14="http://schemas.microsoft.com/office/powerpoint/2010/main" val="851797172"/>
      </p:ext>
    </p:extLst>
  </p:cSld>
  <p:clrMapOvr>
    <a:masterClrMapping/>
  </p:clrMapOvr>
  <mc:AlternateContent xmlns:mc="http://schemas.openxmlformats.org/markup-compatibility/2006" xmlns:p14="http://schemas.microsoft.com/office/powerpoint/2010/main">
    <mc:Choice Requires="p14">
      <p:transition spd="slow" p14:dur="2000" advTm="226998"/>
    </mc:Choice>
    <mc:Fallback xmlns="">
      <p:transition spd="slow" advTm="22699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85800"/>
          </a:xfrm>
        </p:spPr>
        <p:txBody>
          <a:bodyPr anchor="t">
            <a:normAutofit/>
          </a:bodyPr>
          <a:lstStyle/>
          <a:p>
            <a:pPr algn="ctr"/>
            <a:r>
              <a:rPr lang="ar-IQ" sz="3600" dirty="0">
                <a:cs typeface="Ali-A-Sharif Bold" pitchFamily="2" charset="-78"/>
              </a:rPr>
              <a:t>قصيدة (ردوا عليّ الصبا)</a:t>
            </a:r>
            <a:endParaRPr lang="en-US" sz="3600" dirty="0">
              <a:cs typeface="Ali-A-Sharif Bold" pitchFamily="2" charset="-78"/>
            </a:endParaRPr>
          </a:p>
        </p:txBody>
      </p:sp>
      <p:sp>
        <p:nvSpPr>
          <p:cNvPr id="8" name="Content Placeholder 7"/>
          <p:cNvSpPr>
            <a:spLocks noGrp="1"/>
          </p:cNvSpPr>
          <p:nvPr>
            <p:ph idx="1"/>
          </p:nvPr>
        </p:nvSpPr>
        <p:spPr>
          <a:xfrm>
            <a:off x="152400" y="914400"/>
            <a:ext cx="7696200" cy="5791200"/>
          </a:xfrm>
        </p:spPr>
        <p:txBody>
          <a:bodyPr>
            <a:noAutofit/>
          </a:bodyPr>
          <a:lstStyle/>
          <a:p>
            <a:pPr marL="0" indent="0">
              <a:buNone/>
            </a:pPr>
            <a:endParaRPr lang="ar-IQ" sz="2000" b="1" dirty="0">
              <a:cs typeface="Ali-A-Sahifa Bold" pitchFamily="2" charset="-78"/>
            </a:endParaRPr>
          </a:p>
          <a:p>
            <a:pPr marL="0" indent="0">
              <a:buNone/>
            </a:pPr>
            <a:r>
              <a:rPr lang="ar-SA" sz="2000" b="1" dirty="0">
                <a:cs typeface="Ali-A-Sahifa Bold" pitchFamily="2" charset="-78"/>
              </a:rPr>
              <a:t>رُدُّوا عَـلَيَّ الصِّبـَا مِـنْ عَـصْرِيَ الْخَالِي</a:t>
            </a:r>
            <a:r>
              <a:rPr lang="en-US" sz="2000" b="1" dirty="0">
                <a:cs typeface="Ali-A-Sahifa Bold" pitchFamily="2" charset="-78"/>
              </a:rPr>
              <a:t>               </a:t>
            </a:r>
            <a:r>
              <a:rPr lang="ar-SA" sz="2000" b="1" dirty="0">
                <a:cs typeface="Ali-A-Sahifa Bold" pitchFamily="2" charset="-78"/>
              </a:rPr>
              <a:t>وَهَــلْ يَــعُــودُ سَــوَادُ اللّمَّةـِ الْبَـالِي</a:t>
            </a:r>
            <a:endParaRPr lang="en-US" sz="2000" b="1" dirty="0">
              <a:cs typeface="Ali-A-Sahifa Bold" pitchFamily="2" charset="-78"/>
            </a:endParaRPr>
          </a:p>
          <a:p>
            <a:pPr marL="0" indent="0">
              <a:buNone/>
            </a:pPr>
            <a:r>
              <a:rPr lang="ar-SA" sz="2000" b="1" dirty="0">
                <a:cs typeface="Ali-A-Sahifa Bold" pitchFamily="2" charset="-78"/>
              </a:rPr>
              <a:t>مَـاضٍ مِـنَ الْعَـيْـشِ مَـا لاحَـتْ مَـخَـايِلُهُ</a:t>
            </a:r>
            <a:r>
              <a:rPr lang="en-US" sz="2000" b="1" dirty="0">
                <a:cs typeface="Ali-A-Sahifa Bold" pitchFamily="2" charset="-78"/>
              </a:rPr>
              <a:t>              </a:t>
            </a:r>
            <a:r>
              <a:rPr lang="ar-IQ" sz="2000" b="1" dirty="0">
                <a:cs typeface="Ali-A-Sahifa Bold" pitchFamily="2" charset="-78"/>
              </a:rPr>
              <a:t> </a:t>
            </a:r>
            <a:r>
              <a:rPr lang="ar-SA" sz="2000" b="1" dirty="0">
                <a:cs typeface="Ali-A-Sahifa Bold" pitchFamily="2" charset="-78"/>
              </a:rPr>
              <a:t>فِـي صَـفْـحَـةِ الْفِـكْـرِ إِلا هَاجَ بَلْبَالِي</a:t>
            </a:r>
            <a:endParaRPr lang="en-US" sz="2000" b="1" dirty="0">
              <a:cs typeface="Ali-A-Sahifa Bold" pitchFamily="2" charset="-78"/>
            </a:endParaRPr>
          </a:p>
          <a:p>
            <a:pPr marL="0" indent="0">
              <a:buNone/>
            </a:pPr>
            <a:r>
              <a:rPr lang="ar-SA" sz="2000" b="1" dirty="0">
                <a:cs typeface="Ali-A-Sahifa Bold" pitchFamily="2" charset="-78"/>
              </a:rPr>
              <a:t>سَــلَتْ قُــلُوبٌ فَــقَــرَّتْ فــي مَـضَـاجِـعِهَـا</a:t>
            </a:r>
            <a:r>
              <a:rPr lang="en-US" sz="2000" b="1" dirty="0">
                <a:cs typeface="Ali-A-Sahifa Bold" pitchFamily="2" charset="-78"/>
              </a:rPr>
              <a:t>  </a:t>
            </a:r>
            <a:r>
              <a:rPr lang="ar-IQ" sz="2000" b="1" dirty="0">
                <a:cs typeface="Ali-A-Sahifa Bold" pitchFamily="2" charset="-78"/>
              </a:rPr>
              <a:t> </a:t>
            </a:r>
            <a:r>
              <a:rPr lang="en-US" sz="2000" b="1" dirty="0">
                <a:cs typeface="Ali-A-Sahifa Bold" pitchFamily="2" charset="-78"/>
              </a:rPr>
              <a:t>           </a:t>
            </a:r>
            <a:r>
              <a:rPr lang="ar-IQ" sz="2000" b="1" dirty="0">
                <a:cs typeface="Ali-A-Sahifa Bold" pitchFamily="2" charset="-78"/>
              </a:rPr>
              <a:t> </a:t>
            </a:r>
            <a:r>
              <a:rPr lang="ar-SA" sz="2000" b="1" dirty="0">
                <a:cs typeface="Ali-A-Sahifa Bold" pitchFamily="2" charset="-78"/>
              </a:rPr>
              <a:t>بَـعْـدَ الْحَـنِـيـنِ وَقَـلْبِي لَيْسَ بِالسَّالِي</a:t>
            </a:r>
            <a:endParaRPr lang="en-US" sz="2000" b="1" dirty="0">
              <a:cs typeface="Ali-A-Sahifa Bold" pitchFamily="2" charset="-78"/>
            </a:endParaRPr>
          </a:p>
          <a:p>
            <a:pPr marL="0" indent="0">
              <a:buNone/>
            </a:pPr>
            <a:r>
              <a:rPr lang="ar-SA" sz="2000" b="1" dirty="0">
                <a:cs typeface="Ali-A-Sahifa Bold" pitchFamily="2" charset="-78"/>
              </a:rPr>
              <a:t>لَمْ يَــدْرِ مَــنْ بَــاتَ مَــسْـرُوراً بِـلَذَّتِهِ</a:t>
            </a:r>
            <a:r>
              <a:rPr lang="en-US" sz="2000" b="1" dirty="0">
                <a:cs typeface="Ali-A-Sahifa Bold" pitchFamily="2" charset="-78"/>
              </a:rPr>
              <a:t>                  </a:t>
            </a:r>
            <a:r>
              <a:rPr lang="ar-IQ" sz="2000" b="1" dirty="0">
                <a:cs typeface="Ali-A-Sahifa Bold" pitchFamily="2" charset="-78"/>
              </a:rPr>
              <a:t> </a:t>
            </a:r>
            <a:r>
              <a:rPr lang="ar-SA" sz="2000" b="1" dirty="0">
                <a:cs typeface="Ali-A-Sahifa Bold" pitchFamily="2" charset="-78"/>
              </a:rPr>
              <a:t>أَنِّي بِـنَـارِ الأَسَـى مِـنْ هَـجْـرِهِ صَـالِي</a:t>
            </a:r>
            <a:endParaRPr lang="en-US" sz="2000" b="1" dirty="0">
              <a:cs typeface="Ali-A-Sahifa Bold" pitchFamily="2" charset="-78"/>
            </a:endParaRPr>
          </a:p>
          <a:p>
            <a:pPr marL="0" indent="0">
              <a:buNone/>
            </a:pPr>
            <a:r>
              <a:rPr lang="ar-SA" sz="2000" b="1" dirty="0">
                <a:cs typeface="Ali-A-Sahifa Bold" pitchFamily="2" charset="-78"/>
              </a:rPr>
              <a:t>يَـا غَـاضِـبـيـنَ عَـليْـنَـا هَـلْ إِلَى عِـدَةٍ</a:t>
            </a:r>
            <a:r>
              <a:rPr lang="en-US" sz="2000" b="1" dirty="0">
                <a:cs typeface="Ali-A-Sahifa Bold" pitchFamily="2" charset="-78"/>
              </a:rPr>
              <a:t>                 </a:t>
            </a:r>
            <a:r>
              <a:rPr lang="ar-SA" sz="2000" b="1" dirty="0">
                <a:cs typeface="Ali-A-Sahifa Bold" pitchFamily="2" charset="-78"/>
              </a:rPr>
              <a:t>بِـالْوَصْـلِ يَـوْمٌ أُنَـاغِـي فِـيـهِ إِقْـبَالِي</a:t>
            </a:r>
            <a:endParaRPr lang="en-US" sz="2000" b="1" dirty="0">
              <a:cs typeface="Ali-A-Sahifa Bold" pitchFamily="2" charset="-78"/>
            </a:endParaRPr>
          </a:p>
          <a:p>
            <a:pPr marL="0" indent="0">
              <a:buNone/>
            </a:pPr>
            <a:r>
              <a:rPr lang="ar-SA" sz="2000" b="1" dirty="0">
                <a:cs typeface="Ali-A-Sahifa Bold" pitchFamily="2" charset="-78"/>
              </a:rPr>
              <a:t>غِـبْـتُـمْ فَـأَظْـلَمَ يَـوْمِـي بَـعْـدَ فُـرْقَتِكُمْ</a:t>
            </a:r>
            <a:r>
              <a:rPr lang="en-US" sz="2000" b="1" dirty="0">
                <a:cs typeface="Ali-A-Sahifa Bold" pitchFamily="2" charset="-78"/>
              </a:rPr>
              <a:t>                 </a:t>
            </a:r>
            <a:r>
              <a:rPr lang="ar-SA" sz="2000" b="1" dirty="0">
                <a:cs typeface="Ali-A-Sahifa Bold" pitchFamily="2" charset="-78"/>
              </a:rPr>
              <a:t>وَسَــاءَ صُــنْـعُ اللَّيَـالِي بَـعْـدَ إِجْـمَـالِ</a:t>
            </a:r>
            <a:endParaRPr lang="en-US" sz="2000" b="1" dirty="0">
              <a:cs typeface="Ali-A-Sahifa Bold" pitchFamily="2" charset="-78"/>
            </a:endParaRPr>
          </a:p>
          <a:p>
            <a:pPr marL="0" indent="0">
              <a:buNone/>
            </a:pPr>
            <a:r>
              <a:rPr lang="ar-SA" sz="2000" b="1" dirty="0">
                <a:cs typeface="Ali-A-Sahifa Bold" pitchFamily="2" charset="-78"/>
              </a:rPr>
              <a:t>قَـدْ كُـنْـتُ أَحْـسَـبُـنِـي مِـنْـكُـمْ عَلَى ثِقَةٍ</a:t>
            </a:r>
            <a:r>
              <a:rPr lang="en-US" sz="2000" b="1" dirty="0">
                <a:cs typeface="Ali-A-Sahifa Bold" pitchFamily="2" charset="-78"/>
              </a:rPr>
              <a:t>              </a:t>
            </a:r>
            <a:r>
              <a:rPr lang="ar-SA" sz="2000" b="1" dirty="0">
                <a:cs typeface="Ali-A-Sahifa Bold" pitchFamily="2" charset="-78"/>
              </a:rPr>
              <a:t>حَـتَّى مُـنِـيـتُ بِـمَـا لَمْ يَـجْـرِ فِي بَالِي</a:t>
            </a:r>
            <a:endParaRPr lang="en-US" sz="2000" b="1" dirty="0">
              <a:cs typeface="Ali-A-Sahifa Bold" pitchFamily="2" charset="-78"/>
            </a:endParaRPr>
          </a:p>
          <a:p>
            <a:pPr marL="0" indent="0">
              <a:buNone/>
            </a:pPr>
            <a:r>
              <a:rPr lang="ar-SA" sz="2000" b="1" dirty="0">
                <a:cs typeface="Ali-A-Sahifa Bold" pitchFamily="2" charset="-78"/>
              </a:rPr>
              <a:t>لَمْ أَجْـنِ فِـي الْحُـبِّ ذَنْـبَـاً أَسْـتَحِقُّ بِهِ  </a:t>
            </a:r>
            <a:r>
              <a:rPr lang="en-US" sz="2000" b="1" dirty="0">
                <a:cs typeface="Ali-A-Sahifa Bold" pitchFamily="2" charset="-78"/>
              </a:rPr>
              <a:t> </a:t>
            </a:r>
            <a:r>
              <a:rPr lang="ar-IQ" sz="2000" b="1" dirty="0">
                <a:cs typeface="Ali-A-Sahifa Bold" pitchFamily="2" charset="-78"/>
              </a:rPr>
              <a:t> </a:t>
            </a:r>
            <a:r>
              <a:rPr lang="en-US" sz="2000" b="1" dirty="0">
                <a:cs typeface="Ali-A-Sahifa Bold" pitchFamily="2" charset="-78"/>
              </a:rPr>
              <a:t>            </a:t>
            </a:r>
            <a:r>
              <a:rPr lang="ar-SA" sz="2000" b="1" dirty="0">
                <a:cs typeface="Ali-A-Sahifa Bold" pitchFamily="2" charset="-78"/>
              </a:rPr>
              <a:t>عَــتْــبَــاً وَلَكِــنَّهــَا تَــحْــرِيـفُ أَقْـوَالِ</a:t>
            </a:r>
            <a:endParaRPr lang="en-US" sz="2000" b="1" dirty="0">
              <a:cs typeface="Ali-A-Sahifa Bold" pitchFamily="2" charset="-78"/>
            </a:endParaRPr>
          </a:p>
          <a:p>
            <a:pPr marL="0" indent="0">
              <a:buNone/>
            </a:pPr>
            <a:r>
              <a:rPr lang="ar-SA" sz="2000" b="1" dirty="0">
                <a:cs typeface="Ali-A-Sahifa Bold" pitchFamily="2" charset="-78"/>
              </a:rPr>
              <a:t>وَمَـــــنْ أَطَـــــاعَ رُوَاةَ السُّوءِ نَــــفَّرَهُ</a:t>
            </a:r>
            <a:r>
              <a:rPr lang="en-US" sz="2000" b="1" dirty="0">
                <a:cs typeface="Ali-A-Sahifa Bold" pitchFamily="2" charset="-78"/>
              </a:rPr>
              <a:t>  </a:t>
            </a:r>
            <a:r>
              <a:rPr lang="ar-IQ" sz="2000" b="1" dirty="0">
                <a:cs typeface="Ali-A-Sahifa Bold" pitchFamily="2" charset="-78"/>
              </a:rPr>
              <a:t> </a:t>
            </a:r>
            <a:r>
              <a:rPr lang="en-US" sz="2000" b="1" dirty="0">
                <a:cs typeface="Ali-A-Sahifa Bold" pitchFamily="2" charset="-78"/>
              </a:rPr>
              <a:t>               </a:t>
            </a:r>
            <a:r>
              <a:rPr lang="ar-SA" sz="2000" b="1" dirty="0">
                <a:cs typeface="Ali-A-Sahifa Bold" pitchFamily="2" charset="-78"/>
              </a:rPr>
              <a:t>عَــنِ الصَّدِيـقِ سَـمَـاعُ الْقِـيـلِ وَالْقَـالِ</a:t>
            </a:r>
            <a:endParaRPr lang="en-US" sz="2000" b="1" dirty="0">
              <a:cs typeface="Ali-A-Sahifa Bold" pitchFamily="2" charset="-78"/>
            </a:endParaRPr>
          </a:p>
          <a:p>
            <a:pPr marL="0" indent="0">
              <a:buNone/>
            </a:pPr>
            <a:r>
              <a:rPr lang="ar-SA" sz="2000" b="1" dirty="0">
                <a:cs typeface="Ali-A-Sahifa Bold" pitchFamily="2" charset="-78"/>
              </a:rPr>
              <a:t>أَدْهَــى الْمَــصَــائِبِ غَــدْرٌ قَـبْـلَهُ ثِـقَـةٌ</a:t>
            </a:r>
            <a:r>
              <a:rPr lang="en-US" sz="2000" b="1" dirty="0">
                <a:cs typeface="Ali-A-Sahifa Bold" pitchFamily="2" charset="-78"/>
              </a:rPr>
              <a:t> </a:t>
            </a:r>
            <a:r>
              <a:rPr lang="ar-IQ" sz="2000" b="1" dirty="0">
                <a:cs typeface="Ali-A-Sahifa Bold" pitchFamily="2" charset="-78"/>
              </a:rPr>
              <a:t>  </a:t>
            </a:r>
            <a:r>
              <a:rPr lang="en-US" sz="2000" b="1" dirty="0">
                <a:cs typeface="Ali-A-Sahifa Bold" pitchFamily="2" charset="-78"/>
              </a:rPr>
              <a:t>              </a:t>
            </a:r>
            <a:r>
              <a:rPr lang="ar-SA" sz="2000" b="1" dirty="0">
                <a:cs typeface="Ali-A-Sahifa Bold" pitchFamily="2" charset="-78"/>
              </a:rPr>
              <a:t>وَأَقْــبَــحُ الظُّلــْمِ صَــدٌّ بَــعْــدَ إِقْـبَـالِ</a:t>
            </a:r>
            <a:endParaRPr lang="en-US" sz="2000" b="1" dirty="0">
              <a:cs typeface="Ali-A-Sahifa Bold" pitchFamily="2" charset="-78"/>
            </a:endParaRPr>
          </a:p>
          <a:p>
            <a:pPr marL="0" indent="0">
              <a:buNone/>
            </a:pPr>
            <a:r>
              <a:rPr lang="ar-SA" sz="2000" b="1" dirty="0">
                <a:cs typeface="Ali-A-Sahifa Bold" pitchFamily="2" charset="-78"/>
              </a:rPr>
              <a:t>لا عَــيْــبَ فِــيَّ سِــوَى حُــرِّيَّة</a:t>
            </a:r>
            <a:r>
              <a:rPr lang="ar-IQ" sz="2000" b="1" dirty="0">
                <a:cs typeface="Ali-A-Sahifa Bold" pitchFamily="2" charset="-78"/>
              </a:rPr>
              <a:t>ٍ</a:t>
            </a:r>
            <a:r>
              <a:rPr lang="ar-SA" sz="2000" b="1" dirty="0">
                <a:cs typeface="Ali-A-Sahifa Bold" pitchFamily="2" charset="-78"/>
              </a:rPr>
              <a:t> مَــلَكَــتْ</a:t>
            </a:r>
            <a:r>
              <a:rPr lang="en-US" sz="2000" b="1" dirty="0">
                <a:cs typeface="Ali-A-Sahifa Bold" pitchFamily="2" charset="-78"/>
              </a:rPr>
              <a:t>              </a:t>
            </a:r>
            <a:r>
              <a:rPr lang="ar-SA" sz="2000" b="1" dirty="0">
                <a:cs typeface="Ali-A-Sahifa Bold" pitchFamily="2" charset="-78"/>
              </a:rPr>
              <a:t>أَعِــنَّتــِي عَــنْ قَــبُــولِ الذُّلِّ بِـالْمَـالِ</a:t>
            </a:r>
            <a:endParaRPr lang="en-US" sz="2000" b="1" dirty="0">
              <a:cs typeface="Ali-A-Sahifa Bold" pitchFamily="2" charset="-78"/>
            </a:endParaRPr>
          </a:p>
          <a:p>
            <a:pPr marL="0" indent="0">
              <a:buNone/>
            </a:pPr>
            <a:r>
              <a:rPr lang="ar-SA" sz="2000" b="1" dirty="0">
                <a:cs typeface="Ali-A-Sahifa Bold" pitchFamily="2" charset="-78"/>
              </a:rPr>
              <a:t>تَــبِــعْــتُ خُــطَّة</a:t>
            </a:r>
            <a:r>
              <a:rPr lang="ar-IQ" sz="2000" b="1" dirty="0">
                <a:cs typeface="Ali-A-Sahifa Bold" pitchFamily="2" charset="-78"/>
              </a:rPr>
              <a:t>َ</a:t>
            </a:r>
            <a:r>
              <a:rPr lang="en-US" sz="2000" b="1" dirty="0">
                <a:cs typeface="Ali-A-Sahifa Bold" pitchFamily="2" charset="-78"/>
              </a:rPr>
              <a:t> </a:t>
            </a:r>
            <a:r>
              <a:rPr lang="ar-SA" sz="2000" b="1" dirty="0">
                <a:cs typeface="Ali-A-Sahifa Bold" pitchFamily="2" charset="-78"/>
              </a:rPr>
              <a:t> آبَــائِي فَــسِـرْتُ بِهَـا</a:t>
            </a:r>
            <a:r>
              <a:rPr lang="ar-IQ" sz="2000" b="1" dirty="0">
                <a:cs typeface="Ali-A-Sahifa Bold" pitchFamily="2" charset="-78"/>
              </a:rPr>
              <a:t>  </a:t>
            </a:r>
            <a:r>
              <a:rPr lang="en-US" sz="2000" b="1" dirty="0">
                <a:cs typeface="Ali-A-Sahifa Bold" pitchFamily="2" charset="-78"/>
              </a:rPr>
              <a:t>              </a:t>
            </a:r>
            <a:r>
              <a:rPr lang="ar-SA" sz="2000" b="1" dirty="0">
                <a:cs typeface="Ali-A-Sahifa Bold" pitchFamily="2" charset="-78"/>
              </a:rPr>
              <a:t>عَــــــلَى وَتِــــــيـــــرَةِ آدَابٍ وَآسَـــــالِ</a:t>
            </a:r>
            <a:endParaRPr lang="ar-IQ" sz="2000" b="1" dirty="0">
              <a:cs typeface="Ali-A-Sahifa Bold" pitchFamily="2" charset="-78"/>
            </a:endParaRPr>
          </a:p>
          <a:p>
            <a:pPr marL="0" indent="0">
              <a:buNone/>
            </a:pPr>
            <a:endParaRPr lang="ar-IQ" sz="2000" b="1" dirty="0">
              <a:cs typeface="Ali-A-Sahifa Bold" pitchFamily="2" charset="-78"/>
            </a:endParaRPr>
          </a:p>
          <a:p>
            <a:pPr marL="0" indent="0">
              <a:buNone/>
            </a:pPr>
            <a:r>
              <a:rPr lang="ar-IQ" sz="3200" b="1" dirty="0">
                <a:solidFill>
                  <a:srgbClr val="FFC000"/>
                </a:solidFill>
                <a:cs typeface="Ali-A-Sahifa Bold" pitchFamily="2" charset="-78"/>
              </a:rPr>
              <a:t>التعليق على القصيدة:</a:t>
            </a:r>
          </a:p>
        </p:txBody>
      </p:sp>
    </p:spTree>
    <p:extLst>
      <p:ext uri="{BB962C8B-B14F-4D97-AF65-F5344CB8AC3E}">
        <p14:creationId xmlns:p14="http://schemas.microsoft.com/office/powerpoint/2010/main" val="3009458200"/>
      </p:ext>
    </p:extLst>
  </p:cSld>
  <p:clrMapOvr>
    <a:masterClrMapping/>
  </p:clrMapOvr>
  <mc:AlternateContent xmlns:mc="http://schemas.openxmlformats.org/markup-compatibility/2006" xmlns:p14="http://schemas.microsoft.com/office/powerpoint/2010/main">
    <mc:Choice Requires="p14">
      <p:transition spd="slow" p14:dur="2000" advTm="177678"/>
    </mc:Choice>
    <mc:Fallback xmlns="">
      <p:transition spd="slow" advTm="17767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CFD4-BC28-4D9C-B863-0B0A026EC063}"/>
              </a:ext>
            </a:extLst>
          </p:cNvPr>
          <p:cNvSpPr>
            <a:spLocks noGrp="1"/>
          </p:cNvSpPr>
          <p:nvPr>
            <p:ph type="title"/>
          </p:nvPr>
        </p:nvSpPr>
        <p:spPr>
          <a:xfrm>
            <a:off x="685800" y="76200"/>
            <a:ext cx="7239000" cy="685800"/>
          </a:xfrm>
        </p:spPr>
        <p:txBody>
          <a:bodyPr anchor="t"/>
          <a:lstStyle/>
          <a:p>
            <a:pPr algn="ctr"/>
            <a:r>
              <a:rPr lang="ar-IQ" dirty="0"/>
              <a:t>المصادر والمراجع</a:t>
            </a:r>
            <a:endParaRPr lang="en-US" dirty="0"/>
          </a:p>
        </p:txBody>
      </p:sp>
      <p:sp>
        <p:nvSpPr>
          <p:cNvPr id="3" name="Content Placeholder 2">
            <a:extLst>
              <a:ext uri="{FF2B5EF4-FFF2-40B4-BE49-F238E27FC236}">
                <a16:creationId xmlns:a16="http://schemas.microsoft.com/office/drawing/2014/main" id="{56C5889E-C8AF-402D-A660-F13932F059A8}"/>
              </a:ext>
            </a:extLst>
          </p:cNvPr>
          <p:cNvSpPr>
            <a:spLocks noGrp="1"/>
          </p:cNvSpPr>
          <p:nvPr>
            <p:ph idx="1"/>
          </p:nvPr>
        </p:nvSpPr>
        <p:spPr>
          <a:xfrm>
            <a:off x="152400" y="914400"/>
            <a:ext cx="8001000" cy="5867400"/>
          </a:xfrm>
        </p:spPr>
        <p:txBody>
          <a:bodyPr>
            <a:normAutofit fontScale="85000" lnSpcReduction="20000"/>
          </a:bodyPr>
          <a:lstStyle/>
          <a:p>
            <a:pPr algn="just"/>
            <a:r>
              <a:rPr lang="ar-IQ" dirty="0"/>
              <a:t>الأدب العربي الحديث، د.سالم المعوش، ط2، دار النهضة العربية، بيروت – لبنان 2011م. </a:t>
            </a:r>
          </a:p>
          <a:p>
            <a:pPr algn="just"/>
            <a:r>
              <a:rPr lang="ar-IQ" dirty="0"/>
              <a:t>مدخل لدراسة الشعر العربي الحديث، د.إبراهيم محمود خليل</a:t>
            </a:r>
          </a:p>
          <a:p>
            <a:pPr algn="just"/>
            <a:r>
              <a:rPr lang="ar-IQ" dirty="0"/>
              <a:t>مشكل مصطلحي الحديث والمعاصر، د.محمد عبدالله سليمان</a:t>
            </a:r>
          </a:p>
          <a:p>
            <a:pPr algn="just"/>
            <a:r>
              <a:rPr lang="ar-IQ" dirty="0"/>
              <a:t>الشعر العربي الحديث، د.سالم الحمداني</a:t>
            </a:r>
          </a:p>
          <a:p>
            <a:pPr algn="just"/>
            <a:r>
              <a:rPr lang="ar-IQ" dirty="0"/>
              <a:t>الأدب العربي الحديث/ دراسة في شعره ونثره، د.سالم الحمداني، د.فائق مصطفى أحمد</a:t>
            </a:r>
          </a:p>
          <a:p>
            <a:pPr algn="just"/>
            <a:r>
              <a:rPr lang="ar-IQ" dirty="0"/>
              <a:t>تطور الشعر العربي الحديث، علي عباس علوان</a:t>
            </a:r>
          </a:p>
          <a:p>
            <a:pPr algn="just"/>
            <a:r>
              <a:rPr lang="ar-IQ" dirty="0"/>
              <a:t>الأدب العربي الحديث في مصر، شوقي ضيف</a:t>
            </a:r>
          </a:p>
          <a:p>
            <a:pPr algn="just"/>
            <a:r>
              <a:rPr lang="ar-IQ" dirty="0"/>
              <a:t>الأدب القصصي في العراق، عبدالإله أحمد</a:t>
            </a:r>
          </a:p>
          <a:p>
            <a:pPr algn="just"/>
            <a:r>
              <a:rPr lang="ar-IQ" dirty="0"/>
              <a:t>الفن القصصي في العراق، عمر الطالب</a:t>
            </a:r>
          </a:p>
          <a:p>
            <a:pPr algn="just"/>
            <a:r>
              <a:rPr lang="ar-IQ" dirty="0"/>
              <a:t>تطور الرواية العربية الحديثة في مصر، عبدالمحسن طه بدر</a:t>
            </a:r>
          </a:p>
          <a:p>
            <a:pPr algn="just"/>
            <a:r>
              <a:rPr lang="ar-IQ" dirty="0"/>
              <a:t>المسرحية في الأدب العربي الحديث، محمد يوسف نجم</a:t>
            </a:r>
          </a:p>
          <a:p>
            <a:pPr algn="just"/>
            <a:r>
              <a:rPr lang="ar-IQ" dirty="0"/>
              <a:t>تطور الأدب العربي الحديث، محمود شكيب أنصاري، ط4، انتشارات دانشگاه شهيد چمران اهواز، ٢٠٠٥.</a:t>
            </a:r>
          </a:p>
          <a:p>
            <a:pPr algn="just"/>
            <a:r>
              <a:rPr lang="ar-IQ" dirty="0"/>
              <a:t>ديوان البارودي، تحقيق: علي الحازم، ومحمد شفيق معروف، دار العودة- بيروت 1998.</a:t>
            </a:r>
          </a:p>
        </p:txBody>
      </p:sp>
    </p:spTree>
    <p:extLst>
      <p:ext uri="{BB962C8B-B14F-4D97-AF65-F5344CB8AC3E}">
        <p14:creationId xmlns:p14="http://schemas.microsoft.com/office/powerpoint/2010/main" val="3918425136"/>
      </p:ext>
    </p:extLst>
  </p:cSld>
  <p:clrMapOvr>
    <a:masterClrMapping/>
  </p:clrMapOvr>
  <mc:AlternateContent xmlns:mc="http://schemas.openxmlformats.org/markup-compatibility/2006" xmlns:p14="http://schemas.microsoft.com/office/powerpoint/2010/main">
    <mc:Choice Requires="p14">
      <p:transition spd="slow" p14:dur="2000" advTm="8551"/>
    </mc:Choice>
    <mc:Fallback xmlns="">
      <p:transition spd="slow" advTm="855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239000" cy="1143000"/>
          </a:xfrm>
        </p:spPr>
        <p:txBody>
          <a:bodyPr>
            <a:normAutofit fontScale="90000"/>
          </a:bodyPr>
          <a:lstStyle/>
          <a:p>
            <a:pPr algn="ctr"/>
            <a:r>
              <a:rPr lang="ar-IQ" dirty="0"/>
              <a:t>شكـــرا لكـــم</a:t>
            </a:r>
            <a:br>
              <a:rPr lang="ar-IQ" dirty="0"/>
            </a:b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2000" advTm="52360"/>
    </mc:Choice>
    <mc:Fallback xmlns="">
      <p:transition spd="slow" advTm="5236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5159</TotalTime>
  <Words>605</Words>
  <Application>Microsoft Office PowerPoint</Application>
  <PresentationFormat>On-screen Show (4:3)</PresentationFormat>
  <Paragraphs>55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  جـامعــة صـلاح الــدين – أربيــل كليـــة التــربيــــة- شــقلاوة قسـم اللغــة العـربيـــة 2024-2023   </vt:lpstr>
      <vt:lpstr>مدرسة الإحياء والبعث(الكلاسيكية)</vt:lpstr>
      <vt:lpstr>PowerPoint Presentation</vt:lpstr>
      <vt:lpstr>خصائص مدرسة الإحياء</vt:lpstr>
      <vt:lpstr>أسس المدرسة الكلاسيكية(الاتباعية)</vt:lpstr>
      <vt:lpstr>محمود سامي البارودي (1838-1904)</vt:lpstr>
      <vt:lpstr>قصيدة (ردوا عليّ الصبا)</vt:lpstr>
      <vt:lpstr>المصادر والمراجع</vt:lpstr>
      <vt:lpstr>شكـــرا لكـــم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MiQDAD</dc:creator>
  <cp:lastModifiedBy>Active</cp:lastModifiedBy>
  <cp:revision>338</cp:revision>
  <dcterms:created xsi:type="dcterms:W3CDTF">2006-08-16T00:00:00Z</dcterms:created>
  <dcterms:modified xsi:type="dcterms:W3CDTF">2024-05-19T16:19:36Z</dcterms:modified>
</cp:coreProperties>
</file>