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64" r:id="rId2"/>
    <p:sldId id="257" r:id="rId3"/>
    <p:sldId id="258" r:id="rId4"/>
    <p:sldId id="259" r:id="rId5"/>
    <p:sldId id="260" r:id="rId6"/>
    <p:sldId id="261" r:id="rId7"/>
    <p:sldId id="263"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5" d="100"/>
          <a:sy n="65" d="100"/>
        </p:scale>
        <p:origin x="91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D0F0F67-D13E-4CDD-9FDF-726C05AF7B63}" type="datetimeFigureOut">
              <a:rPr lang="en-US" smtClean="0"/>
              <a:t>5/19/2024</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6138919C-D4DC-459F-A3B6-FB9282C889B3}"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62114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F0F67-D13E-4CDD-9FDF-726C05AF7B63}"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8919C-D4DC-459F-A3B6-FB9282C889B3}"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794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F0F67-D13E-4CDD-9FDF-726C05AF7B63}"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8919C-D4DC-459F-A3B6-FB9282C889B3}"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1711063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D0F0F67-D13E-4CDD-9FDF-726C05AF7B63}"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8919C-D4DC-459F-A3B6-FB9282C889B3}"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650938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0F0F67-D13E-4CDD-9FDF-726C05AF7B63}" type="datetimeFigureOut">
              <a:rPr lang="en-US" smtClean="0"/>
              <a:t>5/19/2024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38919C-D4DC-459F-A3B6-FB9282C889B3}"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586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D0F0F67-D13E-4CDD-9FDF-726C05AF7B63}"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8919C-D4DC-459F-A3B6-FB9282C889B3}"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733076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0F0F67-D13E-4CDD-9FDF-726C05AF7B63}" type="datetimeFigureOut">
              <a:rPr lang="en-US" smtClean="0"/>
              <a:t>5/19/2024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38919C-D4DC-459F-A3B6-FB9282C889B3}"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89413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D0F0F67-D13E-4CDD-9FDF-726C05AF7B63}" type="datetimeFigureOut">
              <a:rPr lang="en-US" smtClean="0"/>
              <a:t>5/19/2024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38919C-D4DC-459F-A3B6-FB9282C889B3}"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11959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0F0F67-D13E-4CDD-9FDF-726C05AF7B63}" type="datetimeFigureOut">
              <a:rPr lang="en-US" smtClean="0"/>
              <a:t>5/19/2024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38919C-D4DC-459F-A3B6-FB9282C889B3}" type="slidenum">
              <a:rPr lang="en-US" smtClean="0"/>
              <a:t>‹#›</a:t>
            </a:fld>
            <a:endParaRPr lang="en-US"/>
          </a:p>
        </p:txBody>
      </p:sp>
    </p:spTree>
    <p:extLst>
      <p:ext uri="{BB962C8B-B14F-4D97-AF65-F5344CB8AC3E}">
        <p14:creationId xmlns:p14="http://schemas.microsoft.com/office/powerpoint/2010/main" val="1973116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D0F0F67-D13E-4CDD-9FDF-726C05AF7B63}" type="datetimeFigureOut">
              <a:rPr lang="en-US" smtClean="0"/>
              <a:t>5/19/2024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38919C-D4DC-459F-A3B6-FB9282C889B3}"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4155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D0F0F67-D13E-4CDD-9FDF-726C05AF7B63}" type="datetimeFigureOut">
              <a:rPr lang="en-US" smtClean="0"/>
              <a:t>5/19/2024</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6138919C-D4DC-459F-A3B6-FB9282C889B3}"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033860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D0F0F67-D13E-4CDD-9FDF-726C05AF7B63}" type="datetimeFigureOut">
              <a:rPr lang="en-US" smtClean="0"/>
              <a:t>5/19/2024</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138919C-D4DC-459F-A3B6-FB9282C889B3}"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953381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19300" y="4916"/>
            <a:ext cx="7239000" cy="1528916"/>
          </a:xfrm>
        </p:spPr>
        <p:txBody>
          <a:bodyPr>
            <a:normAutofit fontScale="90000"/>
          </a:bodyPr>
          <a:lstStyle/>
          <a:p>
            <a:pPr algn="ctr"/>
            <a:br>
              <a:rPr lang="ar-IQ" sz="3600" dirty="0"/>
            </a:br>
            <a:r>
              <a:rPr lang="ar-IQ" sz="2700" dirty="0"/>
              <a:t>جـامعــة صـلاح الــدين – أربيــل</a:t>
            </a:r>
            <a:br>
              <a:rPr lang="ar-IQ" sz="3600" dirty="0"/>
            </a:br>
            <a:r>
              <a:rPr lang="ar-IQ" sz="3600" dirty="0"/>
              <a:t>كليـــة </a:t>
            </a:r>
            <a:r>
              <a:rPr lang="ar-SA" sz="3600" dirty="0"/>
              <a:t>الت</a:t>
            </a:r>
            <a:r>
              <a:rPr lang="ar-IQ" sz="3600" dirty="0"/>
              <a:t>ــ</a:t>
            </a:r>
            <a:r>
              <a:rPr lang="ar-SA" sz="3600" dirty="0"/>
              <a:t>ربي</a:t>
            </a:r>
            <a:r>
              <a:rPr lang="ar-IQ" sz="3600" dirty="0"/>
              <a:t>ــــ</a:t>
            </a:r>
            <a:r>
              <a:rPr lang="ar-SA" sz="3600" dirty="0"/>
              <a:t>ة- ش</a:t>
            </a:r>
            <a:r>
              <a:rPr lang="ar-IQ" sz="3600" dirty="0"/>
              <a:t>ــ</a:t>
            </a:r>
            <a:r>
              <a:rPr lang="ar-SA" sz="3600" dirty="0"/>
              <a:t>قلاوة</a:t>
            </a:r>
            <a:br>
              <a:rPr lang="ar-IQ" sz="3200" i="1" dirty="0"/>
            </a:br>
            <a:r>
              <a:rPr lang="ar-IQ" sz="2700" dirty="0"/>
              <a:t>ق</a:t>
            </a:r>
            <a:r>
              <a:rPr lang="ar-SA" sz="2700" dirty="0"/>
              <a:t>س</a:t>
            </a:r>
            <a:r>
              <a:rPr lang="ar-IQ" sz="2700" dirty="0"/>
              <a:t>ـ</a:t>
            </a:r>
            <a:r>
              <a:rPr lang="ar-SA" sz="2700" dirty="0"/>
              <a:t>م اللغ</a:t>
            </a:r>
            <a:r>
              <a:rPr lang="ar-IQ" sz="2700" dirty="0"/>
              <a:t>ــ</a:t>
            </a:r>
            <a:r>
              <a:rPr lang="ar-SA" sz="2700" dirty="0"/>
              <a:t>ة الع</a:t>
            </a:r>
            <a:r>
              <a:rPr lang="ar-IQ" sz="2700" dirty="0"/>
              <a:t>ـ</a:t>
            </a:r>
            <a:r>
              <a:rPr lang="ar-SA" sz="2700" dirty="0"/>
              <a:t>ربي</a:t>
            </a:r>
            <a:r>
              <a:rPr lang="ar-IQ" sz="2700" dirty="0"/>
              <a:t>ـــ</a:t>
            </a:r>
            <a:r>
              <a:rPr lang="ar-SA" sz="2700" dirty="0"/>
              <a:t>ة</a:t>
            </a:r>
            <a:br>
              <a:rPr lang="ar-IQ" sz="3200" dirty="0"/>
            </a:br>
            <a:r>
              <a:rPr lang="en-US" sz="2200" dirty="0"/>
              <a:t>202</a:t>
            </a:r>
            <a:r>
              <a:rPr lang="ar-IQ" sz="2200" dirty="0"/>
              <a:t>3</a:t>
            </a:r>
            <a:r>
              <a:rPr lang="en-US" sz="2200" dirty="0"/>
              <a:t>-202</a:t>
            </a:r>
            <a:r>
              <a:rPr lang="ar-IQ" sz="2200" dirty="0"/>
              <a:t>4</a:t>
            </a:r>
            <a:br>
              <a:rPr lang="ar-IQ" sz="3200" dirty="0"/>
            </a:br>
            <a:endParaRPr lang="ar-IQ" sz="2800" dirty="0"/>
          </a:p>
        </p:txBody>
      </p:sp>
      <p:sp>
        <p:nvSpPr>
          <p:cNvPr id="3" name="Content Placeholder 2"/>
          <p:cNvSpPr>
            <a:spLocks noGrp="1"/>
          </p:cNvSpPr>
          <p:nvPr>
            <p:ph idx="1"/>
          </p:nvPr>
        </p:nvSpPr>
        <p:spPr>
          <a:xfrm>
            <a:off x="2019300" y="2263877"/>
            <a:ext cx="7620000" cy="3276600"/>
          </a:xfrm>
        </p:spPr>
        <p:txBody>
          <a:bodyPr/>
          <a:lstStyle/>
          <a:p>
            <a:pPr marL="0" indent="0" algn="ctr" rtl="1">
              <a:buNone/>
            </a:pPr>
            <a:endParaRPr lang="ar-IQ" b="1" dirty="0">
              <a:solidFill>
                <a:schemeClr val="accent3"/>
              </a:solidFill>
            </a:endParaRPr>
          </a:p>
          <a:p>
            <a:pPr marL="0" indent="0" algn="ctr" rtl="1">
              <a:buNone/>
            </a:pPr>
            <a:r>
              <a:rPr lang="ku-Arab-IQ" b="1" dirty="0">
                <a:solidFill>
                  <a:schemeClr val="accent3"/>
                </a:solidFill>
              </a:rPr>
              <a:t>(</a:t>
            </a:r>
            <a:r>
              <a:rPr lang="ar-IQ" b="1" dirty="0">
                <a:solidFill>
                  <a:schemeClr val="accent4">
                    <a:lumMod val="75000"/>
                  </a:schemeClr>
                </a:solidFill>
              </a:rPr>
              <a:t>النثر العربي الحديث والمعاصر </a:t>
            </a:r>
            <a:r>
              <a:rPr lang="en-US" b="1" dirty="0">
                <a:solidFill>
                  <a:schemeClr val="accent4">
                    <a:lumMod val="75000"/>
                  </a:schemeClr>
                </a:solidFill>
              </a:rPr>
              <a:t>2</a:t>
            </a:r>
            <a:r>
              <a:rPr lang="ku-Arab-IQ" b="1" dirty="0">
                <a:solidFill>
                  <a:schemeClr val="bg1">
                    <a:lumMod val="65000"/>
                  </a:schemeClr>
                </a:solidFill>
              </a:rPr>
              <a:t>)</a:t>
            </a:r>
          </a:p>
          <a:p>
            <a:pPr marL="0" indent="0" algn="ctr" rtl="1">
              <a:buNone/>
            </a:pPr>
            <a:r>
              <a:rPr lang="ar-SA" sz="2400" b="1" dirty="0">
                <a:solidFill>
                  <a:srgbClr val="002060"/>
                </a:solidFill>
              </a:rPr>
              <a:t>الم</a:t>
            </a:r>
            <a:r>
              <a:rPr lang="ar-IQ" sz="2400" b="1" dirty="0">
                <a:solidFill>
                  <a:srgbClr val="002060"/>
                </a:solidFill>
              </a:rPr>
              <a:t>ـ</a:t>
            </a:r>
            <a:r>
              <a:rPr lang="ar-SA" sz="2400" b="1" dirty="0">
                <a:solidFill>
                  <a:srgbClr val="002060"/>
                </a:solidFill>
              </a:rPr>
              <a:t>رحل</a:t>
            </a:r>
            <a:r>
              <a:rPr lang="ar-IQ" sz="2400" b="1" dirty="0">
                <a:solidFill>
                  <a:srgbClr val="002060"/>
                </a:solidFill>
              </a:rPr>
              <a:t>ــ</a:t>
            </a:r>
            <a:r>
              <a:rPr lang="ar-SA" sz="2400" b="1" dirty="0">
                <a:solidFill>
                  <a:srgbClr val="002060"/>
                </a:solidFill>
              </a:rPr>
              <a:t>ة ال</a:t>
            </a:r>
            <a:r>
              <a:rPr lang="ar-IQ" sz="2400" b="1" dirty="0">
                <a:solidFill>
                  <a:srgbClr val="002060"/>
                </a:solidFill>
              </a:rPr>
              <a:t>رابعــة</a:t>
            </a:r>
            <a:endParaRPr lang="en-US" sz="2400" b="1" dirty="0">
              <a:solidFill>
                <a:srgbClr val="002060"/>
              </a:solidFill>
            </a:endParaRPr>
          </a:p>
          <a:p>
            <a:pPr marL="0" indent="0" algn="ctr" rtl="1">
              <a:buNone/>
            </a:pPr>
            <a:r>
              <a:rPr lang="ar-IQ" sz="2400" b="1" dirty="0">
                <a:solidFill>
                  <a:srgbClr val="002060"/>
                </a:solidFill>
              </a:rPr>
              <a:t>الكورس الثاني</a:t>
            </a:r>
            <a:endParaRPr lang="en-US" sz="2400" b="1" dirty="0">
              <a:solidFill>
                <a:srgbClr val="002060"/>
              </a:solidFill>
            </a:endParaRPr>
          </a:p>
          <a:p>
            <a:pPr marL="0" indent="0" algn="ctr" rtl="1">
              <a:buNone/>
            </a:pPr>
            <a:r>
              <a:rPr lang="ar-IQ" sz="2400" b="1" dirty="0">
                <a:solidFill>
                  <a:srgbClr val="002060"/>
                </a:solidFill>
              </a:rPr>
              <a:t>م.بۆتان لطیف عبدالقادر</a:t>
            </a:r>
          </a:p>
        </p:txBody>
      </p:sp>
    </p:spTree>
    <p:extLst>
      <p:ext uri="{BB962C8B-B14F-4D97-AF65-F5344CB8AC3E}">
        <p14:creationId xmlns:p14="http://schemas.microsoft.com/office/powerpoint/2010/main" val="3378099295"/>
      </p:ext>
    </p:extLst>
  </p:cSld>
  <p:clrMapOvr>
    <a:masterClrMapping/>
  </p:clrMapOvr>
  <mc:AlternateContent xmlns:mc="http://schemas.openxmlformats.org/markup-compatibility/2006" xmlns:p14="http://schemas.microsoft.com/office/powerpoint/2010/main">
    <mc:Choice Requires="p14">
      <p:transition spd="slow" p14:dur="2000" advTm="24235"/>
    </mc:Choice>
    <mc:Fallback xmlns="">
      <p:transition spd="slow" advTm="2423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6255" y="1136074"/>
            <a:ext cx="12025745" cy="2292926"/>
          </a:xfrm>
        </p:spPr>
        <p:txBody>
          <a:bodyPr>
            <a:normAutofit/>
          </a:bodyPr>
          <a:lstStyle/>
          <a:p>
            <a:pPr marL="0" indent="0" algn="ctr" rtl="1">
              <a:buNone/>
            </a:pPr>
            <a:r>
              <a:rPr lang="en-US" sz="3600" b="1" dirty="0"/>
              <a:t> </a:t>
            </a:r>
            <a:r>
              <a:rPr lang="ar-IQ" sz="3600" b="1" dirty="0">
                <a:solidFill>
                  <a:schemeClr val="accent2"/>
                </a:solidFill>
              </a:rPr>
              <a:t>نشأة السرد الغربي(الرواية):</a:t>
            </a:r>
          </a:p>
          <a:p>
            <a:pPr marL="0" indent="0" algn="just" rtl="1">
              <a:buNone/>
            </a:pPr>
            <a:r>
              <a:rPr lang="ar-IQ" b="1" dirty="0"/>
              <a:t>	</a:t>
            </a:r>
            <a:r>
              <a:rPr lang="ar-SA" b="1" dirty="0"/>
              <a:t>تتصف الحكاية عادة بالانفصال عن الواقع والإسراف في الخيال وتصوير عوالم غيبية تحفل بقوى وعناصر غريبة، وتجهل التحليل النفسي للشخصيات، فشخصياتها ليست نماذج إنسانية منبثقة من الواقع، فهي إمّا خيّرة وإمّا شريرة، وتبدو أحداثها خارج الزمان والمكان، وقد يكون هدف الحكاية التسلية، أو الوعظ والإرشاد.</a:t>
            </a:r>
            <a:endParaRPr lang="en-US" b="1" i="1" dirty="0"/>
          </a:p>
          <a:p>
            <a:pPr marL="0" indent="0" algn="just" rtl="1">
              <a:buNone/>
            </a:pPr>
            <a:endParaRPr lang="en-US" b="1" dirty="0"/>
          </a:p>
        </p:txBody>
      </p:sp>
    </p:spTree>
    <p:extLst>
      <p:ext uri="{BB962C8B-B14F-4D97-AF65-F5344CB8AC3E}">
        <p14:creationId xmlns:p14="http://schemas.microsoft.com/office/powerpoint/2010/main" val="150747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5636" y="294969"/>
            <a:ext cx="10882746" cy="1386348"/>
          </a:xfrm>
        </p:spPr>
        <p:txBody>
          <a:bodyPr>
            <a:normAutofit fontScale="90000"/>
          </a:bodyPr>
          <a:lstStyle/>
          <a:p>
            <a:pPr algn="just" rtl="1"/>
            <a:r>
              <a:rPr lang="ar-SA" dirty="0"/>
              <a:t> </a:t>
            </a:r>
            <a:r>
              <a:rPr lang="ar-IQ" dirty="0"/>
              <a:t>	</a:t>
            </a:r>
            <a:r>
              <a:rPr lang="ar-SA" dirty="0"/>
              <a:t>و</a:t>
            </a:r>
            <a:r>
              <a:rPr lang="ar-IQ" dirty="0"/>
              <a:t>إن </a:t>
            </a:r>
            <a:r>
              <a:rPr lang="ar-SA" b="1" dirty="0">
                <a:solidFill>
                  <a:schemeClr val="accent2"/>
                </a:solidFill>
              </a:rPr>
              <a:t>الفن القصصي</a:t>
            </a:r>
            <a:r>
              <a:rPr lang="ar-SA" dirty="0">
                <a:solidFill>
                  <a:schemeClr val="accent2"/>
                </a:solidFill>
              </a:rPr>
              <a:t> </a:t>
            </a:r>
            <a:r>
              <a:rPr lang="ar-SA" dirty="0"/>
              <a:t>مصطلح عام يشتمل على أنماط سردية عديدة تشترك في بعض خصائصها، ويمتاز كل نوع منها بخصائص معينة، ومن أهم تلك الأنماط:-</a:t>
            </a:r>
            <a:r>
              <a:rPr lang="ar-IQ" dirty="0"/>
              <a:t>( </a:t>
            </a:r>
            <a:r>
              <a:rPr lang="ar-IQ" b="1" dirty="0">
                <a:solidFill>
                  <a:srgbClr val="7030A0"/>
                </a:solidFill>
              </a:rPr>
              <a:t>الرواية</a:t>
            </a:r>
            <a:r>
              <a:rPr lang="ar-IQ" dirty="0"/>
              <a:t>)..</a:t>
            </a:r>
            <a:r>
              <a:rPr lang="ar-SA" dirty="0"/>
              <a:t>  </a:t>
            </a:r>
            <a:endParaRPr lang="en-US" b="1" dirty="0">
              <a:solidFill>
                <a:schemeClr val="accent4">
                  <a:lumMod val="75000"/>
                </a:schemeClr>
              </a:solidFill>
            </a:endParaRPr>
          </a:p>
        </p:txBody>
      </p:sp>
      <p:sp>
        <p:nvSpPr>
          <p:cNvPr id="3" name="Content Placeholder 2"/>
          <p:cNvSpPr>
            <a:spLocks noGrp="1"/>
          </p:cNvSpPr>
          <p:nvPr>
            <p:ph idx="1"/>
          </p:nvPr>
        </p:nvSpPr>
        <p:spPr>
          <a:xfrm>
            <a:off x="145474" y="4697362"/>
            <a:ext cx="11222181" cy="1386348"/>
          </a:xfrm>
        </p:spPr>
        <p:txBody>
          <a:bodyPr>
            <a:normAutofit/>
          </a:bodyPr>
          <a:lstStyle/>
          <a:p>
            <a:pPr marL="0" indent="0" algn="just" rtl="1">
              <a:buNone/>
            </a:pPr>
            <a:r>
              <a:rPr lang="ar-IQ" sz="5200" b="1" dirty="0"/>
              <a:t>* مفهوم الرواية</a:t>
            </a:r>
            <a:r>
              <a:rPr lang="ar-SA" sz="5200" b="1" dirty="0"/>
              <a:t> الرواية:</a:t>
            </a:r>
            <a:endParaRPr lang="en-US" sz="5200" i="1" dirty="0"/>
          </a:p>
          <a:p>
            <a:pPr marL="0" indent="0" algn="just" rtl="1">
              <a:buNone/>
            </a:pPr>
            <a:endParaRPr lang="en-US" b="1" dirty="0"/>
          </a:p>
        </p:txBody>
      </p:sp>
    </p:spTree>
    <p:extLst>
      <p:ext uri="{BB962C8B-B14F-4D97-AF65-F5344CB8AC3E}">
        <p14:creationId xmlns:p14="http://schemas.microsoft.com/office/powerpoint/2010/main" val="11313940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457200"/>
            <a:ext cx="10515600" cy="870155"/>
          </a:xfrm>
        </p:spPr>
        <p:txBody>
          <a:bodyPr>
            <a:noAutofit/>
          </a:bodyPr>
          <a:lstStyle/>
          <a:p>
            <a:pPr algn="r" rtl="1"/>
            <a:br>
              <a:rPr lang="ar-IQ" sz="4400" b="1" dirty="0">
                <a:solidFill>
                  <a:schemeClr val="accent4">
                    <a:lumMod val="75000"/>
                  </a:schemeClr>
                </a:solidFill>
              </a:rPr>
            </a:br>
            <a:r>
              <a:rPr lang="ar-IQ" sz="4400" b="1" dirty="0">
                <a:solidFill>
                  <a:schemeClr val="accent4">
                    <a:lumMod val="75000"/>
                  </a:schemeClr>
                </a:solidFill>
              </a:rPr>
              <a:t>   مميزات الرواية:</a:t>
            </a:r>
            <a:endParaRPr lang="en-US" sz="4400" dirty="0">
              <a:solidFill>
                <a:schemeClr val="accent4">
                  <a:lumMod val="75000"/>
                </a:schemeClr>
              </a:solidFill>
            </a:endParaRPr>
          </a:p>
        </p:txBody>
      </p:sp>
      <p:sp>
        <p:nvSpPr>
          <p:cNvPr id="3" name="Content Placeholder 2"/>
          <p:cNvSpPr>
            <a:spLocks noGrp="1"/>
          </p:cNvSpPr>
          <p:nvPr>
            <p:ph idx="1"/>
          </p:nvPr>
        </p:nvSpPr>
        <p:spPr>
          <a:xfrm>
            <a:off x="838199" y="1961535"/>
            <a:ext cx="10868891" cy="4439265"/>
          </a:xfrm>
        </p:spPr>
        <p:txBody>
          <a:bodyPr>
            <a:normAutofit/>
          </a:bodyPr>
          <a:lstStyle/>
          <a:p>
            <a:pPr marL="0" indent="0" algn="ctr" rtl="1">
              <a:buNone/>
            </a:pPr>
            <a:r>
              <a:rPr lang="ar-SA" sz="3600" b="1" dirty="0">
                <a:solidFill>
                  <a:schemeClr val="accent1"/>
                </a:solidFill>
              </a:rPr>
              <a:t>تتميز الرواية  كشكل سردي وأدبي بسمات أساسية منها:</a:t>
            </a:r>
            <a:endParaRPr lang="en-US" sz="3600" i="1" dirty="0">
              <a:solidFill>
                <a:schemeClr val="accent1"/>
              </a:solidFill>
            </a:endParaRPr>
          </a:p>
          <a:p>
            <a:pPr marL="0" indent="0" algn="just" rtl="1">
              <a:buNone/>
            </a:pPr>
            <a:r>
              <a:rPr lang="ar-SA" sz="3600" dirty="0"/>
              <a:t>1 - تجعل من السرد وسيلة أساسية لوصولها إلى المتلقي</a:t>
            </a:r>
            <a:endParaRPr lang="ar-IQ" sz="3600" dirty="0"/>
          </a:p>
          <a:p>
            <a:pPr marL="0" indent="0" algn="just" rtl="1">
              <a:buNone/>
            </a:pPr>
            <a:r>
              <a:rPr lang="ar-IQ" sz="3600" dirty="0"/>
              <a:t>2 </a:t>
            </a:r>
            <a:r>
              <a:rPr lang="ar-SA" sz="3600" dirty="0"/>
              <a:t>- تمتاز بطول معين</a:t>
            </a:r>
            <a:endParaRPr lang="ar-IQ" sz="3600" dirty="0"/>
          </a:p>
          <a:p>
            <a:pPr marL="0" indent="0" algn="just" rtl="1">
              <a:buNone/>
            </a:pPr>
            <a:r>
              <a:rPr lang="ar-IQ" sz="3600" dirty="0"/>
              <a:t>3 </a:t>
            </a:r>
            <a:r>
              <a:rPr lang="ar-SA" sz="3600" dirty="0"/>
              <a:t>- تكتب بلغة نثرية</a:t>
            </a:r>
            <a:endParaRPr lang="ar-IQ" sz="3600" dirty="0"/>
          </a:p>
          <a:p>
            <a:pPr marL="0" lvl="0" indent="0" algn="just" rtl="1">
              <a:buNone/>
            </a:pPr>
            <a:r>
              <a:rPr lang="ar-IQ" sz="3600" dirty="0"/>
              <a:t>4 </a:t>
            </a:r>
            <a:r>
              <a:rPr lang="ar-SA" sz="3600" dirty="0"/>
              <a:t>- هي عمل يقوم على الخيال</a:t>
            </a:r>
            <a:endParaRPr lang="ar-IQ" sz="3600" dirty="0"/>
          </a:p>
        </p:txBody>
      </p:sp>
    </p:spTree>
    <p:extLst>
      <p:ext uri="{BB962C8B-B14F-4D97-AF65-F5344CB8AC3E}">
        <p14:creationId xmlns:p14="http://schemas.microsoft.com/office/powerpoint/2010/main" val="1332058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00909" y="899653"/>
            <a:ext cx="6601040" cy="943896"/>
          </a:xfrm>
        </p:spPr>
        <p:txBody>
          <a:bodyPr>
            <a:normAutofit/>
          </a:bodyPr>
          <a:lstStyle/>
          <a:p>
            <a:pPr algn="ctr" rtl="1"/>
            <a:r>
              <a:rPr lang="ar-SA" sz="4800" b="1" dirty="0">
                <a:solidFill>
                  <a:schemeClr val="accent2"/>
                </a:solidFill>
              </a:rPr>
              <a:t>نشأة الرواية</a:t>
            </a:r>
            <a:endParaRPr lang="en-US" sz="4800" i="1" dirty="0">
              <a:solidFill>
                <a:schemeClr val="accent2"/>
              </a:solidFill>
            </a:endParaRPr>
          </a:p>
        </p:txBody>
      </p:sp>
    </p:spTree>
    <p:extLst>
      <p:ext uri="{BB962C8B-B14F-4D97-AF65-F5344CB8AC3E}">
        <p14:creationId xmlns:p14="http://schemas.microsoft.com/office/powerpoint/2010/main" val="2284382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345" y="1076632"/>
            <a:ext cx="8128819" cy="1076633"/>
          </a:xfrm>
        </p:spPr>
        <p:txBody>
          <a:bodyPr>
            <a:normAutofit/>
          </a:bodyPr>
          <a:lstStyle/>
          <a:p>
            <a:pPr algn="ctr" rtl="1"/>
            <a:r>
              <a:rPr lang="ar-SA" sz="4000" b="1" dirty="0">
                <a:solidFill>
                  <a:schemeClr val="accent2"/>
                </a:solidFill>
              </a:rPr>
              <a:t>عوامل ظهور الرواية وازدهارها</a:t>
            </a:r>
            <a:endParaRPr lang="en-US" sz="4000" i="1" dirty="0">
              <a:solidFill>
                <a:schemeClr val="accent2"/>
              </a:solidFill>
            </a:endParaRPr>
          </a:p>
        </p:txBody>
      </p:sp>
      <p:sp>
        <p:nvSpPr>
          <p:cNvPr id="3" name="Content Placeholder 2"/>
          <p:cNvSpPr>
            <a:spLocks noGrp="1"/>
          </p:cNvSpPr>
          <p:nvPr>
            <p:ph idx="1"/>
          </p:nvPr>
        </p:nvSpPr>
        <p:spPr>
          <a:xfrm>
            <a:off x="491836" y="2300747"/>
            <a:ext cx="11353800" cy="3746091"/>
          </a:xfrm>
        </p:spPr>
        <p:txBody>
          <a:bodyPr>
            <a:normAutofit/>
          </a:bodyPr>
          <a:lstStyle/>
          <a:p>
            <a:pPr marL="0" lvl="0" indent="0" algn="just" rtl="1">
              <a:buNone/>
            </a:pPr>
            <a:r>
              <a:rPr lang="ar-IQ" sz="3200" b="1" dirty="0"/>
              <a:t>1- </a:t>
            </a:r>
            <a:r>
              <a:rPr lang="ar-SA" sz="3200" b="1" dirty="0"/>
              <a:t>انتشار القراءة والكتابة على نحو واسع</a:t>
            </a:r>
            <a:endParaRPr lang="ar-IQ" sz="3200" b="1" dirty="0"/>
          </a:p>
          <a:p>
            <a:pPr marL="0" lvl="0" indent="0" algn="just" rtl="1">
              <a:buNone/>
            </a:pPr>
            <a:r>
              <a:rPr lang="ar-SA" sz="3200" b="1" dirty="0"/>
              <a:t> </a:t>
            </a:r>
            <a:r>
              <a:rPr lang="ar-IQ" sz="3200" b="1" dirty="0"/>
              <a:t>2- </a:t>
            </a:r>
            <a:r>
              <a:rPr lang="ar-SA" sz="3200" b="1" dirty="0"/>
              <a:t>ظهور الطباعة</a:t>
            </a:r>
            <a:endParaRPr lang="ar-IQ" sz="3200" b="1" dirty="0"/>
          </a:p>
          <a:p>
            <a:pPr marL="0" lvl="0" indent="0" algn="just" rtl="1">
              <a:buNone/>
            </a:pPr>
            <a:r>
              <a:rPr lang="ar-SA" sz="3200" b="1" dirty="0"/>
              <a:t> </a:t>
            </a:r>
            <a:r>
              <a:rPr lang="ar-IQ" sz="3200" b="1" dirty="0"/>
              <a:t>3- </a:t>
            </a:r>
            <a:r>
              <a:rPr lang="ar-SA" sz="3200" b="1" dirty="0"/>
              <a:t>ظهور النزعة الفردية</a:t>
            </a:r>
            <a:endParaRPr lang="ar-IQ" sz="3200" b="1" dirty="0"/>
          </a:p>
          <a:p>
            <a:pPr marL="0" lvl="0" indent="0" algn="just" rtl="1">
              <a:buNone/>
            </a:pPr>
            <a:r>
              <a:rPr lang="ar-IQ" sz="3200" b="1" dirty="0"/>
              <a:t>4- </a:t>
            </a:r>
            <a:r>
              <a:rPr lang="ar-SA" sz="3200" b="1" dirty="0"/>
              <a:t> ظهور الطبقة الوسطى</a:t>
            </a:r>
            <a:endParaRPr lang="ar-IQ" sz="3200" b="1" dirty="0"/>
          </a:p>
          <a:p>
            <a:pPr marL="0" indent="0" algn="just">
              <a:buNone/>
            </a:pPr>
            <a:endParaRPr lang="en-US" sz="3200" b="1" dirty="0"/>
          </a:p>
        </p:txBody>
      </p:sp>
    </p:spTree>
    <p:extLst>
      <p:ext uri="{BB962C8B-B14F-4D97-AF65-F5344CB8AC3E}">
        <p14:creationId xmlns:p14="http://schemas.microsoft.com/office/powerpoint/2010/main" val="30348472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r" rtl="1">
              <a:buNone/>
            </a:pPr>
            <a:endParaRPr lang="ar-IQ" dirty="0"/>
          </a:p>
          <a:p>
            <a:pPr marL="0" indent="0" algn="r" rtl="1">
              <a:buNone/>
            </a:pPr>
            <a:endParaRPr lang="ar-IQ" dirty="0"/>
          </a:p>
          <a:p>
            <a:pPr marL="0" indent="0" algn="ctr" rtl="1">
              <a:buNone/>
            </a:pPr>
            <a:r>
              <a:rPr lang="ar-IQ" sz="8800" b="1" dirty="0">
                <a:solidFill>
                  <a:schemeClr val="accent2"/>
                </a:solidFill>
              </a:rPr>
              <a:t>شكرا لكم</a:t>
            </a:r>
            <a:endParaRPr lang="en-US" sz="8800" b="1" dirty="0">
              <a:solidFill>
                <a:schemeClr val="accent2"/>
              </a:solidFill>
            </a:endParaRPr>
          </a:p>
        </p:txBody>
      </p:sp>
    </p:spTree>
    <p:extLst>
      <p:ext uri="{BB962C8B-B14F-4D97-AF65-F5344CB8AC3E}">
        <p14:creationId xmlns:p14="http://schemas.microsoft.com/office/powerpoint/2010/main" val="104656651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36</TotalTime>
  <Words>223</Words>
  <Application>Microsoft Office PowerPoint</Application>
  <PresentationFormat>Widescreen</PresentationFormat>
  <Paragraphs>25</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Gill Sans MT</vt:lpstr>
      <vt:lpstr>Gallery</vt:lpstr>
      <vt:lpstr> جـامعــة صـلاح الــدين – أربيــل كليـــة التــربيــــة- شــقلاوة قسـم اللغــة العـربيـــة 2023-2024 </vt:lpstr>
      <vt:lpstr>PowerPoint Presentation</vt:lpstr>
      <vt:lpstr>  وإن الفن القصصي مصطلح عام يشتمل على أنماط سردية عديدة تشترك في بعض خصائصها، ويمتاز كل نوع منها بخصائص معينة، ومن أهم تلك الأنماط:-( الرواية)..  </vt:lpstr>
      <vt:lpstr>    مميزات الرواية:</vt:lpstr>
      <vt:lpstr>نشأة الرواية</vt:lpstr>
      <vt:lpstr>عوامل ظهور الرواية وازدهارها</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المادة المختارة/ الســرديــات</dc:title>
  <dc:creator>Dubai</dc:creator>
  <cp:lastModifiedBy>Active</cp:lastModifiedBy>
  <cp:revision>21</cp:revision>
  <dcterms:created xsi:type="dcterms:W3CDTF">2022-05-31T20:09:46Z</dcterms:created>
  <dcterms:modified xsi:type="dcterms:W3CDTF">2024-05-19T16:26:54Z</dcterms:modified>
</cp:coreProperties>
</file>