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60" r:id="rId5"/>
    <p:sldId id="261" r:id="rId6"/>
    <p:sldId id="262" r:id="rId7"/>
    <p:sldId id="265" r:id="rId8"/>
    <p:sldId id="268" r:id="rId9"/>
    <p:sldId id="270" r:id="rId10"/>
    <p:sldId id="271" r:id="rId11"/>
    <p:sldId id="277" r:id="rId12"/>
    <p:sldId id="278" r:id="rId13"/>
    <p:sldId id="279" r:id="rId14"/>
    <p:sldId id="273" r:id="rId15"/>
    <p:sldId id="282"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tan.abdulqdir@su.edu.kr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132_%D9%87%D9%80" TargetMode="External"/><Relationship Id="rId2" Type="http://schemas.openxmlformats.org/officeDocument/2006/relationships/hyperlink" Target="https://ar.wikipedia.org/wiki/41_%D9%87%D9%80" TargetMode="External"/><Relationship Id="rId1" Type="http://schemas.openxmlformats.org/officeDocument/2006/relationships/slideLayout" Target="../slideLayouts/slideLayout1.xml"/><Relationship Id="rId5" Type="http://schemas.openxmlformats.org/officeDocument/2006/relationships/hyperlink" Target="https://ar.wikipedia.org/wiki/750" TargetMode="External"/><Relationship Id="rId4" Type="http://schemas.openxmlformats.org/officeDocument/2006/relationships/hyperlink" Target="https://ar.wikipedia.org/wiki/66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92500" lnSpcReduction="10000"/>
          </a:bodyPr>
          <a:lstStyle/>
          <a:p>
            <a:pPr marL="0" indent="0" algn="ctr" rtl="1">
              <a:buNone/>
            </a:pPr>
            <a:r>
              <a:rPr lang="ar-IQ" b="1" dirty="0">
                <a:solidFill>
                  <a:schemeClr val="accent6">
                    <a:lumMod val="75000"/>
                  </a:schemeClr>
                </a:solidFill>
                <a:latin typeface="Simplified Arabic" pitchFamily="18" charset="-78"/>
              </a:rPr>
              <a:t>جامعة صلاح الدين</a:t>
            </a:r>
            <a:br>
              <a:rPr lang="ar-IQ" b="1" dirty="0">
                <a:solidFill>
                  <a:schemeClr val="accent6">
                    <a:lumMod val="75000"/>
                  </a:schemeClr>
                </a:solidFill>
                <a:latin typeface="Simplified Arabic" pitchFamily="18" charset="-78"/>
              </a:rPr>
            </a:br>
            <a:r>
              <a:rPr lang="ar-IQ" b="1" dirty="0">
                <a:solidFill>
                  <a:schemeClr val="accent6">
                    <a:lumMod val="75000"/>
                  </a:schemeClr>
                </a:solidFill>
                <a:latin typeface="Simplified Arabic" pitchFamily="18" charset="-78"/>
              </a:rPr>
              <a:t>كلية التربية </a:t>
            </a:r>
            <a:br>
              <a:rPr lang="ar-IQ" b="1" dirty="0">
                <a:solidFill>
                  <a:schemeClr val="accent6">
                    <a:lumMod val="75000"/>
                  </a:schemeClr>
                </a:solidFill>
                <a:latin typeface="Simplified Arabic" pitchFamily="18" charset="-78"/>
              </a:rPr>
            </a:br>
            <a:r>
              <a:rPr lang="ar-IQ" b="1" dirty="0">
                <a:solidFill>
                  <a:schemeClr val="accent6">
                    <a:lumMod val="75000"/>
                  </a:schemeClr>
                </a:solidFill>
                <a:latin typeface="Simplified Arabic" pitchFamily="18" charset="-78"/>
              </a:rPr>
              <a:t>قسم اللغة العربية/ شقلاوة</a:t>
            </a:r>
            <a:br>
              <a:rPr lang="ar-IQ" b="1" dirty="0">
                <a:solidFill>
                  <a:schemeClr val="accent6">
                    <a:lumMod val="75000"/>
                  </a:schemeClr>
                </a:solidFill>
                <a:latin typeface="Simplified Arabic" pitchFamily="18" charset="-78"/>
              </a:rPr>
            </a:br>
            <a:r>
              <a:rPr lang="ar-IQ" b="1" dirty="0">
                <a:solidFill>
                  <a:schemeClr val="accent6">
                    <a:lumMod val="75000"/>
                  </a:schemeClr>
                </a:solidFill>
                <a:latin typeface="Simplified Arabic" pitchFamily="18" charset="-78"/>
              </a:rPr>
              <a:t>المرحلة الثانية</a:t>
            </a:r>
            <a:br>
              <a:rPr lang="ar-IQ" b="1" dirty="0">
                <a:solidFill>
                  <a:schemeClr val="accent6">
                    <a:lumMod val="75000"/>
                  </a:schemeClr>
                </a:solidFill>
                <a:latin typeface="Simplified Arabic" pitchFamily="18" charset="-78"/>
              </a:rPr>
            </a:br>
            <a:r>
              <a:rPr lang="ar-IQ" b="1" dirty="0">
                <a:solidFill>
                  <a:schemeClr val="accent6">
                    <a:lumMod val="75000"/>
                  </a:schemeClr>
                </a:solidFill>
                <a:latin typeface="Simplified Arabic" pitchFamily="18" charset="-78"/>
              </a:rPr>
              <a:t>السنة الدراسية   </a:t>
            </a:r>
            <a:r>
              <a:rPr lang="en-US" b="1" dirty="0">
                <a:solidFill>
                  <a:schemeClr val="accent6">
                    <a:lumMod val="75000"/>
                  </a:schemeClr>
                </a:solidFill>
                <a:latin typeface="Simplified Arabic" pitchFamily="18" charset="-78"/>
              </a:rPr>
              <a:t>2024</a:t>
            </a:r>
            <a:r>
              <a:rPr lang="ar-IQ" b="1" dirty="0">
                <a:solidFill>
                  <a:schemeClr val="accent6">
                    <a:lumMod val="75000"/>
                  </a:schemeClr>
                </a:solidFill>
                <a:latin typeface="Simplified Arabic" pitchFamily="18" charset="-78"/>
              </a:rPr>
              <a:t>– </a:t>
            </a:r>
            <a:r>
              <a:rPr lang="en-US" b="1" dirty="0">
                <a:solidFill>
                  <a:schemeClr val="accent6">
                    <a:lumMod val="75000"/>
                  </a:schemeClr>
                </a:solidFill>
                <a:latin typeface="Simplified Arabic" pitchFamily="18" charset="-78"/>
              </a:rPr>
              <a:t>2023</a:t>
            </a:r>
            <a:br>
              <a:rPr lang="ar-IQ" b="1" dirty="0">
                <a:solidFill>
                  <a:schemeClr val="accent2"/>
                </a:solidFill>
                <a:latin typeface="Simplified Arabic" pitchFamily="18" charset="-78"/>
              </a:rPr>
            </a:br>
            <a:br>
              <a:rPr lang="ar-IQ" b="1" dirty="0">
                <a:latin typeface="Simplified Arabic" pitchFamily="18" charset="-78"/>
              </a:rPr>
            </a:br>
            <a:r>
              <a:rPr lang="ar-IQ" b="1" dirty="0">
                <a:solidFill>
                  <a:schemeClr val="bg2">
                    <a:lumMod val="50000"/>
                  </a:schemeClr>
                </a:solidFill>
                <a:latin typeface="Simplified Arabic" pitchFamily="18" charset="-78"/>
              </a:rPr>
              <a:t>المــــادة</a:t>
            </a:r>
            <a:br>
              <a:rPr lang="ar-IQ" b="1" dirty="0">
                <a:solidFill>
                  <a:schemeClr val="bg2">
                    <a:lumMod val="50000"/>
                  </a:schemeClr>
                </a:solidFill>
                <a:latin typeface="Simplified Arabic" pitchFamily="18" charset="-78"/>
              </a:rPr>
            </a:br>
            <a:r>
              <a:rPr lang="ar-IQ" b="1" dirty="0">
                <a:solidFill>
                  <a:schemeClr val="accent2"/>
                </a:solidFill>
                <a:effectLst>
                  <a:outerShdw blurRad="41275" dist="20320" dir="1800000" algn="tl">
                    <a:srgbClr val="000000">
                      <a:alpha val="40000"/>
                    </a:srgbClr>
                  </a:outerShdw>
                </a:effectLst>
              </a:rPr>
              <a:t>تــاریــخ </a:t>
            </a:r>
            <a:r>
              <a:rPr lang="ar-IQ" b="1">
                <a:solidFill>
                  <a:schemeClr val="accent2"/>
                </a:solidFill>
                <a:effectLst>
                  <a:outerShdw blurRad="41275" dist="20320" dir="1800000" algn="tl">
                    <a:srgbClr val="000000">
                      <a:alpha val="40000"/>
                    </a:srgbClr>
                  </a:outerShdw>
                </a:effectLst>
              </a:rPr>
              <a:t>النقــــد القــدیـــم/ مسائي</a:t>
            </a:r>
            <a:br>
              <a:rPr lang="en-US" b="1" dirty="0">
                <a:solidFill>
                  <a:srgbClr val="0070C0"/>
                </a:solidFill>
                <a:latin typeface="Simplified Arabic" pitchFamily="18" charset="-78"/>
              </a:rPr>
            </a:br>
            <a:br>
              <a:rPr lang="ar-IQ" b="1" dirty="0">
                <a:latin typeface="Simplified Arabic" pitchFamily="18" charset="-78"/>
              </a:rPr>
            </a:br>
            <a:r>
              <a:rPr lang="ar-IQ" b="1" dirty="0">
                <a:solidFill>
                  <a:srgbClr val="0070C0"/>
                </a:solidFill>
                <a:latin typeface="Simplified Arabic" pitchFamily="18" charset="-78"/>
              </a:rPr>
              <a:t>مدرس المادة</a:t>
            </a:r>
            <a:br>
              <a:rPr lang="ar-IQ" b="1" dirty="0">
                <a:latin typeface="Simplified Arabic" pitchFamily="18" charset="-78"/>
              </a:rPr>
            </a:br>
            <a:r>
              <a:rPr lang="ar-IQ" b="1" dirty="0">
                <a:solidFill>
                  <a:srgbClr val="C00000"/>
                </a:solidFill>
                <a:latin typeface="Simplified Arabic" pitchFamily="18" charset="-78"/>
              </a:rPr>
              <a:t>م.م.بۆتان لطيف عبدالقادر</a:t>
            </a:r>
            <a:br>
              <a:rPr lang="ar-IQ" b="1" dirty="0">
                <a:solidFill>
                  <a:srgbClr val="C00000"/>
                </a:solidFill>
                <a:latin typeface="Simplified Arabic" pitchFamily="18" charset="-78"/>
              </a:rPr>
            </a:br>
            <a:r>
              <a:rPr lang="ar-IQ" b="1" dirty="0">
                <a:solidFill>
                  <a:schemeClr val="tx2"/>
                </a:solidFill>
                <a:latin typeface="Simplified Arabic" pitchFamily="18" charset="-78"/>
              </a:rPr>
              <a:t>التخصص: الدراسات الأدبية والنقدية</a:t>
            </a:r>
            <a:br>
              <a:rPr lang="ar-IQ" b="1" dirty="0">
                <a:latin typeface="Simplified Arabic" pitchFamily="18" charset="-78"/>
              </a:rPr>
            </a:br>
            <a:br>
              <a:rPr lang="ar-IQ" b="1" dirty="0">
                <a:latin typeface="Simplified Arabic" pitchFamily="18" charset="-78"/>
              </a:rPr>
            </a:br>
            <a:r>
              <a:rPr lang="en-US" b="1" dirty="0">
                <a:latin typeface="Simplified Arabic" pitchFamily="18" charset="-78"/>
              </a:rPr>
              <a:t>Email: </a:t>
            </a:r>
            <a:r>
              <a:rPr lang="en-US" b="1" dirty="0">
                <a:latin typeface="Simplified Arabic" pitchFamily="18" charset="-78"/>
                <a:hlinkClick r:id="rId2"/>
              </a:rPr>
              <a:t>botan.abdulqdir@su.edu.krd</a:t>
            </a:r>
            <a:endParaRPr lang="ar-IQ" b="1" dirty="0"/>
          </a:p>
        </p:txBody>
      </p:sp>
    </p:spTree>
    <p:extLst>
      <p:ext uri="{BB962C8B-B14F-4D97-AF65-F5344CB8AC3E}">
        <p14:creationId xmlns:p14="http://schemas.microsoft.com/office/powerpoint/2010/main" val="1861125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153400" cy="6172200"/>
          </a:xfrm>
        </p:spPr>
        <p:txBody>
          <a:bodyPr>
            <a:normAutofit/>
          </a:bodyPr>
          <a:lstStyle/>
          <a:p>
            <a:pPr marL="0" indent="0" algn="r" rtl="1">
              <a:buNone/>
            </a:pPr>
            <a:r>
              <a:rPr lang="ar-SA" b="1" dirty="0">
                <a:solidFill>
                  <a:srgbClr val="C00000"/>
                </a:solidFill>
              </a:rPr>
              <a:t>المصادر الحديثة</a:t>
            </a:r>
            <a:r>
              <a:rPr lang="ar-IQ" b="1" dirty="0">
                <a:solidFill>
                  <a:srgbClr val="C00000"/>
                </a:solidFill>
              </a:rPr>
              <a:t>:</a:t>
            </a:r>
          </a:p>
          <a:p>
            <a:pPr marL="0" indent="0" algn="r" rtl="1">
              <a:buNone/>
            </a:pPr>
            <a:r>
              <a:rPr lang="ar-IQ" b="1" dirty="0"/>
              <a:t>1</a:t>
            </a:r>
            <a:r>
              <a:rPr lang="ar-SA" b="1" dirty="0"/>
              <a:t>-</a:t>
            </a:r>
            <a:r>
              <a:rPr lang="ar-IQ" b="1" dirty="0"/>
              <a:t> </a:t>
            </a:r>
            <a:r>
              <a:rPr lang="ar-SA" b="1" dirty="0"/>
              <a:t>في النقد الأدبي</a:t>
            </a:r>
            <a:r>
              <a:rPr lang="ar-IQ" b="1" dirty="0"/>
              <a:t>: </a:t>
            </a:r>
            <a:r>
              <a:rPr lang="ar-SA" b="1" dirty="0"/>
              <a:t> سيد قطب</a:t>
            </a:r>
            <a:endParaRPr lang="en-US" b="1" dirty="0"/>
          </a:p>
          <a:p>
            <a:pPr marL="0" indent="0" algn="r" rtl="1">
              <a:buNone/>
            </a:pPr>
            <a:r>
              <a:rPr lang="ar-SA" b="1" dirty="0"/>
              <a:t>2-</a:t>
            </a:r>
            <a:r>
              <a:rPr lang="ar-IQ" b="1" dirty="0"/>
              <a:t> أ</a:t>
            </a:r>
            <a:r>
              <a:rPr lang="ar-SA" b="1" dirty="0"/>
              <a:t>صول النقد الأدبي</a:t>
            </a:r>
            <a:r>
              <a:rPr lang="ar-IQ" b="1" dirty="0"/>
              <a:t>:  </a:t>
            </a:r>
            <a:r>
              <a:rPr lang="ar-SA" b="1" dirty="0"/>
              <a:t>أحمد الشاييب</a:t>
            </a:r>
            <a:endParaRPr lang="en-US" b="1" dirty="0"/>
          </a:p>
          <a:p>
            <a:pPr marL="0" indent="0" algn="r" rtl="1">
              <a:buNone/>
            </a:pPr>
            <a:r>
              <a:rPr lang="ar-SA" b="1" dirty="0"/>
              <a:t>3-</a:t>
            </a:r>
            <a:r>
              <a:rPr lang="ar-IQ" b="1" dirty="0"/>
              <a:t> </a:t>
            </a:r>
            <a:r>
              <a:rPr lang="ar-SA" b="1" dirty="0"/>
              <a:t>النقد المنهجي عند العرب</a:t>
            </a:r>
            <a:r>
              <a:rPr lang="ar-IQ" b="1" dirty="0"/>
              <a:t>:   </a:t>
            </a:r>
            <a:r>
              <a:rPr lang="ar-SA" b="1" dirty="0"/>
              <a:t>محمد المندور</a:t>
            </a:r>
            <a:endParaRPr lang="en-US" b="1" dirty="0"/>
          </a:p>
          <a:p>
            <a:pPr marL="0" indent="0" algn="r" rtl="1">
              <a:buNone/>
            </a:pPr>
            <a:r>
              <a:rPr lang="ar-SA" b="1" dirty="0"/>
              <a:t>4-</a:t>
            </a:r>
            <a:r>
              <a:rPr lang="ar-IQ" b="1" dirty="0"/>
              <a:t> </a:t>
            </a:r>
            <a:r>
              <a:rPr lang="ar-SA" b="1" dirty="0"/>
              <a:t>النقد الأدبي</a:t>
            </a:r>
            <a:r>
              <a:rPr lang="ar-IQ" b="1" dirty="0"/>
              <a:t>:  </a:t>
            </a:r>
            <a:r>
              <a:rPr lang="ar-SA" b="1" dirty="0"/>
              <a:t>أحمد أمين</a:t>
            </a:r>
            <a:endParaRPr lang="en-US" b="1" dirty="0"/>
          </a:p>
          <a:p>
            <a:pPr marL="0" indent="0" algn="r" rtl="1">
              <a:buNone/>
            </a:pPr>
            <a:r>
              <a:rPr lang="ar-SA" b="1" dirty="0"/>
              <a:t>5-</a:t>
            </a:r>
            <a:r>
              <a:rPr lang="ar-IQ" b="1" dirty="0"/>
              <a:t> </a:t>
            </a:r>
            <a:r>
              <a:rPr lang="ar-SA" b="1" dirty="0"/>
              <a:t>مقالات في الشعر الجاهلي</a:t>
            </a:r>
            <a:r>
              <a:rPr lang="ar-IQ" b="1" dirty="0"/>
              <a:t>:  </a:t>
            </a:r>
            <a:r>
              <a:rPr lang="ar-SA" b="1" dirty="0"/>
              <a:t> يوسف اليوسف</a:t>
            </a:r>
            <a:endParaRPr lang="en-US" b="1" dirty="0"/>
          </a:p>
          <a:p>
            <a:pPr marL="0" indent="0" algn="r" rtl="1">
              <a:buNone/>
            </a:pPr>
            <a:r>
              <a:rPr lang="ar-SA" b="1" dirty="0"/>
              <a:t>6-</a:t>
            </a:r>
            <a:r>
              <a:rPr lang="ar-IQ" b="1" dirty="0"/>
              <a:t> </a:t>
            </a:r>
            <a:r>
              <a:rPr lang="ar-SA" b="1" dirty="0"/>
              <a:t>في النقد الأدبي</a:t>
            </a:r>
            <a:r>
              <a:rPr lang="ar-IQ" b="1" dirty="0"/>
              <a:t>:</a:t>
            </a:r>
            <a:r>
              <a:rPr lang="ar-SA" b="1" dirty="0"/>
              <a:t> </a:t>
            </a:r>
            <a:r>
              <a:rPr lang="ar-IQ" b="1" dirty="0"/>
              <a:t> </a:t>
            </a:r>
            <a:r>
              <a:rPr lang="ar-SA" b="1" dirty="0"/>
              <a:t>شوقي ضيف</a:t>
            </a:r>
            <a:endParaRPr lang="en-US" b="1" dirty="0"/>
          </a:p>
          <a:p>
            <a:pPr marL="0" indent="0" algn="r" rtl="1">
              <a:buNone/>
            </a:pPr>
            <a:r>
              <a:rPr lang="ar-SA" b="1" dirty="0"/>
              <a:t>7-</a:t>
            </a:r>
            <a:r>
              <a:rPr lang="ar-IQ" b="1" dirty="0"/>
              <a:t> </a:t>
            </a:r>
            <a:r>
              <a:rPr lang="ar-SA" b="1" dirty="0"/>
              <a:t>النقد التطبيقي التحليلي</a:t>
            </a:r>
            <a:r>
              <a:rPr lang="ar-IQ" b="1" dirty="0"/>
              <a:t>:  </a:t>
            </a:r>
            <a:r>
              <a:rPr lang="ar-SA" b="1" dirty="0"/>
              <a:t>خالد مصطفى</a:t>
            </a:r>
            <a:endParaRPr lang="en-US" b="1" dirty="0"/>
          </a:p>
          <a:p>
            <a:pPr marL="0" indent="0" algn="r" rtl="1">
              <a:buNone/>
            </a:pPr>
            <a:r>
              <a:rPr lang="ar-SA" b="1" dirty="0"/>
              <a:t>8-</a:t>
            </a:r>
            <a:r>
              <a:rPr lang="ar-IQ" b="1" dirty="0"/>
              <a:t> </a:t>
            </a:r>
            <a:r>
              <a:rPr lang="ar-SA" b="1" dirty="0"/>
              <a:t>تاريخ النقد الأدبي عند العرب</a:t>
            </a:r>
            <a:r>
              <a:rPr lang="ar-IQ" b="1" dirty="0"/>
              <a:t>: </a:t>
            </a:r>
            <a:r>
              <a:rPr lang="ar-SA" b="1" dirty="0"/>
              <a:t> د.أحسان عباس</a:t>
            </a:r>
            <a:endParaRPr lang="en-US" b="1" dirty="0"/>
          </a:p>
          <a:p>
            <a:pPr marL="0" indent="0" algn="r" rtl="1">
              <a:buNone/>
            </a:pPr>
            <a:r>
              <a:rPr lang="ar-SA" b="1" dirty="0"/>
              <a:t>9-</a:t>
            </a:r>
            <a:r>
              <a:rPr lang="ar-IQ" b="1" dirty="0"/>
              <a:t> </a:t>
            </a:r>
            <a:r>
              <a:rPr lang="ar-SA" b="1" dirty="0"/>
              <a:t>مقدمة في النقد الأدبي</a:t>
            </a:r>
            <a:r>
              <a:rPr lang="ar-IQ" b="1" dirty="0"/>
              <a:t>:  </a:t>
            </a:r>
            <a:r>
              <a:rPr lang="ar-SA" b="1" dirty="0"/>
              <a:t>د.علي جواد الطاهر</a:t>
            </a:r>
            <a:endParaRPr lang="en-US" b="1" dirty="0"/>
          </a:p>
          <a:p>
            <a:pPr marL="0" indent="0" algn="r">
              <a:buNone/>
            </a:pPr>
            <a:endParaRPr lang="ar-IQ" dirty="0"/>
          </a:p>
        </p:txBody>
      </p:sp>
    </p:spTree>
    <p:extLst>
      <p:ext uri="{BB962C8B-B14F-4D97-AF65-F5344CB8AC3E}">
        <p14:creationId xmlns:p14="http://schemas.microsoft.com/office/powerpoint/2010/main" val="183473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7310"/>
            <a:ext cx="8229600" cy="762000"/>
          </a:xfrm>
        </p:spPr>
        <p:txBody>
          <a:bodyPr>
            <a:normAutofit/>
          </a:bodyPr>
          <a:lstStyle/>
          <a:p>
            <a:pPr rtl="1"/>
            <a:r>
              <a:rPr lang="ar-SA" sz="3600" b="1" dirty="0">
                <a:solidFill>
                  <a:srgbClr val="FF0000"/>
                </a:solidFill>
              </a:rPr>
              <a:t>النقد الأدبي في ال</a:t>
            </a:r>
            <a:r>
              <a:rPr lang="ar-IQ" sz="3600" b="1" dirty="0">
                <a:solidFill>
                  <a:srgbClr val="FF0000"/>
                </a:solidFill>
              </a:rPr>
              <a:t>عص</a:t>
            </a:r>
            <a:r>
              <a:rPr lang="ar-SA" sz="3600" b="1" dirty="0">
                <a:solidFill>
                  <a:srgbClr val="FF0000"/>
                </a:solidFill>
              </a:rPr>
              <a:t>ر</a:t>
            </a:r>
            <a:r>
              <a:rPr lang="ar-IQ" sz="3600" b="1" dirty="0">
                <a:solidFill>
                  <a:srgbClr val="FF0000"/>
                </a:solidFill>
              </a:rPr>
              <a:t> العباس</a:t>
            </a:r>
            <a:r>
              <a:rPr lang="ar-SA" sz="3600" b="1" dirty="0">
                <a:solidFill>
                  <a:srgbClr val="FF0000"/>
                </a:solidFill>
              </a:rPr>
              <a:t>ي</a:t>
            </a:r>
            <a:r>
              <a:rPr lang="en-US" sz="3600" b="1" dirty="0">
                <a:solidFill>
                  <a:srgbClr val="FF0000"/>
                </a:solidFill>
              </a:rPr>
              <a:t>:</a:t>
            </a:r>
            <a:endParaRPr lang="ar-IQ" sz="3600" dirty="0">
              <a:solidFill>
                <a:srgbClr val="FF0000"/>
              </a:solidFill>
            </a:endParaRPr>
          </a:p>
        </p:txBody>
      </p:sp>
      <p:sp>
        <p:nvSpPr>
          <p:cNvPr id="3" name="Content Placeholder 2"/>
          <p:cNvSpPr>
            <a:spLocks noGrp="1"/>
          </p:cNvSpPr>
          <p:nvPr>
            <p:ph idx="1"/>
          </p:nvPr>
        </p:nvSpPr>
        <p:spPr>
          <a:xfrm>
            <a:off x="152400" y="1447800"/>
            <a:ext cx="8839200" cy="5181600"/>
          </a:xfrm>
        </p:spPr>
        <p:txBody>
          <a:bodyPr>
            <a:normAutofit/>
          </a:bodyPr>
          <a:lstStyle/>
          <a:p>
            <a:pPr marL="0" indent="0" algn="r" rtl="1">
              <a:buNone/>
            </a:pPr>
            <a:r>
              <a:rPr lang="en-US" b="1" dirty="0"/>
              <a:t>	</a:t>
            </a:r>
            <a:r>
              <a:rPr lang="ar-SA" b="1" dirty="0"/>
              <a:t>اتخذ النقد في هذا القرن مرحلة التدوين والتأليف، وقام بهذا العبء جملة من رواة الشعر والأدب كالأصمعي، وابن سلام الجمحي، والجاحظ، وابن قتيبة، والمبرد، وابن المعتز</a:t>
            </a:r>
            <a:r>
              <a:rPr lang="en-US" b="1" dirty="0"/>
              <a:t> .</a:t>
            </a:r>
          </a:p>
          <a:p>
            <a:pPr marL="0" indent="0" algn="r" rtl="1">
              <a:buNone/>
            </a:pPr>
            <a:br>
              <a:rPr lang="en-US" b="1" dirty="0"/>
            </a:br>
            <a:r>
              <a:rPr lang="en-US" b="1" dirty="0"/>
              <a:t>	</a:t>
            </a:r>
            <a:r>
              <a:rPr lang="ar-SA" b="1" dirty="0"/>
              <a:t>ولا ننسى أن في هذا القرن نقلت مصنفات اليونان إلى العربية، فيما يخص الأدب والنقد: كتابا أرسطو، فن الخطابة وكتاب الشعر</a:t>
            </a:r>
            <a:r>
              <a:rPr lang="en-US" b="1" dirty="0"/>
              <a:t>.</a:t>
            </a:r>
            <a:endParaRPr lang="ar-IQ" b="1" dirty="0"/>
          </a:p>
          <a:p>
            <a:pPr marL="0" indent="0" algn="r" rtl="1">
              <a:buNone/>
            </a:pPr>
            <a:r>
              <a:rPr lang="en-US" b="1" dirty="0"/>
              <a:t>	</a:t>
            </a:r>
            <a:r>
              <a:rPr lang="ar-SA" b="1" dirty="0"/>
              <a:t>لقد ازدهر النقد الأدبي على يد جملة من رواة الشعر وأدباء العصر والشعراء التابعين، فمن رواة الشعر: الأصمعي، حماد الراوية، أبو عمر بن العلاء، أبو عبيدة</a:t>
            </a:r>
            <a:r>
              <a:rPr lang="en-US" b="1" dirty="0"/>
              <a:t> .</a:t>
            </a:r>
            <a:endParaRPr lang="ar-IQ" dirty="0"/>
          </a:p>
        </p:txBody>
      </p:sp>
    </p:spTree>
    <p:extLst>
      <p:ext uri="{BB962C8B-B14F-4D97-AF65-F5344CB8AC3E}">
        <p14:creationId xmlns:p14="http://schemas.microsoft.com/office/powerpoint/2010/main" val="409751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4953000"/>
          </a:xfrm>
        </p:spPr>
        <p:txBody>
          <a:bodyPr>
            <a:normAutofit fontScale="85000" lnSpcReduction="20000"/>
          </a:bodyPr>
          <a:lstStyle/>
          <a:p>
            <a:pPr marL="0" indent="0" algn="ctr" rtl="1">
              <a:buNone/>
            </a:pPr>
            <a:r>
              <a:rPr lang="ar-SA" b="1" dirty="0">
                <a:solidFill>
                  <a:schemeClr val="accent2"/>
                </a:solidFill>
              </a:rPr>
              <a:t>محمد بن سلام الجمحي</a:t>
            </a:r>
            <a:r>
              <a:rPr lang="ar-IQ" b="1" dirty="0">
                <a:solidFill>
                  <a:schemeClr val="accent2"/>
                </a:solidFill>
              </a:rPr>
              <a:t> وکتابه(طبقات فحول الشعراء):</a:t>
            </a:r>
          </a:p>
          <a:p>
            <a:pPr marL="0" indent="0" algn="r" rtl="1">
              <a:buNone/>
            </a:pPr>
            <a:r>
              <a:rPr lang="ar-SA" b="1" dirty="0"/>
              <a:t>وجاء بعد الأصمعي محمد بن سلام الجمحي، وقد جعله عشر طبقات للشعر الجاهلي، ومثلها للشعر الاسلامي، وفي كل طبقة أربعة شعراء</a:t>
            </a:r>
            <a:r>
              <a:rPr lang="en-US" b="1" dirty="0"/>
              <a:t>.</a:t>
            </a:r>
            <a:br>
              <a:rPr lang="en-US" b="1" dirty="0"/>
            </a:br>
            <a:endParaRPr lang="en-US" b="1" dirty="0"/>
          </a:p>
          <a:p>
            <a:pPr marL="0" indent="0" algn="r" rtl="1">
              <a:buNone/>
            </a:pPr>
            <a:endParaRPr lang="en-US" b="1" dirty="0"/>
          </a:p>
          <a:p>
            <a:pPr marL="0" indent="0" algn="r" rtl="1">
              <a:buNone/>
            </a:pPr>
            <a:endParaRPr lang="en-US" b="1" dirty="0"/>
          </a:p>
          <a:p>
            <a:pPr marL="0" indent="0" algn="r" rtl="1">
              <a:buNone/>
            </a:pPr>
            <a:endParaRPr lang="en-US" b="1" dirty="0"/>
          </a:p>
          <a:p>
            <a:pPr marL="0" indent="0" algn="ctr" rtl="1">
              <a:buNone/>
            </a:pPr>
            <a:r>
              <a:rPr lang="ar-IQ" b="1" dirty="0">
                <a:solidFill>
                  <a:schemeClr val="tx2"/>
                </a:solidFill>
              </a:rPr>
              <a:t>   </a:t>
            </a:r>
            <a:r>
              <a:rPr lang="ar-SA" b="1" dirty="0">
                <a:solidFill>
                  <a:schemeClr val="tx2"/>
                </a:solidFill>
              </a:rPr>
              <a:t>الخصائص النقدية التي برزت في كتابه</a:t>
            </a:r>
            <a:r>
              <a:rPr lang="en-US" b="1" dirty="0">
                <a:solidFill>
                  <a:schemeClr val="tx2"/>
                </a:solidFill>
              </a:rPr>
              <a:t>:</a:t>
            </a:r>
          </a:p>
          <a:p>
            <a:pPr marL="0" indent="0" algn="r" rtl="1">
              <a:buNone/>
            </a:pPr>
            <a:br>
              <a:rPr lang="en-US" b="1" dirty="0"/>
            </a:br>
            <a:br>
              <a:rPr lang="en-US" b="1" dirty="0"/>
            </a:br>
            <a:br>
              <a:rPr lang="en-US" b="1" dirty="0"/>
            </a:br>
            <a:endParaRPr lang="ar-IQ" dirty="0"/>
          </a:p>
        </p:txBody>
      </p:sp>
    </p:spTree>
    <p:extLst>
      <p:ext uri="{BB962C8B-B14F-4D97-AF65-F5344CB8AC3E}">
        <p14:creationId xmlns:p14="http://schemas.microsoft.com/office/powerpoint/2010/main" val="268827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391400" cy="5105400"/>
          </a:xfrm>
        </p:spPr>
        <p:txBody>
          <a:bodyPr>
            <a:normAutofit/>
          </a:bodyPr>
          <a:lstStyle/>
          <a:p>
            <a:pPr marL="0" indent="0" algn="r" rtl="1">
              <a:buNone/>
            </a:pPr>
            <a:r>
              <a:rPr lang="ar-SA" sz="4500" b="1" dirty="0">
                <a:solidFill>
                  <a:schemeClr val="accent2"/>
                </a:solidFill>
              </a:rPr>
              <a:t>ابن قتيبة وكتابه</a:t>
            </a:r>
            <a:r>
              <a:rPr lang="ar-IQ" sz="4500" b="1" dirty="0">
                <a:solidFill>
                  <a:schemeClr val="accent2"/>
                </a:solidFill>
              </a:rPr>
              <a:t> </a:t>
            </a:r>
            <a:r>
              <a:rPr lang="en-US" sz="4500" b="1" dirty="0">
                <a:solidFill>
                  <a:schemeClr val="accent2"/>
                </a:solidFill>
              </a:rPr>
              <a:t>)</a:t>
            </a:r>
            <a:r>
              <a:rPr lang="ar-SA" sz="4500" b="1" dirty="0">
                <a:solidFill>
                  <a:schemeClr val="accent2"/>
                </a:solidFill>
              </a:rPr>
              <a:t>الشعر والشعراء</a:t>
            </a:r>
            <a:r>
              <a:rPr lang="en-US" sz="4500" b="1" dirty="0">
                <a:solidFill>
                  <a:schemeClr val="accent2"/>
                </a:solidFill>
              </a:rPr>
              <a:t>(</a:t>
            </a:r>
            <a:endParaRPr lang="ar-IQ" sz="4500" b="1" dirty="0">
              <a:solidFill>
                <a:schemeClr val="accent2"/>
              </a:solidFill>
            </a:endParaRPr>
          </a:p>
          <a:p>
            <a:pPr marL="0" indent="0" algn="r" rtl="1">
              <a:buNone/>
            </a:pPr>
            <a:br>
              <a:rPr lang="en-US" b="1" dirty="0"/>
            </a:br>
            <a:r>
              <a:rPr lang="ar-SA" b="1" dirty="0"/>
              <a:t>قسم</a:t>
            </a:r>
            <a:r>
              <a:rPr lang="ar-IQ" b="1" dirty="0"/>
              <a:t> </a:t>
            </a:r>
            <a:r>
              <a:rPr lang="ar-SA" b="1" dirty="0"/>
              <a:t>ابن قتيبة الكلام المنظوم إلى أربعة ضروب</a:t>
            </a:r>
            <a:r>
              <a:rPr lang="ar-IQ" b="1" dirty="0"/>
              <a:t>:</a:t>
            </a:r>
          </a:p>
          <a:p>
            <a:pPr marL="0" indent="0">
              <a:buNone/>
            </a:pPr>
            <a:endParaRPr lang="ar-IQ" dirty="0"/>
          </a:p>
        </p:txBody>
      </p:sp>
    </p:spTree>
    <p:extLst>
      <p:ext uri="{BB962C8B-B14F-4D97-AF65-F5344CB8AC3E}">
        <p14:creationId xmlns:p14="http://schemas.microsoft.com/office/powerpoint/2010/main" val="178205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20000"/>
          </a:bodyPr>
          <a:lstStyle/>
          <a:p>
            <a:pPr algn="r" rtl="1"/>
            <a:endParaRPr lang="en-US" b="1" dirty="0"/>
          </a:p>
          <a:p>
            <a:pPr algn="r" rtl="1"/>
            <a:r>
              <a:rPr lang="ar-SA" sz="3800" b="1" dirty="0">
                <a:solidFill>
                  <a:srgbClr val="FF0000"/>
                </a:solidFill>
              </a:rPr>
              <a:t>أهم القضايا التي تناولها النقد الأدبي</a:t>
            </a:r>
            <a:r>
              <a:rPr lang="ar-IQ" sz="3800" b="1" dirty="0">
                <a:solidFill>
                  <a:srgbClr val="FF0000"/>
                </a:solidFill>
              </a:rPr>
              <a:t> </a:t>
            </a:r>
            <a:r>
              <a:rPr lang="ar-SA" sz="3800" b="1" dirty="0">
                <a:solidFill>
                  <a:srgbClr val="FF0000"/>
                </a:solidFill>
              </a:rPr>
              <a:t>في القرن الرابع الهجري</a:t>
            </a:r>
            <a:r>
              <a:rPr lang="ar-IQ" sz="2900" b="1" dirty="0">
                <a:solidFill>
                  <a:srgbClr val="FF0000"/>
                </a:solidFill>
              </a:rPr>
              <a:t>(الطابع الثاني)</a:t>
            </a:r>
            <a:r>
              <a:rPr lang="ar-SA" sz="3800" b="1" dirty="0">
                <a:solidFill>
                  <a:srgbClr val="FF0000"/>
                </a:solidFill>
              </a:rPr>
              <a:t>:</a:t>
            </a:r>
            <a:br>
              <a:rPr lang="en-US" b="1" dirty="0"/>
            </a:br>
            <a:r>
              <a:rPr lang="ar-SA" b="1" dirty="0"/>
              <a:t>قضية اللفظ والمعنى أو الشكل والمضمون</a:t>
            </a:r>
            <a:br>
              <a:rPr lang="en-US" b="1" dirty="0"/>
            </a:br>
            <a:r>
              <a:rPr lang="ar-SA" b="1" dirty="0"/>
              <a:t>قضية المطبوع والمصنوع</a:t>
            </a:r>
            <a:br>
              <a:rPr lang="en-US" b="1" dirty="0"/>
            </a:br>
            <a:r>
              <a:rPr lang="ar-SA" b="1" dirty="0"/>
              <a:t>قضية الوحدة والكثرة في القصيدة</a:t>
            </a:r>
            <a:br>
              <a:rPr lang="en-US" b="1" dirty="0"/>
            </a:br>
            <a:r>
              <a:rPr lang="ar-SA" b="1" dirty="0"/>
              <a:t>قضية الصدق والكذب في الشعر</a:t>
            </a:r>
            <a:br>
              <a:rPr lang="en-US" b="1" dirty="0"/>
            </a:br>
            <a:r>
              <a:rPr lang="ar-SA" b="1" dirty="0"/>
              <a:t>قضية المفاضلة أو الموازنة بين شعرين أو شاعرين</a:t>
            </a:r>
            <a:r>
              <a:rPr lang="en-US" b="1" dirty="0"/>
              <a:t>.</a:t>
            </a:r>
            <a:br>
              <a:rPr lang="en-US" b="1" dirty="0"/>
            </a:br>
            <a:r>
              <a:rPr lang="ar-SA" b="1" dirty="0"/>
              <a:t>قضية السرقات الشعرية</a:t>
            </a:r>
            <a:br>
              <a:rPr lang="en-US" b="1" dirty="0"/>
            </a:br>
            <a:r>
              <a:rPr lang="ar-SA" b="1" dirty="0"/>
              <a:t>قضية القديم والحديث في الشعر</a:t>
            </a:r>
            <a:br>
              <a:rPr lang="en-US" b="1" dirty="0"/>
            </a:br>
            <a:r>
              <a:rPr lang="ar-SA" b="1" dirty="0"/>
              <a:t>قضية المضامين الحسية</a:t>
            </a:r>
            <a:r>
              <a:rPr lang="en-US" b="1" dirty="0"/>
              <a:t> .</a:t>
            </a:r>
            <a:br>
              <a:rPr lang="en-US" b="1" dirty="0"/>
            </a:br>
            <a:r>
              <a:rPr lang="ar-SA" b="1" dirty="0"/>
              <a:t>قضية عمود الشعر</a:t>
            </a:r>
            <a:br>
              <a:rPr lang="en-US" b="1" dirty="0"/>
            </a:br>
            <a:r>
              <a:rPr lang="ar-SA" b="1" dirty="0"/>
              <a:t>قضية الوضوح والغموض</a:t>
            </a:r>
            <a:r>
              <a:rPr lang="en-US" b="1" dirty="0"/>
              <a:t>.</a:t>
            </a:r>
            <a:br>
              <a:rPr lang="en-US" b="1" dirty="0"/>
            </a:br>
            <a:r>
              <a:rPr lang="ar-SA" b="1" dirty="0"/>
              <a:t>قضية الوساطة</a:t>
            </a:r>
            <a:r>
              <a:rPr lang="en-US" b="1" dirty="0"/>
              <a:t> .</a:t>
            </a:r>
            <a:endParaRPr lang="en-US" dirty="0"/>
          </a:p>
          <a:p>
            <a:pPr marL="0" indent="0" algn="r" rtl="1">
              <a:buNone/>
            </a:pPr>
            <a:r>
              <a:rPr lang="ar-IQ" b="1" dirty="0"/>
              <a:t>    </a:t>
            </a:r>
            <a:r>
              <a:rPr lang="ar-SA" b="1" dirty="0"/>
              <a:t>السرقات الادبية</a:t>
            </a:r>
            <a:endParaRPr lang="ar-IQ" dirty="0"/>
          </a:p>
        </p:txBody>
      </p:sp>
    </p:spTree>
    <p:extLst>
      <p:ext uri="{BB962C8B-B14F-4D97-AF65-F5344CB8AC3E}">
        <p14:creationId xmlns:p14="http://schemas.microsoft.com/office/powerpoint/2010/main" val="365618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a:noAutofit/>
          </a:bodyPr>
          <a:lstStyle/>
          <a:p>
            <a:pPr marL="0" indent="0" algn="ctr" rtl="1">
              <a:buNone/>
            </a:pPr>
            <a:r>
              <a:rPr lang="ar-IQ" sz="2800" b="1" dirty="0">
                <a:solidFill>
                  <a:schemeClr val="accent2"/>
                </a:solidFill>
                <a:cs typeface="+mj-cs"/>
              </a:rPr>
              <a:t>النقد الأدبي في القرن الرابع الهجري:</a:t>
            </a:r>
            <a:endParaRPr lang="en-US" sz="2800" b="1" dirty="0">
              <a:solidFill>
                <a:schemeClr val="accent2"/>
              </a:solidFill>
              <a:cs typeface="+mj-cs"/>
            </a:endParaRPr>
          </a:p>
          <a:p>
            <a:pPr marL="0" indent="0" algn="ctr" rtl="1">
              <a:buNone/>
            </a:pPr>
            <a:endParaRPr lang="ar-IQ" sz="2800" b="1" dirty="0">
              <a:cs typeface="+mj-cs"/>
            </a:endParaRPr>
          </a:p>
          <a:p>
            <a:pPr marL="0" indent="0" algn="r" rtl="1">
              <a:buNone/>
            </a:pPr>
            <a:r>
              <a:rPr lang="en-US" sz="2800" b="1" dirty="0">
                <a:cs typeface="+mj-cs"/>
              </a:rPr>
              <a:t>	</a:t>
            </a:r>
            <a:r>
              <a:rPr lang="ar-IQ" sz="2800" b="1" dirty="0">
                <a:cs typeface="+mj-cs"/>
              </a:rPr>
              <a:t>اتسم التأليف في النقد الأدبي في هذا القرن بطابعين متميِّزين ولكل طابع خصوصياته وميزاته الثقافية والعلمية.</a:t>
            </a:r>
          </a:p>
          <a:p>
            <a:pPr marL="0" indent="0" algn="r" rtl="1">
              <a:buNone/>
            </a:pPr>
            <a:r>
              <a:rPr lang="ar-IQ" sz="2800" b="1" dirty="0">
                <a:solidFill>
                  <a:srgbClr val="0070C0"/>
                </a:solidFill>
                <a:cs typeface="+mj-cs"/>
              </a:rPr>
              <a:t>فالطابع الاول </a:t>
            </a:r>
            <a:r>
              <a:rPr lang="ar-IQ" sz="2800" b="1" dirty="0">
                <a:cs typeface="+mj-cs"/>
              </a:rPr>
              <a:t>يمثله جملة من الكتاب المتخصصين في نقد الشعر، الذين يحملون ثقافة عربية محضة لا تشوبها المؤثرات الخارجية ولا الثقافات الأجنبية</a:t>
            </a:r>
            <a:r>
              <a:rPr lang="en-US" sz="2800" b="1" dirty="0">
                <a:cs typeface="+mj-cs"/>
              </a:rPr>
              <a:t>.</a:t>
            </a:r>
          </a:p>
          <a:p>
            <a:pPr marL="0" indent="0" algn="r" rtl="1">
              <a:buNone/>
            </a:pPr>
            <a:endParaRPr lang="en-US" sz="2800" b="1" dirty="0">
              <a:cs typeface="+mj-cs"/>
            </a:endParaRPr>
          </a:p>
          <a:p>
            <a:pPr marL="0" indent="0" algn="r" rtl="1">
              <a:buNone/>
            </a:pPr>
            <a:endParaRPr lang="en-US" sz="2800" b="1" dirty="0">
              <a:cs typeface="+mj-cs"/>
            </a:endParaRPr>
          </a:p>
          <a:p>
            <a:pPr marL="0" indent="0" algn="r" rtl="1">
              <a:buNone/>
            </a:pPr>
            <a:r>
              <a:rPr lang="en-US" sz="2800" b="1" dirty="0">
                <a:cs typeface="+mj-cs"/>
              </a:rPr>
              <a:t>	</a:t>
            </a:r>
            <a:r>
              <a:rPr lang="ar-IQ" sz="2800" b="1" dirty="0">
                <a:cs typeface="+mj-cs"/>
              </a:rPr>
              <a:t>أما </a:t>
            </a:r>
            <a:r>
              <a:rPr lang="ar-IQ" sz="2800" b="1" dirty="0">
                <a:solidFill>
                  <a:srgbClr val="0070C0"/>
                </a:solidFill>
                <a:cs typeface="+mj-cs"/>
              </a:rPr>
              <a:t>الطابع الثاني </a:t>
            </a:r>
            <a:r>
              <a:rPr lang="ar-IQ" sz="2800" b="1" dirty="0">
                <a:cs typeface="+mj-cs"/>
              </a:rPr>
              <a:t>فيمثله جملة من الأدباء والنقاد الذين صقلتهم الثقافات الأجنبية إضافة إلى ما نهلوا من الثقافة العربية فخلقت منهم نقاداً ماهرين كتبوا فأبدعوا وصنّفوا فأجادوا التصنيف، ولمّا كانت الفنون البلاغية موضع اعتناء وتقدير عند هؤلاء</a:t>
            </a:r>
            <a:r>
              <a:rPr lang="en-US" sz="2800" b="1" dirty="0">
                <a:cs typeface="+mj-cs"/>
              </a:rPr>
              <a:t>.</a:t>
            </a:r>
            <a:endParaRPr lang="ar-IQ" sz="2800" b="1" dirty="0">
              <a:cs typeface="+mj-cs"/>
            </a:endParaRPr>
          </a:p>
          <a:p>
            <a:pPr marL="0" indent="0" algn="r">
              <a:buNone/>
            </a:pPr>
            <a:endParaRPr lang="en-US" sz="2800" dirty="0">
              <a:cs typeface="+mj-cs"/>
            </a:endParaRPr>
          </a:p>
        </p:txBody>
      </p:sp>
    </p:spTree>
    <p:extLst>
      <p:ext uri="{BB962C8B-B14F-4D97-AF65-F5344CB8AC3E}">
        <p14:creationId xmlns:p14="http://schemas.microsoft.com/office/powerpoint/2010/main" val="226131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ar-IQ" sz="3600" b="1" dirty="0">
                <a:solidFill>
                  <a:srgbClr val="FF0000"/>
                </a:solidFill>
              </a:rPr>
              <a:t>المــوازنــة لـلآمـــدي</a:t>
            </a:r>
          </a:p>
        </p:txBody>
      </p:sp>
      <p:sp>
        <p:nvSpPr>
          <p:cNvPr id="3" name="Content Placeholder 2"/>
          <p:cNvSpPr>
            <a:spLocks noGrp="1"/>
          </p:cNvSpPr>
          <p:nvPr>
            <p:ph idx="1"/>
          </p:nvPr>
        </p:nvSpPr>
        <p:spPr>
          <a:xfrm>
            <a:off x="838200" y="2057400"/>
            <a:ext cx="7848600" cy="4419600"/>
          </a:xfrm>
        </p:spPr>
        <p:txBody>
          <a:bodyPr>
            <a:normAutofit/>
          </a:bodyPr>
          <a:lstStyle/>
          <a:p>
            <a:pPr marL="0" indent="0" algn="r" rtl="1">
              <a:buNone/>
            </a:pPr>
            <a:r>
              <a:rPr lang="ar-SA" sz="4800" b="1" dirty="0"/>
              <a:t>تلخيص المقومات الفنية التي تؤهل الناقد للقيام بالنقد عند </a:t>
            </a:r>
            <a:r>
              <a:rPr lang="ar-SA" sz="4800" b="1" dirty="0">
                <a:solidFill>
                  <a:schemeClr val="accent6">
                    <a:lumMod val="75000"/>
                  </a:schemeClr>
                </a:solidFill>
              </a:rPr>
              <a:t>الآمدي</a:t>
            </a:r>
            <a:endParaRPr lang="ar-IQ" sz="4800" dirty="0"/>
          </a:p>
        </p:txBody>
      </p:sp>
    </p:spTree>
    <p:extLst>
      <p:ext uri="{BB962C8B-B14F-4D97-AF65-F5344CB8AC3E}">
        <p14:creationId xmlns:p14="http://schemas.microsoft.com/office/powerpoint/2010/main" val="28483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391400" cy="2305050"/>
          </a:xfrm>
        </p:spPr>
        <p:txBody>
          <a:bodyPr>
            <a:normAutofit fontScale="90000"/>
          </a:bodyPr>
          <a:lstStyle/>
          <a:p>
            <a:pPr algn="r" rtl="1"/>
            <a:br>
              <a:rPr lang="ar-IQ" b="1" dirty="0"/>
            </a:br>
            <a:br>
              <a:rPr lang="ar-IQ" b="1" dirty="0"/>
            </a:br>
            <a:r>
              <a:rPr lang="ar-IQ" b="1" dirty="0">
                <a:solidFill>
                  <a:srgbClr val="C00000"/>
                </a:solidFill>
              </a:rPr>
              <a:t>تاريخ </a:t>
            </a:r>
            <a:r>
              <a:rPr lang="ar-SA" b="1" dirty="0">
                <a:solidFill>
                  <a:srgbClr val="C00000"/>
                </a:solidFill>
              </a:rPr>
              <a:t>النق</a:t>
            </a:r>
            <a:r>
              <a:rPr lang="ar-IQ" b="1" dirty="0">
                <a:solidFill>
                  <a:srgbClr val="C00000"/>
                </a:solidFill>
              </a:rPr>
              <a:t>ــ</a:t>
            </a:r>
            <a:r>
              <a:rPr lang="ar-SA" b="1" dirty="0">
                <a:solidFill>
                  <a:srgbClr val="C00000"/>
                </a:solidFill>
              </a:rPr>
              <a:t>د الأدب</a:t>
            </a:r>
            <a:r>
              <a:rPr lang="ar-IQ" b="1" dirty="0">
                <a:solidFill>
                  <a:srgbClr val="C00000"/>
                </a:solidFill>
              </a:rPr>
              <a:t>ــ</a:t>
            </a:r>
            <a:r>
              <a:rPr lang="ar-SA" b="1" dirty="0">
                <a:solidFill>
                  <a:srgbClr val="C00000"/>
                </a:solidFill>
              </a:rPr>
              <a:t>ي</a:t>
            </a:r>
            <a:r>
              <a:rPr lang="ar-IQ" b="1" dirty="0">
                <a:solidFill>
                  <a:srgbClr val="C00000"/>
                </a:solidFill>
              </a:rPr>
              <a:t> القـديــم</a:t>
            </a:r>
            <a:r>
              <a:rPr lang="ar-SA" b="1" dirty="0">
                <a:solidFill>
                  <a:srgbClr val="C00000"/>
                </a:solidFill>
              </a:rPr>
              <a:t> </a:t>
            </a:r>
            <a:r>
              <a:rPr lang="en-US" dirty="0"/>
              <a:t> </a:t>
            </a:r>
            <a:br>
              <a:rPr lang="en-US" dirty="0"/>
            </a:br>
            <a:br>
              <a:rPr lang="en-US" dirty="0"/>
            </a:br>
            <a:endParaRPr lang="ar-IQ" dirty="0"/>
          </a:p>
        </p:txBody>
      </p:sp>
      <p:sp>
        <p:nvSpPr>
          <p:cNvPr id="3" name="Subtitle 2"/>
          <p:cNvSpPr>
            <a:spLocks noGrp="1"/>
          </p:cNvSpPr>
          <p:nvPr>
            <p:ph type="subTitle" idx="1"/>
          </p:nvPr>
        </p:nvSpPr>
        <p:spPr>
          <a:xfrm>
            <a:off x="914400" y="3886200"/>
            <a:ext cx="7696200" cy="990600"/>
          </a:xfrm>
        </p:spPr>
        <p:txBody>
          <a:bodyPr>
            <a:normAutofit fontScale="92500" lnSpcReduction="20000"/>
          </a:bodyPr>
          <a:lstStyle/>
          <a:p>
            <a:pPr algn="l"/>
            <a:r>
              <a:rPr lang="ar-IQ" b="1" dirty="0">
                <a:solidFill>
                  <a:srgbClr val="002060"/>
                </a:solidFill>
              </a:rPr>
              <a:t>تاريخ </a:t>
            </a:r>
            <a:r>
              <a:rPr lang="ar-SA" b="1" dirty="0">
                <a:solidFill>
                  <a:srgbClr val="002060"/>
                </a:solidFill>
              </a:rPr>
              <a:t>النقد الأدبي</a:t>
            </a:r>
            <a:r>
              <a:rPr lang="ar-IQ" b="1" dirty="0">
                <a:solidFill>
                  <a:srgbClr val="002060"/>
                </a:solidFill>
              </a:rPr>
              <a:t> القديم</a:t>
            </a:r>
            <a:r>
              <a:rPr lang="ar-SA" b="1" dirty="0">
                <a:solidFill>
                  <a:srgbClr val="002060"/>
                </a:solidFill>
              </a:rPr>
              <a:t> في العصر الأموي</a:t>
            </a:r>
            <a:endParaRPr lang="en-US" b="1" dirty="0">
              <a:solidFill>
                <a:srgbClr val="002060"/>
              </a:solidFill>
            </a:endParaRPr>
          </a:p>
          <a:p>
            <a:pPr algn="l"/>
            <a:r>
              <a:rPr lang="ar-IQ" u="sng" dirty="0">
                <a:solidFill>
                  <a:schemeClr val="accent3">
                    <a:lumMod val="50000"/>
                  </a:schemeClr>
                </a:solidFill>
              </a:rPr>
              <a:t>(</a:t>
            </a:r>
            <a:r>
              <a:rPr lang="ar-IQ" u="sng" dirty="0">
                <a:solidFill>
                  <a:schemeClr val="accent3">
                    <a:lumMod val="50000"/>
                  </a:schemeClr>
                </a:solidFill>
                <a:hlinkClick r:id="rId2" tooltip="41 هـ"/>
              </a:rPr>
              <a:t>41</a:t>
            </a:r>
            <a:r>
              <a:rPr lang="ar-IQ" u="sng" dirty="0">
                <a:solidFill>
                  <a:schemeClr val="accent3">
                    <a:lumMod val="50000"/>
                  </a:schemeClr>
                </a:solidFill>
              </a:rPr>
              <a:t> - </a:t>
            </a:r>
            <a:r>
              <a:rPr lang="ar-IQ" u="sng" dirty="0">
                <a:solidFill>
                  <a:schemeClr val="accent3">
                    <a:lumMod val="50000"/>
                  </a:schemeClr>
                </a:solidFill>
                <a:hlinkClick r:id="rId3" tooltip="132 هـ"/>
              </a:rPr>
              <a:t>132 هـ</a:t>
            </a:r>
            <a:r>
              <a:rPr lang="ar-IQ" u="sng" dirty="0">
                <a:solidFill>
                  <a:schemeClr val="accent3">
                    <a:lumMod val="50000"/>
                  </a:schemeClr>
                </a:solidFill>
              </a:rPr>
              <a:t> / </a:t>
            </a:r>
            <a:r>
              <a:rPr lang="ar-IQ" u="sng" dirty="0">
                <a:solidFill>
                  <a:schemeClr val="accent3">
                    <a:lumMod val="50000"/>
                  </a:schemeClr>
                </a:solidFill>
                <a:hlinkClick r:id="rId4" tooltip="662"/>
              </a:rPr>
              <a:t>662</a:t>
            </a:r>
            <a:r>
              <a:rPr lang="ar-IQ" u="sng" dirty="0">
                <a:solidFill>
                  <a:schemeClr val="accent3">
                    <a:lumMod val="50000"/>
                  </a:schemeClr>
                </a:solidFill>
              </a:rPr>
              <a:t> - </a:t>
            </a:r>
            <a:r>
              <a:rPr lang="ar-IQ" u="sng" dirty="0">
                <a:solidFill>
                  <a:schemeClr val="accent3">
                    <a:lumMod val="50000"/>
                  </a:schemeClr>
                </a:solidFill>
                <a:hlinkClick r:id="rId5" tooltip="750"/>
              </a:rPr>
              <a:t>750</a:t>
            </a:r>
            <a:r>
              <a:rPr lang="ar-IQ" u="sng" dirty="0">
                <a:solidFill>
                  <a:schemeClr val="accent3">
                    <a:lumMod val="50000"/>
                  </a:schemeClr>
                </a:solidFill>
              </a:rPr>
              <a:t> م) </a:t>
            </a:r>
            <a:endParaRPr lang="ar-IQ" b="1" u="sng" dirty="0">
              <a:solidFill>
                <a:schemeClr val="accent3">
                  <a:lumMod val="50000"/>
                </a:schemeClr>
              </a:solidFill>
            </a:endParaRPr>
          </a:p>
        </p:txBody>
      </p:sp>
    </p:spTree>
    <p:extLst>
      <p:ext uri="{BB962C8B-B14F-4D97-AF65-F5344CB8AC3E}">
        <p14:creationId xmlns:p14="http://schemas.microsoft.com/office/powerpoint/2010/main" val="2678880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FF0000"/>
                </a:solidFill>
              </a:rPr>
              <a:t>بیئات النقد</a:t>
            </a:r>
          </a:p>
        </p:txBody>
      </p:sp>
      <p:sp>
        <p:nvSpPr>
          <p:cNvPr id="3" name="Content Placeholder 2"/>
          <p:cNvSpPr>
            <a:spLocks noGrp="1"/>
          </p:cNvSpPr>
          <p:nvPr>
            <p:ph idx="1"/>
          </p:nvPr>
        </p:nvSpPr>
        <p:spPr>
          <a:xfrm>
            <a:off x="76200" y="1600200"/>
            <a:ext cx="8839200" cy="4724400"/>
          </a:xfrm>
        </p:spPr>
        <p:txBody>
          <a:bodyPr>
            <a:normAutofit/>
          </a:bodyPr>
          <a:lstStyle/>
          <a:p>
            <a:pPr marL="0" indent="0" algn="r" rtl="1">
              <a:buNone/>
            </a:pPr>
            <a:r>
              <a:rPr lang="ar-IQ" b="1" dirty="0"/>
              <a:t>تطور </a:t>
            </a:r>
            <a:r>
              <a:rPr lang="ar-SA" b="1" dirty="0"/>
              <a:t>النقد الأدبي في العصر الأموي وازدهر في </a:t>
            </a:r>
            <a:r>
              <a:rPr lang="ar-SA" b="1" dirty="0">
                <a:solidFill>
                  <a:srgbClr val="C00000"/>
                </a:solidFill>
              </a:rPr>
              <a:t>بيئات ثلاث </a:t>
            </a:r>
            <a:r>
              <a:rPr lang="ar-SA" b="1" dirty="0"/>
              <a:t>هي:</a:t>
            </a:r>
            <a:endParaRPr lang="ar-IQ" b="1" dirty="0"/>
          </a:p>
          <a:p>
            <a:pPr marL="0" indent="0" algn="r" rtl="1">
              <a:buNone/>
            </a:pPr>
            <a:r>
              <a:rPr lang="ar-IQ" b="1" dirty="0">
                <a:solidFill>
                  <a:schemeClr val="accent6">
                    <a:lumMod val="75000"/>
                  </a:schemeClr>
                </a:solidFill>
              </a:rPr>
              <a:t>١-</a:t>
            </a:r>
            <a:r>
              <a:rPr lang="ar-SA" b="1" dirty="0">
                <a:solidFill>
                  <a:schemeClr val="accent6">
                    <a:lumMod val="75000"/>
                  </a:schemeClr>
                </a:solidFill>
              </a:rPr>
              <a:t> الحجاز</a:t>
            </a:r>
            <a:endParaRPr lang="ar-IQ" b="1" dirty="0">
              <a:solidFill>
                <a:schemeClr val="accent6">
                  <a:lumMod val="75000"/>
                </a:schemeClr>
              </a:solidFill>
            </a:endParaRPr>
          </a:p>
          <a:p>
            <a:pPr marL="0" indent="0" algn="r" rtl="1">
              <a:buNone/>
            </a:pPr>
            <a:r>
              <a:rPr lang="ar-IQ" b="1" dirty="0">
                <a:solidFill>
                  <a:schemeClr val="accent6">
                    <a:lumMod val="75000"/>
                  </a:schemeClr>
                </a:solidFill>
              </a:rPr>
              <a:t>٢- </a:t>
            </a:r>
            <a:r>
              <a:rPr lang="ar-SA" b="1" dirty="0">
                <a:solidFill>
                  <a:schemeClr val="accent6">
                    <a:lumMod val="75000"/>
                  </a:schemeClr>
                </a:solidFill>
              </a:rPr>
              <a:t>العراق</a:t>
            </a:r>
            <a:endParaRPr lang="ar-IQ" b="1" dirty="0">
              <a:solidFill>
                <a:schemeClr val="accent6">
                  <a:lumMod val="75000"/>
                </a:schemeClr>
              </a:solidFill>
            </a:endParaRPr>
          </a:p>
          <a:p>
            <a:pPr marL="0" indent="0" algn="r" rtl="1">
              <a:buNone/>
            </a:pPr>
            <a:r>
              <a:rPr lang="ar-IQ" b="1" dirty="0">
                <a:solidFill>
                  <a:schemeClr val="accent6">
                    <a:lumMod val="75000"/>
                  </a:schemeClr>
                </a:solidFill>
              </a:rPr>
              <a:t>٣- </a:t>
            </a:r>
            <a:r>
              <a:rPr lang="ar-SA" b="1" dirty="0">
                <a:solidFill>
                  <a:schemeClr val="accent6">
                    <a:lumMod val="75000"/>
                  </a:schemeClr>
                </a:solidFill>
              </a:rPr>
              <a:t>الشام</a:t>
            </a:r>
            <a:endParaRPr lang="ar-IQ" b="1" dirty="0">
              <a:solidFill>
                <a:schemeClr val="accent6">
                  <a:lumMod val="75000"/>
                </a:schemeClr>
              </a:solidFill>
            </a:endParaRPr>
          </a:p>
          <a:p>
            <a:pPr marL="0" indent="0" algn="r" rtl="1">
              <a:buNone/>
            </a:pPr>
            <a:r>
              <a:rPr lang="ar-IQ" b="1" dirty="0"/>
              <a:t>   </a:t>
            </a:r>
            <a:r>
              <a:rPr lang="ar-SA" b="1" dirty="0"/>
              <a:t>وقد تلوّن في كل بيئة بلون الحياة والظروف الاجتماعية</a:t>
            </a:r>
            <a:r>
              <a:rPr lang="ar-IQ" b="1" dirty="0"/>
              <a:t> </a:t>
            </a:r>
            <a:r>
              <a:rPr lang="ar-SA" b="1" dirty="0"/>
              <a:t>والسياسية التي أحاطت بكل بيئة؛ لأن الأدب انعكاس للواقع، وباختلاف ظروف كل بيئة اختلف الشعر، فأدى ذلك إلى اختلاف النقد بين هذه البيئات.</a:t>
            </a:r>
            <a:endParaRPr lang="en-US" b="1" dirty="0"/>
          </a:p>
          <a:p>
            <a:pPr marL="0" indent="0" algn="r" rtl="1">
              <a:buNone/>
            </a:pPr>
            <a:endParaRPr lang="ar-IQ" b="1" dirty="0"/>
          </a:p>
        </p:txBody>
      </p:sp>
    </p:spTree>
    <p:extLst>
      <p:ext uri="{BB962C8B-B14F-4D97-AF65-F5344CB8AC3E}">
        <p14:creationId xmlns:p14="http://schemas.microsoft.com/office/powerpoint/2010/main" val="317889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ar-IQ" b="1" dirty="0">
                <a:solidFill>
                  <a:srgbClr val="FF0000"/>
                </a:solidFill>
              </a:rPr>
              <a:t>بیئات النقد</a:t>
            </a:r>
          </a:p>
        </p:txBody>
      </p:sp>
      <p:sp>
        <p:nvSpPr>
          <p:cNvPr id="3" name="Content Placeholder 2"/>
          <p:cNvSpPr>
            <a:spLocks noGrp="1"/>
          </p:cNvSpPr>
          <p:nvPr>
            <p:ph idx="1"/>
          </p:nvPr>
        </p:nvSpPr>
        <p:spPr>
          <a:xfrm>
            <a:off x="152400" y="1828800"/>
            <a:ext cx="8839200" cy="4800600"/>
          </a:xfrm>
        </p:spPr>
        <p:txBody>
          <a:bodyPr>
            <a:normAutofit/>
          </a:bodyPr>
          <a:lstStyle/>
          <a:p>
            <a:pPr marL="0" indent="0" algn="r" rtl="1">
              <a:buNone/>
            </a:pPr>
            <a:r>
              <a:rPr lang="ar-SA" b="1" dirty="0">
                <a:solidFill>
                  <a:srgbClr val="00B050"/>
                </a:solidFill>
                <a:cs typeface="+mj-cs"/>
              </a:rPr>
              <a:t>1- الحيجاز:</a:t>
            </a:r>
            <a:endParaRPr lang="ar-IQ" b="1" dirty="0">
              <a:solidFill>
                <a:srgbClr val="00B050"/>
              </a:solidFill>
              <a:cs typeface="+mj-cs"/>
            </a:endParaRPr>
          </a:p>
          <a:p>
            <a:pPr marL="0" indent="0" algn="just" rtl="1">
              <a:buNone/>
            </a:pPr>
            <a:r>
              <a:rPr lang="ar-IQ" b="1" dirty="0">
                <a:cs typeface="+mj-cs"/>
              </a:rPr>
              <a:t>     </a:t>
            </a:r>
            <a:r>
              <a:rPr lang="ar-SA" b="1" dirty="0">
                <a:cs typeface="+mj-cs"/>
              </a:rPr>
              <a:t>شاع فيه الغزل بنوعيه الصريح (الحسي) والعفيف. الصريح في الحضر</a:t>
            </a:r>
            <a:r>
              <a:rPr lang="en-US" b="1" dirty="0">
                <a:cs typeface="+mj-cs"/>
              </a:rPr>
              <a:t> </a:t>
            </a:r>
            <a:r>
              <a:rPr lang="ar-SA" b="1" dirty="0">
                <a:cs typeface="+mj-cs"/>
              </a:rPr>
              <a:t>والعفيف في البادية.</a:t>
            </a:r>
            <a:endParaRPr lang="ar-IQ" b="1" dirty="0">
              <a:cs typeface="+mj-cs"/>
            </a:endParaRPr>
          </a:p>
        </p:txBody>
      </p:sp>
    </p:spTree>
    <p:extLst>
      <p:ext uri="{BB962C8B-B14F-4D97-AF65-F5344CB8AC3E}">
        <p14:creationId xmlns:p14="http://schemas.microsoft.com/office/powerpoint/2010/main" val="99222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925762"/>
          </a:xfrm>
        </p:spPr>
        <p:txBody>
          <a:bodyPr>
            <a:normAutofit/>
          </a:bodyPr>
          <a:lstStyle/>
          <a:p>
            <a:r>
              <a:rPr lang="ar-SA" b="1" dirty="0">
                <a:solidFill>
                  <a:srgbClr val="FF0000"/>
                </a:solidFill>
              </a:rPr>
              <a:t>صور النقد في تلك الفترة</a:t>
            </a:r>
            <a:endParaRPr lang="ar-IQ" dirty="0">
              <a:solidFill>
                <a:srgbClr val="FF0000"/>
              </a:solidFill>
            </a:endParaRPr>
          </a:p>
        </p:txBody>
      </p:sp>
    </p:spTree>
    <p:extLst>
      <p:ext uri="{BB962C8B-B14F-4D97-AF65-F5344CB8AC3E}">
        <p14:creationId xmlns:p14="http://schemas.microsoft.com/office/powerpoint/2010/main" val="96938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172200"/>
          </a:xfrm>
        </p:spPr>
        <p:txBody>
          <a:bodyPr>
            <a:normAutofit fontScale="92500" lnSpcReduction="10000"/>
          </a:bodyPr>
          <a:lstStyle/>
          <a:p>
            <a:pPr marL="0" indent="0" algn="r" rtl="1">
              <a:buNone/>
            </a:pPr>
            <a:r>
              <a:rPr lang="ar-IQ" b="1" dirty="0">
                <a:solidFill>
                  <a:srgbClr val="00B050"/>
                </a:solidFill>
              </a:rPr>
              <a:t>2</a:t>
            </a:r>
            <a:r>
              <a:rPr lang="ar-SA" b="1" dirty="0">
                <a:solidFill>
                  <a:srgbClr val="00B050"/>
                </a:solidFill>
              </a:rPr>
              <a:t>-</a:t>
            </a:r>
            <a:r>
              <a:rPr lang="ar-IQ" b="1" dirty="0">
                <a:solidFill>
                  <a:srgbClr val="00B050"/>
                </a:solidFill>
              </a:rPr>
              <a:t> </a:t>
            </a:r>
            <a:r>
              <a:rPr lang="ar-SA" b="1" dirty="0">
                <a:solidFill>
                  <a:srgbClr val="00B050"/>
                </a:solidFill>
              </a:rPr>
              <a:t>العراق:</a:t>
            </a:r>
            <a:endParaRPr lang="en-US" b="1" dirty="0">
              <a:solidFill>
                <a:srgbClr val="00B050"/>
              </a:solidFill>
            </a:endParaRPr>
          </a:p>
          <a:p>
            <a:pPr marL="0" indent="0" algn="just" rtl="1">
              <a:buNone/>
            </a:pPr>
            <a:r>
              <a:rPr lang="ar-IQ" b="1" dirty="0"/>
              <a:t>       </a:t>
            </a:r>
            <a:r>
              <a:rPr lang="ar-SA" b="1" dirty="0"/>
              <a:t>عادت في العصر الأموي</a:t>
            </a:r>
            <a:r>
              <a:rPr lang="ar-IQ" b="1" dirty="0"/>
              <a:t> </a:t>
            </a:r>
            <a:r>
              <a:rPr lang="ar-SA" b="1" dirty="0"/>
              <a:t>عصبيات الجاهلية،</a:t>
            </a:r>
            <a:r>
              <a:rPr lang="ar-IQ" b="1" dirty="0"/>
              <a:t> </a:t>
            </a:r>
            <a:r>
              <a:rPr lang="ar-SA" b="1" dirty="0"/>
              <a:t>فتحولت الى نوع من المفاخرات بين الشعراء، وكان ( سوق مِربَد)  أهم مركز في هذا الجدل والحوار، فبرز النشاط النقدي حول </a:t>
            </a:r>
            <a:r>
              <a:rPr lang="ar-SA" b="1" dirty="0">
                <a:solidFill>
                  <a:srgbClr val="FF0000"/>
                </a:solidFill>
              </a:rPr>
              <a:t>المثلث الأموي </a:t>
            </a:r>
            <a:r>
              <a:rPr lang="ar-SA" b="1" dirty="0"/>
              <a:t>(الفرزدق, الاخطل، الجرير) ونشاط  فن النقائض بينهم.</a:t>
            </a:r>
            <a:endParaRPr lang="en-US" b="1" dirty="0"/>
          </a:p>
          <a:p>
            <a:pPr algn="r" rtl="1"/>
            <a:r>
              <a:rPr lang="ar-SA" b="1" dirty="0">
                <a:solidFill>
                  <a:schemeClr val="accent6">
                    <a:lumMod val="75000"/>
                  </a:schemeClr>
                </a:solidFill>
              </a:rPr>
              <a:t>النقائض:</a:t>
            </a:r>
            <a:r>
              <a:rPr lang="en-US" b="1" dirty="0">
                <a:solidFill>
                  <a:schemeClr val="accent6">
                    <a:lumMod val="75000"/>
                  </a:schemeClr>
                </a:solidFill>
              </a:rPr>
              <a:t> </a:t>
            </a:r>
            <a:r>
              <a:rPr lang="ar-SA" b="1" dirty="0"/>
              <a:t>ان يصوغ أحدهما قصيدةَ</a:t>
            </a:r>
            <a:r>
              <a:rPr lang="en-US" b="1" dirty="0"/>
              <a:t> </a:t>
            </a:r>
            <a:r>
              <a:rPr lang="ar-SA" b="1" dirty="0"/>
              <a:t>في الفخر بنفسه، وهجاء صاحبه وقبيلته، ثم يَرُد صاحبه عليه من نفس وزن قصيدته وقافيتها. وكان الحاضرون من الناس والنقاد والشعراء يتحاكمون فيما يُقال، ويستحسنون الحسن منها.</a:t>
            </a:r>
            <a:endParaRPr lang="en-US" b="1" dirty="0"/>
          </a:p>
          <a:p>
            <a:pPr algn="r" rtl="1"/>
            <a:r>
              <a:rPr lang="ar-SA" b="1" dirty="0"/>
              <a:t>واذا إلتَمَسنا النقد</a:t>
            </a:r>
            <a:r>
              <a:rPr lang="ar-IQ" b="1" dirty="0"/>
              <a:t> </a:t>
            </a:r>
            <a:r>
              <a:rPr lang="ar-SA" b="1" dirty="0"/>
              <a:t>الفني خالصاَ</a:t>
            </a:r>
            <a:r>
              <a:rPr lang="ar-IQ" b="1" dirty="0"/>
              <a:t>،</a:t>
            </a:r>
            <a:r>
              <a:rPr lang="ar-SA" b="1" dirty="0"/>
              <a:t> لم يقصد به الا</a:t>
            </a:r>
            <a:r>
              <a:rPr lang="ar-IQ" b="1" dirty="0"/>
              <a:t> </a:t>
            </a:r>
            <a:r>
              <a:rPr lang="ar-SA" b="1" dirty="0"/>
              <a:t>وجه الفن والأدب، وجدنا ذلك أولاً عند الشعراء.</a:t>
            </a:r>
            <a:r>
              <a:rPr lang="ar-IQ" b="1" dirty="0"/>
              <a:t>.</a:t>
            </a:r>
          </a:p>
          <a:p>
            <a:pPr algn="r" rtl="1"/>
            <a:r>
              <a:rPr lang="ar-SA" b="1" dirty="0"/>
              <a:t>الفرزدق:  فقد كان رجلا</a:t>
            </a:r>
            <a:r>
              <a:rPr lang="ar-IQ" b="1" dirty="0"/>
              <a:t> </a:t>
            </a:r>
            <a:r>
              <a:rPr lang="ar-SA" b="1" dirty="0"/>
              <a:t>دقيق الحسن الفني، قوي البَصَر بالشعر. والتميز له هو الذي قال في</a:t>
            </a:r>
            <a:r>
              <a:rPr lang="ar-IQ" b="1" dirty="0"/>
              <a:t> الاخطل.</a:t>
            </a:r>
            <a:r>
              <a:rPr lang="ar-SA" b="1" dirty="0"/>
              <a:t> </a:t>
            </a:r>
            <a:endParaRPr lang="ar-IQ" b="1" dirty="0"/>
          </a:p>
        </p:txBody>
      </p:sp>
    </p:spTree>
    <p:extLst>
      <p:ext uri="{BB962C8B-B14F-4D97-AF65-F5344CB8AC3E}">
        <p14:creationId xmlns:p14="http://schemas.microsoft.com/office/powerpoint/2010/main" val="253144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4678363"/>
          </a:xfrm>
        </p:spPr>
        <p:txBody>
          <a:bodyPr/>
          <a:lstStyle/>
          <a:p>
            <a:pPr marL="0" indent="0" algn="r" rtl="1">
              <a:buNone/>
            </a:pPr>
            <a:r>
              <a:rPr lang="ar-IQ" b="1" dirty="0">
                <a:solidFill>
                  <a:srgbClr val="00B050"/>
                </a:solidFill>
              </a:rPr>
              <a:t>3- </a:t>
            </a:r>
            <a:r>
              <a:rPr lang="ar-SA" b="1" dirty="0">
                <a:solidFill>
                  <a:srgbClr val="00B050"/>
                </a:solidFill>
              </a:rPr>
              <a:t>الشام:</a:t>
            </a:r>
            <a:r>
              <a:rPr lang="ar-IQ" b="1" dirty="0">
                <a:solidFill>
                  <a:srgbClr val="00B050"/>
                </a:solidFill>
              </a:rPr>
              <a:t> </a:t>
            </a:r>
          </a:p>
          <a:p>
            <a:pPr marL="0" indent="0" algn="just" rtl="1">
              <a:buNone/>
            </a:pPr>
            <a:r>
              <a:rPr lang="ar-IQ" b="1" dirty="0">
                <a:solidFill>
                  <a:srgbClr val="00B050"/>
                </a:solidFill>
              </a:rPr>
              <a:t>       </a:t>
            </a:r>
            <a:r>
              <a:rPr lang="ar-SA" b="1" dirty="0"/>
              <a:t>فكان الطابع الغالي على الشعر في الشام هوالمدح، وذلك لوجود الخليفة فكان للخلفاء الأمويين احكام نقدية بسيطة. وأن أغلبها في المعاني. وان كانت  معللة في الغالب</a:t>
            </a:r>
            <a:r>
              <a:rPr lang="ar-IQ" b="1" dirty="0"/>
              <a:t>،</a:t>
            </a:r>
            <a:r>
              <a:rPr lang="ar-SA" b="1" dirty="0"/>
              <a:t> وذلك للكثرة استماعهم الشعر فكانوا يعلقون على هذه الأشعار، وان شعر</a:t>
            </a:r>
            <a:r>
              <a:rPr lang="ar-IQ" b="1" dirty="0"/>
              <a:t> </a:t>
            </a:r>
            <a:r>
              <a:rPr lang="ar-SA" b="1" dirty="0"/>
              <a:t>المديح هوالذي كان يستهو</a:t>
            </a:r>
            <a:r>
              <a:rPr lang="ar-IQ" b="1" dirty="0"/>
              <a:t>ي</a:t>
            </a:r>
            <a:r>
              <a:rPr lang="ar-SA" b="1" dirty="0"/>
              <a:t>هم ويفضلونه على سائر الشعر و هذا ما أدى الى توجيه معظم النقد اليهم.</a:t>
            </a:r>
            <a:endParaRPr lang="en-US" b="1" dirty="0"/>
          </a:p>
          <a:p>
            <a:pPr algn="r"/>
            <a:endParaRPr lang="ar-IQ" b="1" dirty="0"/>
          </a:p>
        </p:txBody>
      </p:sp>
    </p:spTree>
    <p:extLst>
      <p:ext uri="{BB962C8B-B14F-4D97-AF65-F5344CB8AC3E}">
        <p14:creationId xmlns:p14="http://schemas.microsoft.com/office/powerpoint/2010/main" val="268189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239000" cy="685800"/>
          </a:xfrm>
        </p:spPr>
        <p:txBody>
          <a:bodyPr>
            <a:normAutofit fontScale="90000"/>
          </a:bodyPr>
          <a:lstStyle/>
          <a:p>
            <a:r>
              <a:rPr lang="ar-SA" b="1" dirty="0">
                <a:solidFill>
                  <a:srgbClr val="FF0000"/>
                </a:solidFill>
              </a:rPr>
              <a:t>اتجاهات النقد في العصر الأموي</a:t>
            </a:r>
            <a:endParaRPr lang="ar-IQ" dirty="0">
              <a:solidFill>
                <a:srgbClr val="FF0000"/>
              </a:solidFill>
            </a:endParaRPr>
          </a:p>
        </p:txBody>
      </p:sp>
      <p:sp>
        <p:nvSpPr>
          <p:cNvPr id="3" name="Content Placeholder 2"/>
          <p:cNvSpPr>
            <a:spLocks noGrp="1"/>
          </p:cNvSpPr>
          <p:nvPr>
            <p:ph idx="1"/>
          </p:nvPr>
        </p:nvSpPr>
        <p:spPr>
          <a:xfrm>
            <a:off x="152400" y="2286000"/>
            <a:ext cx="8763000" cy="3657600"/>
          </a:xfrm>
        </p:spPr>
        <p:txBody>
          <a:bodyPr>
            <a:normAutofit/>
          </a:bodyPr>
          <a:lstStyle/>
          <a:p>
            <a:pPr marL="0" indent="0" algn="just" rtl="1">
              <a:buNone/>
            </a:pPr>
            <a:r>
              <a:rPr lang="ar-SA" b="1" dirty="0">
                <a:solidFill>
                  <a:srgbClr val="FFC000"/>
                </a:solidFill>
              </a:rPr>
              <a:t>الاتجاه الأول: </a:t>
            </a:r>
            <a:r>
              <a:rPr lang="ar-SA" b="1" dirty="0"/>
              <a:t>هو نقد الذواقين</a:t>
            </a:r>
            <a:endParaRPr lang="en-US" b="1" dirty="0"/>
          </a:p>
          <a:p>
            <a:pPr marL="0" indent="0" algn="just" rtl="1">
              <a:buNone/>
            </a:pPr>
            <a:endParaRPr lang="en-US" b="1" dirty="0"/>
          </a:p>
          <a:p>
            <a:pPr marL="0" indent="0" algn="just" rtl="1">
              <a:buNone/>
            </a:pPr>
            <a:r>
              <a:rPr lang="ar-SA" b="1" dirty="0">
                <a:solidFill>
                  <a:srgbClr val="FFC000"/>
                </a:solidFill>
              </a:rPr>
              <a:t>الاتجاه الثاني: </a:t>
            </a:r>
            <a:r>
              <a:rPr lang="ar-SA" b="1" dirty="0"/>
              <a:t>هو الاتجاه إلى الموازنة بين نصي بيتين أو أكثر في موضوع واحد</a:t>
            </a:r>
            <a:endParaRPr lang="en-US" b="1" dirty="0"/>
          </a:p>
          <a:p>
            <a:pPr marL="0" indent="0" algn="just" rtl="1">
              <a:buNone/>
            </a:pPr>
            <a:endParaRPr lang="en-US" b="1" dirty="0"/>
          </a:p>
          <a:p>
            <a:pPr marL="0" indent="0" algn="just" rtl="1">
              <a:buNone/>
            </a:pPr>
            <a:r>
              <a:rPr lang="ar-SA" b="1" dirty="0">
                <a:solidFill>
                  <a:srgbClr val="FFC000"/>
                </a:solidFill>
              </a:rPr>
              <a:t>الاتجاه الثالث: </a:t>
            </a:r>
            <a:r>
              <a:rPr lang="ar-SA" b="1" dirty="0"/>
              <a:t>هو النقد العلمي</a:t>
            </a:r>
            <a:endParaRPr lang="ar-IQ" b="1" dirty="0"/>
          </a:p>
        </p:txBody>
      </p:sp>
    </p:spTree>
    <p:extLst>
      <p:ext uri="{BB962C8B-B14F-4D97-AF65-F5344CB8AC3E}">
        <p14:creationId xmlns:p14="http://schemas.microsoft.com/office/powerpoint/2010/main" val="178789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ar-IQ" b="1" dirty="0">
                <a:solidFill>
                  <a:srgbClr val="FF0000"/>
                </a:solidFill>
              </a:rPr>
              <a:t>المصادر والمراجع</a:t>
            </a:r>
          </a:p>
        </p:txBody>
      </p:sp>
      <p:sp>
        <p:nvSpPr>
          <p:cNvPr id="3" name="Content Placeholder 2"/>
          <p:cNvSpPr>
            <a:spLocks noGrp="1"/>
          </p:cNvSpPr>
          <p:nvPr>
            <p:ph idx="1"/>
          </p:nvPr>
        </p:nvSpPr>
        <p:spPr>
          <a:xfrm>
            <a:off x="152400" y="990600"/>
            <a:ext cx="8610600" cy="5638800"/>
          </a:xfrm>
        </p:spPr>
        <p:txBody>
          <a:bodyPr>
            <a:normAutofit fontScale="92500"/>
          </a:bodyPr>
          <a:lstStyle/>
          <a:p>
            <a:pPr marL="0" indent="0" algn="r" rtl="1">
              <a:buNone/>
            </a:pPr>
            <a:r>
              <a:rPr lang="ar-SA" b="1" dirty="0">
                <a:solidFill>
                  <a:schemeClr val="accent2"/>
                </a:solidFill>
              </a:rPr>
              <a:t>المصادر(ا</a:t>
            </a:r>
            <a:r>
              <a:rPr lang="ar-IQ" b="1" dirty="0">
                <a:solidFill>
                  <a:schemeClr val="accent2"/>
                </a:solidFill>
              </a:rPr>
              <a:t>ل</a:t>
            </a:r>
            <a:r>
              <a:rPr lang="ar-SA" b="1" dirty="0">
                <a:solidFill>
                  <a:schemeClr val="accent2"/>
                </a:solidFill>
              </a:rPr>
              <a:t>قديمة)</a:t>
            </a:r>
            <a:endParaRPr lang="en-US" b="1" dirty="0">
              <a:solidFill>
                <a:schemeClr val="accent2"/>
              </a:solidFill>
            </a:endParaRPr>
          </a:p>
          <a:p>
            <a:pPr marL="0" indent="0" algn="r" rtl="1">
              <a:buNone/>
            </a:pPr>
            <a:r>
              <a:rPr lang="ar-SA" b="1" dirty="0"/>
              <a:t>1-</a:t>
            </a:r>
            <a:r>
              <a:rPr lang="ar-IQ" b="1" dirty="0"/>
              <a:t>  </a:t>
            </a:r>
            <a:r>
              <a:rPr lang="ar-SA" b="1" dirty="0"/>
              <a:t>الع</a:t>
            </a:r>
            <a:r>
              <a:rPr lang="ar-IQ" b="1" dirty="0"/>
              <a:t>م</a:t>
            </a:r>
            <a:r>
              <a:rPr lang="ar-SA" b="1" dirty="0"/>
              <a:t>دة في محاسن الشعرو</a:t>
            </a:r>
            <a:r>
              <a:rPr lang="ar-IQ" b="1" dirty="0"/>
              <a:t> </a:t>
            </a:r>
            <a:r>
              <a:rPr lang="ar-SA" b="1" dirty="0"/>
              <a:t>آدابه ونقده</a:t>
            </a:r>
            <a:r>
              <a:rPr lang="ar-IQ" b="1" dirty="0"/>
              <a:t>: </a:t>
            </a:r>
            <a:r>
              <a:rPr lang="ar-SA" b="1" dirty="0"/>
              <a:t>ابن رشيق القيرواني.</a:t>
            </a:r>
            <a:endParaRPr lang="en-US" b="1" dirty="0"/>
          </a:p>
          <a:p>
            <a:pPr marL="0" indent="0" algn="r" rtl="1">
              <a:buNone/>
            </a:pPr>
            <a:r>
              <a:rPr lang="ar-SA" b="1" dirty="0"/>
              <a:t>2-</a:t>
            </a:r>
            <a:r>
              <a:rPr lang="ar-IQ" b="1" dirty="0"/>
              <a:t>  </a:t>
            </a:r>
            <a:r>
              <a:rPr lang="ar-SA" b="1" dirty="0"/>
              <a:t>عيار الشعر:  ابن طبا طبا العلوي.</a:t>
            </a:r>
            <a:endParaRPr lang="en-US" b="1" dirty="0"/>
          </a:p>
          <a:p>
            <a:pPr marL="0" indent="0" algn="r" rtl="1">
              <a:buNone/>
            </a:pPr>
            <a:r>
              <a:rPr lang="ar-SA" b="1" dirty="0"/>
              <a:t>3-</a:t>
            </a:r>
            <a:r>
              <a:rPr lang="ar-IQ" b="1" dirty="0"/>
              <a:t>  </a:t>
            </a:r>
            <a:r>
              <a:rPr lang="ar-SA" b="1" dirty="0"/>
              <a:t>طبقات الشعراء: ابن سلام الجمحي.</a:t>
            </a:r>
            <a:endParaRPr lang="en-US" b="1" dirty="0"/>
          </a:p>
          <a:p>
            <a:pPr marL="0" indent="0" algn="r" rtl="1">
              <a:buNone/>
            </a:pPr>
            <a:r>
              <a:rPr lang="ar-SA" b="1" dirty="0"/>
              <a:t>4-</a:t>
            </a:r>
            <a:r>
              <a:rPr lang="ar-IQ" b="1" dirty="0"/>
              <a:t>  </a:t>
            </a:r>
            <a:r>
              <a:rPr lang="ar-SA" b="1" dirty="0"/>
              <a:t>الموازنة: للامدي</a:t>
            </a:r>
            <a:r>
              <a:rPr lang="ar-IQ" b="1" dirty="0"/>
              <a:t>,</a:t>
            </a:r>
            <a:r>
              <a:rPr lang="ar-SA" b="1" dirty="0"/>
              <a:t> موازنة بين البحتري وأبي تمام.</a:t>
            </a:r>
            <a:endParaRPr lang="en-US" b="1" dirty="0"/>
          </a:p>
          <a:p>
            <a:pPr marL="0" indent="0" algn="r" rtl="1">
              <a:buNone/>
            </a:pPr>
            <a:r>
              <a:rPr lang="ar-SA" b="1" dirty="0"/>
              <a:t>5-</a:t>
            </a:r>
            <a:r>
              <a:rPr lang="ar-IQ" b="1" dirty="0"/>
              <a:t>  الوساطة بين المتنبي وخصومه:   القاضي الجرجاني </a:t>
            </a:r>
            <a:r>
              <a:rPr lang="ar-SA" b="1" dirty="0"/>
              <a:t>.</a:t>
            </a:r>
            <a:endParaRPr lang="en-US" b="1" dirty="0"/>
          </a:p>
          <a:p>
            <a:pPr marL="0" indent="0" algn="r" rtl="1">
              <a:buNone/>
            </a:pPr>
            <a:r>
              <a:rPr lang="ar-SA" b="1" dirty="0"/>
              <a:t>6-</a:t>
            </a:r>
            <a:r>
              <a:rPr lang="ar-IQ" b="1" dirty="0"/>
              <a:t>  </a:t>
            </a:r>
            <a:r>
              <a:rPr lang="ar-SA" b="1" dirty="0"/>
              <a:t>دلائل الأعجاز</a:t>
            </a:r>
            <a:r>
              <a:rPr lang="ar-IQ" b="1" dirty="0"/>
              <a:t>: </a:t>
            </a:r>
            <a:r>
              <a:rPr lang="ar-SA" b="1" dirty="0"/>
              <a:t> عبدالقاهر الجرجاني.</a:t>
            </a:r>
            <a:endParaRPr lang="en-US" b="1" dirty="0"/>
          </a:p>
          <a:p>
            <a:pPr marL="0" indent="0" algn="r" rtl="1">
              <a:buNone/>
            </a:pPr>
            <a:r>
              <a:rPr lang="ar-SA" b="1" dirty="0"/>
              <a:t>7-</a:t>
            </a:r>
            <a:r>
              <a:rPr lang="ar-IQ" b="1" dirty="0"/>
              <a:t>  </a:t>
            </a:r>
            <a:r>
              <a:rPr lang="ar-SA" b="1" dirty="0"/>
              <a:t>الطر</a:t>
            </a:r>
            <a:r>
              <a:rPr lang="ar-IQ" b="1" dirty="0"/>
              <a:t>از:</a:t>
            </a:r>
            <a:r>
              <a:rPr lang="ar-SA" b="1" dirty="0"/>
              <a:t> </a:t>
            </a:r>
            <a:r>
              <a:rPr lang="ar-IQ" b="1" dirty="0"/>
              <a:t> </a:t>
            </a:r>
            <a:r>
              <a:rPr lang="ar-SA" b="1" dirty="0"/>
              <a:t>للعلوي</a:t>
            </a:r>
            <a:endParaRPr lang="en-US" b="1" dirty="0"/>
          </a:p>
          <a:p>
            <a:pPr marL="0" indent="0" algn="r" rtl="1">
              <a:buNone/>
            </a:pPr>
            <a:r>
              <a:rPr lang="ar-SA" b="1" dirty="0"/>
              <a:t>8-</a:t>
            </a:r>
            <a:r>
              <a:rPr lang="ar-IQ" b="1" dirty="0"/>
              <a:t>  </a:t>
            </a:r>
            <a:r>
              <a:rPr lang="ar-SA" b="1" dirty="0"/>
              <a:t>البيان والتبين</a:t>
            </a:r>
            <a:r>
              <a:rPr lang="ar-IQ" b="1" dirty="0"/>
              <a:t>:  </a:t>
            </a:r>
            <a:r>
              <a:rPr lang="ar-SA" b="1" dirty="0"/>
              <a:t> الجاحظ</a:t>
            </a:r>
            <a:endParaRPr lang="en-US" b="1" dirty="0"/>
          </a:p>
          <a:p>
            <a:pPr marL="0" indent="0" algn="r" rtl="1">
              <a:buNone/>
            </a:pPr>
            <a:r>
              <a:rPr lang="ar-SA" b="1" dirty="0"/>
              <a:t>9-</a:t>
            </a:r>
            <a:r>
              <a:rPr lang="ar-IQ" b="1" dirty="0"/>
              <a:t>  </a:t>
            </a:r>
            <a:r>
              <a:rPr lang="ar-SA" b="1" dirty="0"/>
              <a:t>الشعر والشعراء</a:t>
            </a:r>
            <a:r>
              <a:rPr lang="ar-IQ" b="1" dirty="0"/>
              <a:t>:  </a:t>
            </a:r>
            <a:r>
              <a:rPr lang="ar-SA" b="1" dirty="0"/>
              <a:t> ابن القتيبة</a:t>
            </a:r>
            <a:endParaRPr lang="en-US" b="1" dirty="0"/>
          </a:p>
          <a:p>
            <a:pPr marL="0" indent="0" algn="r" rtl="1">
              <a:buNone/>
            </a:pPr>
            <a:endParaRPr lang="ar-IQ" dirty="0"/>
          </a:p>
        </p:txBody>
      </p:sp>
    </p:spTree>
    <p:extLst>
      <p:ext uri="{BB962C8B-B14F-4D97-AF65-F5344CB8AC3E}">
        <p14:creationId xmlns:p14="http://schemas.microsoft.com/office/powerpoint/2010/main" val="2727330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1292</TotalTime>
  <Words>910</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Simplified Arabic</vt:lpstr>
      <vt:lpstr>Office Theme</vt:lpstr>
      <vt:lpstr>PowerPoint Presentation</vt:lpstr>
      <vt:lpstr>  تاريخ النقــد الأدبــي القـديــم    </vt:lpstr>
      <vt:lpstr>بیئات النقد</vt:lpstr>
      <vt:lpstr>بیئات النقد</vt:lpstr>
      <vt:lpstr>صور النقد في تلك الفترة</vt:lpstr>
      <vt:lpstr>PowerPoint Presentation</vt:lpstr>
      <vt:lpstr>PowerPoint Presentation</vt:lpstr>
      <vt:lpstr>اتجاهات النقد في العصر الأموي</vt:lpstr>
      <vt:lpstr>المصادر والمراجع</vt:lpstr>
      <vt:lpstr>PowerPoint Presentation</vt:lpstr>
      <vt:lpstr>النقد الأدبي في العصر العباسي:</vt:lpstr>
      <vt:lpstr>PowerPoint Presentation</vt:lpstr>
      <vt:lpstr>PowerPoint Presentation</vt:lpstr>
      <vt:lpstr>PowerPoint Presentation</vt:lpstr>
      <vt:lpstr>PowerPoint Presentation</vt:lpstr>
      <vt:lpstr>المــوازنــة لـلآمـــدي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النقد الأدبي في العصر الأموي    </dc:title>
  <dc:creator>dell</dc:creator>
  <cp:lastModifiedBy>Active</cp:lastModifiedBy>
  <cp:revision>98</cp:revision>
  <dcterms:created xsi:type="dcterms:W3CDTF">2006-08-16T00:00:00Z</dcterms:created>
  <dcterms:modified xsi:type="dcterms:W3CDTF">2024-05-30T13:36:34Z</dcterms:modified>
</cp:coreProperties>
</file>