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handoutMasterIdLst>
    <p:handoutMasterId r:id="rId26"/>
  </p:handoutMasterIdLst>
  <p:sldIdLst>
    <p:sldId id="256" r:id="rId2"/>
    <p:sldId id="267" r:id="rId3"/>
    <p:sldId id="261" r:id="rId4"/>
    <p:sldId id="268" r:id="rId5"/>
    <p:sldId id="270" r:id="rId6"/>
    <p:sldId id="273" r:id="rId7"/>
    <p:sldId id="274" r:id="rId8"/>
    <p:sldId id="275" r:id="rId9"/>
    <p:sldId id="276" r:id="rId10"/>
    <p:sldId id="277" r:id="rId11"/>
    <p:sldId id="278"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D3DB8B"/>
    <a:srgbClr val="8E59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324" autoAdjust="0"/>
  </p:normalViewPr>
  <p:slideViewPr>
    <p:cSldViewPr>
      <p:cViewPr varScale="1">
        <p:scale>
          <a:sx n="68" d="100"/>
          <a:sy n="68" d="100"/>
        </p:scale>
        <p:origin x="142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8CFD71AE-5336-4752-9959-DCFB488CF9F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0115" name="Rectangle 3">
            <a:extLst>
              <a:ext uri="{FF2B5EF4-FFF2-40B4-BE49-F238E27FC236}">
                <a16:creationId xmlns:a16="http://schemas.microsoft.com/office/drawing/2014/main" id="{2467DB1F-8D91-4BDF-8197-7D02268F5E79}"/>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0116" name="Rectangle 4">
            <a:extLst>
              <a:ext uri="{FF2B5EF4-FFF2-40B4-BE49-F238E27FC236}">
                <a16:creationId xmlns:a16="http://schemas.microsoft.com/office/drawing/2014/main" id="{12B6D920-1BDC-4EB7-A21D-66DEB1F29748}"/>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0117" name="Rectangle 5">
            <a:extLst>
              <a:ext uri="{FF2B5EF4-FFF2-40B4-BE49-F238E27FC236}">
                <a16:creationId xmlns:a16="http://schemas.microsoft.com/office/drawing/2014/main" id="{4DF3B0D5-6DB9-4A8B-AB85-E85AB5FF59AE}"/>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8B324D0A-1EBF-4AD3-A63A-7CDB93003FD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B0796CEE-ECD6-4A89-8964-643B04707A73}"/>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DB8AD553-B903-4A06-9B0C-ED0B34367378}"/>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093F7230-81A3-4972-8792-E1640A75333F}"/>
                  </a:ext>
                </a:extLst>
              </p:cNvPr>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13" name="Rectangle 5">
                <a:extLst>
                  <a:ext uri="{FF2B5EF4-FFF2-40B4-BE49-F238E27FC236}">
                    <a16:creationId xmlns:a16="http://schemas.microsoft.com/office/drawing/2014/main" id="{DFC6B6D3-CC7F-4753-A94F-F3E3ADDEC852}"/>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grpSp>
        <p:grpSp>
          <p:nvGrpSpPr>
            <p:cNvPr id="6" name="Group 6">
              <a:extLst>
                <a:ext uri="{FF2B5EF4-FFF2-40B4-BE49-F238E27FC236}">
                  <a16:creationId xmlns:a16="http://schemas.microsoft.com/office/drawing/2014/main" id="{75308774-4511-41C1-A946-8E0B297E9AD0}"/>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03B7C5DB-84D2-432B-9FDA-8DAD740FE804}"/>
                  </a:ext>
                </a:extLst>
              </p:cNvPr>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11" name="Rectangle 8">
                <a:extLst>
                  <a:ext uri="{FF2B5EF4-FFF2-40B4-BE49-F238E27FC236}">
                    <a16:creationId xmlns:a16="http://schemas.microsoft.com/office/drawing/2014/main" id="{08CF408B-93B7-413E-90AF-7AABF5EF6927}"/>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grpSp>
        <p:sp>
          <p:nvSpPr>
            <p:cNvPr id="7" name="Rectangle 9">
              <a:extLst>
                <a:ext uri="{FF2B5EF4-FFF2-40B4-BE49-F238E27FC236}">
                  <a16:creationId xmlns:a16="http://schemas.microsoft.com/office/drawing/2014/main" id="{9060E052-B0C7-4CA4-A10D-C4527CD2A88B}"/>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8" name="Rectangle 10">
              <a:extLst>
                <a:ext uri="{FF2B5EF4-FFF2-40B4-BE49-F238E27FC236}">
                  <a16:creationId xmlns:a16="http://schemas.microsoft.com/office/drawing/2014/main" id="{CC95A3D4-D19E-4077-90B0-85808EA01276}"/>
                </a:ext>
              </a:extLst>
            </p:cNvPr>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9" name="Rectangle 11">
              <a:extLst>
                <a:ext uri="{FF2B5EF4-FFF2-40B4-BE49-F238E27FC236}">
                  <a16:creationId xmlns:a16="http://schemas.microsoft.com/office/drawing/2014/main" id="{866AD1FD-2819-4A35-A166-74649865FDC4}"/>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grpSp>
      <p:sp>
        <p:nvSpPr>
          <p:cNvPr id="348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348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a:extLst>
              <a:ext uri="{FF2B5EF4-FFF2-40B4-BE49-F238E27FC236}">
                <a16:creationId xmlns:a16="http://schemas.microsoft.com/office/drawing/2014/main" id="{AF5E2963-E76A-4DC7-9213-9ECBD661B2FF}"/>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a:extLst>
              <a:ext uri="{FF2B5EF4-FFF2-40B4-BE49-F238E27FC236}">
                <a16:creationId xmlns:a16="http://schemas.microsoft.com/office/drawing/2014/main" id="{AFE07572-3660-46B5-8380-FBB3A75AD44A}"/>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a:extLst>
              <a:ext uri="{FF2B5EF4-FFF2-40B4-BE49-F238E27FC236}">
                <a16:creationId xmlns:a16="http://schemas.microsoft.com/office/drawing/2014/main" id="{9C735AD1-290E-4E4B-9FAA-667782B6C799}"/>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C9F6EDB-2221-43B3-A3E9-24435F959793}" type="slidenum">
              <a:rPr lang="en-US" altLang="en-US"/>
              <a:pPr>
                <a:defRPr/>
              </a:pPr>
              <a:t>‹#›</a:t>
            </a:fld>
            <a:endParaRPr lang="en-US" altLang="en-US"/>
          </a:p>
        </p:txBody>
      </p:sp>
    </p:spTree>
    <p:extLst>
      <p:ext uri="{BB962C8B-B14F-4D97-AF65-F5344CB8AC3E}">
        <p14:creationId xmlns:p14="http://schemas.microsoft.com/office/powerpoint/2010/main" val="4017260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359F1E6A-B3BF-458B-9310-74D2C58591B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CDC86C74-070F-4429-91C6-D840C9E797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0A9881C9-FC7B-4468-A055-6B3420EC8C07}"/>
              </a:ext>
            </a:extLst>
          </p:cNvPr>
          <p:cNvSpPr>
            <a:spLocks noGrp="1" noChangeArrowheads="1"/>
          </p:cNvSpPr>
          <p:nvPr>
            <p:ph type="sldNum" sz="quarter" idx="12"/>
          </p:nvPr>
        </p:nvSpPr>
        <p:spPr>
          <a:ln/>
        </p:spPr>
        <p:txBody>
          <a:bodyPr/>
          <a:lstStyle>
            <a:lvl1pPr>
              <a:defRPr/>
            </a:lvl1pPr>
          </a:lstStyle>
          <a:p>
            <a:pPr>
              <a:defRPr/>
            </a:pPr>
            <a:fld id="{5BE9D3DF-2698-4D92-B3F1-3DDBAEAE3228}" type="slidenum">
              <a:rPr lang="en-US" altLang="en-US"/>
              <a:pPr>
                <a:defRPr/>
              </a:pPr>
              <a:t>‹#›</a:t>
            </a:fld>
            <a:endParaRPr lang="en-US" altLang="en-US"/>
          </a:p>
        </p:txBody>
      </p:sp>
    </p:spTree>
    <p:extLst>
      <p:ext uri="{BB962C8B-B14F-4D97-AF65-F5344CB8AC3E}">
        <p14:creationId xmlns:p14="http://schemas.microsoft.com/office/powerpoint/2010/main" val="3425395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3345152F-FCB9-490D-B811-C209F421A23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0C5292BE-B74C-4D67-B528-FD582879F7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770A423A-BC86-481A-9151-42064F827B2D}"/>
              </a:ext>
            </a:extLst>
          </p:cNvPr>
          <p:cNvSpPr>
            <a:spLocks noGrp="1" noChangeArrowheads="1"/>
          </p:cNvSpPr>
          <p:nvPr>
            <p:ph type="sldNum" sz="quarter" idx="12"/>
          </p:nvPr>
        </p:nvSpPr>
        <p:spPr>
          <a:ln/>
        </p:spPr>
        <p:txBody>
          <a:bodyPr/>
          <a:lstStyle>
            <a:lvl1pPr>
              <a:defRPr/>
            </a:lvl1pPr>
          </a:lstStyle>
          <a:p>
            <a:pPr>
              <a:defRPr/>
            </a:pPr>
            <a:fld id="{75F5DA56-E5A7-49E1-A148-3EEA2663380D}" type="slidenum">
              <a:rPr lang="en-US" altLang="en-US"/>
              <a:pPr>
                <a:defRPr/>
              </a:pPr>
              <a:t>‹#›</a:t>
            </a:fld>
            <a:endParaRPr lang="en-US" altLang="en-US"/>
          </a:p>
        </p:txBody>
      </p:sp>
    </p:spTree>
    <p:extLst>
      <p:ext uri="{BB962C8B-B14F-4D97-AF65-F5344CB8AC3E}">
        <p14:creationId xmlns:p14="http://schemas.microsoft.com/office/powerpoint/2010/main" val="325831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45088" y="20177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145088" y="41513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1">
            <a:extLst>
              <a:ext uri="{FF2B5EF4-FFF2-40B4-BE49-F238E27FC236}">
                <a16:creationId xmlns:a16="http://schemas.microsoft.com/office/drawing/2014/main" id="{A854752E-15DA-4BA3-ACDD-7421B7784C5A}"/>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12">
            <a:extLst>
              <a:ext uri="{FF2B5EF4-FFF2-40B4-BE49-F238E27FC236}">
                <a16:creationId xmlns:a16="http://schemas.microsoft.com/office/drawing/2014/main" id="{6E5C4E67-B201-4937-9F88-66E1F5C635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13">
            <a:extLst>
              <a:ext uri="{FF2B5EF4-FFF2-40B4-BE49-F238E27FC236}">
                <a16:creationId xmlns:a16="http://schemas.microsoft.com/office/drawing/2014/main" id="{E365B50D-9A6E-4494-A313-079D5A4F70F0}"/>
              </a:ext>
            </a:extLst>
          </p:cNvPr>
          <p:cNvSpPr>
            <a:spLocks noGrp="1" noChangeArrowheads="1"/>
          </p:cNvSpPr>
          <p:nvPr>
            <p:ph type="sldNum" sz="quarter" idx="12"/>
          </p:nvPr>
        </p:nvSpPr>
        <p:spPr>
          <a:ln/>
        </p:spPr>
        <p:txBody>
          <a:bodyPr/>
          <a:lstStyle>
            <a:lvl1pPr>
              <a:defRPr/>
            </a:lvl1pPr>
          </a:lstStyle>
          <a:p>
            <a:pPr>
              <a:defRPr/>
            </a:pPr>
            <a:fld id="{96FBD484-233C-4DC5-B20F-4CDDDD8BF6DA}" type="slidenum">
              <a:rPr lang="en-US" altLang="en-US"/>
              <a:pPr>
                <a:defRPr/>
              </a:pPr>
              <a:t>‹#›</a:t>
            </a:fld>
            <a:endParaRPr lang="en-US" altLang="en-US"/>
          </a:p>
        </p:txBody>
      </p:sp>
    </p:spTree>
    <p:extLst>
      <p:ext uri="{BB962C8B-B14F-4D97-AF65-F5344CB8AC3E}">
        <p14:creationId xmlns:p14="http://schemas.microsoft.com/office/powerpoint/2010/main" val="85405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1A8AB708-4862-4CF4-9799-6E78D5EF840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2E44B5B6-3884-4179-9A72-5D9DF8DF96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1D054A8E-DE3C-43A3-A95F-BDFFFA8AF1DD}"/>
              </a:ext>
            </a:extLst>
          </p:cNvPr>
          <p:cNvSpPr>
            <a:spLocks noGrp="1" noChangeArrowheads="1"/>
          </p:cNvSpPr>
          <p:nvPr>
            <p:ph type="sldNum" sz="quarter" idx="12"/>
          </p:nvPr>
        </p:nvSpPr>
        <p:spPr>
          <a:ln/>
        </p:spPr>
        <p:txBody>
          <a:bodyPr/>
          <a:lstStyle>
            <a:lvl1pPr>
              <a:defRPr/>
            </a:lvl1pPr>
          </a:lstStyle>
          <a:p>
            <a:pPr>
              <a:defRPr/>
            </a:pPr>
            <a:fld id="{ABAE07BC-D05D-4691-9F15-B789EB4336C2}" type="slidenum">
              <a:rPr lang="en-US" altLang="en-US"/>
              <a:pPr>
                <a:defRPr/>
              </a:pPr>
              <a:t>‹#›</a:t>
            </a:fld>
            <a:endParaRPr lang="en-US" altLang="en-US"/>
          </a:p>
        </p:txBody>
      </p:sp>
    </p:spTree>
    <p:extLst>
      <p:ext uri="{BB962C8B-B14F-4D97-AF65-F5344CB8AC3E}">
        <p14:creationId xmlns:p14="http://schemas.microsoft.com/office/powerpoint/2010/main" val="4216409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EA7A2F44-6E33-43B8-9F2A-76257E6C1A0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8BA10D45-C19B-4659-8007-18F7B00C9A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11045922-0917-40CE-A049-DA79B7741A2A}"/>
              </a:ext>
            </a:extLst>
          </p:cNvPr>
          <p:cNvSpPr>
            <a:spLocks noGrp="1" noChangeArrowheads="1"/>
          </p:cNvSpPr>
          <p:nvPr>
            <p:ph type="sldNum" sz="quarter" idx="12"/>
          </p:nvPr>
        </p:nvSpPr>
        <p:spPr>
          <a:ln/>
        </p:spPr>
        <p:txBody>
          <a:bodyPr/>
          <a:lstStyle>
            <a:lvl1pPr>
              <a:defRPr/>
            </a:lvl1pPr>
          </a:lstStyle>
          <a:p>
            <a:pPr>
              <a:defRPr/>
            </a:pPr>
            <a:fld id="{1C58B9E5-552B-464B-8D1C-996FC6E72F75}" type="slidenum">
              <a:rPr lang="en-US" altLang="en-US"/>
              <a:pPr>
                <a:defRPr/>
              </a:pPr>
              <a:t>‹#›</a:t>
            </a:fld>
            <a:endParaRPr lang="en-US" altLang="en-US"/>
          </a:p>
        </p:txBody>
      </p:sp>
    </p:spTree>
    <p:extLst>
      <p:ext uri="{BB962C8B-B14F-4D97-AF65-F5344CB8AC3E}">
        <p14:creationId xmlns:p14="http://schemas.microsoft.com/office/powerpoint/2010/main" val="162890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22906203-F777-4786-8EB6-B9718775DBE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DDE229F6-8CBC-436E-A943-2C33B1483B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FE012AFD-075D-4623-86CA-11EC012092B2}"/>
              </a:ext>
            </a:extLst>
          </p:cNvPr>
          <p:cNvSpPr>
            <a:spLocks noGrp="1" noChangeArrowheads="1"/>
          </p:cNvSpPr>
          <p:nvPr>
            <p:ph type="sldNum" sz="quarter" idx="12"/>
          </p:nvPr>
        </p:nvSpPr>
        <p:spPr>
          <a:ln/>
        </p:spPr>
        <p:txBody>
          <a:bodyPr/>
          <a:lstStyle>
            <a:lvl1pPr>
              <a:defRPr/>
            </a:lvl1pPr>
          </a:lstStyle>
          <a:p>
            <a:pPr>
              <a:defRPr/>
            </a:pPr>
            <a:fld id="{E1AFCA74-ACB0-47B6-BBC3-A11C309FC551}" type="slidenum">
              <a:rPr lang="en-US" altLang="en-US"/>
              <a:pPr>
                <a:defRPr/>
              </a:pPr>
              <a:t>‹#›</a:t>
            </a:fld>
            <a:endParaRPr lang="en-US" altLang="en-US"/>
          </a:p>
        </p:txBody>
      </p:sp>
    </p:spTree>
    <p:extLst>
      <p:ext uri="{BB962C8B-B14F-4D97-AF65-F5344CB8AC3E}">
        <p14:creationId xmlns:p14="http://schemas.microsoft.com/office/powerpoint/2010/main" val="217341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B2DD354D-1D04-492D-A645-244CFFBE549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15FE9E69-208E-431D-9CC1-6DAF4CC9A2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AAF90A2E-1F74-44E6-805D-8B1EDDB7BFA0}"/>
              </a:ext>
            </a:extLst>
          </p:cNvPr>
          <p:cNvSpPr>
            <a:spLocks noGrp="1" noChangeArrowheads="1"/>
          </p:cNvSpPr>
          <p:nvPr>
            <p:ph type="sldNum" sz="quarter" idx="12"/>
          </p:nvPr>
        </p:nvSpPr>
        <p:spPr>
          <a:ln/>
        </p:spPr>
        <p:txBody>
          <a:bodyPr/>
          <a:lstStyle>
            <a:lvl1pPr>
              <a:defRPr/>
            </a:lvl1pPr>
          </a:lstStyle>
          <a:p>
            <a:pPr>
              <a:defRPr/>
            </a:pPr>
            <a:fld id="{EBB6031C-477D-4208-A922-02AB3A50FD5C}" type="slidenum">
              <a:rPr lang="en-US" altLang="en-US"/>
              <a:pPr>
                <a:defRPr/>
              </a:pPr>
              <a:t>‹#›</a:t>
            </a:fld>
            <a:endParaRPr lang="en-US" altLang="en-US"/>
          </a:p>
        </p:txBody>
      </p:sp>
    </p:spTree>
    <p:extLst>
      <p:ext uri="{BB962C8B-B14F-4D97-AF65-F5344CB8AC3E}">
        <p14:creationId xmlns:p14="http://schemas.microsoft.com/office/powerpoint/2010/main" val="69941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C3E18AA7-672D-4949-8905-9502B74FBF7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CD559EAC-3FAD-49D6-8A8F-55B451EFF5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FF22FF67-DFD4-4B5F-BCD1-16310BC5F15B}"/>
              </a:ext>
            </a:extLst>
          </p:cNvPr>
          <p:cNvSpPr>
            <a:spLocks noGrp="1" noChangeArrowheads="1"/>
          </p:cNvSpPr>
          <p:nvPr>
            <p:ph type="sldNum" sz="quarter" idx="12"/>
          </p:nvPr>
        </p:nvSpPr>
        <p:spPr>
          <a:ln/>
        </p:spPr>
        <p:txBody>
          <a:bodyPr/>
          <a:lstStyle>
            <a:lvl1pPr>
              <a:defRPr/>
            </a:lvl1pPr>
          </a:lstStyle>
          <a:p>
            <a:pPr>
              <a:defRPr/>
            </a:pPr>
            <a:fld id="{C94685A4-7105-42D6-B276-3A668136F8CB}" type="slidenum">
              <a:rPr lang="en-US" altLang="en-US"/>
              <a:pPr>
                <a:defRPr/>
              </a:pPr>
              <a:t>‹#›</a:t>
            </a:fld>
            <a:endParaRPr lang="en-US" altLang="en-US"/>
          </a:p>
        </p:txBody>
      </p:sp>
    </p:spTree>
    <p:extLst>
      <p:ext uri="{BB962C8B-B14F-4D97-AF65-F5344CB8AC3E}">
        <p14:creationId xmlns:p14="http://schemas.microsoft.com/office/powerpoint/2010/main" val="16881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A7CD5F2C-DB49-4ADE-BD9F-6C9361F1247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B11B1006-98B1-408C-83E3-FD1234F463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CA4603F6-B384-458B-A8B7-D6418B5067D9}"/>
              </a:ext>
            </a:extLst>
          </p:cNvPr>
          <p:cNvSpPr>
            <a:spLocks noGrp="1" noChangeArrowheads="1"/>
          </p:cNvSpPr>
          <p:nvPr>
            <p:ph type="sldNum" sz="quarter" idx="12"/>
          </p:nvPr>
        </p:nvSpPr>
        <p:spPr>
          <a:ln/>
        </p:spPr>
        <p:txBody>
          <a:bodyPr/>
          <a:lstStyle>
            <a:lvl1pPr>
              <a:defRPr/>
            </a:lvl1pPr>
          </a:lstStyle>
          <a:p>
            <a:pPr>
              <a:defRPr/>
            </a:pPr>
            <a:fld id="{92BED324-6B92-4CD4-A7F1-CDAF37090F51}" type="slidenum">
              <a:rPr lang="en-US" altLang="en-US"/>
              <a:pPr>
                <a:defRPr/>
              </a:pPr>
              <a:t>‹#›</a:t>
            </a:fld>
            <a:endParaRPr lang="en-US" altLang="en-US"/>
          </a:p>
        </p:txBody>
      </p:sp>
    </p:spTree>
    <p:extLst>
      <p:ext uri="{BB962C8B-B14F-4D97-AF65-F5344CB8AC3E}">
        <p14:creationId xmlns:p14="http://schemas.microsoft.com/office/powerpoint/2010/main" val="80050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075A690E-D472-4D16-BA30-39C9E3018E1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B2129819-0A10-467D-B5AE-13518AED45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46D5748C-7436-4316-B20C-C1124F711F1A}"/>
              </a:ext>
            </a:extLst>
          </p:cNvPr>
          <p:cNvSpPr>
            <a:spLocks noGrp="1" noChangeArrowheads="1"/>
          </p:cNvSpPr>
          <p:nvPr>
            <p:ph type="sldNum" sz="quarter" idx="12"/>
          </p:nvPr>
        </p:nvSpPr>
        <p:spPr>
          <a:ln/>
        </p:spPr>
        <p:txBody>
          <a:bodyPr/>
          <a:lstStyle>
            <a:lvl1pPr>
              <a:defRPr/>
            </a:lvl1pPr>
          </a:lstStyle>
          <a:p>
            <a:pPr>
              <a:defRPr/>
            </a:pPr>
            <a:fld id="{F90A789B-5E49-41B9-8D16-7F4222027CE6}" type="slidenum">
              <a:rPr lang="en-US" altLang="en-US"/>
              <a:pPr>
                <a:defRPr/>
              </a:pPr>
              <a:t>‹#›</a:t>
            </a:fld>
            <a:endParaRPr lang="en-US" altLang="en-US"/>
          </a:p>
        </p:txBody>
      </p:sp>
    </p:spTree>
    <p:extLst>
      <p:ext uri="{BB962C8B-B14F-4D97-AF65-F5344CB8AC3E}">
        <p14:creationId xmlns:p14="http://schemas.microsoft.com/office/powerpoint/2010/main" val="195438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9AD764C0-4A92-4DDA-AE5F-C1377B41EBA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CCC18D50-A2B7-4708-899A-56B4CCB7E7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F6B1F83C-6299-452C-B911-A3EBF46335EE}"/>
              </a:ext>
            </a:extLst>
          </p:cNvPr>
          <p:cNvSpPr>
            <a:spLocks noGrp="1" noChangeArrowheads="1"/>
          </p:cNvSpPr>
          <p:nvPr>
            <p:ph type="sldNum" sz="quarter" idx="12"/>
          </p:nvPr>
        </p:nvSpPr>
        <p:spPr>
          <a:ln/>
        </p:spPr>
        <p:txBody>
          <a:bodyPr/>
          <a:lstStyle>
            <a:lvl1pPr>
              <a:defRPr/>
            </a:lvl1pPr>
          </a:lstStyle>
          <a:p>
            <a:pPr>
              <a:defRPr/>
            </a:pPr>
            <a:fld id="{DE001D4A-6FDC-4017-8D8B-BC8EBAC38CA7}" type="slidenum">
              <a:rPr lang="en-US" altLang="en-US"/>
              <a:pPr>
                <a:defRPr/>
              </a:pPr>
              <a:t>‹#›</a:t>
            </a:fld>
            <a:endParaRPr lang="en-US" altLang="en-US"/>
          </a:p>
        </p:txBody>
      </p:sp>
    </p:spTree>
    <p:extLst>
      <p:ext uri="{BB962C8B-B14F-4D97-AF65-F5344CB8AC3E}">
        <p14:creationId xmlns:p14="http://schemas.microsoft.com/office/powerpoint/2010/main" val="1089619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26029B-6F2F-4D05-BF74-EDD7C9B7B7D3}"/>
              </a:ext>
            </a:extLst>
          </p:cNvPr>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27" name="Rectangle 3">
            <a:extLst>
              <a:ext uri="{FF2B5EF4-FFF2-40B4-BE49-F238E27FC236}">
                <a16:creationId xmlns:a16="http://schemas.microsoft.com/office/drawing/2014/main" id="{1F9B3BA4-0B20-4007-95FF-D58B9C770362}"/>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28" name="Rectangle 4">
            <a:extLst>
              <a:ext uri="{FF2B5EF4-FFF2-40B4-BE49-F238E27FC236}">
                <a16:creationId xmlns:a16="http://schemas.microsoft.com/office/drawing/2014/main" id="{C4C40826-6D8B-426C-8D38-70A7255F94E0}"/>
              </a:ext>
            </a:extLst>
          </p:cNvPr>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29" name="Rectangle 5">
            <a:extLst>
              <a:ext uri="{FF2B5EF4-FFF2-40B4-BE49-F238E27FC236}">
                <a16:creationId xmlns:a16="http://schemas.microsoft.com/office/drawing/2014/main" id="{A2E2885C-364E-4A10-A62D-8DAC36A763B9}"/>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0" name="Rectangle 6">
            <a:extLst>
              <a:ext uri="{FF2B5EF4-FFF2-40B4-BE49-F238E27FC236}">
                <a16:creationId xmlns:a16="http://schemas.microsoft.com/office/drawing/2014/main" id="{3C12409F-3ADF-4836-988B-DF8967237BC2}"/>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1" name="Rectangle 7">
            <a:extLst>
              <a:ext uri="{FF2B5EF4-FFF2-40B4-BE49-F238E27FC236}">
                <a16:creationId xmlns:a16="http://schemas.microsoft.com/office/drawing/2014/main" id="{00DCEE73-D8EA-4E9C-A0AC-41FC8FAD9AB8}"/>
              </a:ext>
            </a:extLst>
          </p:cNvPr>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2" name="Rectangle 8">
            <a:extLst>
              <a:ext uri="{FF2B5EF4-FFF2-40B4-BE49-F238E27FC236}">
                <a16:creationId xmlns:a16="http://schemas.microsoft.com/office/drawing/2014/main" id="{B8A8A28C-FEF1-4B50-9754-8081DD5E9FB4}"/>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3" name="Rectangle 9">
            <a:extLst>
              <a:ext uri="{FF2B5EF4-FFF2-40B4-BE49-F238E27FC236}">
                <a16:creationId xmlns:a16="http://schemas.microsoft.com/office/drawing/2014/main" id="{32FF1F61-D55C-4936-B32E-F9F8D06780CD}"/>
              </a:ext>
            </a:extLst>
          </p:cNvPr>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a:extLst>
              <a:ext uri="{FF2B5EF4-FFF2-40B4-BE49-F238E27FC236}">
                <a16:creationId xmlns:a16="http://schemas.microsoft.com/office/drawing/2014/main" id="{FA84B75E-6CAD-4790-823C-F0B22CD338DA}"/>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3803" name="Rectangle 11">
            <a:extLst>
              <a:ext uri="{FF2B5EF4-FFF2-40B4-BE49-F238E27FC236}">
                <a16:creationId xmlns:a16="http://schemas.microsoft.com/office/drawing/2014/main" id="{1A68B0A8-02AE-4863-8B42-A6790008E3FA}"/>
              </a:ext>
            </a:extLst>
          </p:cNvPr>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33804" name="Rectangle 12">
            <a:extLst>
              <a:ext uri="{FF2B5EF4-FFF2-40B4-BE49-F238E27FC236}">
                <a16:creationId xmlns:a16="http://schemas.microsoft.com/office/drawing/2014/main" id="{0A64DBE2-ADE2-4F0C-8260-32BE80ADB3A4}"/>
              </a:ext>
            </a:extLst>
          </p:cNvPr>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33805" name="Rectangle 13">
            <a:extLst>
              <a:ext uri="{FF2B5EF4-FFF2-40B4-BE49-F238E27FC236}">
                <a16:creationId xmlns:a16="http://schemas.microsoft.com/office/drawing/2014/main" id="{58DD2315-B2A0-4B48-A3AE-B6C7F375AEFA}"/>
              </a:ext>
            </a:extLst>
          </p:cNvPr>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039238C7-21F0-445C-A7AE-F4FD51AE5D1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7"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4.xml"/><Relationship Id="rId1" Type="http://schemas.openxmlformats.org/officeDocument/2006/relationships/vmlDrawing" Target="../drawings/vmlDrawing11.vml"/><Relationship Id="rId4" Type="http://schemas.openxmlformats.org/officeDocument/2006/relationships/image" Target="../media/image1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4.xml"/><Relationship Id="rId1" Type="http://schemas.openxmlformats.org/officeDocument/2006/relationships/vmlDrawing" Target="../drawings/vmlDrawing12.vml"/><Relationship Id="rId4" Type="http://schemas.openxmlformats.org/officeDocument/2006/relationships/image" Target="../media/image1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4.xml"/><Relationship Id="rId1" Type="http://schemas.openxmlformats.org/officeDocument/2006/relationships/vmlDrawing" Target="../drawings/vmlDrawing13.vml"/><Relationship Id="rId4" Type="http://schemas.openxmlformats.org/officeDocument/2006/relationships/image" Target="../media/image1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4.xml"/><Relationship Id="rId1" Type="http://schemas.openxmlformats.org/officeDocument/2006/relationships/vmlDrawing" Target="../drawings/vmlDrawing14.vml"/><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4.xml"/><Relationship Id="rId1" Type="http://schemas.openxmlformats.org/officeDocument/2006/relationships/vmlDrawing" Target="../drawings/vmlDrawing15.vml"/><Relationship Id="rId6" Type="http://schemas.openxmlformats.org/officeDocument/2006/relationships/image" Target="../media/image22.wmf"/><Relationship Id="rId5" Type="http://schemas.openxmlformats.org/officeDocument/2006/relationships/oleObject" Target="../embeddings/oleObject21.bin"/><Relationship Id="rId4" Type="http://schemas.openxmlformats.org/officeDocument/2006/relationships/image" Target="../media/image21.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4.xml"/><Relationship Id="rId1" Type="http://schemas.openxmlformats.org/officeDocument/2006/relationships/vmlDrawing" Target="../drawings/vmlDrawing16.vml"/><Relationship Id="rId4" Type="http://schemas.openxmlformats.org/officeDocument/2006/relationships/image" Target="../media/image23.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4.xml"/><Relationship Id="rId1" Type="http://schemas.openxmlformats.org/officeDocument/2006/relationships/vmlDrawing" Target="../drawings/vmlDrawing17.vml"/><Relationship Id="rId4" Type="http://schemas.openxmlformats.org/officeDocument/2006/relationships/image" Target="../media/image24.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4.xml"/><Relationship Id="rId1" Type="http://schemas.openxmlformats.org/officeDocument/2006/relationships/vmlDrawing" Target="../drawings/vmlDrawing18.vml"/><Relationship Id="rId4" Type="http://schemas.openxmlformats.org/officeDocument/2006/relationships/image" Target="../media/image25.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4.xml"/><Relationship Id="rId1" Type="http://schemas.openxmlformats.org/officeDocument/2006/relationships/vmlDrawing" Target="../drawings/vmlDrawing19.vml"/><Relationship Id="rId6" Type="http://schemas.openxmlformats.org/officeDocument/2006/relationships/image" Target="../media/image27.wmf"/><Relationship Id="rId5" Type="http://schemas.openxmlformats.org/officeDocument/2006/relationships/oleObject" Target="../embeddings/oleObject26.bin"/><Relationship Id="rId4" Type="http://schemas.openxmlformats.org/officeDocument/2006/relationships/image" Target="../media/image2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
            <a:extLst>
              <a:ext uri="{FF2B5EF4-FFF2-40B4-BE49-F238E27FC236}">
                <a16:creationId xmlns:a16="http://schemas.microsoft.com/office/drawing/2014/main" id="{FE3475F0-2B6A-40A0-93B6-C68B04749E12}"/>
              </a:ext>
            </a:extLst>
          </p:cNvPr>
          <p:cNvSpPr>
            <a:spLocks noGrp="1" noChangeArrowheads="1"/>
          </p:cNvSpPr>
          <p:nvPr>
            <p:ph type="subTitle" idx="1"/>
          </p:nvPr>
        </p:nvSpPr>
        <p:spPr>
          <a:xfrm>
            <a:off x="1371600" y="4756150"/>
            <a:ext cx="6400800" cy="457200"/>
          </a:xfrm>
          <a:noFill/>
        </p:spPr>
        <p:txBody>
          <a:bodyPr/>
          <a:lstStyle/>
          <a:p>
            <a:pPr eaLnBrk="1" hangingPunct="1"/>
            <a:r>
              <a:rPr lang="en-US" altLang="en-US" sz="2400">
                <a:latin typeface="Times New Roman" panose="02020603050405020304" pitchFamily="18" charset="0"/>
                <a:cs typeface="Times New Roman" panose="02020603050405020304" pitchFamily="18" charset="0"/>
              </a:rPr>
              <a:t>Asst. Lect. Bruska. S. Mamand</a:t>
            </a:r>
          </a:p>
        </p:txBody>
      </p:sp>
      <p:sp>
        <p:nvSpPr>
          <p:cNvPr id="4099" name="Rectangle 1">
            <a:extLst>
              <a:ext uri="{FF2B5EF4-FFF2-40B4-BE49-F238E27FC236}">
                <a16:creationId xmlns:a16="http://schemas.microsoft.com/office/drawing/2014/main" id="{2AAB3121-F8FC-437D-BE13-F0BE98D02031}"/>
              </a:ext>
            </a:extLst>
          </p:cNvPr>
          <p:cNvSpPr>
            <a:spLocks noChangeArrowheads="1"/>
          </p:cNvSpPr>
          <p:nvPr/>
        </p:nvSpPr>
        <p:spPr bwMode="auto">
          <a:xfrm>
            <a:off x="0" y="2286000"/>
            <a:ext cx="8610600" cy="1600200"/>
          </a:xfrm>
          <a:prstGeom prst="rect">
            <a:avLst/>
          </a:prstGeom>
          <a:solidFill>
            <a:schemeClr val="bg1"/>
          </a:solidFill>
          <a:ln w="9525" algn="ctr">
            <a:solidFill>
              <a:schemeClr val="bg1"/>
            </a:solidFill>
            <a:round/>
            <a:headEnd/>
            <a:tailEnd/>
          </a:ln>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6" name="Rectangle 19">
            <a:extLst>
              <a:ext uri="{FF2B5EF4-FFF2-40B4-BE49-F238E27FC236}">
                <a16:creationId xmlns:a16="http://schemas.microsoft.com/office/drawing/2014/main" id="{706E74F9-4C7E-4706-BE6C-CCE89C8A4C9E}"/>
              </a:ext>
            </a:extLst>
          </p:cNvPr>
          <p:cNvSpPr txBox="1">
            <a:spLocks noChangeArrowheads="1"/>
          </p:cNvSpPr>
          <p:nvPr/>
        </p:nvSpPr>
        <p:spPr bwMode="auto">
          <a:xfrm>
            <a:off x="762000" y="381000"/>
            <a:ext cx="838200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algn="ctr" eaLnBrk="1" hangingPunct="1">
              <a:defRPr/>
            </a:pPr>
            <a:br>
              <a:rPr lang="en-US" altLang="en-US" sz="3200" kern="0" dirty="0"/>
            </a:br>
            <a:r>
              <a:rPr lang="en-US" altLang="en-US" sz="3200" kern="0" dirty="0"/>
              <a:t>Chapter (5)</a:t>
            </a:r>
            <a:br>
              <a:rPr lang="en-US" altLang="en-US" sz="3200" kern="0" dirty="0"/>
            </a:br>
            <a:br>
              <a:rPr lang="en-US" altLang="en-US" sz="3200" kern="0" dirty="0"/>
            </a:br>
            <a:r>
              <a:rPr lang="en-US" altLang="en-US" sz="3200" kern="0" dirty="0"/>
              <a:t>Dimensional Analysis and Similarity Laws</a:t>
            </a:r>
          </a:p>
          <a:p>
            <a:pPr eaLnBrk="1" hangingPunct="1">
              <a:defRPr/>
            </a:pPr>
            <a:endParaRPr lang="en-US" altLang="en-US" sz="3200" kern="0" dirty="0"/>
          </a:p>
        </p:txBody>
      </p:sp>
      <p:sp>
        <p:nvSpPr>
          <p:cNvPr id="4101" name="Rectangle 3">
            <a:extLst>
              <a:ext uri="{FF2B5EF4-FFF2-40B4-BE49-F238E27FC236}">
                <a16:creationId xmlns:a16="http://schemas.microsoft.com/office/drawing/2014/main" id="{4EF2CF10-D219-41A0-B634-5C27A333E562}"/>
              </a:ext>
            </a:extLst>
          </p:cNvPr>
          <p:cNvSpPr>
            <a:spLocks noChangeArrowheads="1"/>
          </p:cNvSpPr>
          <p:nvPr/>
        </p:nvSpPr>
        <p:spPr bwMode="auto">
          <a:xfrm>
            <a:off x="1295400" y="2551113"/>
            <a:ext cx="4202113"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buFont typeface="Arial" panose="020B0604020202020204" pitchFamily="34" charset="0"/>
              <a:buChar char="•"/>
            </a:pPr>
            <a:r>
              <a:rPr lang="en-US" altLang="en-US" sz="2000">
                <a:solidFill>
                  <a:srgbClr val="0000CC"/>
                </a:solidFill>
              </a:rPr>
              <a:t>Reason for Dimensional Analysis.</a:t>
            </a:r>
          </a:p>
          <a:p>
            <a:pPr>
              <a:buFont typeface="Arial" panose="020B0604020202020204" pitchFamily="34" charset="0"/>
              <a:buChar char="•"/>
            </a:pPr>
            <a:r>
              <a:rPr lang="en-US" altLang="en-US" sz="2000">
                <a:solidFill>
                  <a:srgbClr val="0000CC"/>
                </a:solidFill>
              </a:rPr>
              <a:t>Similarity Laws.</a:t>
            </a:r>
          </a:p>
          <a:p>
            <a:pPr>
              <a:buFont typeface="Arial" panose="020B0604020202020204" pitchFamily="34" charset="0"/>
              <a:buChar char="•"/>
            </a:pPr>
            <a:r>
              <a:rPr lang="en-US" altLang="en-US" sz="2000">
                <a:solidFill>
                  <a:srgbClr val="0000CC"/>
                </a:solidFill>
              </a:rPr>
              <a:t>Dimensionless Numbers.</a:t>
            </a:r>
          </a:p>
          <a:p>
            <a:pPr>
              <a:buFont typeface="Arial" panose="020B0604020202020204" pitchFamily="34" charset="0"/>
              <a:buChar char="•"/>
            </a:pPr>
            <a:r>
              <a:rPr lang="en-US" altLang="en-US" sz="2000">
                <a:solidFill>
                  <a:srgbClr val="0000CC"/>
                </a:solidFill>
              </a:rPr>
              <a:t>Dimensional Analysis:</a:t>
            </a:r>
          </a:p>
          <a:p>
            <a:pPr lvl="1">
              <a:buFont typeface="Arial" panose="020B0604020202020204" pitchFamily="34" charset="0"/>
              <a:buChar char="•"/>
            </a:pPr>
            <a:r>
              <a:rPr lang="en-US" altLang="en-US" sz="2000">
                <a:solidFill>
                  <a:srgbClr val="0000CC"/>
                </a:solidFill>
              </a:rPr>
              <a:t> Buckingham Pi Theorem.</a:t>
            </a:r>
          </a:p>
          <a:p>
            <a:pPr>
              <a:buFont typeface="Arial" panose="020B0604020202020204" pitchFamily="34" charset="0"/>
              <a:buChar char="•"/>
            </a:pPr>
            <a:endParaRPr lang="en-US" altLang="en-US" sz="2000">
              <a:solidFill>
                <a:srgbClr val="0000C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A61E68F-FF27-418E-83F6-34396782E6FA}"/>
              </a:ext>
            </a:extLst>
          </p:cNvPr>
          <p:cNvSpPr>
            <a:spLocks noGrp="1" noChangeArrowheads="1"/>
          </p:cNvSpPr>
          <p:nvPr>
            <p:ph type="title"/>
          </p:nvPr>
        </p:nvSpPr>
        <p:spPr/>
        <p:txBody>
          <a:bodyPr/>
          <a:lstStyle/>
          <a:p>
            <a:pPr algn="ctr" eaLnBrk="1" hangingPunct="1"/>
            <a:r>
              <a:rPr lang="en-US" altLang="en-US"/>
              <a:t>Dimensionless Numbers</a:t>
            </a:r>
          </a:p>
        </p:txBody>
      </p:sp>
      <p:sp>
        <p:nvSpPr>
          <p:cNvPr id="13315" name="Rectangle 3">
            <a:extLst>
              <a:ext uri="{FF2B5EF4-FFF2-40B4-BE49-F238E27FC236}">
                <a16:creationId xmlns:a16="http://schemas.microsoft.com/office/drawing/2014/main" id="{A280504D-8DE6-4665-B62D-A1E9AB8BA0FC}"/>
              </a:ext>
            </a:extLst>
          </p:cNvPr>
          <p:cNvSpPr>
            <a:spLocks noChangeArrowheads="1"/>
          </p:cNvSpPr>
          <p:nvPr/>
        </p:nvSpPr>
        <p:spPr bwMode="auto">
          <a:xfrm>
            <a:off x="685800" y="19812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914400" indent="-45720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lvl="1" eaLnBrk="1" hangingPunct="1">
              <a:buFont typeface="Wingdings" panose="05000000000000000000" pitchFamily="2" charset="2"/>
              <a:buAutoNum type="arabicPeriod" startAt="2"/>
            </a:pPr>
            <a:r>
              <a:rPr lang="en-US" altLang="en-US" sz="2400">
                <a:solidFill>
                  <a:srgbClr val="FF0000"/>
                </a:solidFill>
              </a:rPr>
              <a:t>Froude Number  – Fr or </a:t>
            </a:r>
            <a:r>
              <a:rPr lang="en-US" altLang="en-US" sz="2400" b="1">
                <a:solidFill>
                  <a:srgbClr val="FF0000"/>
                </a:solidFill>
              </a:rPr>
              <a:t>F</a:t>
            </a:r>
          </a:p>
          <a:p>
            <a:pPr lvl="1" eaLnBrk="1" hangingPunct="1">
              <a:buFont typeface="Wingdings" panose="05000000000000000000" pitchFamily="2" charset="2"/>
              <a:buAutoNum type="arabicPeriod"/>
            </a:pPr>
            <a:endParaRPr lang="en-US" altLang="en-US" sz="2400" b="1"/>
          </a:p>
          <a:p>
            <a:pPr lvl="1" eaLnBrk="1" hangingPunct="1">
              <a:buFont typeface="Wingdings" panose="05000000000000000000" pitchFamily="2" charset="2"/>
              <a:buAutoNum type="arabicPeriod"/>
            </a:pPr>
            <a:endParaRPr lang="en-US" altLang="en-US" sz="2400" b="1"/>
          </a:p>
          <a:p>
            <a:pPr lvl="1" eaLnBrk="1" hangingPunct="1">
              <a:buFont typeface="Wingdings" panose="05000000000000000000" pitchFamily="2" charset="2"/>
              <a:buAutoNum type="arabicPeriod"/>
            </a:pPr>
            <a:endParaRPr lang="en-US" altLang="en-US" sz="2400" b="1"/>
          </a:p>
          <a:p>
            <a:pPr lvl="1" eaLnBrk="1" hangingPunct="1">
              <a:buFont typeface="Wingdings" panose="05000000000000000000" pitchFamily="2" charset="2"/>
              <a:buNone/>
            </a:pPr>
            <a:r>
              <a:rPr lang="en-US" altLang="en-US" sz="2400" b="1"/>
              <a:t>	- </a:t>
            </a:r>
            <a:r>
              <a:rPr lang="en-US" altLang="en-US" sz="2400"/>
              <a:t>Good for flow in open channels, wave action set up by a ship, forces of a stream or bridge pier, flow over a spillway, the flow of jet from an orifice</a:t>
            </a:r>
            <a:endParaRPr lang="en-US" altLang="en-US" sz="2400" b="1"/>
          </a:p>
        </p:txBody>
      </p:sp>
      <p:graphicFrame>
        <p:nvGraphicFramePr>
          <p:cNvPr id="13316" name="Object 4">
            <a:extLst>
              <a:ext uri="{FF2B5EF4-FFF2-40B4-BE49-F238E27FC236}">
                <a16:creationId xmlns:a16="http://schemas.microsoft.com/office/drawing/2014/main" id="{CD48ABF9-AA50-43BE-8C9D-BECE60C22AC1}"/>
              </a:ext>
            </a:extLst>
          </p:cNvPr>
          <p:cNvGraphicFramePr>
            <a:graphicFrameLocks noChangeAspect="1"/>
          </p:cNvGraphicFramePr>
          <p:nvPr>
            <p:ph sz="quarter" idx="3"/>
          </p:nvPr>
        </p:nvGraphicFramePr>
        <p:xfrm>
          <a:off x="2254250" y="2590800"/>
          <a:ext cx="4891088" cy="1133475"/>
        </p:xfrm>
        <a:graphic>
          <a:graphicData uri="http://schemas.openxmlformats.org/presentationml/2006/ole">
            <mc:AlternateContent xmlns:mc="http://schemas.openxmlformats.org/markup-compatibility/2006">
              <mc:Choice xmlns:v="urn:schemas-microsoft-com:vml" Requires="v">
                <p:oleObj spid="_x0000_s13317" name="Equation" r:id="rId3" imgW="2082800" imgH="482600" progId="Equation.3">
                  <p:embed/>
                </p:oleObj>
              </mc:Choice>
              <mc:Fallback>
                <p:oleObj name="Equation" r:id="rId3" imgW="2082800" imgH="482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4250" y="2590800"/>
                        <a:ext cx="4891088"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7BB18AD-CB9B-4EAD-AEE4-AC2A72C38621}"/>
              </a:ext>
            </a:extLst>
          </p:cNvPr>
          <p:cNvSpPr>
            <a:spLocks noGrp="1" noChangeArrowheads="1"/>
          </p:cNvSpPr>
          <p:nvPr>
            <p:ph type="title"/>
          </p:nvPr>
        </p:nvSpPr>
        <p:spPr/>
        <p:txBody>
          <a:bodyPr/>
          <a:lstStyle/>
          <a:p>
            <a:pPr algn="ctr" eaLnBrk="1" hangingPunct="1"/>
            <a:r>
              <a:rPr lang="en-US" altLang="en-US"/>
              <a:t>Dimensionless Numbers</a:t>
            </a:r>
          </a:p>
        </p:txBody>
      </p:sp>
      <p:sp>
        <p:nvSpPr>
          <p:cNvPr id="14339" name="Rectangle 3">
            <a:extLst>
              <a:ext uri="{FF2B5EF4-FFF2-40B4-BE49-F238E27FC236}">
                <a16:creationId xmlns:a16="http://schemas.microsoft.com/office/drawing/2014/main" id="{97EE7D2C-AEFB-4675-8F54-BFD79045D67D}"/>
              </a:ext>
            </a:extLst>
          </p:cNvPr>
          <p:cNvSpPr>
            <a:spLocks noChangeArrowheads="1"/>
          </p:cNvSpPr>
          <p:nvPr/>
        </p:nvSpPr>
        <p:spPr bwMode="auto">
          <a:xfrm>
            <a:off x="685800" y="19812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914400" indent="-45720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295400" indent="-3810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lvl="1" eaLnBrk="1" hangingPunct="1"/>
            <a:r>
              <a:rPr lang="en-US" altLang="en-US" sz="2400"/>
              <a:t>Note that in some cases all three forces are dominate: gravity, friction, and inertia</a:t>
            </a:r>
          </a:p>
          <a:p>
            <a:pPr lvl="1" eaLnBrk="1" hangingPunct="1"/>
            <a:endParaRPr lang="en-US" altLang="en-US" sz="2400"/>
          </a:p>
          <a:p>
            <a:pPr lvl="2" eaLnBrk="1" hangingPunct="1"/>
            <a:r>
              <a:rPr lang="en-US" altLang="en-US" sz="2000"/>
              <a:t>To achieve dynamic similarity, we must satisfy both Re and Fr</a:t>
            </a:r>
          </a:p>
          <a:p>
            <a:pPr lvl="2" eaLnBrk="1" hangingPunct="1"/>
            <a:endParaRPr lang="en-US" altLang="en-US" sz="2000"/>
          </a:p>
          <a:p>
            <a:pPr lvl="2" eaLnBrk="1" hangingPunct="1"/>
            <a:r>
              <a:rPr lang="en-US" altLang="en-US" sz="2000"/>
              <a:t>Only way is to use fluids of different kinematic viscosity</a:t>
            </a:r>
          </a:p>
        </p:txBody>
      </p:sp>
      <p:graphicFrame>
        <p:nvGraphicFramePr>
          <p:cNvPr id="14340" name="Object 6">
            <a:extLst>
              <a:ext uri="{FF2B5EF4-FFF2-40B4-BE49-F238E27FC236}">
                <a16:creationId xmlns:a16="http://schemas.microsoft.com/office/drawing/2014/main" id="{3A60F7AE-97EF-42A2-B62D-295A723E4911}"/>
              </a:ext>
            </a:extLst>
          </p:cNvPr>
          <p:cNvGraphicFramePr>
            <a:graphicFrameLocks noChangeAspect="1"/>
          </p:cNvGraphicFramePr>
          <p:nvPr>
            <p:ph sz="quarter" idx="3"/>
          </p:nvPr>
        </p:nvGraphicFramePr>
        <p:xfrm>
          <a:off x="3924300" y="4953000"/>
          <a:ext cx="1766888" cy="1133475"/>
        </p:xfrm>
        <a:graphic>
          <a:graphicData uri="http://schemas.openxmlformats.org/presentationml/2006/ole">
            <mc:AlternateContent xmlns:mc="http://schemas.openxmlformats.org/markup-compatibility/2006">
              <mc:Choice xmlns:v="urn:schemas-microsoft-com:vml" Requires="v">
                <p:oleObj spid="_x0000_s14341" name="Equation" r:id="rId3" imgW="850531" imgH="545863" progId="Equation.3">
                  <p:embed/>
                </p:oleObj>
              </mc:Choice>
              <mc:Fallback>
                <p:oleObj name="Equation" r:id="rId3" imgW="850531" imgH="545863"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300" y="4953000"/>
                        <a:ext cx="1766888"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F9714C9-0418-4BDC-8010-4EEA193AB9B9}"/>
              </a:ext>
            </a:extLst>
          </p:cNvPr>
          <p:cNvSpPr>
            <a:spLocks noGrp="1" noChangeArrowheads="1"/>
          </p:cNvSpPr>
          <p:nvPr>
            <p:ph type="title"/>
          </p:nvPr>
        </p:nvSpPr>
        <p:spPr/>
        <p:txBody>
          <a:bodyPr/>
          <a:lstStyle/>
          <a:p>
            <a:pPr algn="ctr" eaLnBrk="1" hangingPunct="1"/>
            <a:r>
              <a:rPr lang="en-US" altLang="en-US"/>
              <a:t>Dimensional Analysis</a:t>
            </a:r>
          </a:p>
        </p:txBody>
      </p:sp>
      <p:sp>
        <p:nvSpPr>
          <p:cNvPr id="15363" name="Rectangle 3">
            <a:extLst>
              <a:ext uri="{FF2B5EF4-FFF2-40B4-BE49-F238E27FC236}">
                <a16:creationId xmlns:a16="http://schemas.microsoft.com/office/drawing/2014/main" id="{4E471F18-47C5-4AE4-BB43-1C1CBE13C3D7}"/>
              </a:ext>
            </a:extLst>
          </p:cNvPr>
          <p:cNvSpPr>
            <a:spLocks noChangeArrowheads="1"/>
          </p:cNvSpPr>
          <p:nvPr/>
        </p:nvSpPr>
        <p:spPr bwMode="auto">
          <a:xfrm>
            <a:off x="685800" y="2057400"/>
            <a:ext cx="5410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Usually we can’t determine all essential facts based on theory alone</a:t>
            </a:r>
          </a:p>
          <a:p>
            <a:pPr eaLnBrk="1" hangingPunct="1"/>
            <a:r>
              <a:rPr lang="en-US" altLang="en-US" sz="2800"/>
              <a:t>Experiments!</a:t>
            </a:r>
          </a:p>
          <a:p>
            <a:pPr lvl="1" eaLnBrk="1" hangingPunct="1"/>
            <a:r>
              <a:rPr lang="en-US" altLang="en-US" sz="2400"/>
              <a:t>Erosion Experiment</a:t>
            </a:r>
          </a:p>
          <a:p>
            <a:pPr lvl="1" eaLnBrk="1" hangingPunct="1"/>
            <a:r>
              <a:rPr lang="en-US" altLang="en-US" sz="2400"/>
              <a:t>We can greatly reduce the number of tests needed by using dimensional analysis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70D3D40-F18B-45B8-8FF2-27C24B99B262}"/>
              </a:ext>
            </a:extLst>
          </p:cNvPr>
          <p:cNvSpPr>
            <a:spLocks noGrp="1" noChangeArrowheads="1"/>
          </p:cNvSpPr>
          <p:nvPr>
            <p:ph type="title"/>
          </p:nvPr>
        </p:nvSpPr>
        <p:spPr/>
        <p:txBody>
          <a:bodyPr/>
          <a:lstStyle/>
          <a:p>
            <a:pPr algn="ctr" eaLnBrk="1" hangingPunct="1"/>
            <a:r>
              <a:rPr lang="en-US" altLang="en-US"/>
              <a:t>Dimensional Analysis</a:t>
            </a:r>
          </a:p>
        </p:txBody>
      </p:sp>
      <p:sp>
        <p:nvSpPr>
          <p:cNvPr id="16387" name="Rectangle 3">
            <a:extLst>
              <a:ext uri="{FF2B5EF4-FFF2-40B4-BE49-F238E27FC236}">
                <a16:creationId xmlns:a16="http://schemas.microsoft.com/office/drawing/2014/main" id="{13800EFF-138A-498D-87E8-020B00C12367}"/>
              </a:ext>
            </a:extLst>
          </p:cNvPr>
          <p:cNvSpPr>
            <a:spLocks noChangeArrowheads="1"/>
          </p:cNvSpPr>
          <p:nvPr/>
        </p:nvSpPr>
        <p:spPr bwMode="auto">
          <a:xfrm>
            <a:off x="685800" y="2057400"/>
            <a:ext cx="8077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Technique called </a:t>
            </a:r>
            <a:r>
              <a:rPr lang="en-US" altLang="en-US" sz="2800" b="1">
                <a:solidFill>
                  <a:schemeClr val="hlink"/>
                </a:solidFill>
              </a:rPr>
              <a:t>Buckingham Pi Theorem</a:t>
            </a:r>
          </a:p>
          <a:p>
            <a:pPr lvl="1" eaLnBrk="1" hangingPunct="1"/>
            <a:r>
              <a:rPr lang="en-US" altLang="en-US" sz="2400"/>
              <a:t>Arranges parameters into lesser number of dimensionless groups of variables</a:t>
            </a:r>
          </a:p>
          <a:p>
            <a:pPr lvl="1" eaLnBrk="1" hangingPunct="1"/>
            <a:r>
              <a:rPr lang="en-US" altLang="en-US" sz="2400"/>
              <a:t>Based on Mass-Length-Time System (MLT)</a:t>
            </a:r>
          </a:p>
          <a:p>
            <a:pPr lvl="1" eaLnBrk="1" hangingPunct="1"/>
            <a:endParaRPr lang="en-US" altLang="en-US" sz="2400"/>
          </a:p>
          <a:p>
            <a:pPr lvl="1" eaLnBrk="1" hangingPunct="1"/>
            <a:r>
              <a:rPr lang="en-US" altLang="en-US" sz="2400"/>
              <a:t>Let X</a:t>
            </a:r>
            <a:r>
              <a:rPr lang="en-US" altLang="en-US" sz="2400" baseline="-25000"/>
              <a:t>1</a:t>
            </a:r>
            <a:r>
              <a:rPr lang="en-US" altLang="en-US" sz="2400"/>
              <a:t>, X</a:t>
            </a:r>
            <a:r>
              <a:rPr lang="en-US" altLang="en-US" sz="2400" baseline="-25000"/>
              <a:t>2</a:t>
            </a:r>
            <a:r>
              <a:rPr lang="en-US" altLang="en-US" sz="2400"/>
              <a:t>, X</a:t>
            </a:r>
            <a:r>
              <a:rPr lang="en-US" altLang="en-US" sz="2400" baseline="-25000"/>
              <a:t>3</a:t>
            </a:r>
            <a:r>
              <a:rPr lang="en-US" altLang="en-US" sz="2400"/>
              <a:t>, … , X</a:t>
            </a:r>
            <a:r>
              <a:rPr lang="en-US" altLang="en-US" sz="2400" baseline="-25000"/>
              <a:t>n</a:t>
            </a:r>
            <a:r>
              <a:rPr lang="en-US" altLang="en-US" sz="2400"/>
              <a:t> be n dimensional variables</a:t>
            </a:r>
          </a:p>
          <a:p>
            <a:pPr lvl="1" eaLnBrk="1" hangingPunct="1"/>
            <a:r>
              <a:rPr lang="en-US" altLang="en-US" sz="2400"/>
              <a:t>We can write a dimensionally homogeneous equation relating these variables as…</a:t>
            </a:r>
          </a:p>
          <a:p>
            <a:pPr lvl="1" eaLnBrk="1" hangingPunct="1"/>
            <a:endParaRPr lang="en-US" altLang="en-US" sz="2400"/>
          </a:p>
          <a:p>
            <a:pPr lvl="1" eaLnBrk="1" hangingPunct="1">
              <a:buFont typeface="Wingdings" panose="05000000000000000000" pitchFamily="2" charset="2"/>
              <a:buNone/>
            </a:pPr>
            <a:endParaRPr lang="en-US" altLang="en-US" sz="2400"/>
          </a:p>
          <a:p>
            <a:pPr lvl="1" eaLnBrk="1" hangingPunct="1"/>
            <a:endParaRPr lang="en-US" altLang="en-US" sz="2400"/>
          </a:p>
        </p:txBody>
      </p:sp>
      <p:graphicFrame>
        <p:nvGraphicFramePr>
          <p:cNvPr id="16388" name="Object 4">
            <a:extLst>
              <a:ext uri="{FF2B5EF4-FFF2-40B4-BE49-F238E27FC236}">
                <a16:creationId xmlns:a16="http://schemas.microsoft.com/office/drawing/2014/main" id="{AAF36D54-5B6F-4FF2-82CE-42EA11F56012}"/>
              </a:ext>
            </a:extLst>
          </p:cNvPr>
          <p:cNvGraphicFramePr>
            <a:graphicFrameLocks noChangeAspect="1"/>
          </p:cNvGraphicFramePr>
          <p:nvPr>
            <p:ph idx="1"/>
          </p:nvPr>
        </p:nvGraphicFramePr>
        <p:xfrm>
          <a:off x="2667000" y="5678488"/>
          <a:ext cx="3962400" cy="520700"/>
        </p:xfrm>
        <a:graphic>
          <a:graphicData uri="http://schemas.openxmlformats.org/presentationml/2006/ole">
            <mc:AlternateContent xmlns:mc="http://schemas.openxmlformats.org/markup-compatibility/2006">
              <mc:Choice xmlns:v="urn:schemas-microsoft-com:vml" Requires="v">
                <p:oleObj spid="_x0000_s16389" name="Equation" r:id="rId3" imgW="1739900" imgH="228600" progId="Equation.3">
                  <p:embed/>
                </p:oleObj>
              </mc:Choice>
              <mc:Fallback>
                <p:oleObj name="Equation" r:id="rId3" imgW="17399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5678488"/>
                        <a:ext cx="39624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907BBDB-973C-4D79-8533-57C481160252}"/>
              </a:ext>
            </a:extLst>
          </p:cNvPr>
          <p:cNvSpPr>
            <a:spLocks noGrp="1" noChangeArrowheads="1"/>
          </p:cNvSpPr>
          <p:nvPr>
            <p:ph type="title"/>
          </p:nvPr>
        </p:nvSpPr>
        <p:spPr/>
        <p:txBody>
          <a:bodyPr/>
          <a:lstStyle/>
          <a:p>
            <a:pPr algn="ctr" eaLnBrk="1" hangingPunct="1"/>
            <a:r>
              <a:rPr lang="en-US" altLang="en-US"/>
              <a:t>Dimensional Analysis</a:t>
            </a:r>
          </a:p>
        </p:txBody>
      </p:sp>
      <p:graphicFrame>
        <p:nvGraphicFramePr>
          <p:cNvPr id="17411" name="Object 3">
            <a:extLst>
              <a:ext uri="{FF2B5EF4-FFF2-40B4-BE49-F238E27FC236}">
                <a16:creationId xmlns:a16="http://schemas.microsoft.com/office/drawing/2014/main" id="{83CE82DF-CC84-4B4C-AA7F-12ADCD4DD994}"/>
              </a:ext>
            </a:extLst>
          </p:cNvPr>
          <p:cNvGraphicFramePr>
            <a:graphicFrameLocks noChangeAspect="1"/>
          </p:cNvGraphicFramePr>
          <p:nvPr>
            <p:ph sz="half" idx="1"/>
          </p:nvPr>
        </p:nvGraphicFramePr>
        <p:xfrm>
          <a:off x="3763963" y="4343400"/>
          <a:ext cx="2160587" cy="727075"/>
        </p:xfrm>
        <a:graphic>
          <a:graphicData uri="http://schemas.openxmlformats.org/presentationml/2006/ole">
            <mc:AlternateContent xmlns:mc="http://schemas.openxmlformats.org/markup-compatibility/2006">
              <mc:Choice xmlns:v="urn:schemas-microsoft-com:vml" Requires="v">
                <p:oleObj spid="_x0000_s17414" name="Equation" r:id="rId3" imgW="1358900" imgH="457200" progId="Equation.3">
                  <p:embed/>
                </p:oleObj>
              </mc:Choice>
              <mc:Fallback>
                <p:oleObj name="Equation" r:id="rId3" imgW="1358900" imgH="4572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3963" y="4343400"/>
                        <a:ext cx="2160587" cy="727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2" name="Rectangle 4">
            <a:extLst>
              <a:ext uri="{FF2B5EF4-FFF2-40B4-BE49-F238E27FC236}">
                <a16:creationId xmlns:a16="http://schemas.microsoft.com/office/drawing/2014/main" id="{0C394232-200F-46DD-89F2-C09C8424A662}"/>
              </a:ext>
            </a:extLst>
          </p:cNvPr>
          <p:cNvSpPr>
            <a:spLocks noChangeArrowheads="1"/>
          </p:cNvSpPr>
          <p:nvPr/>
        </p:nvSpPr>
        <p:spPr bwMode="auto">
          <a:xfrm>
            <a:off x="685800" y="20574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Technique called </a:t>
            </a:r>
            <a:r>
              <a:rPr lang="en-US" altLang="en-US" sz="2800" b="1">
                <a:solidFill>
                  <a:schemeClr val="hlink"/>
                </a:solidFill>
              </a:rPr>
              <a:t>Buckingham Pi Theorem</a:t>
            </a:r>
          </a:p>
          <a:p>
            <a:pPr lvl="1" eaLnBrk="1" hangingPunct="1"/>
            <a:r>
              <a:rPr lang="en-US" altLang="en-US" sz="2400"/>
              <a:t>We can rearrange this equation into the following where </a:t>
            </a:r>
            <a:r>
              <a:rPr lang="en-US" altLang="en-US" sz="2400">
                <a:latin typeface="Symbol" panose="05050102010706020507" pitchFamily="18" charset="2"/>
              </a:rPr>
              <a:t>f</a:t>
            </a:r>
            <a:r>
              <a:rPr lang="en-US" altLang="en-US" sz="2400"/>
              <a:t> is another function and each     is an independent dimensionless product of some of the X’s</a:t>
            </a:r>
          </a:p>
        </p:txBody>
      </p:sp>
      <p:graphicFrame>
        <p:nvGraphicFramePr>
          <p:cNvPr id="17413" name="Object 5">
            <a:extLst>
              <a:ext uri="{FF2B5EF4-FFF2-40B4-BE49-F238E27FC236}">
                <a16:creationId xmlns:a16="http://schemas.microsoft.com/office/drawing/2014/main" id="{78D66240-1E2C-4700-9B11-C5FE576C9870}"/>
              </a:ext>
            </a:extLst>
          </p:cNvPr>
          <p:cNvGraphicFramePr>
            <a:graphicFrameLocks noChangeAspect="1"/>
          </p:cNvGraphicFramePr>
          <p:nvPr>
            <p:ph sz="half" idx="2"/>
          </p:nvPr>
        </p:nvGraphicFramePr>
        <p:xfrm>
          <a:off x="6553200" y="3048000"/>
          <a:ext cx="304800" cy="280988"/>
        </p:xfrm>
        <a:graphic>
          <a:graphicData uri="http://schemas.openxmlformats.org/presentationml/2006/ole">
            <mc:AlternateContent xmlns:mc="http://schemas.openxmlformats.org/markup-compatibility/2006">
              <mc:Choice xmlns:v="urn:schemas-microsoft-com:vml" Requires="v">
                <p:oleObj spid="_x0000_s17415" name="Equation" r:id="rId5" imgW="164957" imgH="152268" progId="Equation.3">
                  <p:embed/>
                </p:oleObj>
              </mc:Choice>
              <mc:Fallback>
                <p:oleObj name="Equation" r:id="rId5" imgW="164957" imgH="152268"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3048000"/>
                        <a:ext cx="304800"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BE134FE-228D-49A9-ADBD-F58C7E617703}"/>
              </a:ext>
            </a:extLst>
          </p:cNvPr>
          <p:cNvSpPr>
            <a:spLocks noGrp="1" noChangeArrowheads="1"/>
          </p:cNvSpPr>
          <p:nvPr>
            <p:ph type="title"/>
          </p:nvPr>
        </p:nvSpPr>
        <p:spPr/>
        <p:txBody>
          <a:bodyPr/>
          <a:lstStyle/>
          <a:p>
            <a:pPr algn="ctr" eaLnBrk="1" hangingPunct="1"/>
            <a:r>
              <a:rPr lang="en-US" altLang="en-US"/>
              <a:t>Dimensional Analysis</a:t>
            </a:r>
          </a:p>
        </p:txBody>
      </p:sp>
      <p:sp>
        <p:nvSpPr>
          <p:cNvPr id="18435" name="Rectangle 3">
            <a:extLst>
              <a:ext uri="{FF2B5EF4-FFF2-40B4-BE49-F238E27FC236}">
                <a16:creationId xmlns:a16="http://schemas.microsoft.com/office/drawing/2014/main" id="{D8B62485-6251-4771-A5E7-8D43FB112DF9}"/>
              </a:ext>
            </a:extLst>
          </p:cNvPr>
          <p:cNvSpPr>
            <a:spLocks noChangeArrowheads="1"/>
          </p:cNvSpPr>
          <p:nvPr/>
        </p:nvSpPr>
        <p:spPr bwMode="auto">
          <a:xfrm>
            <a:off x="685800" y="20574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Steps in Buckingham Pi Theorem:</a:t>
            </a:r>
          </a:p>
          <a:p>
            <a:pPr lvl="1" eaLnBrk="1" hangingPunct="1"/>
            <a:r>
              <a:rPr lang="en-US" altLang="en-US" sz="2400"/>
              <a:t>Let us focus on an example as we work through the steps: Drag force (F</a:t>
            </a:r>
            <a:r>
              <a:rPr lang="en-US" altLang="en-US" sz="2400" baseline="-25000"/>
              <a:t>D</a:t>
            </a:r>
            <a:r>
              <a:rPr lang="en-US" altLang="en-US" sz="2400"/>
              <a:t>) on submerged sphere as it moves through a stationary, viscous fluid</a:t>
            </a:r>
          </a:p>
          <a:p>
            <a:pPr lvl="1" eaLnBrk="1" hangingPunct="1"/>
            <a:endParaRPr lang="en-US" altLang="en-US" sz="2400"/>
          </a:p>
          <a:p>
            <a:pPr lvl="1" eaLnBrk="1" hangingPunct="1"/>
            <a:endParaRPr lang="en-US" altLang="en-US" sz="2400"/>
          </a:p>
          <a:p>
            <a:pPr lvl="1" eaLnBrk="1" hangingPunct="1"/>
            <a:r>
              <a:rPr lang="en-US" altLang="en-US" sz="2400"/>
              <a:t>STEP 1: Identify all variables and count the number of variables (n)</a:t>
            </a:r>
          </a:p>
          <a:p>
            <a:pPr lvl="2" eaLnBrk="1" hangingPunct="1">
              <a:buFont typeface="Wingdings" panose="05000000000000000000" pitchFamily="2" charset="2"/>
              <a:buNone/>
            </a:pPr>
            <a:endParaRPr lang="en-US" altLang="en-US" sz="2000"/>
          </a:p>
          <a:p>
            <a:pPr lvl="2" eaLnBrk="1" hangingPunct="1">
              <a:buFont typeface="Wingdings" panose="05000000000000000000" pitchFamily="2" charset="2"/>
              <a:buNone/>
            </a:pPr>
            <a:r>
              <a:rPr lang="en-US" altLang="en-US" sz="2000"/>
              <a:t>n = 5</a:t>
            </a:r>
          </a:p>
        </p:txBody>
      </p:sp>
      <p:graphicFrame>
        <p:nvGraphicFramePr>
          <p:cNvPr id="18436" name="Object 4">
            <a:extLst>
              <a:ext uri="{FF2B5EF4-FFF2-40B4-BE49-F238E27FC236}">
                <a16:creationId xmlns:a16="http://schemas.microsoft.com/office/drawing/2014/main" id="{022E9002-FB51-4422-98FA-BED65FC7D798}"/>
              </a:ext>
            </a:extLst>
          </p:cNvPr>
          <p:cNvGraphicFramePr>
            <a:graphicFrameLocks noChangeAspect="1"/>
          </p:cNvGraphicFramePr>
          <p:nvPr>
            <p:ph idx="1"/>
          </p:nvPr>
        </p:nvGraphicFramePr>
        <p:xfrm>
          <a:off x="3182938" y="5691188"/>
          <a:ext cx="2930525" cy="493712"/>
        </p:xfrm>
        <a:graphic>
          <a:graphicData uri="http://schemas.openxmlformats.org/presentationml/2006/ole">
            <mc:AlternateContent xmlns:mc="http://schemas.openxmlformats.org/markup-compatibility/2006">
              <mc:Choice xmlns:v="urn:schemas-microsoft-com:vml" Requires="v">
                <p:oleObj spid="_x0000_s18437" name="Equation" r:id="rId3" imgW="1282700" imgH="215900" progId="Equation.3">
                  <p:embed/>
                </p:oleObj>
              </mc:Choice>
              <mc:Fallback>
                <p:oleObj name="Equation" r:id="rId3" imgW="1282700" imgH="2159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2938" y="5691188"/>
                        <a:ext cx="2930525"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1FEB7B8-64D3-4C84-B2EF-9E644FC0AAD2}"/>
              </a:ext>
            </a:extLst>
          </p:cNvPr>
          <p:cNvSpPr>
            <a:spLocks noGrp="1" noChangeArrowheads="1"/>
          </p:cNvSpPr>
          <p:nvPr>
            <p:ph type="title"/>
          </p:nvPr>
        </p:nvSpPr>
        <p:spPr/>
        <p:txBody>
          <a:bodyPr/>
          <a:lstStyle/>
          <a:p>
            <a:pPr algn="ctr" eaLnBrk="1" hangingPunct="1"/>
            <a:r>
              <a:rPr lang="en-US" altLang="en-US"/>
              <a:t>Dimensional Analysis</a:t>
            </a:r>
          </a:p>
        </p:txBody>
      </p:sp>
      <p:sp>
        <p:nvSpPr>
          <p:cNvPr id="19459" name="Rectangle 3">
            <a:extLst>
              <a:ext uri="{FF2B5EF4-FFF2-40B4-BE49-F238E27FC236}">
                <a16:creationId xmlns:a16="http://schemas.microsoft.com/office/drawing/2014/main" id="{4D9333C9-B94A-478B-9900-B96048326ED0}"/>
              </a:ext>
            </a:extLst>
          </p:cNvPr>
          <p:cNvSpPr>
            <a:spLocks noChangeArrowheads="1"/>
          </p:cNvSpPr>
          <p:nvPr/>
        </p:nvSpPr>
        <p:spPr bwMode="auto">
          <a:xfrm>
            <a:off x="685800" y="20574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Steps in Buckingham Pi Theorem:</a:t>
            </a:r>
          </a:p>
          <a:p>
            <a:pPr lvl="1" eaLnBrk="1" hangingPunct="1"/>
            <a:r>
              <a:rPr lang="en-US" altLang="en-US" sz="2400"/>
              <a:t>STEP 2: List the dimensions of each variable in the MLT system and find the number of fundamental dimensions (m)</a:t>
            </a:r>
          </a:p>
          <a:p>
            <a:pPr lvl="1" eaLnBrk="1" hangingPunct="1"/>
            <a:endParaRPr lang="en-US" altLang="en-US" sz="2400"/>
          </a:p>
          <a:p>
            <a:pPr lvl="1" eaLnBrk="1" hangingPunct="1"/>
            <a:endParaRPr lang="en-US" altLang="en-US" sz="2400"/>
          </a:p>
          <a:p>
            <a:pPr lvl="1" eaLnBrk="1" hangingPunct="1"/>
            <a:endParaRPr lang="en-US" altLang="en-US" sz="2400"/>
          </a:p>
          <a:p>
            <a:pPr lvl="1" eaLnBrk="1" hangingPunct="1"/>
            <a:endParaRPr lang="en-US" altLang="en-US" sz="2400"/>
          </a:p>
          <a:p>
            <a:pPr lvl="1" eaLnBrk="1" hangingPunct="1"/>
            <a:endParaRPr lang="en-US" altLang="en-US" sz="2400"/>
          </a:p>
          <a:p>
            <a:pPr lvl="2" eaLnBrk="1" hangingPunct="1">
              <a:buFont typeface="Wingdings" panose="05000000000000000000" pitchFamily="2" charset="2"/>
              <a:buNone/>
            </a:pPr>
            <a:r>
              <a:rPr lang="en-US" altLang="en-US" sz="2000"/>
              <a:t>m = 3 (M, L, T)</a:t>
            </a:r>
          </a:p>
          <a:p>
            <a:pPr lvl="2" eaLnBrk="1" hangingPunct="1">
              <a:buFont typeface="Wingdings" panose="05000000000000000000" pitchFamily="2" charset="2"/>
              <a:buNone/>
            </a:pPr>
            <a:endParaRPr lang="en-US" altLang="en-US" sz="2000"/>
          </a:p>
          <a:p>
            <a:pPr lvl="1" eaLnBrk="1" hangingPunct="1">
              <a:buFont typeface="Wingdings" panose="05000000000000000000" pitchFamily="2" charset="2"/>
              <a:buNone/>
            </a:pPr>
            <a:endParaRPr lang="en-US" altLang="en-US" sz="2400"/>
          </a:p>
          <a:p>
            <a:pPr lvl="1" eaLnBrk="1" hangingPunct="1"/>
            <a:endParaRPr lang="en-US" altLang="en-US" sz="2400"/>
          </a:p>
        </p:txBody>
      </p:sp>
      <p:graphicFrame>
        <p:nvGraphicFramePr>
          <p:cNvPr id="19460" name="Object 4">
            <a:extLst>
              <a:ext uri="{FF2B5EF4-FFF2-40B4-BE49-F238E27FC236}">
                <a16:creationId xmlns:a16="http://schemas.microsoft.com/office/drawing/2014/main" id="{E499A637-0DB1-4210-9DF8-6A0D67A1F7CA}"/>
              </a:ext>
            </a:extLst>
          </p:cNvPr>
          <p:cNvGraphicFramePr>
            <a:graphicFrameLocks noChangeAspect="1"/>
          </p:cNvGraphicFramePr>
          <p:nvPr>
            <p:ph idx="1"/>
          </p:nvPr>
        </p:nvGraphicFramePr>
        <p:xfrm>
          <a:off x="2971800" y="3810000"/>
          <a:ext cx="2921000" cy="1374775"/>
        </p:xfrm>
        <a:graphic>
          <a:graphicData uri="http://schemas.openxmlformats.org/presentationml/2006/ole">
            <mc:AlternateContent xmlns:mc="http://schemas.openxmlformats.org/markup-compatibility/2006">
              <mc:Choice xmlns:v="urn:schemas-microsoft-com:vml" Requires="v">
                <p:oleObj spid="_x0000_s19461" name="Equation" r:id="rId3" imgW="1663700" imgH="787400" progId="Equation.3">
                  <p:embed/>
                </p:oleObj>
              </mc:Choice>
              <mc:Fallback>
                <p:oleObj name="Equation" r:id="rId3" imgW="1663700" imgH="787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810000"/>
                        <a:ext cx="2921000" cy="137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9335811-FE51-4D1C-AFD4-9D068ACB3060}"/>
              </a:ext>
            </a:extLst>
          </p:cNvPr>
          <p:cNvSpPr>
            <a:spLocks noGrp="1" noChangeArrowheads="1"/>
          </p:cNvSpPr>
          <p:nvPr>
            <p:ph type="title"/>
          </p:nvPr>
        </p:nvSpPr>
        <p:spPr/>
        <p:txBody>
          <a:bodyPr/>
          <a:lstStyle/>
          <a:p>
            <a:pPr algn="ctr" eaLnBrk="1" hangingPunct="1"/>
            <a:r>
              <a:rPr lang="en-US" altLang="en-US"/>
              <a:t>Dimensional Analysis</a:t>
            </a:r>
          </a:p>
        </p:txBody>
      </p:sp>
      <p:sp>
        <p:nvSpPr>
          <p:cNvPr id="20483" name="Rectangle 3">
            <a:extLst>
              <a:ext uri="{FF2B5EF4-FFF2-40B4-BE49-F238E27FC236}">
                <a16:creationId xmlns:a16="http://schemas.microsoft.com/office/drawing/2014/main" id="{823FEDBB-5211-4314-BC12-FA1BDFCC1D6D}"/>
              </a:ext>
            </a:extLst>
          </p:cNvPr>
          <p:cNvSpPr>
            <a:spLocks noChangeArrowheads="1"/>
          </p:cNvSpPr>
          <p:nvPr/>
        </p:nvSpPr>
        <p:spPr bwMode="auto">
          <a:xfrm>
            <a:off x="685800" y="20574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Steps in Buckingham Pi Theorem:</a:t>
            </a:r>
          </a:p>
          <a:p>
            <a:pPr lvl="1" eaLnBrk="1" hangingPunct="1"/>
            <a:r>
              <a:rPr lang="en-US" altLang="en-US" sz="2400"/>
              <a:t>STEP 3: Find the reduction number, k</a:t>
            </a:r>
          </a:p>
          <a:p>
            <a:pPr lvl="1" eaLnBrk="1" hangingPunct="1">
              <a:buFont typeface="Wingdings" panose="05000000000000000000" pitchFamily="2" charset="2"/>
              <a:buNone/>
            </a:pPr>
            <a:r>
              <a:rPr lang="en-US" altLang="en-US" sz="2400"/>
              <a:t>			k = Usually equal to m (cannot exceed m, </a:t>
            </a:r>
          </a:p>
          <a:p>
            <a:pPr lvl="1" eaLnBrk="1" hangingPunct="1">
              <a:buFont typeface="Wingdings" panose="05000000000000000000" pitchFamily="2" charset="2"/>
              <a:buNone/>
            </a:pPr>
            <a:r>
              <a:rPr lang="en-US" altLang="en-US" sz="2400"/>
              <a:t>				rarely less than m)</a:t>
            </a:r>
          </a:p>
          <a:p>
            <a:pPr lvl="1" eaLnBrk="1" hangingPunct="1">
              <a:buFont typeface="Wingdings" panose="05000000000000000000" pitchFamily="2" charset="2"/>
              <a:buNone/>
            </a:pPr>
            <a:endParaRPr lang="en-US" altLang="en-US" sz="2400"/>
          </a:p>
          <a:p>
            <a:pPr lvl="1" eaLnBrk="1" hangingPunct="1">
              <a:buFont typeface="Wingdings" panose="05000000000000000000" pitchFamily="2" charset="2"/>
              <a:buNone/>
            </a:pPr>
            <a:r>
              <a:rPr lang="en-US" altLang="en-US" sz="2400"/>
              <a:t>			k = try to find m dimensional variables that 			cannot be formed into a 					dimensionless group</a:t>
            </a:r>
          </a:p>
          <a:p>
            <a:pPr lvl="1" eaLnBrk="1" hangingPunct="1">
              <a:buFont typeface="Wingdings" panose="05000000000000000000" pitchFamily="2" charset="2"/>
              <a:buNone/>
            </a:pPr>
            <a:endParaRPr lang="en-US" altLang="en-US" sz="2400"/>
          </a:p>
          <a:p>
            <a:pPr lvl="1" eaLnBrk="1" hangingPunct="1">
              <a:buFont typeface="Wingdings" panose="05000000000000000000" pitchFamily="2" charset="2"/>
              <a:buNone/>
            </a:pPr>
            <a:r>
              <a:rPr lang="en-US" altLang="en-US" sz="2400"/>
              <a:t>			If m are found, then k = m; if not reduce k 			by one and retry</a:t>
            </a:r>
          </a:p>
          <a:p>
            <a:pPr lvl="1" eaLnBrk="1" hangingPunct="1"/>
            <a:endParaRPr lang="en-US" alt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F7E927C-CC42-4264-AF57-5FCFE7527951}"/>
              </a:ext>
            </a:extLst>
          </p:cNvPr>
          <p:cNvSpPr>
            <a:spLocks noGrp="1" noChangeArrowheads="1"/>
          </p:cNvSpPr>
          <p:nvPr>
            <p:ph type="title"/>
          </p:nvPr>
        </p:nvSpPr>
        <p:spPr/>
        <p:txBody>
          <a:bodyPr/>
          <a:lstStyle/>
          <a:p>
            <a:pPr algn="ctr" eaLnBrk="1" hangingPunct="1"/>
            <a:r>
              <a:rPr lang="en-US" altLang="en-US"/>
              <a:t>Dimensional Analysis</a:t>
            </a:r>
          </a:p>
        </p:txBody>
      </p:sp>
      <p:sp>
        <p:nvSpPr>
          <p:cNvPr id="21507" name="Rectangle 3">
            <a:extLst>
              <a:ext uri="{FF2B5EF4-FFF2-40B4-BE49-F238E27FC236}">
                <a16:creationId xmlns:a16="http://schemas.microsoft.com/office/drawing/2014/main" id="{EAC7DDC5-DFFB-4981-BCAE-A6F29ECCFDED}"/>
              </a:ext>
            </a:extLst>
          </p:cNvPr>
          <p:cNvSpPr>
            <a:spLocks noChangeArrowheads="1"/>
          </p:cNvSpPr>
          <p:nvPr/>
        </p:nvSpPr>
        <p:spPr bwMode="auto">
          <a:xfrm>
            <a:off x="685800" y="20574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Steps in Buckingham Pi Theorem:</a:t>
            </a:r>
          </a:p>
          <a:p>
            <a:pPr lvl="1" eaLnBrk="1" hangingPunct="1"/>
            <a:r>
              <a:rPr lang="en-US" altLang="en-US" sz="2400"/>
              <a:t>STEP 3:</a:t>
            </a:r>
          </a:p>
          <a:p>
            <a:pPr lvl="1" eaLnBrk="1" hangingPunct="1">
              <a:buFont typeface="Wingdings" panose="05000000000000000000" pitchFamily="2" charset="2"/>
              <a:buNone/>
            </a:pPr>
            <a:r>
              <a:rPr lang="en-US" altLang="en-US" sz="2400"/>
              <a:t>		m = 3 (M, L, T)</a:t>
            </a:r>
          </a:p>
          <a:p>
            <a:pPr lvl="2" eaLnBrk="1" hangingPunct="1">
              <a:buFont typeface="Wingdings" panose="05000000000000000000" pitchFamily="2" charset="2"/>
              <a:buNone/>
            </a:pPr>
            <a:endParaRPr lang="en-US" altLang="en-US" sz="2000"/>
          </a:p>
          <a:p>
            <a:pPr lvl="1" eaLnBrk="1" hangingPunct="1">
              <a:buFont typeface="Wingdings" panose="05000000000000000000" pitchFamily="2" charset="2"/>
              <a:buNone/>
            </a:pPr>
            <a:endParaRPr lang="en-US" altLang="en-US" sz="2400"/>
          </a:p>
          <a:p>
            <a:pPr lvl="1" eaLnBrk="1" hangingPunct="1">
              <a:buFont typeface="Wingdings" panose="05000000000000000000" pitchFamily="2" charset="2"/>
              <a:buNone/>
            </a:pPr>
            <a:endParaRPr lang="en-US" altLang="en-US" sz="2400"/>
          </a:p>
          <a:p>
            <a:pPr lvl="1" eaLnBrk="1" hangingPunct="1">
              <a:buFont typeface="Wingdings" panose="05000000000000000000" pitchFamily="2" charset="2"/>
              <a:buNone/>
            </a:pPr>
            <a:endParaRPr lang="en-US" altLang="en-US" sz="2400"/>
          </a:p>
          <a:p>
            <a:pPr lvl="1" eaLnBrk="1" hangingPunct="1">
              <a:buFont typeface="Wingdings" panose="05000000000000000000" pitchFamily="2" charset="2"/>
              <a:buNone/>
            </a:pPr>
            <a:endParaRPr lang="en-US" altLang="en-US" sz="2400"/>
          </a:p>
          <a:p>
            <a:pPr lvl="1" eaLnBrk="1" hangingPunct="1">
              <a:buFont typeface="Wingdings" panose="05000000000000000000" pitchFamily="2" charset="2"/>
              <a:buNone/>
            </a:pPr>
            <a:r>
              <a:rPr lang="en-US" altLang="en-US" sz="2400"/>
              <a:t>	  So k = m = 3!</a:t>
            </a:r>
          </a:p>
        </p:txBody>
      </p:sp>
      <p:graphicFrame>
        <p:nvGraphicFramePr>
          <p:cNvPr id="21508" name="Object 4">
            <a:extLst>
              <a:ext uri="{FF2B5EF4-FFF2-40B4-BE49-F238E27FC236}">
                <a16:creationId xmlns:a16="http://schemas.microsoft.com/office/drawing/2014/main" id="{52D18839-16DF-476F-A489-8D4B1C8A095B}"/>
              </a:ext>
            </a:extLst>
          </p:cNvPr>
          <p:cNvGraphicFramePr>
            <a:graphicFrameLocks noChangeAspect="1"/>
          </p:cNvGraphicFramePr>
          <p:nvPr>
            <p:ph idx="1"/>
          </p:nvPr>
        </p:nvGraphicFramePr>
        <p:xfrm>
          <a:off x="2743200" y="3989388"/>
          <a:ext cx="2921000" cy="862012"/>
        </p:xfrm>
        <a:graphic>
          <a:graphicData uri="http://schemas.openxmlformats.org/presentationml/2006/ole">
            <mc:AlternateContent xmlns:mc="http://schemas.openxmlformats.org/markup-compatibility/2006">
              <mc:Choice xmlns:v="urn:schemas-microsoft-com:vml" Requires="v">
                <p:oleObj spid="_x0000_s21509" name="Equation" r:id="rId3" imgW="1333500" imgH="393700" progId="Equation.3">
                  <p:embed/>
                </p:oleObj>
              </mc:Choice>
              <mc:Fallback>
                <p:oleObj name="Equation" r:id="rId3" imgW="1333500" imgH="3937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89388"/>
                        <a:ext cx="2921000" cy="862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8C12BC6-00AD-45AD-8FE9-69EDD4590C5F}"/>
              </a:ext>
            </a:extLst>
          </p:cNvPr>
          <p:cNvSpPr>
            <a:spLocks noGrp="1" noChangeArrowheads="1"/>
          </p:cNvSpPr>
          <p:nvPr>
            <p:ph type="title"/>
          </p:nvPr>
        </p:nvSpPr>
        <p:spPr/>
        <p:txBody>
          <a:bodyPr/>
          <a:lstStyle/>
          <a:p>
            <a:pPr algn="ctr" eaLnBrk="1" hangingPunct="1"/>
            <a:r>
              <a:rPr lang="en-US" altLang="en-US"/>
              <a:t>Dimensional Analysis</a:t>
            </a:r>
          </a:p>
        </p:txBody>
      </p:sp>
      <p:sp>
        <p:nvSpPr>
          <p:cNvPr id="22531" name="Rectangle 3">
            <a:extLst>
              <a:ext uri="{FF2B5EF4-FFF2-40B4-BE49-F238E27FC236}">
                <a16:creationId xmlns:a16="http://schemas.microsoft.com/office/drawing/2014/main" id="{225B0A4A-F5D3-4B00-A973-29A1BE5B598F}"/>
              </a:ext>
            </a:extLst>
          </p:cNvPr>
          <p:cNvSpPr>
            <a:spLocks noChangeArrowheads="1"/>
          </p:cNvSpPr>
          <p:nvPr/>
        </p:nvSpPr>
        <p:spPr bwMode="auto">
          <a:xfrm>
            <a:off x="685800" y="20574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Steps in Buckingham Pi Theorem:</a:t>
            </a:r>
          </a:p>
          <a:p>
            <a:pPr lvl="1" eaLnBrk="1" hangingPunct="1"/>
            <a:r>
              <a:rPr lang="en-US" altLang="en-US" sz="2400"/>
              <a:t>STEP 4:  Determine n-k (This is the number of dimensionless groups needed!) </a:t>
            </a:r>
          </a:p>
          <a:p>
            <a:pPr lvl="1" eaLnBrk="1" hangingPunct="1">
              <a:buFont typeface="Wingdings" panose="05000000000000000000" pitchFamily="2" charset="2"/>
              <a:buNone/>
            </a:pPr>
            <a:r>
              <a:rPr lang="en-US" altLang="en-US" sz="2400"/>
              <a:t>			n-k = 5-3 = 2</a:t>
            </a:r>
          </a:p>
          <a:p>
            <a:pPr lvl="1" eaLnBrk="1" hangingPunct="1">
              <a:buFont typeface="Wingdings" panose="05000000000000000000" pitchFamily="2" charset="2"/>
              <a:buNone/>
            </a:pPr>
            <a:endParaRPr lang="en-US" altLang="en-US" sz="2400"/>
          </a:p>
          <a:p>
            <a:pPr lvl="1" eaLnBrk="1" hangingPunct="1"/>
            <a:r>
              <a:rPr lang="en-US" altLang="en-US" sz="2400"/>
              <a:t>Step 5: Select k variables to be primary (repeating) variables that contain all m (M, L, T) dimensions</a:t>
            </a:r>
          </a:p>
          <a:p>
            <a:pPr lvl="1" eaLnBrk="1" hangingPunct="1">
              <a:buFont typeface="Wingdings" panose="05000000000000000000" pitchFamily="2" charset="2"/>
              <a:buNone/>
            </a:pPr>
            <a:r>
              <a:rPr lang="en-US" altLang="en-US" sz="2400"/>
              <a:t>		</a:t>
            </a:r>
          </a:p>
        </p:txBody>
      </p:sp>
      <p:graphicFrame>
        <p:nvGraphicFramePr>
          <p:cNvPr id="22532" name="Object 4">
            <a:extLst>
              <a:ext uri="{FF2B5EF4-FFF2-40B4-BE49-F238E27FC236}">
                <a16:creationId xmlns:a16="http://schemas.microsoft.com/office/drawing/2014/main" id="{F11A6EC7-3D46-49DD-928C-A8E41825B2D8}"/>
              </a:ext>
            </a:extLst>
          </p:cNvPr>
          <p:cNvGraphicFramePr>
            <a:graphicFrameLocks noChangeAspect="1"/>
          </p:cNvGraphicFramePr>
          <p:nvPr>
            <p:ph idx="1"/>
          </p:nvPr>
        </p:nvGraphicFramePr>
        <p:xfrm>
          <a:off x="3200400" y="5181600"/>
          <a:ext cx="1955800" cy="561975"/>
        </p:xfrm>
        <a:graphic>
          <a:graphicData uri="http://schemas.openxmlformats.org/presentationml/2006/ole">
            <mc:AlternateContent xmlns:mc="http://schemas.openxmlformats.org/markup-compatibility/2006">
              <mc:Choice xmlns:v="urn:schemas-microsoft-com:vml" Requires="v">
                <p:oleObj spid="_x0000_s22533" name="Equation" r:id="rId3" imgW="660113" imgH="190417" progId="Equation.3">
                  <p:embed/>
                </p:oleObj>
              </mc:Choice>
              <mc:Fallback>
                <p:oleObj name="Equation" r:id="rId3" imgW="660113" imgH="19041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5181600"/>
                        <a:ext cx="19558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95C08DB-D71B-4146-9709-505B6A0A34DF}"/>
              </a:ext>
            </a:extLst>
          </p:cNvPr>
          <p:cNvSpPr>
            <a:spLocks noGrp="1" noChangeArrowheads="1"/>
          </p:cNvSpPr>
          <p:nvPr>
            <p:ph type="title"/>
          </p:nvPr>
        </p:nvSpPr>
        <p:spPr/>
        <p:txBody>
          <a:bodyPr/>
          <a:lstStyle/>
          <a:p>
            <a:pPr algn="ctr" eaLnBrk="1" hangingPunct="1"/>
            <a:r>
              <a:rPr lang="en-US" altLang="en-US"/>
              <a:t>Reason for Dimensional Analysis…</a:t>
            </a:r>
          </a:p>
        </p:txBody>
      </p:sp>
      <p:sp>
        <p:nvSpPr>
          <p:cNvPr id="5123" name="Rectangle 3">
            <a:extLst>
              <a:ext uri="{FF2B5EF4-FFF2-40B4-BE49-F238E27FC236}">
                <a16:creationId xmlns:a16="http://schemas.microsoft.com/office/drawing/2014/main" id="{2804BA17-5462-4587-80A0-E7B432F3E426}"/>
              </a:ext>
            </a:extLst>
          </p:cNvPr>
          <p:cNvSpPr>
            <a:spLocks noChangeArrowheads="1"/>
          </p:cNvSpPr>
          <p:nvPr/>
        </p:nvSpPr>
        <p:spPr bwMode="auto">
          <a:xfrm>
            <a:off x="685800" y="2057400"/>
            <a:ext cx="5410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Usually we can’t determine all essential facts based on theory alone</a:t>
            </a:r>
          </a:p>
          <a:p>
            <a:pPr eaLnBrk="1" hangingPunct="1"/>
            <a:r>
              <a:rPr lang="en-US" altLang="en-US" sz="2800"/>
              <a:t>Experiments!</a:t>
            </a:r>
          </a:p>
          <a:p>
            <a:pPr lvl="1" eaLnBrk="1" hangingPunct="1"/>
            <a:r>
              <a:rPr lang="en-US" altLang="en-US" sz="2400"/>
              <a:t>Erosion Experiment</a:t>
            </a:r>
          </a:p>
          <a:p>
            <a:pPr lvl="1" eaLnBrk="1" hangingPunct="1"/>
            <a:r>
              <a:rPr lang="en-US" altLang="en-US" sz="2400"/>
              <a:t>We can greatly reduce the number of tests needed by using dimensional analysis</a:t>
            </a:r>
          </a:p>
          <a:p>
            <a:pPr lvl="1" eaLnBrk="1" hangingPunct="1"/>
            <a:r>
              <a:rPr lang="en-US" altLang="en-US" sz="2400"/>
              <a:t>We can derive easier set-ups using similarity laws!</a:t>
            </a:r>
          </a:p>
          <a:p>
            <a:pPr eaLnBrk="1" hangingPunct="1">
              <a:buFont typeface="Wingdings" panose="05000000000000000000" pitchFamily="2" charset="2"/>
              <a:buNone/>
            </a:pPr>
            <a:endParaRPr lang="en-US" alt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6A0D20D-0286-4448-A8FF-5FA8D743C9A9}"/>
              </a:ext>
            </a:extLst>
          </p:cNvPr>
          <p:cNvSpPr>
            <a:spLocks noChangeArrowheads="1"/>
          </p:cNvSpPr>
          <p:nvPr/>
        </p:nvSpPr>
        <p:spPr bwMode="auto">
          <a:xfrm>
            <a:off x="685800" y="20574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Steps in Buckingham Pi Theorem:</a:t>
            </a:r>
          </a:p>
          <a:p>
            <a:pPr lvl="1" eaLnBrk="1" hangingPunct="1"/>
            <a:r>
              <a:rPr lang="en-US" altLang="en-US" sz="2400"/>
              <a:t>Step 5: Select k variables to be primary (repeating) variables that contain all m (M, L, T) dimensions</a:t>
            </a:r>
          </a:p>
          <a:p>
            <a:pPr lvl="1" eaLnBrk="1" hangingPunct="1"/>
            <a:endParaRPr lang="en-US" altLang="en-US" sz="2400"/>
          </a:p>
          <a:p>
            <a:pPr lvl="1" eaLnBrk="1" hangingPunct="1"/>
            <a:endParaRPr lang="en-US" altLang="en-US" sz="2400"/>
          </a:p>
          <a:p>
            <a:pPr lvl="1" eaLnBrk="1" hangingPunct="1"/>
            <a:endParaRPr lang="en-US" altLang="en-US" sz="2400"/>
          </a:p>
          <a:p>
            <a:pPr lvl="1" eaLnBrk="1" hangingPunct="1"/>
            <a:r>
              <a:rPr lang="en-US" altLang="en-US" sz="2400"/>
              <a:t>Step 6: Equate exponents of each dimension on both sides of Pi term (M</a:t>
            </a:r>
            <a:r>
              <a:rPr lang="en-US" altLang="en-US" sz="2400" baseline="30000"/>
              <a:t>0</a:t>
            </a:r>
            <a:r>
              <a:rPr lang="en-US" altLang="en-US" sz="2400"/>
              <a:t>L</a:t>
            </a:r>
            <a:r>
              <a:rPr lang="en-US" altLang="en-US" sz="2400" baseline="30000"/>
              <a:t>0</a:t>
            </a:r>
            <a:r>
              <a:rPr lang="en-US" altLang="en-US" sz="2400"/>
              <a:t>T</a:t>
            </a:r>
            <a:r>
              <a:rPr lang="en-US" altLang="en-US" sz="2400" baseline="30000"/>
              <a:t>0</a:t>
            </a:r>
            <a:r>
              <a:rPr lang="en-US" altLang="en-US" sz="2400"/>
              <a:t>):</a:t>
            </a:r>
          </a:p>
          <a:p>
            <a:pPr lvl="1" eaLnBrk="1" hangingPunct="1">
              <a:buFont typeface="Wingdings" panose="05000000000000000000" pitchFamily="2" charset="2"/>
              <a:buNone/>
            </a:pPr>
            <a:r>
              <a:rPr lang="en-US" altLang="en-US" sz="2400"/>
              <a:t>				</a:t>
            </a:r>
          </a:p>
          <a:p>
            <a:pPr lvl="1" eaLnBrk="1" hangingPunct="1">
              <a:buFont typeface="Wingdings" panose="05000000000000000000" pitchFamily="2" charset="2"/>
              <a:buNone/>
            </a:pPr>
            <a:r>
              <a:rPr lang="en-US" altLang="en-US" sz="2400"/>
              <a:t>		</a:t>
            </a:r>
          </a:p>
        </p:txBody>
      </p:sp>
      <p:sp>
        <p:nvSpPr>
          <p:cNvPr id="23555" name="Rectangle 3">
            <a:extLst>
              <a:ext uri="{FF2B5EF4-FFF2-40B4-BE49-F238E27FC236}">
                <a16:creationId xmlns:a16="http://schemas.microsoft.com/office/drawing/2014/main" id="{C41DCB5F-0EA4-4A78-8358-5099A05D2CC0}"/>
              </a:ext>
            </a:extLst>
          </p:cNvPr>
          <p:cNvSpPr>
            <a:spLocks noGrp="1" noChangeArrowheads="1"/>
          </p:cNvSpPr>
          <p:nvPr>
            <p:ph type="title"/>
          </p:nvPr>
        </p:nvSpPr>
        <p:spPr/>
        <p:txBody>
          <a:bodyPr/>
          <a:lstStyle/>
          <a:p>
            <a:pPr algn="ctr" eaLnBrk="1" hangingPunct="1"/>
            <a:r>
              <a:rPr lang="en-US" altLang="en-US"/>
              <a:t>Dimensional Analysis</a:t>
            </a:r>
          </a:p>
        </p:txBody>
      </p:sp>
      <p:graphicFrame>
        <p:nvGraphicFramePr>
          <p:cNvPr id="23556" name="Object 4">
            <a:extLst>
              <a:ext uri="{FF2B5EF4-FFF2-40B4-BE49-F238E27FC236}">
                <a16:creationId xmlns:a16="http://schemas.microsoft.com/office/drawing/2014/main" id="{B7A76D64-2EA7-407F-8471-368E9A1CF17F}"/>
              </a:ext>
            </a:extLst>
          </p:cNvPr>
          <p:cNvGraphicFramePr>
            <a:graphicFrameLocks noChangeAspect="1"/>
          </p:cNvGraphicFramePr>
          <p:nvPr>
            <p:ph idx="1"/>
          </p:nvPr>
        </p:nvGraphicFramePr>
        <p:xfrm>
          <a:off x="3124200" y="3581400"/>
          <a:ext cx="2006600" cy="819150"/>
        </p:xfrm>
        <a:graphic>
          <a:graphicData uri="http://schemas.openxmlformats.org/presentationml/2006/ole">
            <mc:AlternateContent xmlns:mc="http://schemas.openxmlformats.org/markup-compatibility/2006">
              <mc:Choice xmlns:v="urn:schemas-microsoft-com:vml" Requires="v">
                <p:oleObj spid="_x0000_s23558" name="Equation" r:id="rId3" imgW="1180588" imgH="482391" progId="Equation.3">
                  <p:embed/>
                </p:oleObj>
              </mc:Choice>
              <mc:Fallback>
                <p:oleObj name="Equation" r:id="rId3" imgW="1180588" imgH="482391"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3581400"/>
                        <a:ext cx="2006600" cy="819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7" name="Object 5">
            <a:extLst>
              <a:ext uri="{FF2B5EF4-FFF2-40B4-BE49-F238E27FC236}">
                <a16:creationId xmlns:a16="http://schemas.microsoft.com/office/drawing/2014/main" id="{89E2B740-AAE6-4AD0-A19C-DF9C16197E0E}"/>
              </a:ext>
            </a:extLst>
          </p:cNvPr>
          <p:cNvGraphicFramePr>
            <a:graphicFrameLocks noChangeAspect="1"/>
          </p:cNvGraphicFramePr>
          <p:nvPr>
            <p:ph sz="half" idx="2"/>
          </p:nvPr>
        </p:nvGraphicFramePr>
        <p:xfrm>
          <a:off x="2438400" y="5562600"/>
          <a:ext cx="3927475" cy="1139825"/>
        </p:xfrm>
        <a:graphic>
          <a:graphicData uri="http://schemas.openxmlformats.org/presentationml/2006/ole">
            <mc:AlternateContent xmlns:mc="http://schemas.openxmlformats.org/markup-compatibility/2006">
              <mc:Choice xmlns:v="urn:schemas-microsoft-com:vml" Requires="v">
                <p:oleObj spid="_x0000_s23559" name="Equation" r:id="rId5" imgW="2451100" imgH="711200" progId="Equation.3">
                  <p:embed/>
                </p:oleObj>
              </mc:Choice>
              <mc:Fallback>
                <p:oleObj name="Equation" r:id="rId5" imgW="2451100" imgH="7112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5562600"/>
                        <a:ext cx="3927475"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3901B8D-69B7-4ADE-9506-1B366ED03EA4}"/>
              </a:ext>
            </a:extLst>
          </p:cNvPr>
          <p:cNvSpPr>
            <a:spLocks noChangeArrowheads="1"/>
          </p:cNvSpPr>
          <p:nvPr/>
        </p:nvSpPr>
        <p:spPr bwMode="auto">
          <a:xfrm>
            <a:off x="685800" y="20574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Steps in Buckingham Pi Theorem:</a:t>
            </a:r>
          </a:p>
          <a:p>
            <a:pPr lvl="1" eaLnBrk="1" hangingPunct="1"/>
            <a:r>
              <a:rPr lang="en-US" altLang="en-US" sz="2400"/>
              <a:t>Step 6: Working with the 1</a:t>
            </a:r>
            <a:r>
              <a:rPr lang="en-US" altLang="en-US" sz="2400" baseline="30000"/>
              <a:t>st</a:t>
            </a:r>
            <a:r>
              <a:rPr lang="en-US" altLang="en-US" sz="2400"/>
              <a:t> Pi Term:</a:t>
            </a:r>
          </a:p>
          <a:p>
            <a:pPr lvl="1" eaLnBrk="1" hangingPunct="1">
              <a:buFont typeface="Wingdings" panose="05000000000000000000" pitchFamily="2" charset="2"/>
              <a:buNone/>
            </a:pPr>
            <a:r>
              <a:rPr lang="en-US" altLang="en-US" sz="2400"/>
              <a:t>				</a:t>
            </a:r>
          </a:p>
          <a:p>
            <a:pPr lvl="1" eaLnBrk="1" hangingPunct="1">
              <a:buFont typeface="Wingdings" panose="05000000000000000000" pitchFamily="2" charset="2"/>
              <a:buNone/>
            </a:pPr>
            <a:r>
              <a:rPr lang="en-US" altLang="en-US" sz="2400"/>
              <a:t>		</a:t>
            </a:r>
          </a:p>
        </p:txBody>
      </p:sp>
      <p:sp>
        <p:nvSpPr>
          <p:cNvPr id="24579" name="Rectangle 3">
            <a:extLst>
              <a:ext uri="{FF2B5EF4-FFF2-40B4-BE49-F238E27FC236}">
                <a16:creationId xmlns:a16="http://schemas.microsoft.com/office/drawing/2014/main" id="{5D2D8A0D-936F-4C87-AA2E-7E060B717655}"/>
              </a:ext>
            </a:extLst>
          </p:cNvPr>
          <p:cNvSpPr>
            <a:spLocks noGrp="1" noChangeArrowheads="1"/>
          </p:cNvSpPr>
          <p:nvPr>
            <p:ph type="title"/>
          </p:nvPr>
        </p:nvSpPr>
        <p:spPr/>
        <p:txBody>
          <a:bodyPr/>
          <a:lstStyle/>
          <a:p>
            <a:pPr algn="ctr" eaLnBrk="1" hangingPunct="1"/>
            <a:r>
              <a:rPr lang="en-US" altLang="en-US"/>
              <a:t>Dimensional Analysis</a:t>
            </a:r>
          </a:p>
        </p:txBody>
      </p:sp>
      <p:graphicFrame>
        <p:nvGraphicFramePr>
          <p:cNvPr id="24580" name="Object 4">
            <a:extLst>
              <a:ext uri="{FF2B5EF4-FFF2-40B4-BE49-F238E27FC236}">
                <a16:creationId xmlns:a16="http://schemas.microsoft.com/office/drawing/2014/main" id="{4D5D901E-1EFD-4BD5-AB57-F12C29C31E42}"/>
              </a:ext>
            </a:extLst>
          </p:cNvPr>
          <p:cNvGraphicFramePr>
            <a:graphicFrameLocks noChangeAspect="1"/>
          </p:cNvGraphicFramePr>
          <p:nvPr>
            <p:ph sz="half" idx="2"/>
          </p:nvPr>
        </p:nvGraphicFramePr>
        <p:xfrm>
          <a:off x="2432050" y="3055938"/>
          <a:ext cx="3968750" cy="3724275"/>
        </p:xfrm>
        <a:graphic>
          <a:graphicData uri="http://schemas.openxmlformats.org/presentationml/2006/ole">
            <mc:AlternateContent xmlns:mc="http://schemas.openxmlformats.org/markup-compatibility/2006">
              <mc:Choice xmlns:v="urn:schemas-microsoft-com:vml" Requires="v">
                <p:oleObj spid="_x0000_s24581" name="Equation" r:id="rId3" imgW="2463800" imgH="2311400" progId="Equation.3">
                  <p:embed/>
                </p:oleObj>
              </mc:Choice>
              <mc:Fallback>
                <p:oleObj name="Equation" r:id="rId3" imgW="2463800" imgH="2311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2050" y="3055938"/>
                        <a:ext cx="3968750" cy="3724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47FE903-4369-4719-B93B-1C02A09796D8}"/>
              </a:ext>
            </a:extLst>
          </p:cNvPr>
          <p:cNvSpPr>
            <a:spLocks noChangeArrowheads="1"/>
          </p:cNvSpPr>
          <p:nvPr/>
        </p:nvSpPr>
        <p:spPr bwMode="auto">
          <a:xfrm>
            <a:off x="685800" y="20574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Steps in Buckingham Pi Theorem:</a:t>
            </a:r>
          </a:p>
          <a:p>
            <a:pPr lvl="1" eaLnBrk="1" hangingPunct="1"/>
            <a:r>
              <a:rPr lang="en-US" altLang="en-US" sz="2400"/>
              <a:t>Step 6: Working with 2</a:t>
            </a:r>
            <a:r>
              <a:rPr lang="en-US" altLang="en-US" sz="2400" baseline="30000"/>
              <a:t>nd</a:t>
            </a:r>
            <a:r>
              <a:rPr lang="en-US" altLang="en-US" sz="2400"/>
              <a:t> Pi Term:</a:t>
            </a:r>
          </a:p>
          <a:p>
            <a:pPr lvl="1" eaLnBrk="1" hangingPunct="1">
              <a:buFont typeface="Wingdings" panose="05000000000000000000" pitchFamily="2" charset="2"/>
              <a:buNone/>
            </a:pPr>
            <a:r>
              <a:rPr lang="en-US" altLang="en-US" sz="2400"/>
              <a:t>				</a:t>
            </a:r>
          </a:p>
          <a:p>
            <a:pPr lvl="1" eaLnBrk="1" hangingPunct="1">
              <a:buFont typeface="Wingdings" panose="05000000000000000000" pitchFamily="2" charset="2"/>
              <a:buNone/>
            </a:pPr>
            <a:r>
              <a:rPr lang="en-US" altLang="en-US" sz="2400"/>
              <a:t>		</a:t>
            </a:r>
          </a:p>
        </p:txBody>
      </p:sp>
      <p:sp>
        <p:nvSpPr>
          <p:cNvPr id="25603" name="Rectangle 3">
            <a:extLst>
              <a:ext uri="{FF2B5EF4-FFF2-40B4-BE49-F238E27FC236}">
                <a16:creationId xmlns:a16="http://schemas.microsoft.com/office/drawing/2014/main" id="{3A72614B-87B8-4456-A150-6A67E2048FD5}"/>
              </a:ext>
            </a:extLst>
          </p:cNvPr>
          <p:cNvSpPr>
            <a:spLocks noGrp="1" noChangeArrowheads="1"/>
          </p:cNvSpPr>
          <p:nvPr>
            <p:ph type="title"/>
          </p:nvPr>
        </p:nvSpPr>
        <p:spPr/>
        <p:txBody>
          <a:bodyPr/>
          <a:lstStyle/>
          <a:p>
            <a:pPr algn="ctr" eaLnBrk="1" hangingPunct="1"/>
            <a:r>
              <a:rPr lang="en-US" altLang="en-US"/>
              <a:t>Dimensional Analysis</a:t>
            </a:r>
          </a:p>
        </p:txBody>
      </p:sp>
      <p:graphicFrame>
        <p:nvGraphicFramePr>
          <p:cNvPr id="25604" name="Object 4">
            <a:extLst>
              <a:ext uri="{FF2B5EF4-FFF2-40B4-BE49-F238E27FC236}">
                <a16:creationId xmlns:a16="http://schemas.microsoft.com/office/drawing/2014/main" id="{9F446E7D-E105-4D4D-BACA-EF6D928CF6CB}"/>
              </a:ext>
            </a:extLst>
          </p:cNvPr>
          <p:cNvGraphicFramePr>
            <a:graphicFrameLocks noChangeAspect="1"/>
          </p:cNvGraphicFramePr>
          <p:nvPr>
            <p:ph sz="half" idx="2"/>
          </p:nvPr>
        </p:nvGraphicFramePr>
        <p:xfrm>
          <a:off x="2006600" y="3135313"/>
          <a:ext cx="4165600" cy="3441700"/>
        </p:xfrm>
        <a:graphic>
          <a:graphicData uri="http://schemas.openxmlformats.org/presentationml/2006/ole">
            <mc:AlternateContent xmlns:mc="http://schemas.openxmlformats.org/markup-compatibility/2006">
              <mc:Choice xmlns:v="urn:schemas-microsoft-com:vml" Requires="v">
                <p:oleObj spid="_x0000_s25605" name="Equation" r:id="rId3" imgW="2501900" imgH="2070100" progId="Equation.3">
                  <p:embed/>
                </p:oleObj>
              </mc:Choice>
              <mc:Fallback>
                <p:oleObj name="Equation" r:id="rId3" imgW="2501900" imgH="2070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6600" y="3135313"/>
                        <a:ext cx="4165600" cy="344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432C781-A83E-48F0-BF5F-54D4D953E082}"/>
              </a:ext>
            </a:extLst>
          </p:cNvPr>
          <p:cNvSpPr>
            <a:spLocks noChangeArrowheads="1"/>
          </p:cNvSpPr>
          <p:nvPr/>
        </p:nvSpPr>
        <p:spPr bwMode="auto">
          <a:xfrm>
            <a:off x="685800" y="20574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Steps in Buckingham Pi Theorem:</a:t>
            </a:r>
          </a:p>
          <a:p>
            <a:pPr lvl="1" eaLnBrk="1" hangingPunct="1"/>
            <a:r>
              <a:rPr lang="en-US" altLang="en-US" sz="2400"/>
              <a:t>Step 7: Rearrange the Pi groups as desired:</a:t>
            </a:r>
          </a:p>
          <a:p>
            <a:pPr lvl="1" eaLnBrk="1" hangingPunct="1">
              <a:buFont typeface="Wingdings" panose="05000000000000000000" pitchFamily="2" charset="2"/>
              <a:buNone/>
            </a:pPr>
            <a:r>
              <a:rPr lang="en-US" altLang="en-US" sz="2400"/>
              <a:t>				</a:t>
            </a:r>
          </a:p>
          <a:p>
            <a:pPr lvl="1" eaLnBrk="1" hangingPunct="1">
              <a:buFont typeface="Wingdings" panose="05000000000000000000" pitchFamily="2" charset="2"/>
              <a:buNone/>
            </a:pPr>
            <a:r>
              <a:rPr lang="en-US" altLang="en-US" sz="2400"/>
              <a:t>		</a:t>
            </a:r>
          </a:p>
        </p:txBody>
      </p:sp>
      <p:sp>
        <p:nvSpPr>
          <p:cNvPr id="26627" name="Rectangle 3">
            <a:extLst>
              <a:ext uri="{FF2B5EF4-FFF2-40B4-BE49-F238E27FC236}">
                <a16:creationId xmlns:a16="http://schemas.microsoft.com/office/drawing/2014/main" id="{C4F86714-B0F1-4734-A35B-62A86ED7F68F}"/>
              </a:ext>
            </a:extLst>
          </p:cNvPr>
          <p:cNvSpPr>
            <a:spLocks noGrp="1" noChangeArrowheads="1"/>
          </p:cNvSpPr>
          <p:nvPr>
            <p:ph type="title"/>
          </p:nvPr>
        </p:nvSpPr>
        <p:spPr/>
        <p:txBody>
          <a:bodyPr/>
          <a:lstStyle/>
          <a:p>
            <a:pPr algn="ctr" eaLnBrk="1" hangingPunct="1"/>
            <a:r>
              <a:rPr lang="en-US" altLang="en-US"/>
              <a:t>Dimensional Analysis</a:t>
            </a:r>
          </a:p>
        </p:txBody>
      </p:sp>
      <p:graphicFrame>
        <p:nvGraphicFramePr>
          <p:cNvPr id="26628" name="Object 4">
            <a:extLst>
              <a:ext uri="{FF2B5EF4-FFF2-40B4-BE49-F238E27FC236}">
                <a16:creationId xmlns:a16="http://schemas.microsoft.com/office/drawing/2014/main" id="{3ABF5270-395C-485A-907D-FE860CF14E20}"/>
              </a:ext>
            </a:extLst>
          </p:cNvPr>
          <p:cNvGraphicFramePr>
            <a:graphicFrameLocks noChangeAspect="1"/>
          </p:cNvGraphicFramePr>
          <p:nvPr>
            <p:ph sz="half" idx="2"/>
          </p:nvPr>
        </p:nvGraphicFramePr>
        <p:xfrm>
          <a:off x="2816225" y="3527425"/>
          <a:ext cx="3203575" cy="1819275"/>
        </p:xfrm>
        <a:graphic>
          <a:graphicData uri="http://schemas.openxmlformats.org/presentationml/2006/ole">
            <mc:AlternateContent xmlns:mc="http://schemas.openxmlformats.org/markup-compatibility/2006">
              <mc:Choice xmlns:v="urn:schemas-microsoft-com:vml" Requires="v">
                <p:oleObj spid="_x0000_s26629" name="Equation" r:id="rId3" imgW="1651000" imgH="939800" progId="Equation.3">
                  <p:embed/>
                </p:oleObj>
              </mc:Choice>
              <mc:Fallback>
                <p:oleObj name="Equation" r:id="rId3" imgW="1651000" imgH="939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6225" y="3527425"/>
                        <a:ext cx="3203575" cy="181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90A3E60-3882-41C1-9E60-62597E57A095}"/>
              </a:ext>
            </a:extLst>
          </p:cNvPr>
          <p:cNvSpPr>
            <a:spLocks noChangeArrowheads="1"/>
          </p:cNvSpPr>
          <p:nvPr/>
        </p:nvSpPr>
        <p:spPr bwMode="auto">
          <a:xfrm>
            <a:off x="685800" y="2057400"/>
            <a:ext cx="8077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buFont typeface="Wingdings" panose="05000000000000000000" pitchFamily="2" charset="2"/>
              <a:buNone/>
            </a:pPr>
            <a:r>
              <a:rPr lang="en-US" altLang="en-US" sz="2800"/>
              <a:t>Use dimensional analysis to arrange the following groups into dimensionless parameters:</a:t>
            </a:r>
          </a:p>
          <a:p>
            <a:pPr eaLnBrk="1" hangingPunct="1">
              <a:buFont typeface="Wingdings" panose="05000000000000000000" pitchFamily="2" charset="2"/>
              <a:buNone/>
            </a:pPr>
            <a:endParaRPr lang="en-US" altLang="en-US" sz="2800"/>
          </a:p>
          <a:p>
            <a:pPr eaLnBrk="1" hangingPunct="1">
              <a:buFont typeface="Wingdings" panose="05000000000000000000" pitchFamily="2" charset="2"/>
              <a:buNone/>
            </a:pPr>
            <a:r>
              <a:rPr lang="en-US" altLang="en-US" sz="2800"/>
              <a:t>			(a) </a:t>
            </a:r>
          </a:p>
          <a:p>
            <a:pPr eaLnBrk="1" hangingPunct="1">
              <a:buFont typeface="Wingdings" panose="05000000000000000000" pitchFamily="2" charset="2"/>
              <a:buNone/>
            </a:pPr>
            <a:endParaRPr lang="en-US" altLang="en-US" sz="2800"/>
          </a:p>
          <a:p>
            <a:pPr eaLnBrk="1" hangingPunct="1">
              <a:buFont typeface="Wingdings" panose="05000000000000000000" pitchFamily="2" charset="2"/>
              <a:buNone/>
            </a:pPr>
            <a:r>
              <a:rPr lang="en-US" altLang="en-US" sz="2800"/>
              <a:t>			(b) </a:t>
            </a:r>
          </a:p>
        </p:txBody>
      </p:sp>
      <p:sp>
        <p:nvSpPr>
          <p:cNvPr id="27651" name="Rectangle 3">
            <a:extLst>
              <a:ext uri="{FF2B5EF4-FFF2-40B4-BE49-F238E27FC236}">
                <a16:creationId xmlns:a16="http://schemas.microsoft.com/office/drawing/2014/main" id="{8E8D435D-5E5C-4665-B149-185F4D00DE7F}"/>
              </a:ext>
            </a:extLst>
          </p:cNvPr>
          <p:cNvSpPr>
            <a:spLocks noGrp="1" noChangeArrowheads="1"/>
          </p:cNvSpPr>
          <p:nvPr>
            <p:ph type="title"/>
          </p:nvPr>
        </p:nvSpPr>
        <p:spPr/>
        <p:txBody>
          <a:bodyPr/>
          <a:lstStyle/>
          <a:p>
            <a:pPr algn="ctr" eaLnBrk="1" hangingPunct="1"/>
            <a:r>
              <a:rPr lang="en-US" altLang="en-US"/>
              <a:t>Example</a:t>
            </a:r>
          </a:p>
        </p:txBody>
      </p:sp>
      <p:graphicFrame>
        <p:nvGraphicFramePr>
          <p:cNvPr id="27652" name="Object 4">
            <a:extLst>
              <a:ext uri="{FF2B5EF4-FFF2-40B4-BE49-F238E27FC236}">
                <a16:creationId xmlns:a16="http://schemas.microsoft.com/office/drawing/2014/main" id="{5D6C39FD-5131-48F2-99D9-16F3FAF1D776}"/>
              </a:ext>
            </a:extLst>
          </p:cNvPr>
          <p:cNvGraphicFramePr>
            <a:graphicFrameLocks noChangeAspect="1"/>
          </p:cNvGraphicFramePr>
          <p:nvPr>
            <p:ph sz="half" idx="2"/>
          </p:nvPr>
        </p:nvGraphicFramePr>
        <p:xfrm>
          <a:off x="3200400" y="3581400"/>
          <a:ext cx="1069975" cy="517525"/>
        </p:xfrm>
        <a:graphic>
          <a:graphicData uri="http://schemas.openxmlformats.org/presentationml/2006/ole">
            <mc:AlternateContent xmlns:mc="http://schemas.openxmlformats.org/markup-compatibility/2006">
              <mc:Choice xmlns:v="urn:schemas-microsoft-com:vml" Requires="v">
                <p:oleObj spid="_x0000_s27654" name="Equation" r:id="rId3" imgW="393529" imgH="190417" progId="Equation.3">
                  <p:embed/>
                </p:oleObj>
              </mc:Choice>
              <mc:Fallback>
                <p:oleObj name="Equation" r:id="rId3" imgW="393529" imgH="19041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581400"/>
                        <a:ext cx="1069975"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3" name="Object 5">
            <a:extLst>
              <a:ext uri="{FF2B5EF4-FFF2-40B4-BE49-F238E27FC236}">
                <a16:creationId xmlns:a16="http://schemas.microsoft.com/office/drawing/2014/main" id="{2E900372-685E-4FE8-8087-B0F3776FC779}"/>
              </a:ext>
            </a:extLst>
          </p:cNvPr>
          <p:cNvGraphicFramePr>
            <a:graphicFrameLocks noChangeAspect="1"/>
          </p:cNvGraphicFramePr>
          <p:nvPr>
            <p:ph sz="half" idx="1"/>
          </p:nvPr>
        </p:nvGraphicFramePr>
        <p:xfrm>
          <a:off x="3276600" y="4537075"/>
          <a:ext cx="1676400" cy="584200"/>
        </p:xfrm>
        <a:graphic>
          <a:graphicData uri="http://schemas.openxmlformats.org/presentationml/2006/ole">
            <mc:AlternateContent xmlns:mc="http://schemas.openxmlformats.org/markup-compatibility/2006">
              <mc:Choice xmlns:v="urn:schemas-microsoft-com:vml" Requires="v">
                <p:oleObj spid="_x0000_s27655" name="Equation" r:id="rId5" imgW="545863" imgH="190417" progId="Equation.3">
                  <p:embed/>
                </p:oleObj>
              </mc:Choice>
              <mc:Fallback>
                <p:oleObj name="Equation" r:id="rId5" imgW="545863" imgH="190417"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4537075"/>
                        <a:ext cx="1676400"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19EB781-C503-49C9-BFF1-F574218344CC}"/>
              </a:ext>
            </a:extLst>
          </p:cNvPr>
          <p:cNvSpPr>
            <a:spLocks noGrp="1" noChangeArrowheads="1"/>
          </p:cNvSpPr>
          <p:nvPr>
            <p:ph type="title"/>
          </p:nvPr>
        </p:nvSpPr>
        <p:spPr/>
        <p:txBody>
          <a:bodyPr/>
          <a:lstStyle/>
          <a:p>
            <a:pPr algn="ctr" eaLnBrk="1" hangingPunct="1"/>
            <a:r>
              <a:rPr lang="en-US" altLang="en-US"/>
              <a:t>Similarity Laws</a:t>
            </a:r>
          </a:p>
        </p:txBody>
      </p:sp>
      <p:sp>
        <p:nvSpPr>
          <p:cNvPr id="6147" name="Rectangle 3">
            <a:extLst>
              <a:ext uri="{FF2B5EF4-FFF2-40B4-BE49-F238E27FC236}">
                <a16:creationId xmlns:a16="http://schemas.microsoft.com/office/drawing/2014/main" id="{34FC9542-0EDE-4555-9F5E-D407DF20D9FC}"/>
              </a:ext>
            </a:extLst>
          </p:cNvPr>
          <p:cNvSpPr>
            <a:spLocks noChangeArrowheads="1"/>
          </p:cNvSpPr>
          <p:nvPr/>
        </p:nvSpPr>
        <p:spPr bwMode="auto">
          <a:xfrm>
            <a:off x="685800" y="2133600"/>
            <a:ext cx="8153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Allow us to use small-scale models and convenient fluids…</a:t>
            </a:r>
          </a:p>
          <a:p>
            <a:pPr lvl="1" eaLnBrk="1" hangingPunct="1"/>
            <a:r>
              <a:rPr lang="en-US" altLang="en-US" sz="2400"/>
              <a:t>Predict the performance of a PROTOTYPE (Full-size device) from tests on a MODEL</a:t>
            </a:r>
          </a:p>
          <a:p>
            <a:pPr lvl="1" eaLnBrk="1" hangingPunct="1"/>
            <a:endParaRPr lang="en-US" altLang="en-US" sz="2400"/>
          </a:p>
          <a:p>
            <a:pPr lvl="1" eaLnBrk="1" hangingPunct="1"/>
            <a:r>
              <a:rPr lang="en-US" altLang="en-US" sz="2400"/>
              <a:t>Geometric Similarity</a:t>
            </a:r>
          </a:p>
          <a:p>
            <a:pPr lvl="1" eaLnBrk="1" hangingPunct="1"/>
            <a:r>
              <a:rPr lang="en-US" altLang="en-US" sz="2400"/>
              <a:t>Kinematic Similarity</a:t>
            </a:r>
          </a:p>
          <a:p>
            <a:pPr lvl="1" eaLnBrk="1" hangingPunct="1"/>
            <a:r>
              <a:rPr lang="en-US" altLang="en-US" sz="2400"/>
              <a:t>Dynamic Similarity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7126B12-399B-4E86-B09B-4A9758FFED68}"/>
              </a:ext>
            </a:extLst>
          </p:cNvPr>
          <p:cNvSpPr>
            <a:spLocks noGrp="1" noChangeArrowheads="1"/>
          </p:cNvSpPr>
          <p:nvPr>
            <p:ph type="title"/>
          </p:nvPr>
        </p:nvSpPr>
        <p:spPr/>
        <p:txBody>
          <a:bodyPr/>
          <a:lstStyle/>
          <a:p>
            <a:pPr algn="ctr" eaLnBrk="1" hangingPunct="1"/>
            <a:r>
              <a:rPr lang="en-US" altLang="en-US"/>
              <a:t>Geometric Similarity</a:t>
            </a:r>
          </a:p>
        </p:txBody>
      </p:sp>
      <p:sp>
        <p:nvSpPr>
          <p:cNvPr id="7171" name="Rectangle 3">
            <a:extLst>
              <a:ext uri="{FF2B5EF4-FFF2-40B4-BE49-F238E27FC236}">
                <a16:creationId xmlns:a16="http://schemas.microsoft.com/office/drawing/2014/main" id="{9ABCDCA7-3079-49DF-8DF2-2B3D8B3D4E3F}"/>
              </a:ext>
            </a:extLst>
          </p:cNvPr>
          <p:cNvSpPr>
            <a:spLocks noChangeArrowheads="1"/>
          </p:cNvSpPr>
          <p:nvPr/>
        </p:nvSpPr>
        <p:spPr bwMode="auto">
          <a:xfrm>
            <a:off x="685800" y="1981200"/>
            <a:ext cx="8153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Model (m) and its prototype (p) have identical shapes but differ only in size</a:t>
            </a:r>
          </a:p>
          <a:p>
            <a:pPr lvl="1" eaLnBrk="1" hangingPunct="1"/>
            <a:r>
              <a:rPr lang="en-US" altLang="en-US" sz="2400"/>
              <a:t>GOAL: Flow patterns must be geometrically similar</a:t>
            </a:r>
          </a:p>
        </p:txBody>
      </p:sp>
      <p:pic>
        <p:nvPicPr>
          <p:cNvPr id="7172" name="Picture 6" descr="Figure1">
            <a:extLst>
              <a:ext uri="{FF2B5EF4-FFF2-40B4-BE49-F238E27FC236}">
                <a16:creationId xmlns:a16="http://schemas.microsoft.com/office/drawing/2014/main" id="{9C1747C5-5126-4BA2-B233-5B36B33CEF3C}"/>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648200" y="3478213"/>
            <a:ext cx="4414838" cy="3187700"/>
          </a:xfrm>
          <a:noFill/>
        </p:spPr>
      </p:pic>
      <p:graphicFrame>
        <p:nvGraphicFramePr>
          <p:cNvPr id="7173" name="Object 5">
            <a:extLst>
              <a:ext uri="{FF2B5EF4-FFF2-40B4-BE49-F238E27FC236}">
                <a16:creationId xmlns:a16="http://schemas.microsoft.com/office/drawing/2014/main" id="{B2C1F86F-46C0-417E-8342-15D507027FFA}"/>
              </a:ext>
            </a:extLst>
          </p:cNvPr>
          <p:cNvGraphicFramePr>
            <a:graphicFrameLocks noChangeAspect="1"/>
          </p:cNvGraphicFramePr>
          <p:nvPr/>
        </p:nvGraphicFramePr>
        <p:xfrm>
          <a:off x="3581400" y="3860800"/>
          <a:ext cx="1143000" cy="952500"/>
        </p:xfrm>
        <a:graphic>
          <a:graphicData uri="http://schemas.openxmlformats.org/presentationml/2006/ole">
            <mc:AlternateContent xmlns:mc="http://schemas.openxmlformats.org/markup-compatibility/2006">
              <mc:Choice xmlns:v="urn:schemas-microsoft-com:vml" Requires="v">
                <p:oleObj spid="_x0000_s7176" name="Equation" r:id="rId4" imgW="533169" imgH="444307" progId="Equation.3">
                  <p:embed/>
                </p:oleObj>
              </mc:Choice>
              <mc:Fallback>
                <p:oleObj name="Equation" r:id="rId4" imgW="533169" imgH="444307"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3860800"/>
                        <a:ext cx="11430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4" name="Rectangle 3">
            <a:extLst>
              <a:ext uri="{FF2B5EF4-FFF2-40B4-BE49-F238E27FC236}">
                <a16:creationId xmlns:a16="http://schemas.microsoft.com/office/drawing/2014/main" id="{7E18B3F5-63A4-499A-9009-4AFDE76ABE95}"/>
              </a:ext>
            </a:extLst>
          </p:cNvPr>
          <p:cNvSpPr>
            <a:spLocks noChangeArrowheads="1"/>
          </p:cNvSpPr>
          <p:nvPr/>
        </p:nvSpPr>
        <p:spPr bwMode="auto">
          <a:xfrm>
            <a:off x="0" y="4038600"/>
            <a:ext cx="8153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Length Scale Ratio:</a:t>
            </a:r>
          </a:p>
          <a:p>
            <a:pPr eaLnBrk="1" hangingPunct="1"/>
            <a:endParaRPr lang="en-US" altLang="en-US" sz="2800"/>
          </a:p>
          <a:p>
            <a:pPr eaLnBrk="1" hangingPunct="1"/>
            <a:r>
              <a:rPr lang="en-US" altLang="en-US" sz="2800"/>
              <a:t>Model Ratio:  </a:t>
            </a:r>
          </a:p>
        </p:txBody>
      </p:sp>
      <p:graphicFrame>
        <p:nvGraphicFramePr>
          <p:cNvPr id="7175" name="Object 7">
            <a:extLst>
              <a:ext uri="{FF2B5EF4-FFF2-40B4-BE49-F238E27FC236}">
                <a16:creationId xmlns:a16="http://schemas.microsoft.com/office/drawing/2014/main" id="{D669CCFD-922E-492F-97CD-1FEE14CC0EBA}"/>
              </a:ext>
            </a:extLst>
          </p:cNvPr>
          <p:cNvGraphicFramePr>
            <a:graphicFrameLocks noChangeAspect="1"/>
          </p:cNvGraphicFramePr>
          <p:nvPr/>
        </p:nvGraphicFramePr>
        <p:xfrm>
          <a:off x="2590800" y="4921250"/>
          <a:ext cx="1600200" cy="885825"/>
        </p:xfrm>
        <a:graphic>
          <a:graphicData uri="http://schemas.openxmlformats.org/presentationml/2006/ole">
            <mc:AlternateContent xmlns:mc="http://schemas.openxmlformats.org/markup-compatibility/2006">
              <mc:Choice xmlns:v="urn:schemas-microsoft-com:vml" Requires="v">
                <p:oleObj spid="_x0000_s7177" name="Equation" r:id="rId6" imgW="799753" imgH="444307" progId="Equation.3">
                  <p:embed/>
                </p:oleObj>
              </mc:Choice>
              <mc:Fallback>
                <p:oleObj name="Equation" r:id="rId6" imgW="799753" imgH="444307"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4921250"/>
                        <a:ext cx="1600200"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06232FB-1FE7-4820-AACD-4F0EA20ED529}"/>
              </a:ext>
            </a:extLst>
          </p:cNvPr>
          <p:cNvSpPr>
            <a:spLocks noGrp="1" noChangeArrowheads="1"/>
          </p:cNvSpPr>
          <p:nvPr>
            <p:ph type="title"/>
          </p:nvPr>
        </p:nvSpPr>
        <p:spPr/>
        <p:txBody>
          <a:bodyPr/>
          <a:lstStyle/>
          <a:p>
            <a:pPr algn="ctr" eaLnBrk="1" hangingPunct="1"/>
            <a:r>
              <a:rPr lang="en-US" altLang="en-US"/>
              <a:t>Kinematic Similarity</a:t>
            </a:r>
          </a:p>
        </p:txBody>
      </p:sp>
      <p:graphicFrame>
        <p:nvGraphicFramePr>
          <p:cNvPr id="8195" name="Object 4">
            <a:extLst>
              <a:ext uri="{FF2B5EF4-FFF2-40B4-BE49-F238E27FC236}">
                <a16:creationId xmlns:a16="http://schemas.microsoft.com/office/drawing/2014/main" id="{DD070945-1A3A-4F9D-8F3B-3B0D4D617752}"/>
              </a:ext>
            </a:extLst>
          </p:cNvPr>
          <p:cNvGraphicFramePr>
            <a:graphicFrameLocks noChangeAspect="1"/>
          </p:cNvGraphicFramePr>
          <p:nvPr>
            <p:ph sz="quarter" idx="2"/>
          </p:nvPr>
        </p:nvGraphicFramePr>
        <p:xfrm>
          <a:off x="4475163" y="4343400"/>
          <a:ext cx="1143000" cy="930275"/>
        </p:xfrm>
        <a:graphic>
          <a:graphicData uri="http://schemas.openxmlformats.org/presentationml/2006/ole">
            <mc:AlternateContent xmlns:mc="http://schemas.openxmlformats.org/markup-compatibility/2006">
              <mc:Choice xmlns:v="urn:schemas-microsoft-com:vml" Requires="v">
                <p:oleObj spid="_x0000_s8199" name="Equation" r:id="rId3" imgW="545863" imgH="444307" progId="Equation.3">
                  <p:embed/>
                </p:oleObj>
              </mc:Choice>
              <mc:Fallback>
                <p:oleObj name="Equation" r:id="rId3" imgW="545863" imgH="44430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5163" y="4343400"/>
                        <a:ext cx="1143000" cy="93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6" name="Rectangle 5">
            <a:extLst>
              <a:ext uri="{FF2B5EF4-FFF2-40B4-BE49-F238E27FC236}">
                <a16:creationId xmlns:a16="http://schemas.microsoft.com/office/drawing/2014/main" id="{5350AC0F-A8B5-430A-8EAA-FA508B7F8952}"/>
              </a:ext>
            </a:extLst>
          </p:cNvPr>
          <p:cNvSpPr>
            <a:spLocks noChangeArrowheads="1"/>
          </p:cNvSpPr>
          <p:nvPr/>
        </p:nvSpPr>
        <p:spPr bwMode="auto">
          <a:xfrm>
            <a:off x="495300" y="4495800"/>
            <a:ext cx="8153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Velocity Scale Ratio:</a:t>
            </a:r>
          </a:p>
          <a:p>
            <a:pPr eaLnBrk="1" hangingPunct="1"/>
            <a:endParaRPr lang="en-US" altLang="en-US" sz="2800"/>
          </a:p>
          <a:p>
            <a:pPr eaLnBrk="1" hangingPunct="1"/>
            <a:r>
              <a:rPr lang="en-US" altLang="en-US" sz="2800"/>
              <a:t>Gives rise to Time Scale Ratio:  </a:t>
            </a:r>
          </a:p>
        </p:txBody>
      </p:sp>
      <p:graphicFrame>
        <p:nvGraphicFramePr>
          <p:cNvPr id="8197" name="Object 6">
            <a:extLst>
              <a:ext uri="{FF2B5EF4-FFF2-40B4-BE49-F238E27FC236}">
                <a16:creationId xmlns:a16="http://schemas.microsoft.com/office/drawing/2014/main" id="{FCAEEDE5-66C0-421D-BD45-1E186C604C3D}"/>
              </a:ext>
            </a:extLst>
          </p:cNvPr>
          <p:cNvGraphicFramePr>
            <a:graphicFrameLocks noChangeAspect="1"/>
          </p:cNvGraphicFramePr>
          <p:nvPr>
            <p:ph sz="quarter" idx="3"/>
          </p:nvPr>
        </p:nvGraphicFramePr>
        <p:xfrm>
          <a:off x="6172200" y="5329238"/>
          <a:ext cx="1016000" cy="885825"/>
        </p:xfrm>
        <a:graphic>
          <a:graphicData uri="http://schemas.openxmlformats.org/presentationml/2006/ole">
            <mc:AlternateContent xmlns:mc="http://schemas.openxmlformats.org/markup-compatibility/2006">
              <mc:Choice xmlns:v="urn:schemas-microsoft-com:vml" Requires="v">
                <p:oleObj spid="_x0000_s8200" name="Equation" r:id="rId5" imgW="495085" imgH="431613" progId="Equation.3">
                  <p:embed/>
                </p:oleObj>
              </mc:Choice>
              <mc:Fallback>
                <p:oleObj name="Equation" r:id="rId5" imgW="495085" imgH="431613"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0" y="5329238"/>
                        <a:ext cx="1016000"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8" name="Rectangle 3">
            <a:extLst>
              <a:ext uri="{FF2B5EF4-FFF2-40B4-BE49-F238E27FC236}">
                <a16:creationId xmlns:a16="http://schemas.microsoft.com/office/drawing/2014/main" id="{9446F37D-D07E-4488-B5D8-4CCF5F1645CC}"/>
              </a:ext>
            </a:extLst>
          </p:cNvPr>
          <p:cNvSpPr>
            <a:spLocks noChangeArrowheads="1"/>
          </p:cNvSpPr>
          <p:nvPr/>
        </p:nvSpPr>
        <p:spPr bwMode="auto">
          <a:xfrm>
            <a:off x="495300" y="2362200"/>
            <a:ext cx="7696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 typeface="Wingdings" panose="05000000000000000000" pitchFamily="2" charset="2"/>
              <a:buChar char="§"/>
            </a:pPr>
            <a:r>
              <a:rPr lang="en-US" altLang="en-US" sz="2800"/>
              <a:t>IN ADDITION TO GEOMETRIC SIMILARITY, ratios of velocities at all corresponding points in flow are same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58FF806-226B-4EB1-8CFE-53DACE4DE7E3}"/>
              </a:ext>
            </a:extLst>
          </p:cNvPr>
          <p:cNvSpPr>
            <a:spLocks noGrp="1" noChangeArrowheads="1"/>
          </p:cNvSpPr>
          <p:nvPr>
            <p:ph type="title"/>
          </p:nvPr>
        </p:nvSpPr>
        <p:spPr/>
        <p:txBody>
          <a:bodyPr/>
          <a:lstStyle/>
          <a:p>
            <a:pPr algn="ctr" eaLnBrk="1" hangingPunct="1"/>
            <a:r>
              <a:rPr lang="en-US" altLang="en-US"/>
              <a:t>Dynamic Similarity</a:t>
            </a:r>
          </a:p>
        </p:txBody>
      </p:sp>
      <p:graphicFrame>
        <p:nvGraphicFramePr>
          <p:cNvPr id="9219" name="Object 4">
            <a:extLst>
              <a:ext uri="{FF2B5EF4-FFF2-40B4-BE49-F238E27FC236}">
                <a16:creationId xmlns:a16="http://schemas.microsoft.com/office/drawing/2014/main" id="{3F2F2E37-9BC8-4B5E-B9C8-D3A00757656E}"/>
              </a:ext>
            </a:extLst>
          </p:cNvPr>
          <p:cNvGraphicFramePr>
            <a:graphicFrameLocks noChangeAspect="1"/>
          </p:cNvGraphicFramePr>
          <p:nvPr>
            <p:ph sz="quarter" idx="2"/>
          </p:nvPr>
        </p:nvGraphicFramePr>
        <p:xfrm>
          <a:off x="3124200" y="2366963"/>
          <a:ext cx="1143000" cy="746125"/>
        </p:xfrm>
        <a:graphic>
          <a:graphicData uri="http://schemas.openxmlformats.org/presentationml/2006/ole">
            <mc:AlternateContent xmlns:mc="http://schemas.openxmlformats.org/markup-compatibility/2006">
              <mc:Choice xmlns:v="urn:schemas-microsoft-com:vml" Requires="v">
                <p:oleObj spid="_x0000_s9223" name="Equation" r:id="rId3" imgW="571252" imgH="444307" progId="Equation.3">
                  <p:embed/>
                </p:oleObj>
              </mc:Choice>
              <mc:Fallback>
                <p:oleObj name="Equation" r:id="rId3" imgW="571252" imgH="44430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366963"/>
                        <a:ext cx="11430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0" name="Rectangle 5">
            <a:extLst>
              <a:ext uri="{FF2B5EF4-FFF2-40B4-BE49-F238E27FC236}">
                <a16:creationId xmlns:a16="http://schemas.microsoft.com/office/drawing/2014/main" id="{920B55C2-9FDB-4922-8151-2F85DC0FC032}"/>
              </a:ext>
            </a:extLst>
          </p:cNvPr>
          <p:cNvSpPr>
            <a:spLocks noChangeArrowheads="1"/>
          </p:cNvSpPr>
          <p:nvPr/>
        </p:nvSpPr>
        <p:spPr bwMode="auto">
          <a:xfrm>
            <a:off x="609600" y="2435225"/>
            <a:ext cx="8153400"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000"/>
              <a:t>Force Scale Ratio:</a:t>
            </a:r>
          </a:p>
          <a:p>
            <a:pPr eaLnBrk="1" hangingPunct="1"/>
            <a:endParaRPr lang="en-US" altLang="en-US" sz="2000"/>
          </a:p>
          <a:p>
            <a:pPr eaLnBrk="1" hangingPunct="1"/>
            <a:r>
              <a:rPr lang="en-US" altLang="en-US" sz="2000"/>
              <a:t>Forces acting on fluid element:</a:t>
            </a:r>
          </a:p>
        </p:txBody>
      </p:sp>
      <p:graphicFrame>
        <p:nvGraphicFramePr>
          <p:cNvPr id="9221" name="Object 6">
            <a:extLst>
              <a:ext uri="{FF2B5EF4-FFF2-40B4-BE49-F238E27FC236}">
                <a16:creationId xmlns:a16="http://schemas.microsoft.com/office/drawing/2014/main" id="{02252615-069A-4323-8D80-7B7A1B18EA60}"/>
              </a:ext>
            </a:extLst>
          </p:cNvPr>
          <p:cNvGraphicFramePr>
            <a:graphicFrameLocks noChangeAspect="1"/>
          </p:cNvGraphicFramePr>
          <p:nvPr>
            <p:ph sz="quarter" idx="3"/>
          </p:nvPr>
        </p:nvGraphicFramePr>
        <p:xfrm>
          <a:off x="1905000" y="3503613"/>
          <a:ext cx="5334000" cy="3354387"/>
        </p:xfrm>
        <a:graphic>
          <a:graphicData uri="http://schemas.openxmlformats.org/presentationml/2006/ole">
            <mc:AlternateContent xmlns:mc="http://schemas.openxmlformats.org/markup-compatibility/2006">
              <mc:Choice xmlns:v="urn:schemas-microsoft-com:vml" Requires="v">
                <p:oleObj spid="_x0000_s9224" name="Equation" r:id="rId5" imgW="2870200" imgH="1854200" progId="Equation.3">
                  <p:embed/>
                </p:oleObj>
              </mc:Choice>
              <mc:Fallback>
                <p:oleObj name="Equation" r:id="rId5" imgW="2870200" imgH="18542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503613"/>
                        <a:ext cx="5334000" cy="335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2" name="Rectangle 1">
            <a:extLst>
              <a:ext uri="{FF2B5EF4-FFF2-40B4-BE49-F238E27FC236}">
                <a16:creationId xmlns:a16="http://schemas.microsoft.com/office/drawing/2014/main" id="{BD111652-1A6E-44B8-B6C2-BC7601DD3FC5}"/>
              </a:ext>
            </a:extLst>
          </p:cNvPr>
          <p:cNvSpPr>
            <a:spLocks noChangeArrowheads="1"/>
          </p:cNvSpPr>
          <p:nvPr/>
        </p:nvSpPr>
        <p:spPr bwMode="auto">
          <a:xfrm>
            <a:off x="1117600" y="1854200"/>
            <a:ext cx="76454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sz="1600"/>
              <a:t>IN ADDITION TO KINEMATIC SIMILARITY, corresponding forces are in the same ratio in both prototype and model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A877617-AF42-4F56-801A-3F1D6A12283D}"/>
              </a:ext>
            </a:extLst>
          </p:cNvPr>
          <p:cNvSpPr>
            <a:spLocks noGrp="1" noChangeArrowheads="1"/>
          </p:cNvSpPr>
          <p:nvPr>
            <p:ph type="title"/>
          </p:nvPr>
        </p:nvSpPr>
        <p:spPr/>
        <p:txBody>
          <a:bodyPr/>
          <a:lstStyle/>
          <a:p>
            <a:pPr algn="ctr" eaLnBrk="1" hangingPunct="1"/>
            <a:r>
              <a:rPr lang="en-US" altLang="en-US"/>
              <a:t>Similarity</a:t>
            </a:r>
          </a:p>
        </p:txBody>
      </p:sp>
      <p:graphicFrame>
        <p:nvGraphicFramePr>
          <p:cNvPr id="10243" name="Object 5">
            <a:extLst>
              <a:ext uri="{FF2B5EF4-FFF2-40B4-BE49-F238E27FC236}">
                <a16:creationId xmlns:a16="http://schemas.microsoft.com/office/drawing/2014/main" id="{CE22F683-D26D-41F9-9FF3-40357B822DA8}"/>
              </a:ext>
            </a:extLst>
          </p:cNvPr>
          <p:cNvGraphicFramePr>
            <a:graphicFrameLocks noChangeAspect="1"/>
          </p:cNvGraphicFramePr>
          <p:nvPr>
            <p:ph sz="quarter" idx="2"/>
          </p:nvPr>
        </p:nvGraphicFramePr>
        <p:xfrm>
          <a:off x="762000" y="3124200"/>
          <a:ext cx="3911600" cy="1120775"/>
        </p:xfrm>
        <a:graphic>
          <a:graphicData uri="http://schemas.openxmlformats.org/presentationml/2006/ole">
            <mc:AlternateContent xmlns:mc="http://schemas.openxmlformats.org/markup-compatibility/2006">
              <mc:Choice xmlns:v="urn:schemas-microsoft-com:vml" Requires="v">
                <p:oleObj spid="_x0000_s10246" name="Equation" r:id="rId3" imgW="1726451" imgH="495085" progId="Equation.3">
                  <p:embed/>
                </p:oleObj>
              </mc:Choice>
              <mc:Fallback>
                <p:oleObj name="Equation" r:id="rId3" imgW="1726451" imgH="495085"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124200"/>
                        <a:ext cx="3911600" cy="112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4" name="Rectangle 3">
            <a:extLst>
              <a:ext uri="{FF2B5EF4-FFF2-40B4-BE49-F238E27FC236}">
                <a16:creationId xmlns:a16="http://schemas.microsoft.com/office/drawing/2014/main" id="{7D1C8E01-10E6-4E9D-A2C0-58E036F28C5A}"/>
              </a:ext>
            </a:extLst>
          </p:cNvPr>
          <p:cNvSpPr>
            <a:spLocks noChangeArrowheads="1"/>
          </p:cNvSpPr>
          <p:nvPr/>
        </p:nvSpPr>
        <p:spPr bwMode="auto">
          <a:xfrm>
            <a:off x="304800" y="25146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3 Independent Relations:</a:t>
            </a:r>
          </a:p>
        </p:txBody>
      </p:sp>
      <p:graphicFrame>
        <p:nvGraphicFramePr>
          <p:cNvPr id="10245" name="Object 7">
            <a:extLst>
              <a:ext uri="{FF2B5EF4-FFF2-40B4-BE49-F238E27FC236}">
                <a16:creationId xmlns:a16="http://schemas.microsoft.com/office/drawing/2014/main" id="{232BB45B-C300-4836-98D5-8E4D74F07B60}"/>
              </a:ext>
            </a:extLst>
          </p:cNvPr>
          <p:cNvGraphicFramePr>
            <a:graphicFrameLocks noChangeAspect="1"/>
          </p:cNvGraphicFramePr>
          <p:nvPr>
            <p:ph sz="quarter" idx="3"/>
          </p:nvPr>
        </p:nvGraphicFramePr>
        <p:xfrm>
          <a:off x="2057400" y="4924425"/>
          <a:ext cx="4981575" cy="1933575"/>
        </p:xfrm>
        <a:graphic>
          <a:graphicData uri="http://schemas.openxmlformats.org/presentationml/2006/ole">
            <mc:AlternateContent xmlns:mc="http://schemas.openxmlformats.org/markup-compatibility/2006">
              <mc:Choice xmlns:v="urn:schemas-microsoft-com:vml" Requires="v">
                <p:oleObj spid="_x0000_s10247" name="Equation" r:id="rId5" imgW="2616200" imgH="1016000" progId="Equation.3">
                  <p:embed/>
                </p:oleObj>
              </mc:Choice>
              <mc:Fallback>
                <p:oleObj name="Equation" r:id="rId5" imgW="2616200" imgH="10160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4924425"/>
                        <a:ext cx="4981575" cy="193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41E7297-FBFE-42D8-91F3-D8AFAA740983}"/>
              </a:ext>
            </a:extLst>
          </p:cNvPr>
          <p:cNvSpPr>
            <a:spLocks noGrp="1" noChangeArrowheads="1"/>
          </p:cNvSpPr>
          <p:nvPr>
            <p:ph type="title"/>
          </p:nvPr>
        </p:nvSpPr>
        <p:spPr/>
        <p:txBody>
          <a:bodyPr/>
          <a:lstStyle/>
          <a:p>
            <a:pPr algn="ctr" eaLnBrk="1" hangingPunct="1"/>
            <a:r>
              <a:rPr lang="en-US" altLang="en-US"/>
              <a:t>Dimensionless Numbers</a:t>
            </a:r>
          </a:p>
        </p:txBody>
      </p:sp>
      <p:sp>
        <p:nvSpPr>
          <p:cNvPr id="11267" name="Rectangle 5">
            <a:extLst>
              <a:ext uri="{FF2B5EF4-FFF2-40B4-BE49-F238E27FC236}">
                <a16:creationId xmlns:a16="http://schemas.microsoft.com/office/drawing/2014/main" id="{59121A4B-FE8C-44D0-85CA-89E77F5DEA38}"/>
              </a:ext>
            </a:extLst>
          </p:cNvPr>
          <p:cNvSpPr>
            <a:spLocks noChangeArrowheads="1"/>
          </p:cNvSpPr>
          <p:nvPr/>
        </p:nvSpPr>
        <p:spPr bwMode="auto">
          <a:xfrm>
            <a:off x="685800" y="19812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914400" indent="-45720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r>
              <a:rPr lang="en-US" altLang="en-US" sz="2800"/>
              <a:t>These Ratios give rise to dimensionless numbers:</a:t>
            </a:r>
          </a:p>
          <a:p>
            <a:pPr lvl="1" eaLnBrk="1" hangingPunct="1">
              <a:buFont typeface="Wingdings" panose="05000000000000000000" pitchFamily="2" charset="2"/>
              <a:buAutoNum type="arabicPeriod"/>
            </a:pPr>
            <a:r>
              <a:rPr lang="en-US" altLang="en-US" sz="2400">
                <a:solidFill>
                  <a:srgbClr val="FF0000"/>
                </a:solidFill>
              </a:rPr>
              <a:t>Reynold’s Number – Re or </a:t>
            </a:r>
            <a:r>
              <a:rPr lang="en-US" altLang="en-US" sz="2400" b="1">
                <a:solidFill>
                  <a:srgbClr val="FF0000"/>
                </a:solidFill>
              </a:rPr>
              <a:t>R</a:t>
            </a:r>
          </a:p>
          <a:p>
            <a:pPr lvl="1" eaLnBrk="1" hangingPunct="1">
              <a:buFont typeface="Wingdings" panose="05000000000000000000" pitchFamily="2" charset="2"/>
              <a:buAutoNum type="arabicPeriod"/>
            </a:pPr>
            <a:endParaRPr lang="en-US" altLang="en-US" sz="2400" b="1"/>
          </a:p>
          <a:p>
            <a:pPr lvl="1" eaLnBrk="1" hangingPunct="1">
              <a:buFont typeface="Wingdings" panose="05000000000000000000" pitchFamily="2" charset="2"/>
              <a:buAutoNum type="arabicPeriod"/>
            </a:pPr>
            <a:endParaRPr lang="en-US" altLang="en-US" sz="2400" b="1"/>
          </a:p>
          <a:p>
            <a:pPr lvl="1" eaLnBrk="1" hangingPunct="1">
              <a:buFont typeface="Wingdings" panose="05000000000000000000" pitchFamily="2" charset="2"/>
              <a:buAutoNum type="arabicPeriod"/>
            </a:pPr>
            <a:endParaRPr lang="en-US" altLang="en-US" sz="2400" b="1"/>
          </a:p>
          <a:p>
            <a:pPr lvl="1" eaLnBrk="1" hangingPunct="1">
              <a:buFont typeface="Wingdings" panose="05000000000000000000" pitchFamily="2" charset="2"/>
              <a:buNone/>
            </a:pPr>
            <a:r>
              <a:rPr lang="en-US" altLang="en-US" sz="2400" b="1"/>
              <a:t>	- </a:t>
            </a:r>
            <a:r>
              <a:rPr lang="en-US" altLang="en-US" sz="2400"/>
              <a:t>Good for flow through completely filled conduits, submarine or other object moving through water deep enough that it does not produce surface waves, airplane traveling at speeds below that at which compression occurs</a:t>
            </a:r>
            <a:endParaRPr lang="en-US" altLang="en-US" sz="2400" b="1"/>
          </a:p>
        </p:txBody>
      </p:sp>
      <p:graphicFrame>
        <p:nvGraphicFramePr>
          <p:cNvPr id="11268" name="Object 6">
            <a:extLst>
              <a:ext uri="{FF2B5EF4-FFF2-40B4-BE49-F238E27FC236}">
                <a16:creationId xmlns:a16="http://schemas.microsoft.com/office/drawing/2014/main" id="{86046F98-50EF-4D03-8C21-2E06313A180A}"/>
              </a:ext>
            </a:extLst>
          </p:cNvPr>
          <p:cNvGraphicFramePr>
            <a:graphicFrameLocks noChangeAspect="1"/>
          </p:cNvGraphicFramePr>
          <p:nvPr>
            <p:ph sz="quarter" idx="3"/>
          </p:nvPr>
        </p:nvGraphicFramePr>
        <p:xfrm>
          <a:off x="2286000" y="3429000"/>
          <a:ext cx="4981575" cy="1133475"/>
        </p:xfrm>
        <a:graphic>
          <a:graphicData uri="http://schemas.openxmlformats.org/presentationml/2006/ole">
            <mc:AlternateContent xmlns:mc="http://schemas.openxmlformats.org/markup-compatibility/2006">
              <mc:Choice xmlns:v="urn:schemas-microsoft-com:vml" Requires="v">
                <p:oleObj spid="_x0000_s11269" name="Equation" r:id="rId3" imgW="2120900" imgH="482600" progId="Equation.3">
                  <p:embed/>
                </p:oleObj>
              </mc:Choice>
              <mc:Fallback>
                <p:oleObj name="Equation" r:id="rId3" imgW="2120900" imgH="4826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429000"/>
                        <a:ext cx="4981575"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C11438F-F50A-4251-8605-1CDE5F7D0180}"/>
              </a:ext>
            </a:extLst>
          </p:cNvPr>
          <p:cNvSpPr>
            <a:spLocks noGrp="1" noChangeArrowheads="1"/>
          </p:cNvSpPr>
          <p:nvPr>
            <p:ph type="title"/>
          </p:nvPr>
        </p:nvSpPr>
        <p:spPr/>
        <p:txBody>
          <a:bodyPr/>
          <a:lstStyle/>
          <a:p>
            <a:pPr algn="ctr" eaLnBrk="1" hangingPunct="1"/>
            <a:r>
              <a:rPr lang="en-US" altLang="en-US"/>
              <a:t>Dimensionless Numbers</a:t>
            </a:r>
          </a:p>
        </p:txBody>
      </p:sp>
      <p:sp>
        <p:nvSpPr>
          <p:cNvPr id="12291" name="Rectangle 3">
            <a:extLst>
              <a:ext uri="{FF2B5EF4-FFF2-40B4-BE49-F238E27FC236}">
                <a16:creationId xmlns:a16="http://schemas.microsoft.com/office/drawing/2014/main" id="{14960EBA-A57C-4923-BC0A-23EFE8DE4644}"/>
              </a:ext>
            </a:extLst>
          </p:cNvPr>
          <p:cNvSpPr>
            <a:spLocks noChangeArrowheads="1"/>
          </p:cNvSpPr>
          <p:nvPr/>
        </p:nvSpPr>
        <p:spPr bwMode="auto">
          <a:xfrm>
            <a:off x="762000" y="21336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914400" indent="-45720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lvl="1" eaLnBrk="1" hangingPunct="1">
              <a:buFont typeface="Wingdings" panose="05000000000000000000" pitchFamily="2" charset="2"/>
              <a:buNone/>
            </a:pPr>
            <a:r>
              <a:rPr lang="en-US" altLang="en-US" sz="2400" b="1"/>
              <a:t>	- </a:t>
            </a:r>
            <a:r>
              <a:rPr lang="en-US" altLang="en-US" sz="2400"/>
              <a:t>To be dynamically equivalent in system where viscous and inertia forces dominate:</a:t>
            </a:r>
            <a:endParaRPr lang="en-US" altLang="en-US" sz="2400" b="1"/>
          </a:p>
        </p:txBody>
      </p:sp>
      <p:graphicFrame>
        <p:nvGraphicFramePr>
          <p:cNvPr id="12292" name="Object 4">
            <a:extLst>
              <a:ext uri="{FF2B5EF4-FFF2-40B4-BE49-F238E27FC236}">
                <a16:creationId xmlns:a16="http://schemas.microsoft.com/office/drawing/2014/main" id="{FBFC6FC1-83FA-4759-A3E5-CA46994B2AB5}"/>
              </a:ext>
            </a:extLst>
          </p:cNvPr>
          <p:cNvGraphicFramePr>
            <a:graphicFrameLocks noChangeAspect="1"/>
          </p:cNvGraphicFramePr>
          <p:nvPr>
            <p:ph sz="quarter" idx="3"/>
          </p:nvPr>
        </p:nvGraphicFramePr>
        <p:xfrm>
          <a:off x="3511550" y="3162300"/>
          <a:ext cx="2355850" cy="1514475"/>
        </p:xfrm>
        <a:graphic>
          <a:graphicData uri="http://schemas.openxmlformats.org/presentationml/2006/ole">
            <mc:AlternateContent xmlns:mc="http://schemas.openxmlformats.org/markup-compatibility/2006">
              <mc:Choice xmlns:v="urn:schemas-microsoft-com:vml" Requires="v">
                <p:oleObj spid="_x0000_s12293" name="Equation" r:id="rId3" imgW="1104900" imgH="711200" progId="Equation.3">
                  <p:embed/>
                </p:oleObj>
              </mc:Choice>
              <mc:Fallback>
                <p:oleObj name="Equation" r:id="rId3" imgW="1104900" imgH="71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1550" y="3162300"/>
                        <a:ext cx="2355850" cy="151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3759</TotalTime>
  <Words>646</Words>
  <Application>Microsoft Office PowerPoint</Application>
  <PresentationFormat>On-screen Show (4:3)</PresentationFormat>
  <Paragraphs>149</Paragraphs>
  <Slides>24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Tahoma</vt:lpstr>
      <vt:lpstr>Arial</vt:lpstr>
      <vt:lpstr>Wingdings</vt:lpstr>
      <vt:lpstr>Calibri</vt:lpstr>
      <vt:lpstr>Times New Roman</vt:lpstr>
      <vt:lpstr>Symbol</vt:lpstr>
      <vt:lpstr>Blends</vt:lpstr>
      <vt:lpstr>Microsoft Equation 3.0</vt:lpstr>
      <vt:lpstr>PowerPoint Presentation</vt:lpstr>
      <vt:lpstr>Reason for Dimensional Analysis…</vt:lpstr>
      <vt:lpstr>Similarity Laws</vt:lpstr>
      <vt:lpstr>Geometric Similarity</vt:lpstr>
      <vt:lpstr>Kinematic Similarity</vt:lpstr>
      <vt:lpstr>Dynamic Similarity</vt:lpstr>
      <vt:lpstr>Similarity</vt:lpstr>
      <vt:lpstr>Dimensionless Numbers</vt:lpstr>
      <vt:lpstr>Dimensionless Numbers</vt:lpstr>
      <vt:lpstr>Dimensionless Numbers</vt:lpstr>
      <vt:lpstr>Dimensionless Numbers</vt:lpstr>
      <vt:lpstr>Dimensional Analysis</vt:lpstr>
      <vt:lpstr>Dimensional Analysis</vt:lpstr>
      <vt:lpstr>Dimensional Analysis</vt:lpstr>
      <vt:lpstr>Dimensional Analysis</vt:lpstr>
      <vt:lpstr>Dimensional Analysis</vt:lpstr>
      <vt:lpstr>Dimensional Analysis</vt:lpstr>
      <vt:lpstr>Dimensional Analysis</vt:lpstr>
      <vt:lpstr>Dimensional Analysis</vt:lpstr>
      <vt:lpstr>Dimensional Analysis</vt:lpstr>
      <vt:lpstr>Dimensional Analysis</vt:lpstr>
      <vt:lpstr>Dimensional Analysis</vt:lpstr>
      <vt:lpstr>Dimensional Analysis</vt:lpstr>
      <vt:lpstr>Example</vt:lpstr>
    </vt:vector>
  </TitlesOfParts>
  <Company>University of Mississippe, Civil Engineering Dept.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 Mechanics - ENGR 323</dc:title>
  <dc:creator>Dr. Garey Fox</dc:creator>
  <cp:lastModifiedBy>MIQDAD</cp:lastModifiedBy>
  <cp:revision>583</cp:revision>
  <dcterms:created xsi:type="dcterms:W3CDTF">2004-06-07T19:31:26Z</dcterms:created>
  <dcterms:modified xsi:type="dcterms:W3CDTF">2021-11-15T14:34:36Z</dcterms:modified>
</cp:coreProperties>
</file>