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303" r:id="rId21"/>
    <p:sldId id="275" r:id="rId22"/>
    <p:sldId id="276" r:id="rId23"/>
    <p:sldId id="277" r:id="rId24"/>
    <p:sldId id="278" r:id="rId25"/>
    <p:sldId id="279" r:id="rId26"/>
    <p:sldId id="280" r:id="rId27"/>
    <p:sldId id="281" r:id="rId28"/>
    <p:sldId id="282" r:id="rId29"/>
    <p:sldId id="283" r:id="rId30"/>
    <p:sldId id="284" r:id="rId31"/>
    <p:sldId id="304" r:id="rId32"/>
    <p:sldId id="305" r:id="rId33"/>
    <p:sldId id="306" r:id="rId34"/>
    <p:sldId id="307" r:id="rId35"/>
    <p:sldId id="290" r:id="rId36"/>
    <p:sldId id="308" r:id="rId37"/>
    <p:sldId id="309" r:id="rId38"/>
    <p:sldId id="293" r:id="rId39"/>
    <p:sldId id="294" r:id="rId40"/>
    <p:sldId id="295" r:id="rId41"/>
    <p:sldId id="296" r:id="rId42"/>
    <p:sldId id="297" r:id="rId43"/>
    <p:sldId id="298" r:id="rId44"/>
    <p:sldId id="299" r:id="rId45"/>
    <p:sldId id="300" r:id="rId46"/>
    <p:sldId id="301" r:id="rId47"/>
    <p:sldId id="302"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7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94364" autoAdjust="0"/>
  </p:normalViewPr>
  <p:slideViewPr>
    <p:cSldViewPr snapToGrid="0">
      <p:cViewPr varScale="1">
        <p:scale>
          <a:sx n="85" d="100"/>
          <a:sy n="85" d="100"/>
        </p:scale>
        <p:origin x="595" y="6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51F16-4EAE-422B-A32D-A918A79A4BCA}" type="datetimeFigureOut">
              <a:rPr lang="en-US" smtClean="0"/>
              <a:t>12/3/2023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53D02F-59E5-4CE3-8272-D39B0DBA5E05}" type="slidenum">
              <a:rPr lang="en-US" smtClean="0"/>
              <a:t>‹#›</a:t>
            </a:fld>
            <a:endParaRPr lang="en-US"/>
          </a:p>
        </p:txBody>
      </p:sp>
    </p:spTree>
    <p:extLst>
      <p:ext uri="{BB962C8B-B14F-4D97-AF65-F5344CB8AC3E}">
        <p14:creationId xmlns:p14="http://schemas.microsoft.com/office/powerpoint/2010/main" val="1162150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1930F9-8CB2-432D-9D5B-935A589588A0}"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B219C-6FD5-4CC5-927D-1775406B203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2936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E12F36-2736-45AD-9490-45DD95E71F9C}"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B219C-6FD5-4CC5-927D-1775406B2036}" type="slidenum">
              <a:rPr lang="en-US" smtClean="0"/>
              <a:t>‹#›</a:t>
            </a:fld>
            <a:endParaRPr lang="en-US"/>
          </a:p>
        </p:txBody>
      </p:sp>
    </p:spTree>
    <p:extLst>
      <p:ext uri="{BB962C8B-B14F-4D97-AF65-F5344CB8AC3E}">
        <p14:creationId xmlns:p14="http://schemas.microsoft.com/office/powerpoint/2010/main" val="152755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731F83-6F28-47E8-B863-5C8646E63E19}"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B219C-6FD5-4CC5-927D-1775406B2036}" type="slidenum">
              <a:rPr lang="en-US" smtClean="0"/>
              <a:t>‹#›</a:t>
            </a:fld>
            <a:endParaRPr lang="en-US"/>
          </a:p>
        </p:txBody>
      </p:sp>
    </p:spTree>
    <p:extLst>
      <p:ext uri="{BB962C8B-B14F-4D97-AF65-F5344CB8AC3E}">
        <p14:creationId xmlns:p14="http://schemas.microsoft.com/office/powerpoint/2010/main" val="2465177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74B227-6111-4F58-81C5-C933DAC0A036}"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B219C-6FD5-4CC5-927D-1775406B2036}" type="slidenum">
              <a:rPr lang="en-US" smtClean="0"/>
              <a:t>‹#›</a:t>
            </a:fld>
            <a:endParaRPr lang="en-US"/>
          </a:p>
        </p:txBody>
      </p:sp>
    </p:spTree>
    <p:extLst>
      <p:ext uri="{BB962C8B-B14F-4D97-AF65-F5344CB8AC3E}">
        <p14:creationId xmlns:p14="http://schemas.microsoft.com/office/powerpoint/2010/main" val="1833093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F02D875-4C73-4F16-B253-FBDAE96F9F84}"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B219C-6FD5-4CC5-927D-1775406B203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8285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01F3AE-6352-470C-AD9B-0CD255E1B141}" type="datetime1">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B219C-6FD5-4CC5-927D-1775406B2036}" type="slidenum">
              <a:rPr lang="en-US" smtClean="0"/>
              <a:t>‹#›</a:t>
            </a:fld>
            <a:endParaRPr lang="en-US"/>
          </a:p>
        </p:txBody>
      </p:sp>
    </p:spTree>
    <p:extLst>
      <p:ext uri="{BB962C8B-B14F-4D97-AF65-F5344CB8AC3E}">
        <p14:creationId xmlns:p14="http://schemas.microsoft.com/office/powerpoint/2010/main" val="3832514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67DB1B-D5D9-4193-A7D8-A62557469840}" type="datetime1">
              <a:rPr lang="en-US" smtClean="0"/>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1B219C-6FD5-4CC5-927D-1775406B2036}" type="slidenum">
              <a:rPr lang="en-US" smtClean="0"/>
              <a:t>‹#›</a:t>
            </a:fld>
            <a:endParaRPr lang="en-US"/>
          </a:p>
        </p:txBody>
      </p:sp>
    </p:spTree>
    <p:extLst>
      <p:ext uri="{BB962C8B-B14F-4D97-AF65-F5344CB8AC3E}">
        <p14:creationId xmlns:p14="http://schemas.microsoft.com/office/powerpoint/2010/main" val="20934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6719D7-B6CB-4FBB-9DCA-5B0670E94032}" type="datetime1">
              <a:rPr lang="en-US" smtClean="0"/>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1B219C-6FD5-4CC5-927D-1775406B2036}" type="slidenum">
              <a:rPr lang="en-US" smtClean="0"/>
              <a:t>‹#›</a:t>
            </a:fld>
            <a:endParaRPr lang="en-US"/>
          </a:p>
        </p:txBody>
      </p:sp>
    </p:spTree>
    <p:extLst>
      <p:ext uri="{BB962C8B-B14F-4D97-AF65-F5344CB8AC3E}">
        <p14:creationId xmlns:p14="http://schemas.microsoft.com/office/powerpoint/2010/main" val="3413975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A4FD872-E5DD-40B5-A118-986D12EAE95B}" type="datetime1">
              <a:rPr lang="en-US" smtClean="0"/>
              <a:t>12/3/2023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91B219C-6FD5-4CC5-927D-1775406B2036}" type="slidenum">
              <a:rPr lang="en-US" smtClean="0"/>
              <a:t>‹#›</a:t>
            </a:fld>
            <a:endParaRPr lang="en-US"/>
          </a:p>
        </p:txBody>
      </p:sp>
    </p:spTree>
    <p:extLst>
      <p:ext uri="{BB962C8B-B14F-4D97-AF65-F5344CB8AC3E}">
        <p14:creationId xmlns:p14="http://schemas.microsoft.com/office/powerpoint/2010/main" val="3884196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96B8826-455B-4F29-A18B-BF030D36E038}" type="datetime1">
              <a:rPr lang="en-US" smtClean="0"/>
              <a:t>12/3/2023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91B219C-6FD5-4CC5-927D-1775406B2036}" type="slidenum">
              <a:rPr lang="en-US" smtClean="0"/>
              <a:t>‹#›</a:t>
            </a:fld>
            <a:endParaRPr lang="en-US"/>
          </a:p>
        </p:txBody>
      </p:sp>
    </p:spTree>
    <p:extLst>
      <p:ext uri="{BB962C8B-B14F-4D97-AF65-F5344CB8AC3E}">
        <p14:creationId xmlns:p14="http://schemas.microsoft.com/office/powerpoint/2010/main" val="332329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9F3D3E-6BC0-45A7-A393-1E96430888B4}" type="datetime1">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B219C-6FD5-4CC5-927D-1775406B2036}" type="slidenum">
              <a:rPr lang="en-US" smtClean="0"/>
              <a:t>‹#›</a:t>
            </a:fld>
            <a:endParaRPr lang="en-US"/>
          </a:p>
        </p:txBody>
      </p:sp>
    </p:spTree>
    <p:extLst>
      <p:ext uri="{BB962C8B-B14F-4D97-AF65-F5344CB8AC3E}">
        <p14:creationId xmlns:p14="http://schemas.microsoft.com/office/powerpoint/2010/main" val="1602167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479F3CF-DC1F-43B9-8E0C-866251D03EBF}" type="datetime1">
              <a:rPr lang="en-US" smtClean="0"/>
              <a:t>12/3/2023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91B219C-6FD5-4CC5-927D-1775406B203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05310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4000" dirty="0"/>
              <a:t>'</a:t>
            </a:r>
            <a:br>
              <a:rPr lang="en-US" sz="4000" dirty="0"/>
            </a:br>
            <a:r>
              <a:rPr lang="ar-SA" sz="4000" dirty="0"/>
              <a:t> </a:t>
            </a:r>
            <a:br>
              <a:rPr lang="en-US" sz="4000" dirty="0"/>
            </a:br>
            <a:br>
              <a:rPr lang="en-US" sz="4000" dirty="0"/>
            </a:br>
            <a:r>
              <a:rPr lang="ku-Arab-IQ" sz="4000" dirty="0"/>
              <a:t>بەشی زمان</a:t>
            </a:r>
            <a:endParaRPr lang="en-US" sz="4000" dirty="0"/>
          </a:p>
        </p:txBody>
      </p:sp>
      <p:sp>
        <p:nvSpPr>
          <p:cNvPr id="5" name="Content Placeholder 4"/>
          <p:cNvSpPr>
            <a:spLocks noGrp="1"/>
          </p:cNvSpPr>
          <p:nvPr>
            <p:ph idx="1"/>
          </p:nvPr>
        </p:nvSpPr>
        <p:spPr>
          <a:xfrm>
            <a:off x="1097280" y="1845733"/>
            <a:ext cx="9339944" cy="4614051"/>
          </a:xfrm>
        </p:spPr>
        <p:txBody>
          <a:bodyPr>
            <a:noAutofit/>
          </a:bodyPr>
          <a:lstStyle/>
          <a:p>
            <a:pPr algn="just" rtl="1"/>
            <a:r>
              <a:rPr lang="ar-SA" sz="1800" dirty="0"/>
              <a:t> </a:t>
            </a:r>
            <a:r>
              <a:rPr lang="ar-SA" sz="1800" b="1" dirty="0"/>
              <a:t>زمان و جۆره‌كانی زمان</a:t>
            </a:r>
            <a:endParaRPr lang="ku-Arab-IQ" sz="1800" b="1" dirty="0"/>
          </a:p>
          <a:p>
            <a:pPr algn="just" rtl="1"/>
            <a:br>
              <a:rPr lang="en-US" sz="1800" dirty="0"/>
            </a:br>
            <a:r>
              <a:rPr lang="ar-SA" sz="1800" b="1" dirty="0"/>
              <a:t>١- زمانی جه‌سته‌</a:t>
            </a:r>
            <a:endParaRPr lang="ku-Arab-IQ" sz="1800" b="1" dirty="0"/>
          </a:p>
          <a:p>
            <a:pPr algn="just" rtl="1"/>
            <a:r>
              <a:rPr lang="ku-Arab-IQ" sz="1800" b="1" dirty="0"/>
              <a:t>٢- زمانی نووسین</a:t>
            </a:r>
            <a:endParaRPr lang="ku-Arab-IQ" sz="1800" dirty="0"/>
          </a:p>
          <a:p>
            <a:pPr algn="just" rtl="1"/>
            <a:r>
              <a:rPr lang="ar-SA" sz="1800" dirty="0"/>
              <a:t>زمانی جەستە بریتییە لە بەكارهێنانی بەشێك لە ئەندامانی جەستە و هەماهەنگبوونیان لەگەڵ دەربڕینەكاندا لەپێناو كاراتركردنی گەیاندن لە پەیوەندیكردندا.</a:t>
            </a:r>
            <a:endParaRPr lang="ku-Arab-IQ" sz="1800" dirty="0"/>
          </a:p>
          <a:p>
            <a:pPr algn="just" rtl="1"/>
            <a:r>
              <a:rPr lang="ar-SA" sz="1800" b="1" dirty="0"/>
              <a:t>به‌شه‌كانی زمانه‌ جه‌سته‌</a:t>
            </a:r>
            <a:endParaRPr lang="en-US" sz="1800" dirty="0"/>
          </a:p>
          <a:p>
            <a:pPr algn="just" rtl="1"/>
            <a:r>
              <a:rPr lang="ar-SA" sz="1800" dirty="0"/>
              <a:t>١- سه‌ر</a:t>
            </a:r>
            <a:endParaRPr lang="en-US" sz="1800" dirty="0"/>
          </a:p>
          <a:p>
            <a:pPr algn="just" rtl="1"/>
            <a:r>
              <a:rPr lang="ar-SA" sz="1800" dirty="0"/>
              <a:t>٢- ده‌سته‌كان</a:t>
            </a:r>
            <a:endParaRPr lang="en-US" sz="1800" dirty="0"/>
          </a:p>
          <a:p>
            <a:pPr algn="just" rtl="1"/>
            <a:r>
              <a:rPr lang="ar-SA" sz="1800" dirty="0"/>
              <a:t>٣- راوه‌ستان</a:t>
            </a:r>
            <a:endParaRPr lang="en-US" sz="1800" dirty="0"/>
          </a:p>
          <a:p>
            <a:pPr algn="just" rtl="1"/>
            <a:r>
              <a:rPr lang="ar-SA" sz="1800" dirty="0"/>
              <a:t>٤- دانیشتن</a:t>
            </a:r>
            <a:endParaRPr lang="en-US" sz="1800" dirty="0"/>
          </a:p>
          <a:p>
            <a:pPr algn="just" rtl="1"/>
            <a:endParaRPr lang="en-US" sz="1800" dirty="0"/>
          </a:p>
        </p:txBody>
      </p:sp>
      <p:sp>
        <p:nvSpPr>
          <p:cNvPr id="4" name="Slide Number Placeholder 3"/>
          <p:cNvSpPr>
            <a:spLocks noGrp="1"/>
          </p:cNvSpPr>
          <p:nvPr>
            <p:ph type="sldNum" sz="quarter" idx="12"/>
          </p:nvPr>
        </p:nvSpPr>
        <p:spPr/>
        <p:txBody>
          <a:bodyPr/>
          <a:lstStyle/>
          <a:p>
            <a:fld id="{F91B219C-6FD5-4CC5-927D-1775406B2036}" type="slidenum">
              <a:rPr lang="en-US" smtClean="0"/>
              <a:t>1</a:t>
            </a:fld>
            <a:endParaRPr lang="en-US"/>
          </a:p>
        </p:txBody>
      </p:sp>
    </p:spTree>
    <p:extLst>
      <p:ext uri="{BB962C8B-B14F-4D97-AF65-F5344CB8AC3E}">
        <p14:creationId xmlns:p14="http://schemas.microsoft.com/office/powerpoint/2010/main" val="380253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ku-Arab-IQ" b="1" dirty="0">
                <a:latin typeface="Times New Roman" panose="02020603050405020304" pitchFamily="18" charset="0"/>
                <a:ea typeface="Times New Roman" panose="02020603050405020304" pitchFamily="18" charset="0"/>
                <a:cs typeface="Unikurd Goran" panose="020B0604030504040204" pitchFamily="34" charset="-78"/>
              </a:rPr>
              <a:t>٥</a:t>
            </a:r>
            <a:r>
              <a:rPr lang="ar-SA" b="1" dirty="0">
                <a:latin typeface="Times New Roman" panose="02020603050405020304" pitchFamily="18" charset="0"/>
                <a:ea typeface="Times New Roman" panose="02020603050405020304" pitchFamily="18" charset="0"/>
                <a:cs typeface="Unikurd Goran" panose="020B0604030504040204" pitchFamily="34" charset="-78"/>
              </a:rPr>
              <a:t>- زمان داهێنانە :</a:t>
            </a:r>
            <a:endParaRPr lang="en-US" sz="4400" dirty="0">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rtl="1"/>
            <a:r>
              <a:rPr lang="ar-SA" sz="3200" dirty="0">
                <a:latin typeface="Times New Roman" panose="02020603050405020304" pitchFamily="18" charset="0"/>
                <a:ea typeface="Times New Roman" panose="02020603050405020304" pitchFamily="18" charset="0"/>
                <a:cs typeface="Unikurd Goran" panose="020B0604030504040204" pitchFamily="34" charset="-78"/>
              </a:rPr>
              <a:t>ئەو قسانەی مرۆڤ دەیكات هیچیان دووبارەنین، هەموویان داهێنانی مرۆڤە، هەروەكو چۆمسكی دەلێت: لەتوانای مرۆڤ دایە ژمارەیەكی بێ سنور رستە دابهێنێت، بێ‌ ئەوەی دووبارەبن.زمانی مرۆڤ لەسیستەمێكی كراوە پێك هاتووە نەك داخراو، ئەم سیستەمە كراوەیە ریگە بەئاخێوەرانی دەدات بەدروستكردنی ژماریەكی بێ‌ كۆتا رستە. هەڵبەتە ئەم توانایە بەداهێنان ناونراوە لای چۆمسكی .</a:t>
            </a:r>
            <a:endParaRPr lang="en-US" sz="3200" dirty="0">
              <a:latin typeface="Times New Roman" panose="02020603050405020304" pitchFamily="18" charset="0"/>
              <a:ea typeface="Times New Roman" panose="02020603050405020304" pitchFamily="18" charset="0"/>
            </a:endParaRPr>
          </a:p>
          <a:p>
            <a:pPr algn="just" rtl="1"/>
            <a:r>
              <a:rPr lang="ar-SA" sz="3200" dirty="0">
                <a:latin typeface="Times New Roman" panose="02020603050405020304" pitchFamily="18" charset="0"/>
                <a:ea typeface="Times New Roman" panose="02020603050405020304" pitchFamily="18" charset="0"/>
                <a:cs typeface="Unikurd Goran" panose="020B0604030504040204" pitchFamily="34" charset="-78"/>
              </a:rPr>
              <a:t> </a:t>
            </a:r>
            <a:endParaRPr lang="en-US" sz="3200"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F91B219C-6FD5-4CC5-927D-1775406B2036}" type="slidenum">
              <a:rPr lang="en-US" smtClean="0"/>
              <a:t>10</a:t>
            </a:fld>
            <a:endParaRPr lang="en-US"/>
          </a:p>
        </p:txBody>
      </p:sp>
    </p:spTree>
    <p:extLst>
      <p:ext uri="{BB962C8B-B14F-4D97-AF65-F5344CB8AC3E}">
        <p14:creationId xmlns:p14="http://schemas.microsoft.com/office/powerpoint/2010/main" val="3397660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٦- شێواندن:</a:t>
            </a:r>
            <a:endParaRPr lang="en-US" dirty="0"/>
          </a:p>
        </p:txBody>
      </p:sp>
      <p:sp>
        <p:nvSpPr>
          <p:cNvPr id="3" name="Content Placeholder 2"/>
          <p:cNvSpPr>
            <a:spLocks noGrp="1"/>
          </p:cNvSpPr>
          <p:nvPr>
            <p:ph idx="1"/>
          </p:nvPr>
        </p:nvSpPr>
        <p:spPr/>
        <p:txBody>
          <a:bodyPr>
            <a:normAutofit/>
          </a:bodyPr>
          <a:lstStyle/>
          <a:p>
            <a:pPr algn="just" rtl="1"/>
            <a:r>
              <a:rPr lang="ar-SA" sz="4400" dirty="0"/>
              <a:t> </a:t>
            </a:r>
            <a:endParaRPr lang="en-US" sz="4400" dirty="0"/>
          </a:p>
          <a:p>
            <a:pPr algn="just" rtl="1"/>
            <a:r>
              <a:rPr lang="ar-SA" sz="4400" dirty="0"/>
              <a:t>مرۆڤ دەتوانێت راستییەكان بشێوێنێت ، وەك لادان واتاییەكانی زمانی شعر یان رۆمان و ئەفسانە ، یان كاتێك پرسیاری شتێك لەكەسێك دەكەی دەتوانێت راستییەكە بشێوێنێت .</a:t>
            </a:r>
            <a:endParaRPr lang="en-US" sz="4400" dirty="0"/>
          </a:p>
        </p:txBody>
      </p:sp>
      <p:sp>
        <p:nvSpPr>
          <p:cNvPr id="4" name="Slide Number Placeholder 3"/>
          <p:cNvSpPr>
            <a:spLocks noGrp="1"/>
          </p:cNvSpPr>
          <p:nvPr>
            <p:ph type="sldNum" sz="quarter" idx="12"/>
          </p:nvPr>
        </p:nvSpPr>
        <p:spPr/>
        <p:txBody>
          <a:bodyPr/>
          <a:lstStyle/>
          <a:p>
            <a:fld id="{F91B219C-6FD5-4CC5-927D-1775406B2036}" type="slidenum">
              <a:rPr lang="en-US" smtClean="0"/>
              <a:t>11</a:t>
            </a:fld>
            <a:endParaRPr lang="en-US"/>
          </a:p>
        </p:txBody>
      </p:sp>
    </p:spTree>
    <p:extLst>
      <p:ext uri="{BB962C8B-B14F-4D97-AF65-F5344CB8AC3E}">
        <p14:creationId xmlns:p14="http://schemas.microsoft.com/office/powerpoint/2010/main" val="1129567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٧- فیربوون و وەرگێڕان</a:t>
            </a:r>
            <a:endParaRPr lang="en-US" dirty="0"/>
          </a:p>
        </p:txBody>
      </p:sp>
      <p:sp>
        <p:nvSpPr>
          <p:cNvPr id="3" name="Content Placeholder 2"/>
          <p:cNvSpPr>
            <a:spLocks noGrp="1"/>
          </p:cNvSpPr>
          <p:nvPr>
            <p:ph idx="1"/>
          </p:nvPr>
        </p:nvSpPr>
        <p:spPr>
          <a:xfrm>
            <a:off x="535577" y="1845734"/>
            <a:ext cx="10620103" cy="4023360"/>
          </a:xfrm>
        </p:spPr>
        <p:txBody>
          <a:bodyPr>
            <a:normAutofit/>
          </a:bodyPr>
          <a:lstStyle/>
          <a:p>
            <a:pPr algn="just" rtl="1"/>
            <a:r>
              <a:rPr lang="ar-SA" sz="4000" dirty="0"/>
              <a:t> </a:t>
            </a:r>
            <a:endParaRPr lang="en-US" sz="4000" dirty="0"/>
          </a:p>
          <a:p>
            <a:pPr marL="0" indent="0" algn="just" rtl="1">
              <a:buNone/>
            </a:pPr>
            <a:endParaRPr lang="en-US" sz="4000" dirty="0"/>
          </a:p>
          <a:p>
            <a:pPr algn="just" rtl="1"/>
            <a:r>
              <a:rPr lang="ar-SA" sz="4000" dirty="0"/>
              <a:t>مرۆڤ ئەگەر دەوروبەری لەباربێت و ژینگەی بۆ برەخسێت، ئەوا دەتوانێت فێری چەند زمانێك بێت و لەهەمان كاتیشدا توانای ئەوەی هەیە دەقەكانی زمانێك وەرگرێتە سەر زمانێكی تر .</a:t>
            </a:r>
            <a:endParaRPr lang="en-US" sz="4000" dirty="0"/>
          </a:p>
        </p:txBody>
      </p:sp>
      <p:sp>
        <p:nvSpPr>
          <p:cNvPr id="4" name="Slide Number Placeholder 3"/>
          <p:cNvSpPr>
            <a:spLocks noGrp="1"/>
          </p:cNvSpPr>
          <p:nvPr>
            <p:ph type="sldNum" sz="quarter" idx="12"/>
          </p:nvPr>
        </p:nvSpPr>
        <p:spPr/>
        <p:txBody>
          <a:bodyPr/>
          <a:lstStyle/>
          <a:p>
            <a:fld id="{F91B219C-6FD5-4CC5-927D-1775406B2036}" type="slidenum">
              <a:rPr lang="en-US" smtClean="0"/>
              <a:t>12</a:t>
            </a:fld>
            <a:endParaRPr lang="en-US"/>
          </a:p>
        </p:txBody>
      </p:sp>
    </p:spTree>
    <p:extLst>
      <p:ext uri="{BB962C8B-B14F-4D97-AF65-F5344CB8AC3E}">
        <p14:creationId xmlns:p14="http://schemas.microsoft.com/office/powerpoint/2010/main" val="67551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خێزانه‌ زمانه‌كانی جیهان</a:t>
            </a:r>
            <a:endParaRPr lang="en-US" dirty="0"/>
          </a:p>
        </p:txBody>
      </p:sp>
      <p:sp>
        <p:nvSpPr>
          <p:cNvPr id="3" name="Content Placeholder 2"/>
          <p:cNvSpPr>
            <a:spLocks noGrp="1"/>
          </p:cNvSpPr>
          <p:nvPr>
            <p:ph idx="1"/>
          </p:nvPr>
        </p:nvSpPr>
        <p:spPr>
          <a:xfrm>
            <a:off x="535577" y="1845733"/>
            <a:ext cx="11351623" cy="4411375"/>
          </a:xfrm>
        </p:spPr>
        <p:txBody>
          <a:bodyPr>
            <a:noAutofit/>
          </a:bodyPr>
          <a:lstStyle/>
          <a:p>
            <a:pPr algn="just" rtl="1"/>
            <a:r>
              <a:rPr lang="ar-SA" sz="2400" dirty="0"/>
              <a:t>لەئەنجامی لەیەكدووركەوتنەوە و كۆچ و ڕەوی گەلانی هندۆئەوروپیدا هەر لێشاوێك ڕوویكردە هەرێمێك لە هەرێمەكانی جیهانی دێرین و بەتایبەتیش لە ئاسیا و ئەوروپادا زیاتر تەشەنەیان كرد . بەشێكیان بەرەو ڕۆژئاوا ڕێگایان گرتەبەر</a:t>
            </a:r>
            <a:r>
              <a:rPr lang="ku-Arab-IQ" sz="2400" dirty="0"/>
              <a:t>.</a:t>
            </a:r>
            <a:r>
              <a:rPr lang="ar-SA" sz="2400" dirty="0"/>
              <a:t> </a:t>
            </a:r>
            <a:endParaRPr lang="ku-Arab-IQ" sz="2400" dirty="0"/>
          </a:p>
          <a:p>
            <a:pPr algn="just" rtl="1"/>
            <a:r>
              <a:rPr lang="ar-SA" sz="2400" dirty="0"/>
              <a:t>بەشێكی تریان ڕوویان كردە باشووری خۆرهەڵات , گەیشتنە سنوورەكانی هندستان و لە هەرێمەكانی  ( سەندو پەنجئاب )  دا نیشتەجێبوون, كە ئارییەكانی باشووری ئاسیان و بە زمانە جۆربەجۆرەكانی هندی دەدوێن , كە لە كۆمەڵە زم</a:t>
            </a:r>
            <a:r>
              <a:rPr lang="ku-Arab-IQ" sz="2400" dirty="0"/>
              <a:t>ا</a:t>
            </a:r>
            <a:r>
              <a:rPr lang="ar-SA" sz="2400" dirty="0"/>
              <a:t>نەكانی (هندۆئێرانی) باشووری ئاسیان . </a:t>
            </a:r>
            <a:endParaRPr lang="en-US" sz="2400" dirty="0"/>
          </a:p>
          <a:p>
            <a:pPr algn="just" rtl="1"/>
            <a:r>
              <a:rPr lang="ar-SA" sz="2400" dirty="0"/>
              <a:t>      بەڵام بەشی سێیەمیان ڕوویانكردە ئاسیای بچووك و چیاكانی زاگرۆس و لە ئێران و كوردستاندا تەشەنەیان كرد , پێشەنگ و بەرایی ئەوانەی گەیشتنە چیاكانی زاگرۆس  (گۆتییەكان ) بوون , دوابەدوای ئەوانیش (میدییەكان) نیشتەجێبوون كە بێگومان ئەمانن پێشینانی گەلی كورد .</a:t>
            </a:r>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13</a:t>
            </a:fld>
            <a:endParaRPr lang="en-US"/>
          </a:p>
        </p:txBody>
      </p:sp>
    </p:spTree>
    <p:extLst>
      <p:ext uri="{BB962C8B-B14F-4D97-AF65-F5344CB8AC3E}">
        <p14:creationId xmlns:p14="http://schemas.microsoft.com/office/powerpoint/2010/main" val="2742344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580914" cy="1698172"/>
          </a:xfrm>
        </p:spPr>
        <p:txBody>
          <a:bodyPr>
            <a:normAutofit/>
          </a:bodyPr>
          <a:lstStyle/>
          <a:p>
            <a:pPr algn="just" rtl="1"/>
            <a:r>
              <a:rPr lang="ar-SA" sz="3600" dirty="0">
                <a:latin typeface="Times New Roman" panose="02020603050405020304" pitchFamily="18" charset="0"/>
                <a:ea typeface="Times New Roman" panose="02020603050405020304" pitchFamily="18" charset="0"/>
                <a:cs typeface="Unikurd Goran" panose="020B0604030504040204" pitchFamily="34" charset="-78"/>
              </a:rPr>
              <a:t>خیزانە زمانەكانە جیهان زۆرن زمانەوانەكانی جیهان بەسەر چەند خیزانە زمانیك دابەشیان كردوون بەپێی تا</a:t>
            </a:r>
            <a:r>
              <a:rPr lang="ku-Arab-IQ" sz="3600" dirty="0">
                <a:latin typeface="Times New Roman" panose="02020603050405020304" pitchFamily="18" charset="0"/>
                <a:ea typeface="Times New Roman" panose="02020603050405020304" pitchFamily="18" charset="0"/>
                <a:cs typeface="Unikurd Goran" panose="020B0604030504040204" pitchFamily="34" charset="-78"/>
              </a:rPr>
              <a:t>ی</a:t>
            </a:r>
            <a:r>
              <a:rPr lang="ar-SA" sz="3600" dirty="0">
                <a:latin typeface="Times New Roman" panose="02020603050405020304" pitchFamily="18" charset="0"/>
                <a:ea typeface="Times New Roman" panose="02020603050405020304" pitchFamily="18" charset="0"/>
                <a:cs typeface="Unikurd Goran" panose="020B0604030504040204" pitchFamily="34" charset="-78"/>
              </a:rPr>
              <a:t>بەتمەندی زمانەكان.</a:t>
            </a:r>
            <a:endParaRPr lang="en-US" sz="3600" dirty="0">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222069" y="1845734"/>
            <a:ext cx="10933611" cy="4023360"/>
          </a:xfrm>
        </p:spPr>
        <p:txBody>
          <a:bodyPr>
            <a:normAutofit/>
          </a:bodyPr>
          <a:lstStyle/>
          <a:p>
            <a:pPr algn="just" rtl="1"/>
            <a:r>
              <a:rPr lang="ar-SA" sz="4000" dirty="0"/>
              <a:t>یەكەم/ خێزانەزمانی هیندۆ-ئەوروپی</a:t>
            </a:r>
            <a:endParaRPr lang="ku-Arab-IQ" sz="4000" dirty="0"/>
          </a:p>
          <a:p>
            <a:pPr algn="just" rtl="1"/>
            <a:r>
              <a:rPr lang="ar-SA" sz="4000" dirty="0"/>
              <a:t>دووەم/ خێزانەزمانی سامی و حامی</a:t>
            </a:r>
            <a:endParaRPr lang="en-US" sz="4000" dirty="0"/>
          </a:p>
          <a:p>
            <a:pPr algn="just" rtl="1"/>
            <a:r>
              <a:rPr lang="ar-SA" sz="4000" dirty="0"/>
              <a:t>سێیەم / خ</a:t>
            </a:r>
            <a:r>
              <a:rPr lang="ku-Arab-IQ" sz="4000" dirty="0"/>
              <a:t>ێ</a:t>
            </a:r>
            <a:r>
              <a:rPr lang="ar-SA" sz="4000" dirty="0"/>
              <a:t>زانەزمانی ئۆرالی</a:t>
            </a:r>
            <a:endParaRPr lang="ku-Arab-IQ" sz="4000" dirty="0"/>
          </a:p>
          <a:p>
            <a:pPr algn="just" rtl="1"/>
            <a:r>
              <a:rPr lang="ar-SA" sz="4000" dirty="0"/>
              <a:t>چوارەم/خ</a:t>
            </a:r>
            <a:r>
              <a:rPr lang="ku-Arab-IQ" sz="4000" dirty="0"/>
              <a:t>ێ</a:t>
            </a:r>
            <a:r>
              <a:rPr lang="ar-SA" sz="4000" dirty="0"/>
              <a:t>زانەزمانی چینی (تێبتی)</a:t>
            </a:r>
            <a:endParaRPr lang="en-US" sz="4000" dirty="0"/>
          </a:p>
          <a:p>
            <a:pPr algn="just" rtl="1"/>
            <a:endParaRPr lang="en-US" sz="4000" dirty="0"/>
          </a:p>
        </p:txBody>
      </p:sp>
      <p:sp>
        <p:nvSpPr>
          <p:cNvPr id="4" name="Slide Number Placeholder 3"/>
          <p:cNvSpPr>
            <a:spLocks noGrp="1"/>
          </p:cNvSpPr>
          <p:nvPr>
            <p:ph type="sldNum" sz="quarter" idx="12"/>
          </p:nvPr>
        </p:nvSpPr>
        <p:spPr/>
        <p:txBody>
          <a:bodyPr/>
          <a:lstStyle/>
          <a:p>
            <a:fld id="{F91B219C-6FD5-4CC5-927D-1775406B2036}" type="slidenum">
              <a:rPr lang="en-US" smtClean="0"/>
              <a:t>14</a:t>
            </a:fld>
            <a:endParaRPr lang="en-US"/>
          </a:p>
        </p:txBody>
      </p:sp>
    </p:spTree>
    <p:extLst>
      <p:ext uri="{BB962C8B-B14F-4D97-AF65-F5344CB8AC3E}">
        <p14:creationId xmlns:p14="http://schemas.microsoft.com/office/powerpoint/2010/main" val="952357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SA" dirty="0"/>
              <a:t>یەكەم/ خێزانە زمانی هیندۆ-ئەوروپی</a:t>
            </a:r>
            <a:endParaRPr lang="en-US" dirty="0"/>
          </a:p>
        </p:txBody>
      </p:sp>
      <p:sp>
        <p:nvSpPr>
          <p:cNvPr id="3" name="Content Placeholder 2"/>
          <p:cNvSpPr>
            <a:spLocks noGrp="1"/>
          </p:cNvSpPr>
          <p:nvPr>
            <p:ph idx="1"/>
          </p:nvPr>
        </p:nvSpPr>
        <p:spPr>
          <a:xfrm>
            <a:off x="574766" y="1845734"/>
            <a:ext cx="10580914" cy="4023360"/>
          </a:xfrm>
        </p:spPr>
        <p:txBody>
          <a:bodyPr>
            <a:noAutofit/>
          </a:bodyPr>
          <a:lstStyle/>
          <a:p>
            <a:pPr algn="just" rtl="1"/>
            <a:r>
              <a:rPr lang="ar-SA" sz="2800" dirty="0"/>
              <a:t>دەتوانین بڵین ئەم خێزانەزمانە كۆمەڵەیەكی گەورە پێك دەهێنن، ئەو گەلانەی بەم زمانانە دەدوێن دەكەونە ناوەراستی ئاسیاو هەتا ئەو پەری كەناری رۆژئاوای ئەوروپاوە</a:t>
            </a:r>
            <a:endParaRPr lang="en-US" sz="2800" dirty="0"/>
          </a:p>
          <a:p>
            <a:pPr algn="just" rtl="1"/>
            <a:r>
              <a:rPr lang="ar-SA" sz="2800" b="1" dirty="0"/>
              <a:t>أ-كۆمەڵی رۆژهەڵاتی </a:t>
            </a:r>
            <a:r>
              <a:rPr lang="ar-SA" sz="2800" dirty="0"/>
              <a:t>: </a:t>
            </a:r>
            <a:r>
              <a:rPr lang="ar-SA" sz="2800" dirty="0">
                <a:solidFill>
                  <a:srgbClr val="FF0000"/>
                </a:solidFill>
              </a:rPr>
              <a:t>بەهندۆ-ئاری ناسراوە، </a:t>
            </a:r>
            <a:r>
              <a:rPr lang="ar-SA" sz="2800" dirty="0"/>
              <a:t>بەو هۆیەوە زمانەكانی (میتانی و سانسكریتی و ماد و ئەخمینی دەگرێتەوە، كە ئەویش بەسەر دوو لق دابەش دەكرێت :</a:t>
            </a:r>
            <a:endParaRPr lang="en-US" sz="2800" dirty="0"/>
          </a:p>
          <a:p>
            <a:pPr algn="just" rtl="1"/>
            <a:r>
              <a:rPr lang="ar-SA" sz="2800" b="1" dirty="0"/>
              <a:t>١- كۆمەڵی هیندی: </a:t>
            </a:r>
            <a:r>
              <a:rPr lang="ar-SA" sz="2800" dirty="0"/>
              <a:t>كەلەزمانەكانی (</a:t>
            </a:r>
            <a:r>
              <a:rPr lang="ku-Arab-IQ" sz="2800" dirty="0"/>
              <a:t>پ</a:t>
            </a:r>
            <a:r>
              <a:rPr lang="ar-SA" sz="2800" dirty="0"/>
              <a:t>نجا</a:t>
            </a:r>
            <a:r>
              <a:rPr lang="ku-Arab-IQ" sz="2800" dirty="0"/>
              <a:t>ب</a:t>
            </a:r>
            <a:r>
              <a:rPr lang="ar-SA" sz="2800" dirty="0"/>
              <a:t>ی ،كۆجراتی،بەهاراتی، بەنگالی، هیندی رۆژئاوایی، هیندی رۆژهەڵاتی، باراكراتی ، راجاسانی، بنگالی).</a:t>
            </a:r>
            <a:endParaRPr lang="en-US" sz="2800" dirty="0"/>
          </a:p>
          <a:p>
            <a:pPr algn="just" rtl="1"/>
            <a:r>
              <a:rPr lang="ar-SA" sz="2800" b="1" dirty="0"/>
              <a:t>٢-كۆمەڵەی ئێرانی:</a:t>
            </a:r>
            <a:r>
              <a:rPr lang="ar-SA" sz="2800" dirty="0"/>
              <a:t> كەلە زمانەكانی (فارسی كۆن، فارسی نوێ‌، </a:t>
            </a:r>
            <a:r>
              <a:rPr lang="ar-SA" sz="2800" dirty="0">
                <a:solidFill>
                  <a:srgbClr val="FF0000"/>
                </a:solidFill>
              </a:rPr>
              <a:t>كوردی</a:t>
            </a:r>
            <a:r>
              <a:rPr lang="ar-SA" sz="2800" dirty="0"/>
              <a:t>،پەشتوو(ئەفغانی)، بلوجی،تاجیكی، تالیشی، سوغدی، مازندەرانی،ئۆزەتی)</a:t>
            </a:r>
            <a:endParaRPr lang="en-US" sz="2800" dirty="0"/>
          </a:p>
          <a:p>
            <a:pPr algn="just" rtl="1"/>
            <a:r>
              <a:rPr lang="ar-SA" sz="2800" dirty="0"/>
              <a:t> </a:t>
            </a:r>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15</a:t>
            </a:fld>
            <a:endParaRPr lang="en-US"/>
          </a:p>
        </p:txBody>
      </p:sp>
    </p:spTree>
    <p:extLst>
      <p:ext uri="{BB962C8B-B14F-4D97-AF65-F5344CB8AC3E}">
        <p14:creationId xmlns:p14="http://schemas.microsoft.com/office/powerpoint/2010/main" val="909948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ب-كۆمەڵی رۆژئاوایی</a:t>
            </a:r>
            <a:r>
              <a:rPr lang="ar-SA" dirty="0"/>
              <a:t>: (خێزانەزمانی ئەوروپایی)كە ئەمیش چەند لقێكی لێ‌ دەبێتەوە : </a:t>
            </a:r>
            <a:endParaRPr lang="en-US" dirty="0"/>
          </a:p>
        </p:txBody>
      </p:sp>
      <p:sp>
        <p:nvSpPr>
          <p:cNvPr id="3" name="Content Placeholder 2"/>
          <p:cNvSpPr>
            <a:spLocks noGrp="1"/>
          </p:cNvSpPr>
          <p:nvPr>
            <p:ph idx="1"/>
          </p:nvPr>
        </p:nvSpPr>
        <p:spPr/>
        <p:txBody>
          <a:bodyPr>
            <a:normAutofit/>
          </a:bodyPr>
          <a:lstStyle/>
          <a:p>
            <a:pPr algn="just" rtl="1"/>
            <a:r>
              <a:rPr lang="ar-SA" sz="2400" dirty="0"/>
              <a:t>١-زمانە جەرمەنییەكان وەكو : (ئەڵمانی، ئینگلیزی ، هۆڵەندی، زمانە ئەسكەندنافییەكان:دانیماركی، سویدی،نەرویجی)</a:t>
            </a:r>
            <a:endParaRPr lang="en-US" sz="2400" dirty="0"/>
          </a:p>
          <a:p>
            <a:pPr algn="just" rtl="1"/>
            <a:r>
              <a:rPr lang="ar-SA" sz="2400" dirty="0"/>
              <a:t>٢-زمانە سلاڤییەكان: وەكو زمانەكانی (رووسی ، پۆڵەندی ، چیكی، سلۆڤاكی، یوگسلافی، ئۆكرانی ، بولگاری)</a:t>
            </a:r>
            <a:endParaRPr lang="en-US" sz="2400" dirty="0"/>
          </a:p>
          <a:p>
            <a:pPr algn="just" rtl="1"/>
            <a:r>
              <a:rPr lang="ar-SA" sz="2400" dirty="0"/>
              <a:t>٣-زمانەلاتینیەكان یان رۆمانییەكان: وەكو زمانەكانی ( ئیتالی ، فەرەنسی ، ئیسپانی، پرتوگالی،رۆمانی ،كاتالانی)</a:t>
            </a:r>
            <a:endParaRPr lang="en-US" sz="2400" dirty="0"/>
          </a:p>
          <a:p>
            <a:pPr algn="just" rtl="1"/>
            <a:r>
              <a:rPr lang="ar-SA" sz="2400" dirty="0"/>
              <a:t>٤-زمانی بەلتیكی: (لاتیڤی ، لیتوانی ،ئەرمەنی ، ئەلبانی)</a:t>
            </a:r>
            <a:endParaRPr lang="en-US" sz="2400" dirty="0"/>
          </a:p>
          <a:p>
            <a:pPr algn="just" rtl="1"/>
            <a:r>
              <a:rPr lang="ar-SA" sz="2400" dirty="0"/>
              <a:t>٥-زمانی سەڵتی : (ئیرلەندی،گالی ، واكوسی،وڵشی)</a:t>
            </a:r>
            <a:endParaRPr lang="en-US" sz="2400" dirty="0"/>
          </a:p>
          <a:p>
            <a:pPr algn="just" rtl="1"/>
            <a:r>
              <a:rPr lang="ar-SA" sz="2400" dirty="0"/>
              <a:t>٦-گریكی: یۆنانی ، ئەلبانی،</a:t>
            </a:r>
            <a:endParaRPr lang="en-US" sz="2400" dirty="0"/>
          </a:p>
          <a:p>
            <a:pPr algn="just" rtl="1"/>
            <a:endParaRPr lang="en-US" sz="2400" dirty="0"/>
          </a:p>
          <a:p>
            <a:pPr algn="just" rtl="1"/>
            <a:endParaRPr lang="en-US" sz="2400" dirty="0"/>
          </a:p>
          <a:p>
            <a:pPr algn="just" rtl="1"/>
            <a:endParaRPr lang="en-US" sz="2400" dirty="0"/>
          </a:p>
          <a:p>
            <a:pPr algn="just" rtl="1"/>
            <a:endParaRPr lang="en-US" sz="2400" dirty="0"/>
          </a:p>
          <a:p>
            <a:pPr algn="just" rtl="1"/>
            <a:endParaRPr lang="en-US" sz="2400" dirty="0"/>
          </a:p>
          <a:p>
            <a:pPr algn="just" rtl="1"/>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16</a:t>
            </a:fld>
            <a:endParaRPr lang="en-US"/>
          </a:p>
        </p:txBody>
      </p:sp>
    </p:spTree>
    <p:extLst>
      <p:ext uri="{BB962C8B-B14F-4D97-AF65-F5344CB8AC3E}">
        <p14:creationId xmlns:p14="http://schemas.microsoft.com/office/powerpoint/2010/main" val="81490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dirty="0"/>
              <a:t>دووەم/ (خێزانە زمانی سامی و حامی) </a:t>
            </a:r>
            <a:endParaRPr lang="en-US" dirty="0"/>
          </a:p>
        </p:txBody>
      </p:sp>
      <p:sp>
        <p:nvSpPr>
          <p:cNvPr id="3" name="Content Placeholder 2"/>
          <p:cNvSpPr>
            <a:spLocks noGrp="1"/>
          </p:cNvSpPr>
          <p:nvPr>
            <p:ph idx="1"/>
          </p:nvPr>
        </p:nvSpPr>
        <p:spPr>
          <a:xfrm>
            <a:off x="888274" y="1845734"/>
            <a:ext cx="10267406" cy="4023360"/>
          </a:xfrm>
        </p:spPr>
        <p:txBody>
          <a:bodyPr>
            <a:normAutofit/>
          </a:bodyPr>
          <a:lstStyle/>
          <a:p>
            <a:pPr algn="just" rtl="1"/>
            <a:r>
              <a:rPr lang="ku-Arab-IQ" sz="2800" dirty="0">
                <a:solidFill>
                  <a:srgbClr val="FF0000"/>
                </a:solidFill>
              </a:rPr>
              <a:t>یەکەم</a:t>
            </a:r>
            <a:r>
              <a:rPr lang="ar-SA" sz="2800" dirty="0">
                <a:solidFill>
                  <a:srgbClr val="FF0000"/>
                </a:solidFill>
              </a:rPr>
              <a:t>-خێزانە زمانی سامی:</a:t>
            </a:r>
            <a:endParaRPr lang="en-US" sz="2800" dirty="0">
              <a:solidFill>
                <a:srgbClr val="FF0000"/>
              </a:solidFill>
            </a:endParaRPr>
          </a:p>
          <a:p>
            <a:pPr algn="just" rtl="1"/>
            <a:r>
              <a:rPr lang="ar-SA" sz="2800" dirty="0"/>
              <a:t>ئەم خیزانە، لە نیشتمانی عەرەب و باكوری ئەفریقیا و بەشێك لەرۆژهەڵاتەكەی بەكار دەهێنرێت. زمانی بەشێك لەو نەتەوانە دەگریتەوە كەلە ولاتی میسۆپۆتامیا دانیشتوون، زانایانی زمان زاراوەی(سامی) یان لەناوی (سام)ی كوری نوحەوە وەرگرتوو، گرنگترین خیزانە زمانەكانی بریتین لە :</a:t>
            </a:r>
            <a:endParaRPr lang="en-US" sz="2800" dirty="0"/>
          </a:p>
          <a:p>
            <a:pPr algn="just" rtl="1"/>
            <a:r>
              <a:rPr lang="ar-SA" sz="2800" dirty="0">
                <a:solidFill>
                  <a:srgbClr val="FF0000"/>
                </a:solidFill>
              </a:rPr>
              <a:t>1-كۆمەڵەی سامی باكوور</a:t>
            </a:r>
            <a:r>
              <a:rPr lang="ar-SA" sz="2800" dirty="0"/>
              <a:t>: زمانی ئەكەدی یا ئاشوری بابلی، زمانی كەنعانی، عیبری و فینیقی و زمانی ئارامی دەگرێتەوە .</a:t>
            </a:r>
            <a:endParaRPr lang="en-US" sz="2800" dirty="0"/>
          </a:p>
          <a:p>
            <a:pPr algn="just" rtl="1"/>
            <a:r>
              <a:rPr lang="ar-SA" sz="2800" dirty="0">
                <a:solidFill>
                  <a:srgbClr val="FF0000"/>
                </a:solidFill>
              </a:rPr>
              <a:t>2-كۆمەڵەی سامی باشوور</a:t>
            </a:r>
            <a:r>
              <a:rPr lang="ar-SA" sz="2800" dirty="0"/>
              <a:t>: زمانی عەرەبی، یەمەنی كۆن، زمانە حەبەشیی سامییەكان.</a:t>
            </a:r>
            <a:endParaRPr lang="en-US" sz="2800" dirty="0"/>
          </a:p>
          <a:p>
            <a:pPr algn="just"/>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17</a:t>
            </a:fld>
            <a:endParaRPr lang="en-US"/>
          </a:p>
        </p:txBody>
      </p:sp>
    </p:spTree>
    <p:extLst>
      <p:ext uri="{BB962C8B-B14F-4D97-AF65-F5344CB8AC3E}">
        <p14:creationId xmlns:p14="http://schemas.microsoft.com/office/powerpoint/2010/main" val="881498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ب-خێزانە زمانی حامی بریتییە لە:</a:t>
            </a:r>
            <a:endParaRPr lang="en-US" dirty="0"/>
          </a:p>
        </p:txBody>
      </p:sp>
      <p:sp>
        <p:nvSpPr>
          <p:cNvPr id="3" name="Content Placeholder 2"/>
          <p:cNvSpPr>
            <a:spLocks noGrp="1"/>
          </p:cNvSpPr>
          <p:nvPr>
            <p:ph idx="1"/>
          </p:nvPr>
        </p:nvSpPr>
        <p:spPr>
          <a:xfrm>
            <a:off x="587829" y="1845734"/>
            <a:ext cx="10567851" cy="4023360"/>
          </a:xfrm>
        </p:spPr>
        <p:txBody>
          <a:bodyPr>
            <a:normAutofit/>
          </a:bodyPr>
          <a:lstStyle/>
          <a:p>
            <a:pPr algn="just" rtl="1"/>
            <a:r>
              <a:rPr lang="ar-SA" sz="3600" dirty="0">
                <a:solidFill>
                  <a:srgbClr val="FF0000"/>
                </a:solidFill>
              </a:rPr>
              <a:t>1-زمانی میسرییەكان: </a:t>
            </a:r>
            <a:r>
              <a:rPr lang="ar-SA" sz="3600" dirty="0"/>
              <a:t>میسری كۆن (زمانی قیبتی : ئیستا تەنها لەكلیسەی قیبتییەكان بەكاردێت.</a:t>
            </a:r>
            <a:endParaRPr lang="en-US" sz="3600" dirty="0"/>
          </a:p>
          <a:p>
            <a:pPr algn="just" rtl="1"/>
            <a:r>
              <a:rPr lang="ar-SA" sz="3600" dirty="0">
                <a:solidFill>
                  <a:srgbClr val="FF0000"/>
                </a:solidFill>
              </a:rPr>
              <a:t>2-زمانی لیبی یان بەربەری</a:t>
            </a:r>
            <a:r>
              <a:rPr lang="ar-SA" sz="3600" dirty="0"/>
              <a:t>:</a:t>
            </a:r>
            <a:r>
              <a:rPr lang="ku-Arab-IQ" sz="3600" dirty="0"/>
              <a:t> </a:t>
            </a:r>
            <a:r>
              <a:rPr lang="ar-SA" sz="3600" dirty="0"/>
              <a:t>زمانی دانیشتوانە بنەرەتییەكانی باكورە ئەفریقیا وەكو (لیبیا، تونس، جەزائیر،مەغریب)</a:t>
            </a:r>
            <a:endParaRPr lang="en-US" sz="3600" dirty="0"/>
          </a:p>
          <a:p>
            <a:pPr algn="just" rtl="1"/>
            <a:r>
              <a:rPr lang="ar-SA" sz="3600" dirty="0">
                <a:solidFill>
                  <a:srgbClr val="FF0000"/>
                </a:solidFill>
              </a:rPr>
              <a:t>3-زمانە كوشتییەكان</a:t>
            </a:r>
            <a:r>
              <a:rPr lang="ar-SA" sz="3600" dirty="0"/>
              <a:t>:</a:t>
            </a:r>
            <a:r>
              <a:rPr lang="ku-Arab-IQ" sz="3600" dirty="0"/>
              <a:t> </a:t>
            </a:r>
            <a:r>
              <a:rPr lang="ar-SA" sz="3600" dirty="0"/>
              <a:t>زمانی هەندێك دانیشتوانە بنەرەتییەكانی بەشی رۆژهەڵاتی ئەفریقایە .</a:t>
            </a:r>
            <a:endParaRPr lang="en-US" sz="3600" dirty="0"/>
          </a:p>
        </p:txBody>
      </p:sp>
      <p:sp>
        <p:nvSpPr>
          <p:cNvPr id="4" name="Slide Number Placeholder 3"/>
          <p:cNvSpPr>
            <a:spLocks noGrp="1"/>
          </p:cNvSpPr>
          <p:nvPr>
            <p:ph type="sldNum" sz="quarter" idx="12"/>
          </p:nvPr>
        </p:nvSpPr>
        <p:spPr/>
        <p:txBody>
          <a:bodyPr/>
          <a:lstStyle/>
          <a:p>
            <a:fld id="{F91B219C-6FD5-4CC5-927D-1775406B2036}" type="slidenum">
              <a:rPr lang="en-US" smtClean="0"/>
              <a:t>18</a:t>
            </a:fld>
            <a:endParaRPr lang="en-US"/>
          </a:p>
        </p:txBody>
      </p:sp>
    </p:spTree>
    <p:extLst>
      <p:ext uri="{BB962C8B-B14F-4D97-AF65-F5344CB8AC3E}">
        <p14:creationId xmlns:p14="http://schemas.microsoft.com/office/powerpoint/2010/main" val="3641700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سێیەم / خیزانە زمانی ئۆرالی</a:t>
            </a:r>
            <a:endParaRPr lang="en-US" dirty="0"/>
          </a:p>
        </p:txBody>
      </p:sp>
      <p:sp>
        <p:nvSpPr>
          <p:cNvPr id="3" name="Content Placeholder 2"/>
          <p:cNvSpPr>
            <a:spLocks noGrp="1"/>
          </p:cNvSpPr>
          <p:nvPr>
            <p:ph idx="1"/>
          </p:nvPr>
        </p:nvSpPr>
        <p:spPr/>
        <p:txBody>
          <a:bodyPr>
            <a:noAutofit/>
          </a:bodyPr>
          <a:lstStyle/>
          <a:p>
            <a:pPr algn="r" rtl="1"/>
            <a:r>
              <a:rPr lang="ar-SA" sz="2400" dirty="0"/>
              <a:t>:</a:t>
            </a:r>
            <a:endParaRPr lang="en-US" sz="2400" dirty="0"/>
          </a:p>
          <a:p>
            <a:pPr algn="r" rtl="1"/>
            <a:r>
              <a:rPr lang="ar-SA" sz="2400" dirty="0"/>
              <a:t>ئەم كومەڵەیە قسەپێكەرانی دەكەوێتە نێوان شاخەكانی ئۆرال و ئاڵتاییەوە لە باكوری توركستانەوە وەكو :</a:t>
            </a:r>
            <a:endParaRPr lang="en-US" sz="2400" dirty="0"/>
          </a:p>
          <a:p>
            <a:pPr algn="r" rtl="1"/>
            <a:r>
              <a:rPr lang="ar-SA" sz="2400" dirty="0"/>
              <a:t>1-ئۆرالی : كە زمانی فنلندی و ئەستۆنی و مەجەری دەگرێتەوە .</a:t>
            </a:r>
            <a:endParaRPr lang="en-US" sz="2400" dirty="0"/>
          </a:p>
          <a:p>
            <a:pPr algn="r" rtl="1"/>
            <a:r>
              <a:rPr lang="ar-SA" sz="2400" dirty="0"/>
              <a:t>2-ئەڵتیكی: كە زمانی توركی، مەگۆلی، مەنانشۆ دەگریتەوە .</a:t>
            </a:r>
            <a:endParaRPr lang="en-US" sz="2400" dirty="0"/>
          </a:p>
          <a:p>
            <a:pPr algn="r" rtl="1"/>
            <a:endParaRPr lang="en-US" sz="2400" dirty="0"/>
          </a:p>
          <a:p>
            <a:pPr algn="r" rtl="1"/>
            <a:r>
              <a:rPr lang="ar-SA" sz="2400" dirty="0"/>
              <a:t>چوارەم/خیزانە زمانی چینی (تێبتی):</a:t>
            </a:r>
            <a:endParaRPr lang="en-US" sz="2400" dirty="0"/>
          </a:p>
          <a:p>
            <a:pPr algn="r" rtl="1"/>
            <a:r>
              <a:rPr lang="ar-SA" sz="2400" dirty="0"/>
              <a:t>گرنگترین خێزانە زمانە لەرۆژهەڵاتی ئاسیا، ئەم خێزانە ، زمانەكانی (چینی، تایلەندی، بۆرمایی، تێبتی) دەگریتەوە.</a:t>
            </a:r>
            <a:endParaRPr lang="en-US" sz="2400" dirty="0"/>
          </a:p>
          <a:p>
            <a:pPr algn="r" rtl="1"/>
            <a:r>
              <a:rPr lang="ar-SA" sz="2400" dirty="0"/>
              <a:t> </a:t>
            </a:r>
            <a:endParaRPr lang="en-US" sz="2400" dirty="0"/>
          </a:p>
          <a:p>
            <a:pPr algn="r" rtl="1"/>
            <a:endParaRPr lang="en-US" sz="2400" dirty="0"/>
          </a:p>
          <a:p>
            <a:pPr algn="r" rtl="1"/>
            <a:endParaRPr lang="en-US" sz="2400" dirty="0"/>
          </a:p>
          <a:p>
            <a:pPr algn="r" rtl="1"/>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19</a:t>
            </a:fld>
            <a:endParaRPr lang="en-US"/>
          </a:p>
        </p:txBody>
      </p:sp>
      <p:sp>
        <p:nvSpPr>
          <p:cNvPr id="5" name="Rectangle 4"/>
          <p:cNvSpPr/>
          <p:nvPr/>
        </p:nvSpPr>
        <p:spPr>
          <a:xfrm>
            <a:off x="3048000" y="2690336"/>
            <a:ext cx="6096000" cy="369332"/>
          </a:xfrm>
          <a:prstGeom prst="rect">
            <a:avLst/>
          </a:prstGeom>
        </p:spPr>
        <p:txBody>
          <a:bodyPr>
            <a:spAutoFit/>
          </a:bodyPr>
          <a:lstStyle/>
          <a:p>
            <a:pPr algn="just" rtl="1"/>
            <a:r>
              <a:rPr lang="en-US" dirty="0">
                <a:solidFill>
                  <a:srgbClr val="FF0000"/>
                </a:solidFill>
                <a:latin typeface="Times New Roman" panose="02020603050405020304" pitchFamily="18" charset="0"/>
                <a:ea typeface="Times New Roman" panose="02020603050405020304" pitchFamily="18" charset="0"/>
                <a:cs typeface="Unikurd Goran" panose="020B0604030504040204" pitchFamily="34" charset="-78"/>
              </a:rPr>
              <a:t>x</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05581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زمانی نووسراو</a:t>
            </a:r>
            <a:endParaRPr lang="en-US" dirty="0"/>
          </a:p>
        </p:txBody>
      </p:sp>
      <p:sp>
        <p:nvSpPr>
          <p:cNvPr id="3" name="Content Placeholder 2"/>
          <p:cNvSpPr>
            <a:spLocks noGrp="1"/>
          </p:cNvSpPr>
          <p:nvPr>
            <p:ph idx="1"/>
          </p:nvPr>
        </p:nvSpPr>
        <p:spPr>
          <a:xfrm>
            <a:off x="0" y="1874520"/>
            <a:ext cx="12077700" cy="4229100"/>
          </a:xfrm>
        </p:spPr>
        <p:txBody>
          <a:bodyPr>
            <a:noAutofit/>
          </a:bodyPr>
          <a:lstStyle/>
          <a:p>
            <a:pPr marL="0" indent="0" algn="just" rtl="1">
              <a:buNone/>
            </a:pPr>
            <a:r>
              <a:rPr lang="ar-SA" sz="3200" dirty="0"/>
              <a:t>زمان گرنگترین و سەرەكیترین تایبەتمەندیی</a:t>
            </a:r>
            <a:r>
              <a:rPr lang="ku-Arab-IQ" sz="3200" dirty="0"/>
              <a:t>ە</a:t>
            </a:r>
            <a:r>
              <a:rPr lang="ar-SA" sz="3200" dirty="0"/>
              <a:t> كە مرۆڤ لە گیانەوەرەكانی تر جیا دەكاتەوە، زمان ئەو هۆیەیە كە </a:t>
            </a:r>
            <a:r>
              <a:rPr lang="ku-Arab-IQ" sz="3200" dirty="0"/>
              <a:t>ڕ</a:t>
            </a:r>
            <a:r>
              <a:rPr lang="ar-SA" sz="3200" dirty="0"/>
              <a:t>ۆژانە بە هەزاران كەس بەهۆی ئەمەوە  پەیوەندی لەگەڵ یەكتردا دەكەن، بەبێ‌ ئەوەی بیر لە چۆنیەتی كاركردنی ئەم سیستەمە بكەنە</a:t>
            </a:r>
            <a:r>
              <a:rPr lang="ku-Arab-IQ" sz="3200" dirty="0"/>
              <a:t>وە، </a:t>
            </a:r>
            <a:r>
              <a:rPr lang="ar-SA" sz="3200" dirty="0"/>
              <a:t>كردەی سەرەكی زمان دەربڕینە لە هەست و سۆز و گەیاندنی بیرە لە قسەكەرەوە بۆ گوێگر، بەمەش زمان ئامرازێكە ناوەرۆكی بیر </a:t>
            </a:r>
            <a:r>
              <a:rPr lang="ku-Arab-IQ" sz="3200" dirty="0"/>
              <a:t>ڕ</a:t>
            </a:r>
            <a:r>
              <a:rPr lang="ar-SA" sz="3200" dirty="0"/>
              <a:t>وون دەكاتەوە</a:t>
            </a:r>
            <a:r>
              <a:rPr lang="ku-Arab-IQ" sz="3200" dirty="0"/>
              <a:t>. </a:t>
            </a:r>
            <a:r>
              <a:rPr lang="ar-SA" sz="3200" dirty="0"/>
              <a:t>بەم شێوەیە زمان هۆیەكە بۆ تێگەیشتن لە نێوان مرۆڤەكان و ئامرازیكشیە ناتوانین دەستبەرداری ببین، چونكە </a:t>
            </a:r>
            <a:r>
              <a:rPr lang="ku-Arab-IQ" sz="3200" dirty="0"/>
              <a:t>ڕ</a:t>
            </a:r>
            <a:r>
              <a:rPr lang="ar-SA" sz="3200" dirty="0"/>
              <a:t>ۆڵێكی گرنگ دەگێرێت لە ژیانی مرۆڤدا.</a:t>
            </a:r>
            <a:endParaRPr lang="en-US" sz="3200" dirty="0"/>
          </a:p>
          <a:p>
            <a:pPr algn="just" rtl="1"/>
            <a:r>
              <a:rPr lang="ar-SA" sz="2800" dirty="0"/>
              <a:t> </a:t>
            </a:r>
            <a:endParaRPr lang="en-US" sz="2800" dirty="0"/>
          </a:p>
          <a:p>
            <a:pPr algn="just"/>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2</a:t>
            </a:fld>
            <a:endParaRPr lang="en-US"/>
          </a:p>
        </p:txBody>
      </p:sp>
    </p:spTree>
    <p:extLst>
      <p:ext uri="{BB962C8B-B14F-4D97-AF65-F5344CB8AC3E}">
        <p14:creationId xmlns:p14="http://schemas.microsoft.com/office/powerpoint/2010/main" val="904673882"/>
      </p:ext>
    </p:extLst>
  </p:cSld>
  <p:clrMapOvr>
    <a:masterClrMapping/>
  </p:clrMapOvr>
  <mc:AlternateContent xmlns:mc="http://schemas.openxmlformats.org/markup-compatibility/2006" xmlns:p14="http://schemas.microsoft.com/office/powerpoint/2010/main">
    <mc:Choice Requires="p14">
      <p:transition spd="slow" p14:dur="2000" advTm="7881"/>
    </mc:Choice>
    <mc:Fallback xmlns="">
      <p:transition spd="slow" advTm="7881"/>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6094"/>
          </a:xfrm>
        </p:spPr>
        <p:txBody>
          <a:bodyPr>
            <a:normAutofit fontScale="90000"/>
          </a:bodyPr>
          <a:lstStyle/>
          <a:p>
            <a:endParaRPr lang="en-US" dirty="0"/>
          </a:p>
        </p:txBody>
      </p:sp>
      <p:sp>
        <p:nvSpPr>
          <p:cNvPr id="3" name="Content Placeholder 2"/>
          <p:cNvSpPr>
            <a:spLocks noGrp="1"/>
          </p:cNvSpPr>
          <p:nvPr>
            <p:ph idx="1"/>
          </p:nvPr>
        </p:nvSpPr>
        <p:spPr>
          <a:xfrm>
            <a:off x="378823" y="1845734"/>
            <a:ext cx="10776857" cy="4023360"/>
          </a:xfrm>
        </p:spPr>
        <p:txBody>
          <a:bodyPr>
            <a:normAutofit/>
          </a:bodyPr>
          <a:lstStyle/>
          <a:p>
            <a:pPr algn="r" rtl="1"/>
            <a:r>
              <a:rPr lang="ar-SA" dirty="0">
                <a:solidFill>
                  <a:srgbClr val="FF0000"/>
                </a:solidFill>
              </a:rPr>
              <a:t>لیكچونی هەندێك وشە لەنێوان زمانەكانی هندۆئەورووپی </a:t>
            </a:r>
            <a:endParaRPr lang="en-US" dirty="0">
              <a:solidFill>
                <a:srgbClr val="FF0000"/>
              </a:solidFill>
            </a:endParaRPr>
          </a:p>
          <a:p>
            <a:pPr algn="r" rtl="1"/>
            <a:r>
              <a:rPr lang="ar-SA" dirty="0">
                <a:solidFill>
                  <a:srgbClr val="00B0F0"/>
                </a:solidFill>
              </a:rPr>
              <a:t>كوردی       فارسی      هیندی      ئەڵمانی       ئینگلیزی      ئیتالی      فەرەنسی</a:t>
            </a:r>
            <a:endParaRPr lang="en-US" dirty="0">
              <a:solidFill>
                <a:srgbClr val="00B0F0"/>
              </a:solidFill>
            </a:endParaRPr>
          </a:p>
          <a:p>
            <a:pPr algn="r" rtl="1"/>
            <a:r>
              <a:rPr lang="ar-SA" dirty="0"/>
              <a:t>نۆ             نە             نۆ         نۆین           ناین          نۆڤین       سوف</a:t>
            </a:r>
            <a:endParaRPr lang="en-US" dirty="0"/>
          </a:p>
          <a:p>
            <a:pPr algn="r" rtl="1"/>
            <a:r>
              <a:rPr lang="ar-SA" dirty="0"/>
              <a:t>دوو           دوو           دوی       ترڤانی         توو             دوی         دوی</a:t>
            </a:r>
            <a:endParaRPr lang="en-US" dirty="0"/>
          </a:p>
          <a:p>
            <a:pPr algn="r" rtl="1"/>
            <a:r>
              <a:rPr lang="ar-SA" dirty="0"/>
              <a:t> </a:t>
            </a:r>
            <a:endParaRPr lang="en-US" dirty="0"/>
          </a:p>
          <a:p>
            <a:pPr algn="r" rtl="1"/>
            <a:r>
              <a:rPr lang="ar-SA" dirty="0">
                <a:solidFill>
                  <a:srgbClr val="FF0000"/>
                </a:solidFill>
              </a:rPr>
              <a:t>ئەم هاوبەشی و لیكچونە لە نێوان زمانانی ئیرانی زیاترە </a:t>
            </a:r>
            <a:endParaRPr lang="en-US" dirty="0">
              <a:solidFill>
                <a:srgbClr val="FF0000"/>
              </a:solidFill>
            </a:endParaRPr>
          </a:p>
          <a:p>
            <a:pPr algn="r" rtl="1"/>
            <a:r>
              <a:rPr lang="ar-SA" dirty="0">
                <a:solidFill>
                  <a:srgbClr val="00B0F0"/>
                </a:solidFill>
              </a:rPr>
              <a:t>كوردی       فارسی		بلوژی		ئەفغانی	</a:t>
            </a:r>
            <a:r>
              <a:rPr lang="ku-Arab-IQ" dirty="0">
                <a:solidFill>
                  <a:srgbClr val="00B0F0"/>
                </a:solidFill>
              </a:rPr>
              <a:t>           </a:t>
            </a:r>
            <a:r>
              <a:rPr lang="ar-SA" dirty="0">
                <a:solidFill>
                  <a:srgbClr val="00B0F0"/>
                </a:solidFill>
              </a:rPr>
              <a:t>تاجیكی		تاڵیشی</a:t>
            </a:r>
            <a:endParaRPr lang="en-US" dirty="0">
              <a:solidFill>
                <a:srgbClr val="00B0F0"/>
              </a:solidFill>
            </a:endParaRPr>
          </a:p>
          <a:p>
            <a:pPr algn="r" rtl="1"/>
            <a:r>
              <a:rPr lang="ar-SA" dirty="0"/>
              <a:t>سەر	</a:t>
            </a:r>
            <a:r>
              <a:rPr lang="ku-Arab-IQ" dirty="0"/>
              <a:t>   </a:t>
            </a:r>
            <a:r>
              <a:rPr lang="ar-SA" dirty="0"/>
              <a:t>سەر		سەر		</a:t>
            </a:r>
            <a:r>
              <a:rPr lang="ku-Arab-IQ" dirty="0"/>
              <a:t> </a:t>
            </a:r>
            <a:r>
              <a:rPr lang="ar-SA" dirty="0"/>
              <a:t>سەر		سەر		سەر</a:t>
            </a:r>
            <a:endParaRPr lang="en-US" dirty="0"/>
          </a:p>
          <a:p>
            <a:pPr algn="r" rtl="1"/>
            <a:r>
              <a:rPr lang="ar-SA" dirty="0"/>
              <a:t>دە	</a:t>
            </a:r>
            <a:r>
              <a:rPr lang="ku-Arab-IQ" dirty="0"/>
              <a:t>   </a:t>
            </a:r>
            <a:r>
              <a:rPr lang="ar-SA" dirty="0"/>
              <a:t>دە		دە		</a:t>
            </a:r>
            <a:r>
              <a:rPr lang="ku-Arab-IQ" dirty="0"/>
              <a:t>  </a:t>
            </a:r>
            <a:r>
              <a:rPr lang="ar-SA" dirty="0"/>
              <a:t>دە		دە		</a:t>
            </a:r>
            <a:r>
              <a:rPr lang="ku-Arab-IQ" dirty="0"/>
              <a:t> </a:t>
            </a:r>
            <a:r>
              <a:rPr lang="ar-SA" dirty="0"/>
              <a:t>دە</a:t>
            </a:r>
            <a:endParaRPr lang="en-US" dirty="0"/>
          </a:p>
          <a:p>
            <a:pPr algn="r"/>
            <a:endParaRPr lang="en-US" dirty="0"/>
          </a:p>
        </p:txBody>
      </p:sp>
      <p:sp>
        <p:nvSpPr>
          <p:cNvPr id="4" name="Slide Number Placeholder 3"/>
          <p:cNvSpPr>
            <a:spLocks noGrp="1"/>
          </p:cNvSpPr>
          <p:nvPr>
            <p:ph type="sldNum" sz="quarter" idx="12"/>
          </p:nvPr>
        </p:nvSpPr>
        <p:spPr/>
        <p:txBody>
          <a:bodyPr/>
          <a:lstStyle/>
          <a:p>
            <a:fld id="{F91B219C-6FD5-4CC5-927D-1775406B2036}" type="slidenum">
              <a:rPr lang="en-US" smtClean="0"/>
              <a:t>20</a:t>
            </a:fld>
            <a:endParaRPr lang="en-US"/>
          </a:p>
        </p:txBody>
      </p:sp>
    </p:spTree>
    <p:extLst>
      <p:ext uri="{BB962C8B-B14F-4D97-AF65-F5344CB8AC3E}">
        <p14:creationId xmlns:p14="http://schemas.microsoft.com/office/powerpoint/2010/main" val="780028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a:t>مێژووی زمانی كوردی و قۆناغه‌كانی </a:t>
            </a:r>
            <a:endParaRPr lang="en-US" dirty="0"/>
          </a:p>
        </p:txBody>
      </p:sp>
      <p:sp>
        <p:nvSpPr>
          <p:cNvPr id="3" name="Content Placeholder 2"/>
          <p:cNvSpPr>
            <a:spLocks noGrp="1"/>
          </p:cNvSpPr>
          <p:nvPr>
            <p:ph idx="1"/>
          </p:nvPr>
        </p:nvSpPr>
        <p:spPr>
          <a:xfrm>
            <a:off x="901337" y="1845734"/>
            <a:ext cx="10254343" cy="4023360"/>
          </a:xfrm>
        </p:spPr>
        <p:txBody>
          <a:bodyPr>
            <a:noAutofit/>
          </a:bodyPr>
          <a:lstStyle/>
          <a:p>
            <a:pPr algn="just" rtl="1"/>
            <a:r>
              <a:rPr lang="ar-SA" sz="4000" b="1" dirty="0"/>
              <a:t>١ـ قۆناغی زمانی كۆن:</a:t>
            </a:r>
            <a:endParaRPr lang="en-US" sz="4000" dirty="0"/>
          </a:p>
          <a:p>
            <a:pPr algn="just" rtl="1"/>
            <a:r>
              <a:rPr lang="ar-SA" sz="4000" dirty="0"/>
              <a:t>(7پ.ز) تاكو(550پ.ز) سه‌ره‌تای دامه‌زراندنی ده‌وڵه‌تی میدیا و كۆتایی ده‌وڵه‌تی هه‌خامه‌نشی، به‌ڵگه‌ی نووسراو (ئاڤێستا)یه‌، كه‌ به‌ شێوه‌ی كۆنی كوردی نووسراوه‌ته‌وه‌ و ژماره‌ی پیته‌كانی (60) پیته‌، بریتییه‌ له‌ سروود(گاتا)ی ئایینی زه‌رده‌شتی، كه‌ له‌لایه‌ن زه‌رده‌شت</a:t>
            </a:r>
            <a:r>
              <a:rPr lang="ku-Arab-IQ" sz="4000" dirty="0"/>
              <a:t> </a:t>
            </a:r>
            <a:r>
              <a:rPr lang="ar-SA" sz="4000" dirty="0"/>
              <a:t>خۆیه‌وه‌ گوتراوه‌ و بریتییه‌ له‌ (21) سروودی ئایینی.</a:t>
            </a:r>
            <a:endParaRPr lang="en-US" sz="4000" dirty="0"/>
          </a:p>
        </p:txBody>
      </p:sp>
      <p:sp>
        <p:nvSpPr>
          <p:cNvPr id="4" name="Slide Number Placeholder 3"/>
          <p:cNvSpPr>
            <a:spLocks noGrp="1"/>
          </p:cNvSpPr>
          <p:nvPr>
            <p:ph type="sldNum" sz="quarter" idx="12"/>
          </p:nvPr>
        </p:nvSpPr>
        <p:spPr/>
        <p:txBody>
          <a:bodyPr/>
          <a:lstStyle/>
          <a:p>
            <a:fld id="{F91B219C-6FD5-4CC5-927D-1775406B2036}" type="slidenum">
              <a:rPr lang="en-US" smtClean="0"/>
              <a:t>21</a:t>
            </a:fld>
            <a:endParaRPr lang="en-US"/>
          </a:p>
        </p:txBody>
      </p:sp>
    </p:spTree>
    <p:extLst>
      <p:ext uri="{BB962C8B-B14F-4D97-AF65-F5344CB8AC3E}">
        <p14:creationId xmlns:p14="http://schemas.microsoft.com/office/powerpoint/2010/main" val="316509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t>٢ـ قۆناغی زمانی ناوه‌ند</a:t>
            </a:r>
            <a:endParaRPr lang="en-US" dirty="0"/>
          </a:p>
        </p:txBody>
      </p:sp>
      <p:sp>
        <p:nvSpPr>
          <p:cNvPr id="3" name="Content Placeholder 2"/>
          <p:cNvSpPr>
            <a:spLocks noGrp="1"/>
          </p:cNvSpPr>
          <p:nvPr>
            <p:ph idx="1"/>
          </p:nvPr>
        </p:nvSpPr>
        <p:spPr/>
        <p:txBody>
          <a:bodyPr>
            <a:normAutofit lnSpcReduction="10000"/>
          </a:bodyPr>
          <a:lstStyle/>
          <a:p>
            <a:pPr algn="r" rtl="1"/>
            <a:r>
              <a:rPr lang="ar-SA" b="1" dirty="0"/>
              <a:t>: </a:t>
            </a:r>
            <a:endParaRPr lang="en-US" dirty="0"/>
          </a:p>
          <a:p>
            <a:pPr algn="just" rtl="1"/>
            <a:r>
              <a:rPr lang="ar-SA" sz="3200" dirty="0"/>
              <a:t>(300ی پ.ز) له‌ ده‌ستپێكردنی ئه‌شكانییه‌كانه‌وه‌ ده‌ستپێده‌كات، كه‌ وڵاته‌كه‌یان خۆراسانی ئه‌مڕۆ ده‌گرێته‌وه‌، </a:t>
            </a:r>
            <a:r>
              <a:rPr lang="ar-SA" sz="3200" dirty="0">
                <a:solidFill>
                  <a:srgbClr val="FF0000"/>
                </a:solidFill>
              </a:rPr>
              <a:t>ئه‌م قۆناغه‌ دوو به‌شه</a:t>
            </a:r>
            <a:r>
              <a:rPr lang="ar-SA" sz="3200" dirty="0"/>
              <a:t>، به‌شی </a:t>
            </a:r>
            <a:r>
              <a:rPr lang="ar-SA" sz="3200" dirty="0">
                <a:solidFill>
                  <a:srgbClr val="FF0000"/>
                </a:solidFill>
              </a:rPr>
              <a:t>یه‌كه‌م (په‌هله‌وی ئه‌شكانی)یه‌</a:t>
            </a:r>
            <a:r>
              <a:rPr lang="ar-SA" sz="3200" dirty="0"/>
              <a:t>، له‌ ساڵی (300 پ.ز ــ 226 پ.ز)، كۆنترین به‌ڵگه‌ی نووسراویان ئاڤێستایه‌، كه‌ له‌سه‌ر پێستی ئاسك نووسراوه‌ته‌وه‌، له‌ چیاكانی هه‌ورامان دۆزراوه‌ته‌وه‌، </a:t>
            </a:r>
            <a:r>
              <a:rPr lang="ar-SA" sz="3200" dirty="0">
                <a:solidFill>
                  <a:srgbClr val="FF0000"/>
                </a:solidFill>
              </a:rPr>
              <a:t>به‌شی دووه‌م (په‌هله‌وی ساسانی)</a:t>
            </a:r>
            <a:r>
              <a:rPr lang="ar-SA" sz="3200" dirty="0"/>
              <a:t>یه‌كانه‌ له‌ ساڵی (227 پ.ز) ده‌ستپێده‌كات، تا هاتنی ئایینی ئیسلام سه‌ده‌ی (7ی زایینی)، به‌ فه‌رمانی ئه‌رده‌شێر جارێكی تر ئاڤێستا نووسراوه‌ته‌وه‌ و كراوه‌ به‌ ئایینی ڕسمی ده‌وڵه‌ت.</a:t>
            </a:r>
            <a:endParaRPr lang="en-US" sz="3200" dirty="0"/>
          </a:p>
          <a:p>
            <a:pPr algn="r" rtl="1"/>
            <a:endParaRPr lang="en-US" dirty="0"/>
          </a:p>
          <a:p>
            <a:pPr algn="r"/>
            <a:endParaRPr lang="en-US" dirty="0"/>
          </a:p>
        </p:txBody>
      </p:sp>
      <p:sp>
        <p:nvSpPr>
          <p:cNvPr id="4" name="Slide Number Placeholder 3"/>
          <p:cNvSpPr>
            <a:spLocks noGrp="1"/>
          </p:cNvSpPr>
          <p:nvPr>
            <p:ph type="sldNum" sz="quarter" idx="12"/>
          </p:nvPr>
        </p:nvSpPr>
        <p:spPr/>
        <p:txBody>
          <a:bodyPr/>
          <a:lstStyle/>
          <a:p>
            <a:fld id="{F91B219C-6FD5-4CC5-927D-1775406B2036}" type="slidenum">
              <a:rPr lang="en-US" smtClean="0"/>
              <a:t>22</a:t>
            </a:fld>
            <a:endParaRPr lang="en-US"/>
          </a:p>
        </p:txBody>
      </p:sp>
    </p:spTree>
    <p:extLst>
      <p:ext uri="{BB962C8B-B14F-4D97-AF65-F5344CB8AC3E}">
        <p14:creationId xmlns:p14="http://schemas.microsoft.com/office/powerpoint/2010/main" val="2107775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٣</a:t>
            </a:r>
            <a:r>
              <a:rPr lang="ar-SA" b="1" dirty="0"/>
              <a:t>ـ قۆناغی كوردی شێوه‌زار: </a:t>
            </a:r>
            <a:endParaRPr lang="en-US" dirty="0"/>
          </a:p>
        </p:txBody>
      </p:sp>
      <p:sp>
        <p:nvSpPr>
          <p:cNvPr id="3" name="Content Placeholder 2"/>
          <p:cNvSpPr>
            <a:spLocks noGrp="1"/>
          </p:cNvSpPr>
          <p:nvPr>
            <p:ph idx="1"/>
          </p:nvPr>
        </p:nvSpPr>
        <p:spPr/>
        <p:txBody>
          <a:bodyPr>
            <a:noAutofit/>
          </a:bodyPr>
          <a:lstStyle/>
          <a:p>
            <a:pPr algn="just" rtl="1"/>
            <a:r>
              <a:rPr lang="ar-SA" sz="3200" dirty="0"/>
              <a:t>ئه‌م سه‌رده‌مه‌ دوای ڕووخانی ساسانییه‌كان دوای دوو سه‌ده‌ له‌ سستی زمانی كوردی و زمانه‌ ئێرانییه‌كان، واته‌ سه‌ده‌ی حه‌وته‌م و هه‌شته‌م ته‌نها زمانی ئاخاوتن بوونه‌ و زمانی نووسین و ئه‌ده‌بیات به‌ عه‌ره‌بی بووه‌، ئه‌م زمانانه‌ پاشه‌كشه‌یان كردووه‌، به‌ڵام </a:t>
            </a:r>
            <a:r>
              <a:rPr lang="ar-SA" sz="3200" dirty="0">
                <a:solidFill>
                  <a:srgbClr val="FF0000"/>
                </a:solidFill>
              </a:rPr>
              <a:t>كورد و ئێرانییه‌كان له‌ سه‌ده‌ی نۆیه‌می </a:t>
            </a:r>
            <a:r>
              <a:rPr lang="ar-SA" sz="3200" dirty="0"/>
              <a:t>زایینی به‌هۆی زیندووبوونه‌وه‌ی گیانی نه‌ته‌وایه‌تی گه‌ڕاونه‌ته‌وه‌ سه‌ر زمانی نه‌ته‌وایه‌تی، فیرده‌وسی له‌ سه‌ده‌ی نۆیه‌م داستانی (شانامه‌) ده‌نووسێته‌وه، به‌ڵگه‌ی نووسراوی كوردیش چوارینه‌كانی باباتاهیری هه‌مه‌دانییه‌، كه‌ به‌ لوڕی نووسراوه‌ته‌وه‌ له‌گه‌ڵ هه‌ورامی، كه‌ له‌ بنه‌ڕه‌تدا په‌هله‌وی ئه‌شكانییه‌، لێره‌وه‌ قۆناغی شێوه‌زاری زمانی كوردی ده‌ستپێده‌كات.</a:t>
            </a:r>
            <a:endParaRPr lang="en-US" sz="3200" dirty="0"/>
          </a:p>
        </p:txBody>
      </p:sp>
      <p:sp>
        <p:nvSpPr>
          <p:cNvPr id="4" name="Slide Number Placeholder 3"/>
          <p:cNvSpPr>
            <a:spLocks noGrp="1"/>
          </p:cNvSpPr>
          <p:nvPr>
            <p:ph type="sldNum" sz="quarter" idx="12"/>
          </p:nvPr>
        </p:nvSpPr>
        <p:spPr/>
        <p:txBody>
          <a:bodyPr/>
          <a:lstStyle/>
          <a:p>
            <a:fld id="{F91B219C-6FD5-4CC5-927D-1775406B2036}" type="slidenum">
              <a:rPr lang="en-US" smtClean="0"/>
              <a:t>23</a:t>
            </a:fld>
            <a:endParaRPr lang="en-US"/>
          </a:p>
        </p:txBody>
      </p:sp>
    </p:spTree>
    <p:extLst>
      <p:ext uri="{BB962C8B-B14F-4D97-AF65-F5344CB8AC3E}">
        <p14:creationId xmlns:p14="http://schemas.microsoft.com/office/powerpoint/2010/main" val="3680393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٤ـ قۆناغی زمانی نوێ:</a:t>
            </a:r>
            <a:endParaRPr lang="en-US" dirty="0"/>
          </a:p>
        </p:txBody>
      </p:sp>
      <p:sp>
        <p:nvSpPr>
          <p:cNvPr id="3" name="Content Placeholder 2"/>
          <p:cNvSpPr>
            <a:spLocks noGrp="1"/>
          </p:cNvSpPr>
          <p:nvPr>
            <p:ph idx="1"/>
          </p:nvPr>
        </p:nvSpPr>
        <p:spPr/>
        <p:txBody>
          <a:bodyPr/>
          <a:lstStyle/>
          <a:p>
            <a:pPr algn="just" rtl="1"/>
            <a:r>
              <a:rPr lang="ar-SA" sz="4000" dirty="0"/>
              <a:t>لای هه‌ندێك به‌ سه‌ره‌تای سه‌ده‌ی بیسته‌م داده‌نرێت، به‌ڵام هه‌ندێكی تر پێیان وایه‌ له‌گه‌ڵ ده‌رچوونی ڕۆژنامه‌ی كوردستان له‌ 22/4/1898 وه‌كو ڕووداوێكی ڕۆشنبیری و نه‌ته‌وه‌یی بۆ مێژوی نه‌ته‌وه‌ی كورد و بۆ زمانه‌كه‌ی ده‌ستپێده‌كات، پاشان به‌ بژاركردنی زمانی كوردی له‌ وشه‌ی بێگانه‌، قۆناغێكی تری زمانی كوردی ده‌ستی پێكرد</a:t>
            </a:r>
            <a:r>
              <a:rPr lang="ar-SA" dirty="0"/>
              <a:t>.</a:t>
            </a:r>
            <a:endParaRPr lang="en-US" dirty="0"/>
          </a:p>
          <a:p>
            <a:pPr algn="r" rtl="1"/>
            <a:r>
              <a:rPr lang="ar-SA" dirty="0"/>
              <a:t> </a:t>
            </a:r>
            <a:endParaRPr lang="en-US" dirty="0"/>
          </a:p>
        </p:txBody>
      </p:sp>
      <p:sp>
        <p:nvSpPr>
          <p:cNvPr id="4" name="Slide Number Placeholder 3"/>
          <p:cNvSpPr>
            <a:spLocks noGrp="1"/>
          </p:cNvSpPr>
          <p:nvPr>
            <p:ph type="sldNum" sz="quarter" idx="12"/>
          </p:nvPr>
        </p:nvSpPr>
        <p:spPr/>
        <p:txBody>
          <a:bodyPr/>
          <a:lstStyle/>
          <a:p>
            <a:fld id="{F91B219C-6FD5-4CC5-927D-1775406B2036}" type="slidenum">
              <a:rPr lang="en-US" smtClean="0"/>
              <a:t>24</a:t>
            </a:fld>
            <a:endParaRPr lang="en-US"/>
          </a:p>
        </p:txBody>
      </p:sp>
    </p:spTree>
    <p:extLst>
      <p:ext uri="{BB962C8B-B14F-4D97-AF65-F5344CB8AC3E}">
        <p14:creationId xmlns:p14="http://schemas.microsoft.com/office/powerpoint/2010/main" val="3871818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br>
              <a:rPr lang="en-US" dirty="0"/>
            </a:br>
            <a:r>
              <a:rPr lang="ar-SA" b="1" dirty="0"/>
              <a:t>زاره‌كانی زمانی كوردی شوێنی ج</a:t>
            </a:r>
            <a:r>
              <a:rPr lang="ku-Arab-IQ" b="1" dirty="0"/>
              <a:t>و</a:t>
            </a:r>
            <a:r>
              <a:rPr lang="ar-SA" b="1" dirty="0"/>
              <a:t>‌گرافی</a:t>
            </a:r>
            <a:endParaRPr lang="en-US" dirty="0"/>
          </a:p>
        </p:txBody>
      </p:sp>
      <p:sp>
        <p:nvSpPr>
          <p:cNvPr id="3" name="Content Placeholder 2"/>
          <p:cNvSpPr>
            <a:spLocks noGrp="1"/>
          </p:cNvSpPr>
          <p:nvPr>
            <p:ph idx="1"/>
          </p:nvPr>
        </p:nvSpPr>
        <p:spPr>
          <a:xfrm>
            <a:off x="0" y="1737361"/>
            <a:ext cx="12192000" cy="4558936"/>
          </a:xfrm>
        </p:spPr>
        <p:txBody>
          <a:bodyPr>
            <a:noAutofit/>
          </a:bodyPr>
          <a:lstStyle/>
          <a:p>
            <a:pPr algn="just" rtl="1"/>
            <a:r>
              <a:rPr lang="ar-SA" sz="2400" b="1" dirty="0"/>
              <a:t>چەمك و پێناسەی زار (دیالێكت)</a:t>
            </a:r>
            <a:endParaRPr lang="en-US" sz="2400" b="1" dirty="0"/>
          </a:p>
          <a:p>
            <a:pPr algn="just" rtl="1"/>
            <a:r>
              <a:rPr lang="ar-SA" sz="2400" dirty="0"/>
              <a:t>زاراوەی دیالێكت بۆ یەكەمجار لەلایەن یۆنانییەكانەوە لە شێوەی (</a:t>
            </a:r>
            <a:r>
              <a:rPr lang="en-US" sz="2400" dirty="0" err="1"/>
              <a:t>Dialektos</a:t>
            </a:r>
            <a:r>
              <a:rPr lang="en-US" sz="2400" dirty="0"/>
              <a:t>) </a:t>
            </a:r>
            <a:r>
              <a:rPr lang="ar-SA" sz="2400" dirty="0"/>
              <a:t>بەكارهاتووە، بۆ جیاكردنەوەی زمانی نووسین لە زمانی چینەكانی خوارەوەی كۆمەڵگە بەكارهێنراوە، بە زمانی ڕەسمی و ئەدەبییان وتووە (</a:t>
            </a:r>
            <a:r>
              <a:rPr lang="en-US" sz="2400" dirty="0" err="1"/>
              <a:t>Dialektos</a:t>
            </a:r>
            <a:r>
              <a:rPr lang="en-US" sz="2400" dirty="0"/>
              <a:t>)</a:t>
            </a:r>
            <a:r>
              <a:rPr lang="ar-SA" sz="2400" dirty="0"/>
              <a:t>، زاراوەی </a:t>
            </a:r>
            <a:r>
              <a:rPr lang="ku-Arab-IQ" sz="2400" dirty="0"/>
              <a:t>(</a:t>
            </a:r>
            <a:r>
              <a:rPr lang="en-US" sz="2400" dirty="0"/>
              <a:t>Patois</a:t>
            </a:r>
            <a:r>
              <a:rPr lang="ku-Arab-IQ" sz="2400" dirty="0"/>
              <a:t>) </a:t>
            </a:r>
            <a:r>
              <a:rPr lang="ar-SA" sz="2400" dirty="0"/>
              <a:t>یان بۆ زمانی چینەكانی خوارەوەی كۆمەڵگە بەكارهێناوە.</a:t>
            </a:r>
            <a:endParaRPr lang="en-US" sz="2400" dirty="0"/>
          </a:p>
          <a:p>
            <a:pPr algn="just" rtl="1"/>
            <a:r>
              <a:rPr lang="ar-SA" sz="2400" dirty="0"/>
              <a:t> ئەم زاراوەیە لە سەدەی شازدەهەم لە سەردەمی(ڕێنساس) بۆ گفتوگۆكردن لەبارەی سامانی ئەدەبی ناوچەییەوە بەكارهاتووە، بەهۆیەوە لەم سەردەمەدا وشیاریی ناوچەیی گەشەی كرد و هەوڵدان بۆ جیاوازی كردن لە نێوان (زمان و دیالێكت) بە بڵاوی ئیشی لەسەر كرا.</a:t>
            </a:r>
            <a:endParaRPr lang="en-US" sz="2400" dirty="0"/>
          </a:p>
          <a:p>
            <a:pPr algn="just" rtl="1"/>
            <a:r>
              <a:rPr lang="ar-SA" sz="2400" dirty="0"/>
              <a:t> لە زمانی كوردیشدا جگە لە زاراوەی دیالێكت، ئەوا زاراوەكانی (زار، شێوەزار، شێوە) بەكاردەهێنرێت، لە زمانی ئینگلیزیش زاراوەی (</a:t>
            </a:r>
            <a:r>
              <a:rPr lang="en-US" sz="2400" dirty="0"/>
              <a:t>Dialect) </a:t>
            </a:r>
            <a:r>
              <a:rPr lang="ar-SA" sz="2400" dirty="0"/>
              <a:t>و لە زمانی عەرەبیش زاراوەی (لەهجە) و لە زمانی فارسیش زاراوەی (گویش) بەكاردەهێنرێت.</a:t>
            </a:r>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25</a:t>
            </a:fld>
            <a:endParaRPr lang="en-US"/>
          </a:p>
        </p:txBody>
      </p:sp>
    </p:spTree>
    <p:extLst>
      <p:ext uri="{BB962C8B-B14F-4D97-AF65-F5344CB8AC3E}">
        <p14:creationId xmlns:p14="http://schemas.microsoft.com/office/powerpoint/2010/main" val="2356870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•جۆرەكانی دیالێكت</a:t>
            </a:r>
            <a:endParaRPr lang="en-US" dirty="0"/>
          </a:p>
        </p:txBody>
      </p:sp>
      <p:sp>
        <p:nvSpPr>
          <p:cNvPr id="3" name="Content Placeholder 2"/>
          <p:cNvSpPr>
            <a:spLocks noGrp="1"/>
          </p:cNvSpPr>
          <p:nvPr>
            <p:ph idx="1"/>
          </p:nvPr>
        </p:nvSpPr>
        <p:spPr/>
        <p:txBody>
          <a:bodyPr>
            <a:normAutofit/>
          </a:bodyPr>
          <a:lstStyle/>
          <a:p>
            <a:pPr algn="r" rtl="1"/>
            <a:r>
              <a:rPr lang="ar-SA" sz="3600" b="1" dirty="0"/>
              <a:t>١ـ دیالێكتی جوگرافی:</a:t>
            </a:r>
            <a:endParaRPr lang="en-US" sz="3600" b="1" dirty="0"/>
          </a:p>
          <a:p>
            <a:pPr algn="r" rtl="1"/>
            <a:r>
              <a:rPr lang="ar-SA" sz="3600" b="1" dirty="0"/>
              <a:t>٢ـ دیالێكتی كۆمەڵایەتی:</a:t>
            </a:r>
            <a:endParaRPr lang="en-US" sz="3600" dirty="0"/>
          </a:p>
          <a:p>
            <a:pPr algn="r" rtl="1"/>
            <a:r>
              <a:rPr lang="ar-SA" sz="3600" b="1" dirty="0"/>
              <a:t>٣ـ دیالێكتی تاكەكەسی:</a:t>
            </a:r>
            <a:endParaRPr lang="en-US" sz="3600" dirty="0"/>
          </a:p>
          <a:p>
            <a:pPr algn="r" rtl="1"/>
            <a:r>
              <a:rPr lang="ar-SA" sz="3600" b="1" dirty="0"/>
              <a:t>٤ـ دیالێكتی پیشەیی:</a:t>
            </a:r>
            <a:endParaRPr lang="en-US" sz="3600" dirty="0"/>
          </a:p>
          <a:p>
            <a:pPr algn="r" rtl="1"/>
            <a:r>
              <a:rPr lang="ar-SA" sz="3600" b="1" dirty="0"/>
              <a:t>٥- دیالێكتی ڕەگەزیی: </a:t>
            </a:r>
            <a:endParaRPr lang="en-US" sz="3600" dirty="0"/>
          </a:p>
          <a:p>
            <a:pPr algn="r" rtl="1"/>
            <a:endParaRPr lang="en-US" sz="3600" dirty="0"/>
          </a:p>
        </p:txBody>
      </p:sp>
      <p:sp>
        <p:nvSpPr>
          <p:cNvPr id="4" name="Slide Number Placeholder 3"/>
          <p:cNvSpPr>
            <a:spLocks noGrp="1"/>
          </p:cNvSpPr>
          <p:nvPr>
            <p:ph type="sldNum" sz="quarter" idx="12"/>
          </p:nvPr>
        </p:nvSpPr>
        <p:spPr/>
        <p:txBody>
          <a:bodyPr/>
          <a:lstStyle/>
          <a:p>
            <a:fld id="{F91B219C-6FD5-4CC5-927D-1775406B2036}" type="slidenum">
              <a:rPr lang="en-US" smtClean="0"/>
              <a:t>26</a:t>
            </a:fld>
            <a:endParaRPr lang="en-US"/>
          </a:p>
        </p:txBody>
      </p:sp>
    </p:spTree>
    <p:extLst>
      <p:ext uri="{BB962C8B-B14F-4D97-AF65-F5344CB8AC3E}">
        <p14:creationId xmlns:p14="http://schemas.microsoft.com/office/powerpoint/2010/main" val="3649972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١ـ دیالێكتی جوگرافی:</a:t>
            </a:r>
            <a:endParaRPr lang="en-US" dirty="0"/>
          </a:p>
        </p:txBody>
      </p:sp>
      <p:sp>
        <p:nvSpPr>
          <p:cNvPr id="3" name="Content Placeholder 2"/>
          <p:cNvSpPr>
            <a:spLocks noGrp="1"/>
          </p:cNvSpPr>
          <p:nvPr>
            <p:ph idx="1"/>
          </p:nvPr>
        </p:nvSpPr>
        <p:spPr>
          <a:xfrm>
            <a:off x="836023" y="1793482"/>
            <a:ext cx="10319657" cy="4023360"/>
          </a:xfrm>
        </p:spPr>
        <p:txBody>
          <a:bodyPr>
            <a:normAutofit/>
          </a:bodyPr>
          <a:lstStyle/>
          <a:p>
            <a:pPr algn="just" rtl="1"/>
            <a:r>
              <a:rPr lang="ar-SA" sz="4400" dirty="0"/>
              <a:t>دیالێكتی جوگرافیی یان هەرێمی واتە هەر ناوچەیەك له‌گه‌ڵ ناوچەیەكی تر، شێوازی ئاخاوتنی جیایە، بەجۆرێك هەندێ وشە و زاراوە لەناوچەیەكی دیاریكراو بەكاردێ، بەبێ ئەوەی لە ناوچەكانی تر بەكاربێت. هەروەها ئەم دیالێكتە بە دیالێكتی (خۆجێی)ش ناودەبرێت.</a:t>
            </a:r>
            <a:endParaRPr lang="en-US" sz="4400" dirty="0"/>
          </a:p>
          <a:p>
            <a:pPr algn="just" rtl="1"/>
            <a:endParaRPr lang="en-US" sz="4400" dirty="0"/>
          </a:p>
          <a:p>
            <a:pPr algn="just" rtl="1"/>
            <a:endParaRPr lang="en-US" sz="4400" dirty="0"/>
          </a:p>
          <a:p>
            <a:pPr algn="just" rtl="1"/>
            <a:endParaRPr lang="en-US" sz="4400" dirty="0"/>
          </a:p>
        </p:txBody>
      </p:sp>
      <p:sp>
        <p:nvSpPr>
          <p:cNvPr id="4" name="Slide Number Placeholder 3"/>
          <p:cNvSpPr>
            <a:spLocks noGrp="1"/>
          </p:cNvSpPr>
          <p:nvPr>
            <p:ph type="sldNum" sz="quarter" idx="12"/>
          </p:nvPr>
        </p:nvSpPr>
        <p:spPr/>
        <p:txBody>
          <a:bodyPr/>
          <a:lstStyle/>
          <a:p>
            <a:fld id="{F91B219C-6FD5-4CC5-927D-1775406B2036}" type="slidenum">
              <a:rPr lang="en-US" smtClean="0"/>
              <a:t>27</a:t>
            </a:fld>
            <a:endParaRPr lang="en-US"/>
          </a:p>
        </p:txBody>
      </p:sp>
    </p:spTree>
    <p:extLst>
      <p:ext uri="{BB962C8B-B14F-4D97-AF65-F5344CB8AC3E}">
        <p14:creationId xmlns:p14="http://schemas.microsoft.com/office/powerpoint/2010/main" val="154684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٢ـ دیالێكتی كۆمەڵایەتی</a:t>
            </a:r>
            <a:endParaRPr lang="en-US" dirty="0"/>
          </a:p>
        </p:txBody>
      </p:sp>
      <p:sp>
        <p:nvSpPr>
          <p:cNvPr id="3" name="Content Placeholder 2"/>
          <p:cNvSpPr>
            <a:spLocks noGrp="1"/>
          </p:cNvSpPr>
          <p:nvPr>
            <p:ph idx="1"/>
          </p:nvPr>
        </p:nvSpPr>
        <p:spPr/>
        <p:txBody>
          <a:bodyPr>
            <a:normAutofit/>
          </a:bodyPr>
          <a:lstStyle/>
          <a:p>
            <a:pPr marL="0" indent="0" algn="just" rtl="1">
              <a:buNone/>
            </a:pPr>
            <a:endParaRPr lang="en-US" sz="4000" dirty="0"/>
          </a:p>
          <a:p>
            <a:pPr algn="just" rtl="1"/>
            <a:r>
              <a:rPr lang="ar-SA" sz="4000" dirty="0"/>
              <a:t>ئەم جۆرە دیالێكتە پەیوەندی بە ئاستی ڕۆشنبیری و خوێندن و لایەنی نەتەوەییەوە هەیە، كەواتە بەگوێرەی بەرزی ئاستی ڕۆشنبیری كەسێك له‌گه‌ڵ كەسانی تر جیاوازی لەنێوان ئاخاوتنیان دەبێت.</a:t>
            </a:r>
            <a:endParaRPr lang="en-US" sz="4000" dirty="0"/>
          </a:p>
        </p:txBody>
      </p:sp>
      <p:sp>
        <p:nvSpPr>
          <p:cNvPr id="4" name="Slide Number Placeholder 3"/>
          <p:cNvSpPr>
            <a:spLocks noGrp="1"/>
          </p:cNvSpPr>
          <p:nvPr>
            <p:ph type="sldNum" sz="quarter" idx="12"/>
          </p:nvPr>
        </p:nvSpPr>
        <p:spPr/>
        <p:txBody>
          <a:bodyPr/>
          <a:lstStyle/>
          <a:p>
            <a:fld id="{F91B219C-6FD5-4CC5-927D-1775406B2036}" type="slidenum">
              <a:rPr lang="en-US" smtClean="0"/>
              <a:t>28</a:t>
            </a:fld>
            <a:endParaRPr lang="en-US"/>
          </a:p>
        </p:txBody>
      </p:sp>
    </p:spTree>
    <p:extLst>
      <p:ext uri="{BB962C8B-B14F-4D97-AF65-F5344CB8AC3E}">
        <p14:creationId xmlns:p14="http://schemas.microsoft.com/office/powerpoint/2010/main" val="2434919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latin typeface="Times New Roman" panose="02020603050405020304" pitchFamily="18" charset="0"/>
                <a:ea typeface="Times New Roman" panose="02020603050405020304" pitchFamily="18" charset="0"/>
                <a:cs typeface="Unikurd Goran" panose="020B0604030504040204" pitchFamily="34" charset="-78"/>
              </a:rPr>
              <a:t>٣ـ دیالێكتی تاكەكەسی</a:t>
            </a:r>
            <a:endParaRPr lang="en-US" sz="4400" dirty="0">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rtl="1"/>
            <a:r>
              <a:rPr lang="ar-SA" sz="4000" dirty="0">
                <a:latin typeface="Times New Roman" panose="02020603050405020304" pitchFamily="18" charset="0"/>
                <a:ea typeface="Times New Roman" panose="02020603050405020304" pitchFamily="18" charset="0"/>
                <a:cs typeface="Unikurd Goran" panose="020B0604030504040204" pitchFamily="34" charset="-78"/>
              </a:rPr>
              <a:t>ئەگەر دوو كەس سەر بە هەرێمێك بن، بگرە لە گەڕەكێكدا بژین، یان دوو برا و لەیەك ماڵدا ژیان ببەنە سەر و یەك ئاستی خوێندەوارییان هەبێت،هەریەكەیان بەشێوەیەكی تایبەت قسە دەكەن، كە لەوی دی جودای دەكاتەوە، كەواتە ژمارەی دیالێكتی تاكەكەسی بەقەد ژمارەی قسەكەرانە. </a:t>
            </a:r>
            <a:endParaRPr lang="en-US" sz="4000"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F91B219C-6FD5-4CC5-927D-1775406B2036}" type="slidenum">
              <a:rPr lang="en-US" smtClean="0"/>
              <a:t>29</a:t>
            </a:fld>
            <a:endParaRPr lang="en-US"/>
          </a:p>
        </p:txBody>
      </p:sp>
    </p:spTree>
    <p:extLst>
      <p:ext uri="{BB962C8B-B14F-4D97-AF65-F5344CB8AC3E}">
        <p14:creationId xmlns:p14="http://schemas.microsoft.com/office/powerpoint/2010/main" val="4012494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44137" y="1845734"/>
            <a:ext cx="10711543" cy="4023360"/>
          </a:xfrm>
        </p:spPr>
        <p:txBody>
          <a:bodyPr>
            <a:normAutofit/>
          </a:bodyPr>
          <a:lstStyle/>
          <a:p>
            <a:pPr algn="just" rtl="1"/>
            <a:r>
              <a:rPr lang="ar-SA" sz="2400" dirty="0"/>
              <a:t>زمانەوانەكان لە بەرانبەر پێناسەی زمان، دەستەوەستان دەوەستن، پێیان وایە كە زمان لە پێناسە نایەت و خۆیان زیاتر بە بیرۆكەی كۆمەڵەی زمان دەبەستنەوە</a:t>
            </a:r>
            <a:r>
              <a:rPr lang="ku-Arab-IQ" sz="2400" dirty="0"/>
              <a:t>.</a:t>
            </a:r>
          </a:p>
          <a:p>
            <a:pPr algn="just" rtl="1"/>
            <a:r>
              <a:rPr lang="ar-SA" sz="2400" dirty="0"/>
              <a:t>لەلای ئەمان كۆمەڵەی زمان ئەو كۆمەڵە خەڵكەیە كە هەست دەكەن بە یەك زمان دەدوێن، بەم پێیە هۆڵەندی و ئەڵمانی دەبنە دوو زمانی جیاواز، چونكە له‌گه‌ڵ ئەو هەموو لێكچوونە لە پێكهاتی دوو زمانەكەدا، هێشتا هۆڵەندییەكان وا هەست دەكەن، كە زمانەكەیان لە ئەڵمانی جیاوازە، هەروەها ئەڵمانەكانیش خۆیان بە جیاواز دەزانن، بەم پێیە هەموو دیالێكتەكانی (چین) بەبێ جیاوازی یەك زمانن، چونكە خەڵكی چین وا هەست دەكەن، كە بە یەك زمان دەدوێن، بەم پێیە هەموو دیالێكتەكانی كوردی بەبێ گوێدان بە جیاوازی لە پێكهاتەی دەنگسازی و وشەسازی و ڕستەسازی و واژەدا، هەموویان كاتێ بە زمانی كوردی دادەنرێت، كە ئەو خەڵكەی قسەیان پێ دەكەن (هەست) بكەن بە یەك زمان، ئەویش زمانی كوردییە قسە دەكەن. </a:t>
            </a:r>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3</a:t>
            </a:fld>
            <a:endParaRPr lang="en-US"/>
          </a:p>
        </p:txBody>
      </p:sp>
    </p:spTree>
    <p:extLst>
      <p:ext uri="{BB962C8B-B14F-4D97-AF65-F5344CB8AC3E}">
        <p14:creationId xmlns:p14="http://schemas.microsoft.com/office/powerpoint/2010/main" val="33307407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latin typeface="Times New Roman" panose="02020603050405020304" pitchFamily="18" charset="0"/>
                <a:ea typeface="Times New Roman" panose="02020603050405020304" pitchFamily="18" charset="0"/>
                <a:cs typeface="Unikurd Goran" panose="020B0604030504040204" pitchFamily="34" charset="-78"/>
              </a:rPr>
              <a:t>٤ـ دیالێكتی </a:t>
            </a:r>
            <a:r>
              <a:rPr lang="ar-SA" b="1" dirty="0">
                <a:latin typeface="Times New Roman" panose="02020603050405020304" pitchFamily="18" charset="0"/>
                <a:ea typeface="+mn-ea"/>
                <a:cs typeface="Unikurd Goran" panose="020B0604030504040204" pitchFamily="34" charset="-78"/>
              </a:rPr>
              <a:t>پیشەیی</a:t>
            </a:r>
            <a:r>
              <a:rPr lang="ar-SA" b="1" dirty="0">
                <a:latin typeface="Times New Roman" panose="02020603050405020304" pitchFamily="18" charset="0"/>
                <a:ea typeface="Times New Roman" panose="02020603050405020304" pitchFamily="18" charset="0"/>
                <a:cs typeface="Unikurd Goran" panose="020B0604030504040204" pitchFamily="34" charset="-78"/>
              </a:rPr>
              <a:t>:</a:t>
            </a:r>
            <a:endParaRPr lang="en-US" sz="4400" dirty="0">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98612" y="1819834"/>
            <a:ext cx="12093388" cy="4473390"/>
          </a:xfrm>
        </p:spPr>
        <p:txBody>
          <a:bodyPr>
            <a:normAutofit/>
          </a:bodyPr>
          <a:lstStyle/>
          <a:p>
            <a:pPr algn="just" rtl="1"/>
            <a:r>
              <a:rPr lang="ar-SA" sz="2800" dirty="0">
                <a:latin typeface="Times New Roman" panose="02020603050405020304" pitchFamily="18" charset="0"/>
                <a:ea typeface="Times New Roman" panose="02020603050405020304" pitchFamily="18" charset="0"/>
                <a:cs typeface="Unikurd Goran" panose="020B0604030504040204" pitchFamily="34" charset="-78"/>
              </a:rPr>
              <a:t>هەر پیشەیەك زاراوەی تایبەتی خۆی هەیە، هەر پیشەیەك دیالێكتی تایبەت بەخۆی هەیە، ئەندازیارەكان زاراوەی وا بەكاردەهێنن، كە لە زاراوەكانی پزیشكیدا بەكارناهێنرێت، ئەو زاراوانە تایبەت بە زاراوەی ئەندازیارین و پەیوەندییان بە بواری تری وەك كشتوكاڵ و یاسا و ژمێریارییەوە نییە</a:t>
            </a:r>
            <a:r>
              <a:rPr lang="ku-Arab-IQ" sz="2800" dirty="0">
                <a:latin typeface="Times New Roman" panose="02020603050405020304" pitchFamily="18" charset="0"/>
                <a:ea typeface="Times New Roman" panose="02020603050405020304" pitchFamily="18" charset="0"/>
                <a:cs typeface="Unikurd Goran" panose="020B0604030504040204" pitchFamily="34" charset="-78"/>
              </a:rPr>
              <a:t>.</a:t>
            </a:r>
          </a:p>
          <a:p>
            <a:pPr algn="just" rtl="1"/>
            <a:r>
              <a:rPr lang="ar-SA" sz="4800" b="1" spc="-50" dirty="0">
                <a:latin typeface="Times New Roman" panose="02020603050405020304" pitchFamily="18" charset="0"/>
                <a:cs typeface="Unikurd Goran" panose="020B0604030504040204" pitchFamily="34" charset="-78"/>
              </a:rPr>
              <a:t>٥- دیالێكتی ڕەگەزیی: </a:t>
            </a:r>
            <a:endParaRPr lang="en-GB" sz="4800" b="1" spc="-50" dirty="0">
              <a:latin typeface="Times New Roman" panose="02020603050405020304" pitchFamily="18" charset="0"/>
              <a:cs typeface="Unikurd Goran" panose="020B0604030504040204" pitchFamily="34" charset="-78"/>
            </a:endParaRPr>
          </a:p>
          <a:p>
            <a:pPr algn="just" rtl="1"/>
            <a:r>
              <a:rPr lang="ar-SA" sz="2800" dirty="0">
                <a:latin typeface="Times New Roman" panose="02020603050405020304" pitchFamily="18" charset="0"/>
                <a:cs typeface="Unikurd Goran" panose="020B0604030504040204" pitchFamily="34" charset="-78"/>
              </a:rPr>
              <a:t>قسەكردنی پیاو لە قسەكردنی ئافرەت جیاوازە، دەربڕینی ئافرەتان له‌گه‌ڵ دەربڕینی پیاوان جیاوازی هەیە، چ لە ڕووی شێواز و چ لە ڕووی جووڵەكانی لكاو بە زمانەوە، هەروەها لە ڕووی پلەی دەنگی لە بەكارهێنانی هەندێك وشە.</a:t>
            </a:r>
            <a:endParaRPr lang="en-GB" sz="2800" dirty="0">
              <a:latin typeface="Times New Roman" panose="02020603050405020304" pitchFamily="18" charset="0"/>
              <a:cs typeface="Unikurd Goran" panose="020B0604030504040204" pitchFamily="34" charset="-78"/>
            </a:endParaRPr>
          </a:p>
          <a:p>
            <a:pPr algn="just" rtl="1"/>
            <a:endParaRPr lang="en-US" sz="3600"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F91B219C-6FD5-4CC5-927D-1775406B2036}" type="slidenum">
              <a:rPr lang="en-US" smtClean="0"/>
              <a:t>30</a:t>
            </a:fld>
            <a:endParaRPr lang="en-US"/>
          </a:p>
        </p:txBody>
      </p:sp>
    </p:spTree>
    <p:extLst>
      <p:ext uri="{BB962C8B-B14F-4D97-AF65-F5344CB8AC3E}">
        <p14:creationId xmlns:p14="http://schemas.microsoft.com/office/powerpoint/2010/main" val="24178368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4094"/>
            <a:ext cx="12192000" cy="932330"/>
          </a:xfrm>
        </p:spPr>
        <p:txBody>
          <a:bodyPr>
            <a:normAutofit/>
          </a:bodyPr>
          <a:lstStyle/>
          <a:p>
            <a:pPr algn="ctr" rtl="1"/>
            <a:r>
              <a:rPr lang="ar-SA" sz="5400" b="1" dirty="0">
                <a:solidFill>
                  <a:srgbClr val="FF0000"/>
                </a:solidFill>
                <a:effectLst/>
                <a:ea typeface="Times New Roman" panose="02020603050405020304" pitchFamily="18" charset="0"/>
                <a:cs typeface="Unikurd Goran" panose="020B0604030504040204" pitchFamily="34" charset="-78"/>
              </a:rPr>
              <a:t>تایبه‌تمه‌ندی دیال</a:t>
            </a:r>
            <a:r>
              <a:rPr lang="ku-Arab-IQ" sz="5400" b="1" dirty="0">
                <a:solidFill>
                  <a:srgbClr val="FF0000"/>
                </a:solidFill>
                <a:effectLst/>
                <a:ea typeface="Times New Roman" panose="02020603050405020304" pitchFamily="18" charset="0"/>
                <a:cs typeface="Unikurd Goran" panose="020B0604030504040204" pitchFamily="34" charset="-78"/>
              </a:rPr>
              <a:t>ێ</a:t>
            </a:r>
            <a:r>
              <a:rPr lang="ar-SA" sz="5400" b="1" dirty="0">
                <a:solidFill>
                  <a:srgbClr val="FF0000"/>
                </a:solidFill>
                <a:effectLst/>
                <a:ea typeface="Times New Roman" panose="02020603050405020304" pitchFamily="18" charset="0"/>
                <a:cs typeface="Unikurd Goran" panose="020B0604030504040204" pitchFamily="34" charset="-78"/>
              </a:rPr>
              <a:t>كت و جیاوازی له‌گه‌ڵ زمان</a:t>
            </a:r>
            <a:endParaRPr lang="en-US" sz="13800" dirty="0">
              <a:solidFill>
                <a:srgbClr val="FF0000"/>
              </a:solidFill>
            </a:endParaRPr>
          </a:p>
        </p:txBody>
      </p:sp>
      <p:sp>
        <p:nvSpPr>
          <p:cNvPr id="3" name="Content Placeholder 2"/>
          <p:cNvSpPr>
            <a:spLocks noGrp="1"/>
          </p:cNvSpPr>
          <p:nvPr>
            <p:ph idx="1"/>
          </p:nvPr>
        </p:nvSpPr>
        <p:spPr>
          <a:xfrm>
            <a:off x="71718" y="1739153"/>
            <a:ext cx="12120282" cy="4527175"/>
          </a:xfrm>
        </p:spPr>
        <p:txBody>
          <a:bodyPr/>
          <a:lstStyle/>
          <a:p>
            <a:pPr algn="just" rtl="1"/>
            <a:r>
              <a:rPr lang="ar-SA" sz="3200" dirty="0">
                <a:effectLst/>
                <a:latin typeface="Unikurd Goran" panose="020B0604030504040204" pitchFamily="34" charset="-78"/>
                <a:ea typeface="Times New Roman" panose="02020603050405020304" pitchFamily="18" charset="0"/>
                <a:cs typeface="Unikurd Goran" panose="020B0604030504040204" pitchFamily="34" charset="-78"/>
              </a:rPr>
              <a:t>١- زمان لایەنێكی گشتی و سنوورێكی جوگرافی فراوان دەگرێتەوە، بەڵام دیالێكت ناوچەیەكی سنووری جوگرافی دیاریكراو دەگرێتەوە، واتە لایەنێكی تایبەتییە.</a:t>
            </a:r>
            <a:endParaRPr lang="en-GB" sz="32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just" rtl="1"/>
            <a:r>
              <a:rPr lang="ar-SA" sz="3200" dirty="0">
                <a:effectLst/>
                <a:latin typeface="Unikurd Goran" panose="020B0604030504040204" pitchFamily="34" charset="-78"/>
                <a:ea typeface="Times New Roman" panose="02020603050405020304" pitchFamily="18" charset="0"/>
                <a:cs typeface="Unikurd Goran" panose="020B0604030504040204" pitchFamily="34" charset="-78"/>
              </a:rPr>
              <a:t>٢- زمان كۆی هەموو ئەو جیاوازییانە دەگرێتەوە، كە لەنێوان دیالێكتەكانی زمانەكەدا هەن، بەڵام دیالێكت لەسەر بنەمای ئەو جیاوازییانە دروست دەبێت.</a:t>
            </a:r>
            <a:endParaRPr lang="en-GB" sz="32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just" rtl="1"/>
            <a:r>
              <a:rPr lang="ar-SA" sz="3200" dirty="0">
                <a:effectLst/>
                <a:latin typeface="Unikurd Goran" panose="020B0604030504040204" pitchFamily="34" charset="-78"/>
                <a:ea typeface="Times New Roman" panose="02020603050405020304" pitchFamily="18" charset="0"/>
                <a:cs typeface="Unikurd Goran" panose="020B0604030504040204" pitchFamily="34" charset="-78"/>
              </a:rPr>
              <a:t>٣- زمان پەیوەستە بە بنەمای لەیەكتر نەگەیشتن، بەڵام دیالێكت پەیوەستە بە بنەمای لەیەكتر گەیشتن.</a:t>
            </a:r>
            <a:endParaRPr lang="en-GB" sz="32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just" rtl="1"/>
            <a:r>
              <a:rPr lang="ar-SA" sz="3200" dirty="0">
                <a:effectLst/>
                <a:latin typeface="Unikurd Goran" panose="020B0604030504040204" pitchFamily="34" charset="-78"/>
                <a:ea typeface="Times New Roman" panose="02020603050405020304" pitchFamily="18" charset="0"/>
                <a:cs typeface="Unikurd Goran" panose="020B0604030504040204" pitchFamily="34" charset="-78"/>
              </a:rPr>
              <a:t>٤ـ زمان بەپێی ڕەگەزی ئەندامانی كۆمەڵ ناگۆڕێت، بەڵام دیالێكت بەپێی ڕەگەز و جوگرافیا و دابەشبوونی چینەكانی كۆمەڵگە دابەش دەبێ. </a:t>
            </a:r>
            <a:endParaRPr lang="en-GB" sz="32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r" rtl="1"/>
            <a:endParaRPr lang="en-US" dirty="0"/>
          </a:p>
        </p:txBody>
      </p:sp>
      <p:sp>
        <p:nvSpPr>
          <p:cNvPr id="4" name="Slide Number Placeholder 3"/>
          <p:cNvSpPr>
            <a:spLocks noGrp="1"/>
          </p:cNvSpPr>
          <p:nvPr>
            <p:ph type="sldNum" sz="quarter" idx="12"/>
          </p:nvPr>
        </p:nvSpPr>
        <p:spPr/>
        <p:txBody>
          <a:bodyPr/>
          <a:lstStyle/>
          <a:p>
            <a:fld id="{F91B219C-6FD5-4CC5-927D-1775406B2036}" type="slidenum">
              <a:rPr lang="en-US" smtClean="0"/>
              <a:t>31</a:t>
            </a:fld>
            <a:endParaRPr lang="en-US"/>
          </a:p>
        </p:txBody>
      </p:sp>
    </p:spTree>
    <p:extLst>
      <p:ext uri="{BB962C8B-B14F-4D97-AF65-F5344CB8AC3E}">
        <p14:creationId xmlns:p14="http://schemas.microsoft.com/office/powerpoint/2010/main" val="127479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1094720" cy="807091"/>
          </a:xfrm>
        </p:spPr>
        <p:txBody>
          <a:bodyPr>
            <a:normAutofit/>
          </a:bodyPr>
          <a:lstStyle/>
          <a:p>
            <a:pPr algn="ctr" rtl="1"/>
            <a:r>
              <a:rPr lang="ar-SA" b="1" dirty="0">
                <a:effectLst/>
                <a:ea typeface="Times New Roman" panose="02020603050405020304" pitchFamily="18" charset="0"/>
                <a:cs typeface="Unikurd Goran" panose="020B0604030504040204" pitchFamily="34" charset="-78"/>
              </a:rPr>
              <a:t>دیال</a:t>
            </a:r>
            <a:r>
              <a:rPr lang="ku-Arab-IQ" b="1" dirty="0">
                <a:effectLst/>
                <a:ea typeface="Times New Roman" panose="02020603050405020304" pitchFamily="18" charset="0"/>
                <a:cs typeface="Unikurd Goran" panose="020B0604030504040204" pitchFamily="34" charset="-78"/>
              </a:rPr>
              <a:t>ێ</a:t>
            </a:r>
            <a:r>
              <a:rPr lang="ar-SA" b="1" dirty="0">
                <a:effectLst/>
                <a:ea typeface="Times New Roman" panose="02020603050405020304" pitchFamily="18" charset="0"/>
                <a:cs typeface="Unikurd Goran" panose="020B0604030504040204" pitchFamily="34" charset="-78"/>
              </a:rPr>
              <a:t>كته‌كانی زمانی كوردی</a:t>
            </a:r>
            <a:endParaRPr lang="en-US" sz="11500" dirty="0"/>
          </a:p>
        </p:txBody>
      </p:sp>
      <p:sp>
        <p:nvSpPr>
          <p:cNvPr id="3" name="Content Placeholder 2"/>
          <p:cNvSpPr>
            <a:spLocks noGrp="1"/>
          </p:cNvSpPr>
          <p:nvPr>
            <p:ph idx="1"/>
          </p:nvPr>
        </p:nvSpPr>
        <p:spPr>
          <a:xfrm>
            <a:off x="60960" y="1730188"/>
            <a:ext cx="12131040" cy="4138906"/>
          </a:xfrm>
        </p:spPr>
        <p:txBody>
          <a:bodyPr/>
          <a:lstStyle/>
          <a:p>
            <a:pPr algn="just" rtl="1"/>
            <a:r>
              <a:rPr lang="ar-SA" sz="3200" dirty="0">
                <a:latin typeface="Unikurd Goran" panose="020B0604030504040204" pitchFamily="34" charset="-78"/>
                <a:cs typeface="Unikurd Goran" panose="020B0604030504040204" pitchFamily="34" charset="-78"/>
              </a:rPr>
              <a:t>یەكەم: دیالێكتی كرمانجی سەروو </a:t>
            </a:r>
            <a:endParaRPr lang="en-GB" sz="3200" dirty="0">
              <a:latin typeface="Unikurd Goran" panose="020B0604030504040204" pitchFamily="34" charset="-78"/>
              <a:cs typeface="Unikurd Goran" panose="020B0604030504040204" pitchFamily="34" charset="-78"/>
            </a:endParaRPr>
          </a:p>
          <a:p>
            <a:pPr algn="just" rtl="1"/>
            <a:r>
              <a:rPr lang="ar-SA" sz="3200" dirty="0">
                <a:effectLst/>
                <a:latin typeface="Unikurd Goran" panose="020B0604030504040204" pitchFamily="34" charset="-78"/>
                <a:ea typeface="Times New Roman" panose="02020603050405020304" pitchFamily="18" charset="0"/>
                <a:cs typeface="Unikurd Goran" panose="020B0604030504040204" pitchFamily="34" charset="-78"/>
              </a:rPr>
              <a:t>ئەم دیالێكتە لە هەموو دیالێكتەكانی تری زمانی كوردی فراوانترە و زۆرترە، چونكە كوردەكانی كوردستانی توركیا</a:t>
            </a:r>
            <a:r>
              <a:rPr lang="ku-Arab-IQ" sz="3200" dirty="0">
                <a:effectLst/>
                <a:latin typeface="Unikurd Goran" panose="020B0604030504040204" pitchFamily="34" charset="-78"/>
                <a:ea typeface="Times New Roman" panose="02020603050405020304" pitchFamily="18" charset="0"/>
                <a:cs typeface="Unikurd Goran" panose="020B0604030504040204" pitchFamily="34" charset="-78"/>
              </a:rPr>
              <a:t>.</a:t>
            </a:r>
          </a:p>
          <a:p>
            <a:pPr algn="just" rtl="1"/>
            <a:r>
              <a:rPr lang="ar-SA" sz="3200" dirty="0">
                <a:effectLst/>
                <a:latin typeface="Unikurd Goran" panose="020B0604030504040204" pitchFamily="34" charset="-78"/>
                <a:ea typeface="Times New Roman" panose="02020603050405020304" pitchFamily="18" charset="0"/>
                <a:cs typeface="Unikurd Goran" panose="020B0604030504040204" pitchFamily="34" charset="-78"/>
              </a:rPr>
              <a:t>هەروەها كوردەكانی باشووری خۆرئاوای ئەرمەنستان، ڕووسیا و باكووری سوریا و دانیشتوانی پارێزگای دهۆك و قەزاكانی زێبار و ئامێدی و شێخان و سنجار و ئاكرێ لە كوردستانی عێراق و كوردەكانی ئورمییە و سەلماس و ناوچەكانی تری شكاك بەم دیالێكتە دەدوێن.</a:t>
            </a:r>
            <a:endParaRPr lang="en-GB" sz="32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r" rtl="1"/>
            <a:endParaRPr lang="en-US" dirty="0"/>
          </a:p>
        </p:txBody>
      </p:sp>
      <p:sp>
        <p:nvSpPr>
          <p:cNvPr id="4" name="Slide Number Placeholder 3"/>
          <p:cNvSpPr>
            <a:spLocks noGrp="1"/>
          </p:cNvSpPr>
          <p:nvPr>
            <p:ph type="sldNum" sz="quarter" idx="12"/>
          </p:nvPr>
        </p:nvSpPr>
        <p:spPr/>
        <p:txBody>
          <a:bodyPr/>
          <a:lstStyle/>
          <a:p>
            <a:fld id="{F91B219C-6FD5-4CC5-927D-1775406B2036}" type="slidenum">
              <a:rPr lang="en-US" smtClean="0"/>
              <a:t>32</a:t>
            </a:fld>
            <a:endParaRPr lang="en-US"/>
          </a:p>
        </p:txBody>
      </p:sp>
    </p:spTree>
    <p:extLst>
      <p:ext uri="{BB962C8B-B14F-4D97-AF65-F5344CB8AC3E}">
        <p14:creationId xmlns:p14="http://schemas.microsoft.com/office/powerpoint/2010/main" val="22262798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847" y="33090"/>
            <a:ext cx="11510681" cy="6242203"/>
          </a:xfrm>
        </p:spPr>
        <p:txBody>
          <a:bodyPr>
            <a:normAutofit/>
          </a:bodyPr>
          <a:lstStyle/>
          <a:p>
            <a:pPr algn="just" rtl="1"/>
            <a:r>
              <a:rPr lang="ar-SA" sz="3200" dirty="0">
                <a:effectLst/>
                <a:latin typeface="Unikurd Goran" panose="020B0604030504040204" pitchFamily="34" charset="-78"/>
                <a:ea typeface="Times New Roman" panose="02020603050405020304" pitchFamily="18" charset="0"/>
                <a:cs typeface="Unikurd Goran" panose="020B0604030504040204" pitchFamily="34" charset="-78"/>
              </a:rPr>
              <a:t>ئەم دیالێكتە لقە دیالێكتەكانی بەمشێوەیەی خوارەوەن:</a:t>
            </a:r>
            <a:endParaRPr lang="en-GB" sz="32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r" rtl="1"/>
            <a:r>
              <a:rPr lang="ar-SA" sz="3200" dirty="0">
                <a:effectLst/>
                <a:latin typeface="Unikurd Goran" panose="020B0604030504040204" pitchFamily="34" charset="-78"/>
                <a:ea typeface="Times New Roman" panose="02020603050405020304" pitchFamily="18" charset="0"/>
                <a:cs typeface="Unikurd Goran" panose="020B0604030504040204" pitchFamily="34" charset="-78"/>
              </a:rPr>
              <a:t>١- بایەزیدی</a:t>
            </a:r>
            <a:endParaRPr lang="ku-Arab-IQ" sz="32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r" rtl="1"/>
            <a:r>
              <a:rPr lang="ar-SA" sz="3200" dirty="0">
                <a:effectLst/>
                <a:latin typeface="Unikurd Goran" panose="020B0604030504040204" pitchFamily="34" charset="-78"/>
                <a:ea typeface="Times New Roman" panose="02020603050405020304" pitchFamily="18" charset="0"/>
                <a:cs typeface="Unikurd Goran" panose="020B0604030504040204" pitchFamily="34" charset="-78"/>
              </a:rPr>
              <a:t>٢- هەكاری</a:t>
            </a:r>
            <a:endParaRPr lang="ku-Arab-IQ" sz="3200" dirty="0">
              <a:latin typeface="Unikurd Goran" panose="020B0604030504040204" pitchFamily="34" charset="-78"/>
              <a:ea typeface="Times New Roman" panose="02020603050405020304" pitchFamily="18" charset="0"/>
              <a:cs typeface="Unikurd Goran" panose="020B0604030504040204" pitchFamily="34" charset="-78"/>
            </a:endParaRPr>
          </a:p>
          <a:p>
            <a:pPr algn="r" rtl="1"/>
            <a:r>
              <a:rPr lang="ar-SA" sz="3200" dirty="0">
                <a:effectLst/>
                <a:latin typeface="Unikurd Goran" panose="020B0604030504040204" pitchFamily="34" charset="-78"/>
                <a:ea typeface="Times New Roman" panose="02020603050405020304" pitchFamily="18" charset="0"/>
                <a:cs typeface="Unikurd Goran" panose="020B0604030504040204" pitchFamily="34" charset="-78"/>
              </a:rPr>
              <a:t>٣- بۆتانی</a:t>
            </a:r>
            <a:endParaRPr lang="ku-Arab-IQ" sz="32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r" rtl="1"/>
            <a:r>
              <a:rPr lang="ar-SA" sz="3200" dirty="0">
                <a:effectLst/>
                <a:latin typeface="Unikurd Goran" panose="020B0604030504040204" pitchFamily="34" charset="-78"/>
                <a:ea typeface="Times New Roman" panose="02020603050405020304" pitchFamily="18" charset="0"/>
                <a:cs typeface="Unikurd Goran" panose="020B0604030504040204" pitchFamily="34" charset="-78"/>
              </a:rPr>
              <a:t>٤- شەمدینانی</a:t>
            </a:r>
            <a:endParaRPr lang="ku-Arab-IQ" sz="32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r" rtl="1"/>
            <a:r>
              <a:rPr lang="ar-SA" sz="3200" dirty="0">
                <a:effectLst/>
                <a:latin typeface="Unikurd Goran" panose="020B0604030504040204" pitchFamily="34" charset="-78"/>
                <a:ea typeface="Times New Roman" panose="02020603050405020304" pitchFamily="18" charset="0"/>
                <a:cs typeface="Unikurd Goran" panose="020B0604030504040204" pitchFamily="34" charset="-78"/>
              </a:rPr>
              <a:t>٥- بادینانی</a:t>
            </a:r>
            <a:endParaRPr lang="ku-Arab-IQ" sz="3200" dirty="0">
              <a:latin typeface="Unikurd Goran" panose="020B0604030504040204" pitchFamily="34" charset="-78"/>
              <a:ea typeface="Times New Roman" panose="02020603050405020304" pitchFamily="18" charset="0"/>
              <a:cs typeface="Unikurd Goran" panose="020B0604030504040204" pitchFamily="34" charset="-78"/>
            </a:endParaRPr>
          </a:p>
          <a:p>
            <a:pPr algn="r" rtl="1"/>
            <a:r>
              <a:rPr lang="ar-SA" sz="3200" dirty="0">
                <a:effectLst/>
                <a:latin typeface="Unikurd Goran" panose="020B0604030504040204" pitchFamily="34" charset="-78"/>
                <a:ea typeface="Times New Roman" panose="02020603050405020304" pitchFamily="18" charset="0"/>
                <a:cs typeface="Unikurd Goran" panose="020B0604030504040204" pitchFamily="34" charset="-78"/>
              </a:rPr>
              <a:t>٦-ـ بەشە شێوەزاری خۆرئاوا: خەرپووت و ئۆرفە و عەفرین و مەرعەش و قامیشل</a:t>
            </a:r>
            <a:r>
              <a:rPr lang="ku-Arab-IQ" sz="3200" dirty="0">
                <a:effectLst/>
                <a:latin typeface="Unikurd Goran" panose="020B0604030504040204" pitchFamily="34" charset="-78"/>
                <a:ea typeface="Times New Roman" panose="02020603050405020304" pitchFamily="18" charset="0"/>
                <a:cs typeface="Unikurd Goran" panose="020B0604030504040204" pitchFamily="34" charset="-78"/>
              </a:rPr>
              <a:t>ۆ</a:t>
            </a:r>
            <a:r>
              <a:rPr lang="ar-SA" sz="3200" dirty="0">
                <a:effectLst/>
                <a:latin typeface="Unikurd Goran" panose="020B0604030504040204" pitchFamily="34" charset="-78"/>
                <a:ea typeface="Times New Roman" panose="02020603050405020304" pitchFamily="18" charset="0"/>
                <a:cs typeface="Unikurd Goran" panose="020B0604030504040204" pitchFamily="34" charset="-78"/>
              </a:rPr>
              <a:t> و حەلەب دەگرێتەوە</a:t>
            </a:r>
            <a:endParaRPr lang="en-US" sz="3600" dirty="0">
              <a:latin typeface="Unikurd Goran" panose="020B0604030504040204" pitchFamily="34" charset="-78"/>
              <a:cs typeface="Unikurd Goran" panose="020B0604030504040204" pitchFamily="34" charset="-78"/>
            </a:endParaRPr>
          </a:p>
        </p:txBody>
      </p:sp>
      <p:sp>
        <p:nvSpPr>
          <p:cNvPr id="4" name="Slide Number Placeholder 3"/>
          <p:cNvSpPr>
            <a:spLocks noGrp="1"/>
          </p:cNvSpPr>
          <p:nvPr>
            <p:ph type="sldNum" sz="quarter" idx="12"/>
          </p:nvPr>
        </p:nvSpPr>
        <p:spPr/>
        <p:txBody>
          <a:bodyPr/>
          <a:lstStyle/>
          <a:p>
            <a:fld id="{F91B219C-6FD5-4CC5-927D-1775406B2036}" type="slidenum">
              <a:rPr lang="en-US" smtClean="0"/>
              <a:t>33</a:t>
            </a:fld>
            <a:endParaRPr lang="en-US"/>
          </a:p>
        </p:txBody>
      </p:sp>
    </p:spTree>
    <p:extLst>
      <p:ext uri="{BB962C8B-B14F-4D97-AF65-F5344CB8AC3E}">
        <p14:creationId xmlns:p14="http://schemas.microsoft.com/office/powerpoint/2010/main" val="23341132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91B219C-6FD5-4CC5-927D-1775406B2036}" type="slidenum">
              <a:rPr lang="en-US" smtClean="0"/>
              <a:t>34</a:t>
            </a:fld>
            <a:endParaRPr lang="en-US"/>
          </a:p>
        </p:txBody>
      </p:sp>
      <p:pic>
        <p:nvPicPr>
          <p:cNvPr id="5" name="Content Placeholder 4">
            <a:extLst>
              <a:ext uri="{FF2B5EF4-FFF2-40B4-BE49-F238E27FC236}">
                <a16:creationId xmlns:a16="http://schemas.microsoft.com/office/drawing/2014/main" id="{73B3DCD7-FDE9-E1FD-31AE-51A0B1DB78B3}"/>
              </a:ext>
            </a:extLst>
          </p:cNvPr>
          <p:cNvPicPr>
            <a:picLocks noGrp="1" noChangeAspect="1"/>
          </p:cNvPicPr>
          <p:nvPr>
            <p:ph idx="1"/>
          </p:nvPr>
        </p:nvPicPr>
        <p:blipFill>
          <a:blip r:embed="rId2"/>
          <a:stretch>
            <a:fillRect/>
          </a:stretch>
        </p:blipFill>
        <p:spPr>
          <a:xfrm>
            <a:off x="0" y="33090"/>
            <a:ext cx="12192000" cy="6304957"/>
          </a:xfrm>
          <a:prstGeom prst="rect">
            <a:avLst/>
          </a:prstGeom>
        </p:spPr>
      </p:pic>
    </p:spTree>
    <p:extLst>
      <p:ext uri="{BB962C8B-B14F-4D97-AF65-F5344CB8AC3E}">
        <p14:creationId xmlns:p14="http://schemas.microsoft.com/office/powerpoint/2010/main" val="15867166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t>دووەم: دیالێكتی كرمانجی ناوەڕاست</a:t>
            </a:r>
            <a:br>
              <a:rPr lang="en-US" dirty="0"/>
            </a:br>
            <a:endParaRPr lang="en-US" dirty="0"/>
          </a:p>
        </p:txBody>
      </p:sp>
      <p:sp>
        <p:nvSpPr>
          <p:cNvPr id="3" name="Content Placeholder 2"/>
          <p:cNvSpPr>
            <a:spLocks noGrp="1"/>
          </p:cNvSpPr>
          <p:nvPr>
            <p:ph idx="1"/>
          </p:nvPr>
        </p:nvSpPr>
        <p:spPr>
          <a:xfrm>
            <a:off x="483326" y="1914313"/>
            <a:ext cx="11286308" cy="4342795"/>
          </a:xfrm>
        </p:spPr>
        <p:txBody>
          <a:bodyPr>
            <a:noAutofit/>
          </a:bodyPr>
          <a:lstStyle/>
          <a:p>
            <a:pPr algn="r" rtl="1"/>
            <a:r>
              <a:rPr lang="ar-SA" sz="2400" dirty="0">
                <a:solidFill>
                  <a:srgbClr val="FF0000"/>
                </a:solidFill>
              </a:rPr>
              <a:t>١- موكری: </a:t>
            </a:r>
            <a:r>
              <a:rPr lang="ar-SA" sz="2400" dirty="0"/>
              <a:t>مەڵبەندەكانی شنۆ، نەغەدە، مەراغە، میاندواو، شاهێن دژ، سەقز، بۆكان، بانە و سەردەشت دەگرێتەوە.</a:t>
            </a:r>
            <a:endParaRPr lang="en-US" sz="2400" dirty="0"/>
          </a:p>
          <a:p>
            <a:pPr algn="r" rtl="1"/>
            <a:r>
              <a:rPr lang="ar-SA" sz="2400" dirty="0">
                <a:solidFill>
                  <a:srgbClr val="FF0000"/>
                </a:solidFill>
              </a:rPr>
              <a:t>٢- سۆرانی: </a:t>
            </a:r>
            <a:r>
              <a:rPr lang="ar-SA" sz="2400" dirty="0"/>
              <a:t>قەزای زێباری لێ دەرچێ، هەموو پارێزگای هەولێر دەگرێتەوە، شاری هەولێر ناوجەرگەی ئەم شێوەزارەیە.</a:t>
            </a:r>
            <a:endParaRPr lang="en-US" sz="2400" dirty="0"/>
          </a:p>
          <a:p>
            <a:pPr algn="r" rtl="1"/>
            <a:r>
              <a:rPr lang="ar-SA" sz="2400" dirty="0">
                <a:solidFill>
                  <a:srgbClr val="FF0000"/>
                </a:solidFill>
              </a:rPr>
              <a:t>٣- ئەردەڵانی: </a:t>
            </a:r>
            <a:r>
              <a:rPr lang="ar-SA" sz="2400" dirty="0"/>
              <a:t>مەڵبەندەكانی سنە، بیجار، كەنگەوەر، ڕەوانسەر، باكووری ناوچەكانی جوانڕۆ لە كوردستانی ئێران، لە كوردستانی عێراقیش قەزای قەڵادزێ(پشدەر) دەگرێتەوە. شاری سنە ناوجەرگەی ئەم شێوەزارەیە.</a:t>
            </a:r>
            <a:endParaRPr lang="en-US" sz="2400" dirty="0"/>
          </a:p>
          <a:p>
            <a:pPr algn="r" rtl="1"/>
            <a:r>
              <a:rPr lang="ar-SA" sz="2400" dirty="0">
                <a:solidFill>
                  <a:srgbClr val="FF0000"/>
                </a:solidFill>
              </a:rPr>
              <a:t>٤- سلێمانی: </a:t>
            </a:r>
            <a:r>
              <a:rPr lang="ar-SA" sz="2400" dirty="0"/>
              <a:t>شاری سلێمانی ناوجەرگەیەتی، هەموو پارێزگاكە جگە لە قەزای قەڵادزێ (پشدەر) نەبێت دەگرێتەوە، هەروەها هەندێ ناوچەی قەزای خانەقینیش دەگرێتەوە.</a:t>
            </a:r>
            <a:endParaRPr lang="en-US" sz="2400" dirty="0"/>
          </a:p>
          <a:p>
            <a:pPr algn="r" rtl="1"/>
            <a:r>
              <a:rPr lang="ar-SA" sz="2400" dirty="0">
                <a:solidFill>
                  <a:srgbClr val="FF0000"/>
                </a:solidFill>
              </a:rPr>
              <a:t>٥- گەرمیان: </a:t>
            </a:r>
            <a:r>
              <a:rPr lang="ar-SA" sz="2400" dirty="0"/>
              <a:t>ئەم شێوەزارە، جیاوازییەكی ئەوتۆی لەگەڵ سلێمانی نییە، لەگەڵ ئەوەشدا بەشێوەزارێك دادەنرێت، بەهۆیەوە هەموو ناوچەكانی كفری و قەرەتەپە و كەركووك و دووزخورماتوو و شوان لە كوردستانی عێراق دەگرێتەوە.</a:t>
            </a:r>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35</a:t>
            </a:fld>
            <a:endParaRPr lang="en-US"/>
          </a:p>
        </p:txBody>
      </p:sp>
    </p:spTree>
    <p:extLst>
      <p:ext uri="{BB962C8B-B14F-4D97-AF65-F5344CB8AC3E}">
        <p14:creationId xmlns:p14="http://schemas.microsoft.com/office/powerpoint/2010/main" val="2630265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575"/>
            <a:ext cx="12192000" cy="6149789"/>
          </a:xfrm>
        </p:spPr>
        <p:txBody>
          <a:bodyPr>
            <a:normAutofit fontScale="55000" lnSpcReduction="20000"/>
          </a:bodyPr>
          <a:lstStyle/>
          <a:p>
            <a:pPr algn="just" rtl="1"/>
            <a:r>
              <a:rPr lang="ar-SA" sz="3300" b="1" dirty="0">
                <a:effectLst/>
                <a:latin typeface="Unikurd Goran" panose="020B0604030504040204" pitchFamily="34" charset="-78"/>
                <a:ea typeface="Times New Roman" panose="02020603050405020304" pitchFamily="18" charset="0"/>
                <a:cs typeface="Unikurd Goran" panose="020B0604030504040204" pitchFamily="34" charset="-78"/>
              </a:rPr>
              <a:t>سێیەم: دیالێكتی كرمانجی خواروو </a:t>
            </a:r>
            <a:endParaRPr lang="en-GB" sz="33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just" rtl="1"/>
            <a:r>
              <a:rPr lang="ar-SA" sz="3300" dirty="0">
                <a:effectLst/>
                <a:latin typeface="Unikurd Goran" panose="020B0604030504040204" pitchFamily="34" charset="-78"/>
                <a:ea typeface="Times New Roman" panose="02020603050405020304" pitchFamily="18" charset="0"/>
                <a:cs typeface="Unikurd Goran" panose="020B0604030504040204" pitchFamily="34" charset="-78"/>
              </a:rPr>
              <a:t>ئەم دیالێكتە چەند شێوەزارێك دەگرێتەوە:</a:t>
            </a:r>
            <a:endParaRPr lang="ku-Arab-IQ" sz="33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just" rtl="1"/>
            <a:endParaRPr lang="ku-Arab-IQ" sz="33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just" rtl="1"/>
            <a:endParaRPr lang="en-GB" sz="33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just" rtl="1">
              <a:lnSpc>
                <a:spcPct val="120000"/>
              </a:lnSpc>
            </a:pPr>
            <a:r>
              <a:rPr lang="ar-SA" sz="4400" dirty="0">
                <a:effectLst/>
                <a:latin typeface="Unikurd Goran" panose="020B0604030504040204" pitchFamily="34" charset="-78"/>
                <a:ea typeface="Times New Roman" panose="02020603050405020304" pitchFamily="18" charset="0"/>
                <a:cs typeface="Unikurd Goran" panose="020B0604030504040204" pitchFamily="34" charset="-78"/>
              </a:rPr>
              <a:t>١- لەكی: ئەم شێوەزارە، كوردەكانی (پێش كۆ)ی لوڕستانی پێ دەدوێن، تیرەكانیشی بریتین لە (خواجەوەند، عەبدولمالیكی، ناداوەند، شۆجا، كاتاوەند، دەلفان، سەلسەلە، پیران وەند).</a:t>
            </a:r>
            <a:endParaRPr lang="en-GB" sz="44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just" rtl="1">
              <a:lnSpc>
                <a:spcPct val="120000"/>
              </a:lnSpc>
            </a:pPr>
            <a:r>
              <a:rPr lang="ar-SA" sz="4400" dirty="0">
                <a:effectLst/>
                <a:latin typeface="Unikurd Goran" panose="020B0604030504040204" pitchFamily="34" charset="-78"/>
                <a:ea typeface="Times New Roman" panose="02020603050405020304" pitchFamily="18" charset="0"/>
                <a:cs typeface="Unikurd Goran" panose="020B0604030504040204" pitchFamily="34" charset="-78"/>
              </a:rPr>
              <a:t>٢- بەختیاری: بەختیاری دوو بەشن، (هەفت لنگ)، واتا (حەوت هۆز)، كە لە ناوچەكانی ئاوەلێژی ڕووباری گارۆندا دەژین.(چوارلنگ)، واتا (چوار هۆز)، لە ناوچەی نێوان ڕووباری گارۆن و ڕووباری زالكیدا نیشتەجێن.</a:t>
            </a:r>
            <a:endParaRPr lang="en-GB" sz="44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just" rtl="1">
              <a:lnSpc>
                <a:spcPct val="120000"/>
              </a:lnSpc>
            </a:pPr>
            <a:r>
              <a:rPr lang="ar-SA" sz="4400" dirty="0">
                <a:effectLst/>
                <a:latin typeface="Unikurd Goran" panose="020B0604030504040204" pitchFamily="34" charset="-78"/>
                <a:ea typeface="Times New Roman" panose="02020603050405020304" pitchFamily="18" charset="0"/>
                <a:cs typeface="Unikurd Goran" panose="020B0604030504040204" pitchFamily="34" charset="-78"/>
              </a:rPr>
              <a:t>٣-مامەسەنی: ناوی ئەم شێوەزارە لە (محەمەد حەسەن)ی باپیرە گەورە مامەسەنیانەوە وەرگیراوە، كە بریتین لە (بەكشی، جاوی، ڕوستەمی (خان عەلی خان، ئیمام قولی خان) دەگرێتەوە.</a:t>
            </a:r>
            <a:endParaRPr lang="en-GB" sz="44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just" rtl="1">
              <a:lnSpc>
                <a:spcPct val="120000"/>
              </a:lnSpc>
            </a:pPr>
            <a:r>
              <a:rPr lang="ar-SA" sz="4400" dirty="0">
                <a:effectLst/>
                <a:latin typeface="Unikurd Goran" panose="020B0604030504040204" pitchFamily="34" charset="-78"/>
                <a:ea typeface="Times New Roman" panose="02020603050405020304" pitchFamily="18" charset="0"/>
                <a:cs typeface="Unikurd Goran" panose="020B0604030504040204" pitchFamily="34" charset="-78"/>
              </a:rPr>
              <a:t>٤- كۆهگلۆ: ئەم لقە لە باشووری ناوچەكانی بەختیارییەوە و لە دەوروبەری كێوی دنیا و چاوگەكانی ڕووباری چەراهییەوە دەست پێ دەكات تا ڕامهورموز و بەهبەهان و كزەیرون، دوو كۆمەڵەن:</a:t>
            </a:r>
            <a:endParaRPr lang="en-GB" sz="44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just" rtl="1">
              <a:lnSpc>
                <a:spcPct val="120000"/>
              </a:lnSpc>
            </a:pPr>
            <a:r>
              <a:rPr lang="ar-SA" sz="4400" dirty="0">
                <a:effectLst/>
                <a:latin typeface="Unikurd Goran" panose="020B0604030504040204" pitchFamily="34" charset="-78"/>
                <a:ea typeface="Times New Roman" panose="02020603050405020304" pitchFamily="18" charset="0"/>
                <a:cs typeface="Unikurd Goran" panose="020B0604030504040204" pitchFamily="34" charset="-78"/>
              </a:rPr>
              <a:t>أ ـ كۆمەڵەی پشتی كۆ</a:t>
            </a:r>
            <a:endParaRPr lang="en-GB" sz="44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just" rtl="1">
              <a:lnSpc>
                <a:spcPct val="120000"/>
              </a:lnSpc>
            </a:pPr>
            <a:r>
              <a:rPr lang="ar-SA" sz="4400" dirty="0">
                <a:effectLst/>
                <a:latin typeface="Unikurd Goran" panose="020B0604030504040204" pitchFamily="34" charset="-78"/>
                <a:ea typeface="Times New Roman" panose="02020603050405020304" pitchFamily="18" charset="0"/>
                <a:cs typeface="Unikurd Goran" panose="020B0604030504040204" pitchFamily="34" charset="-78"/>
              </a:rPr>
              <a:t>ب ـ كۆمەڵەی ژێركۆ</a:t>
            </a:r>
            <a:endParaRPr lang="en-GB" sz="4400" dirty="0">
              <a:effectLst/>
              <a:latin typeface="Unikurd Goran" panose="020B0604030504040204" pitchFamily="34" charset="-78"/>
              <a:ea typeface="Times New Roman" panose="02020603050405020304" pitchFamily="18" charset="0"/>
              <a:cs typeface="Unikurd Goran" panose="020B0604030504040204" pitchFamily="34" charset="-78"/>
            </a:endParaRPr>
          </a:p>
          <a:p>
            <a:endParaRPr lang="en-US" dirty="0"/>
          </a:p>
        </p:txBody>
      </p:sp>
      <p:sp>
        <p:nvSpPr>
          <p:cNvPr id="4" name="Slide Number Placeholder 3"/>
          <p:cNvSpPr>
            <a:spLocks noGrp="1"/>
          </p:cNvSpPr>
          <p:nvPr>
            <p:ph type="sldNum" sz="quarter" idx="12"/>
          </p:nvPr>
        </p:nvSpPr>
        <p:spPr/>
        <p:txBody>
          <a:bodyPr/>
          <a:lstStyle/>
          <a:p>
            <a:fld id="{F91B219C-6FD5-4CC5-927D-1775406B2036}" type="slidenum">
              <a:rPr lang="en-US" smtClean="0"/>
              <a:t>36</a:t>
            </a:fld>
            <a:endParaRPr lang="en-US"/>
          </a:p>
        </p:txBody>
      </p:sp>
    </p:spTree>
    <p:extLst>
      <p:ext uri="{BB962C8B-B14F-4D97-AF65-F5344CB8AC3E}">
        <p14:creationId xmlns:p14="http://schemas.microsoft.com/office/powerpoint/2010/main" val="7536873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576"/>
            <a:ext cx="12093388" cy="6140824"/>
          </a:xfrm>
        </p:spPr>
        <p:txBody>
          <a:bodyPr>
            <a:normAutofit lnSpcReduction="10000"/>
          </a:bodyPr>
          <a:lstStyle/>
          <a:p>
            <a:pPr algn="just" rtl="1"/>
            <a:r>
              <a:rPr lang="ar-SA" sz="2800" b="1" dirty="0">
                <a:effectLst/>
                <a:latin typeface="Unikurd Goran" panose="020B0604030504040204" pitchFamily="34" charset="-78"/>
                <a:ea typeface="Times New Roman" panose="02020603050405020304" pitchFamily="18" charset="0"/>
                <a:cs typeface="Unikurd Goran" panose="020B0604030504040204" pitchFamily="34" charset="-78"/>
              </a:rPr>
              <a:t>٤- دیالێكتی گۆران</a:t>
            </a:r>
            <a:endParaRPr lang="en-GB" sz="28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just" rtl="1"/>
            <a:r>
              <a:rPr lang="ar-SA" sz="2800" dirty="0">
                <a:effectLst/>
                <a:latin typeface="Unikurd Goran" panose="020B0604030504040204" pitchFamily="34" charset="-78"/>
                <a:ea typeface="Times New Roman" panose="02020603050405020304" pitchFamily="18" charset="0"/>
                <a:cs typeface="Unikurd Goran" panose="020B0604030504040204" pitchFamily="34" charset="-78"/>
              </a:rPr>
              <a:t>ئەم دیالێكتە لە باكووری ڕێگەی نێوان قەسری شیرین ـ كرمانشاه دەست پێ دەكات، بەرەو شاخەكانی هەورامان، هەروەها لەسەرچاوەكانی سیراوەنەوە بەرەو خۆرهەڵات دایانپۆشیوە تا كرماشان. ئەم دیالێكتە پێك دێت لە:</a:t>
            </a:r>
            <a:endParaRPr lang="en-GB" sz="28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just" rtl="1"/>
            <a:r>
              <a:rPr lang="ar-SA" sz="2800" dirty="0">
                <a:effectLst/>
                <a:latin typeface="Unikurd Goran" panose="020B0604030504040204" pitchFamily="34" charset="-78"/>
                <a:ea typeface="Times New Roman" panose="02020603050405020304" pitchFamily="18" charset="0"/>
                <a:cs typeface="Unikurd Goran" panose="020B0604030504040204" pitchFamily="34" charset="-78"/>
              </a:rPr>
              <a:t>١- گۆرانی ڕەسەن: كە دانیشتوانی ناوچەكانی (كرند، زەهاو، جوانڕۆ) لە كوردستانی ئێران قسەی پێ دەكەن، هەروەها لە كوردستانی عێراق، هەندێ كاكەیی داقوق و تیرەی زەنگەنەی نزیك كفری و قادركەرەم و سیامەنسوری سەر بە ناوچەی لەیلان قسەی پێ دەكەن.</a:t>
            </a:r>
            <a:endParaRPr lang="en-GB" sz="28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just" rtl="1"/>
            <a:r>
              <a:rPr lang="ar-SA" sz="2800" dirty="0">
                <a:effectLst/>
                <a:latin typeface="Unikurd Goran" panose="020B0604030504040204" pitchFamily="34" charset="-78"/>
                <a:ea typeface="Times New Roman" panose="02020603050405020304" pitchFamily="18" charset="0"/>
                <a:cs typeface="Unikurd Goran" panose="020B0604030504040204" pitchFamily="34" charset="-78"/>
              </a:rPr>
              <a:t>٢ـ هەورامان: دانیشتوانەكانی شاخەكانی هەورامان و پاوە و پڵنگان دەگرێتەوە، هەورامیش دوو بەشن، بەشی لهۆنیان لە خۆرئاوای ڕیزە شاخەكانی هەورامان، واتە دەكەوێتە كوردستانی عێراق، بەشی دووەمیان، هەورامانی (تەخت) كە دەكەوێتە خۆرهەڵاتی شاخەكانی هەورامان، واتە دەكەوێتە كوردستانی ئێران.</a:t>
            </a:r>
            <a:endParaRPr lang="en-GB" sz="28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just" rtl="1"/>
            <a:r>
              <a:rPr lang="ar-SA" sz="2800" dirty="0">
                <a:effectLst/>
                <a:latin typeface="Unikurd Goran" panose="020B0604030504040204" pitchFamily="34" charset="-78"/>
                <a:ea typeface="Times New Roman" panose="02020603050405020304" pitchFamily="18" charset="0"/>
                <a:cs typeface="Unikurd Goran" panose="020B0604030504040204" pitchFamily="34" charset="-78"/>
              </a:rPr>
              <a:t>٣ـ باجەڵانی: ئەم شێوەزارە پەرش و بڵاون، هەندێكیان لە باكووری خۆرهەڵاتی شاری مووسڵ نیشتەجێن، كە پێیان دەوترێ (شەبەك)، بەشێكیشیان لە زەهاو و لە باكووری لوڕستان و نزیك خانەقین و قۆرەتوو هۆرین و شێخان.</a:t>
            </a:r>
            <a:endParaRPr lang="en-GB" sz="2800" dirty="0">
              <a:effectLst/>
              <a:latin typeface="Unikurd Goran" panose="020B0604030504040204" pitchFamily="34" charset="-78"/>
              <a:ea typeface="Times New Roman" panose="02020603050405020304" pitchFamily="18" charset="0"/>
              <a:cs typeface="Unikurd Goran" panose="020B0604030504040204" pitchFamily="34" charset="-78"/>
            </a:endParaRPr>
          </a:p>
          <a:p>
            <a:pPr algn="r" rtl="1"/>
            <a:endParaRPr lang="en-US" dirty="0"/>
          </a:p>
        </p:txBody>
      </p:sp>
      <p:sp>
        <p:nvSpPr>
          <p:cNvPr id="4" name="Slide Number Placeholder 3"/>
          <p:cNvSpPr>
            <a:spLocks noGrp="1"/>
          </p:cNvSpPr>
          <p:nvPr>
            <p:ph type="sldNum" sz="quarter" idx="12"/>
          </p:nvPr>
        </p:nvSpPr>
        <p:spPr/>
        <p:txBody>
          <a:bodyPr/>
          <a:lstStyle/>
          <a:p>
            <a:fld id="{F91B219C-6FD5-4CC5-927D-1775406B2036}" type="slidenum">
              <a:rPr lang="en-US" smtClean="0"/>
              <a:t>37</a:t>
            </a:fld>
            <a:endParaRPr lang="en-US"/>
          </a:p>
        </p:txBody>
      </p:sp>
    </p:spTree>
    <p:extLst>
      <p:ext uri="{BB962C8B-B14F-4D97-AF65-F5344CB8AC3E}">
        <p14:creationId xmlns:p14="http://schemas.microsoft.com/office/powerpoint/2010/main" val="24498448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394977"/>
            <a:ext cx="10058400" cy="1450757"/>
          </a:xfrm>
        </p:spPr>
        <p:txBody>
          <a:bodyPr/>
          <a:lstStyle/>
          <a:p>
            <a:pPr algn="r"/>
            <a:r>
              <a:rPr lang="ar-SA" b="1" dirty="0"/>
              <a:t>زمانی ستاندارد</a:t>
            </a:r>
            <a:br>
              <a:rPr lang="en-US" dirty="0"/>
            </a:br>
            <a:endParaRPr lang="en-US" dirty="0"/>
          </a:p>
        </p:txBody>
      </p:sp>
      <p:sp>
        <p:nvSpPr>
          <p:cNvPr id="3" name="Content Placeholder 2"/>
          <p:cNvSpPr>
            <a:spLocks noGrp="1"/>
          </p:cNvSpPr>
          <p:nvPr>
            <p:ph idx="1"/>
          </p:nvPr>
        </p:nvSpPr>
        <p:spPr/>
        <p:txBody>
          <a:bodyPr>
            <a:normAutofit lnSpcReduction="10000"/>
          </a:bodyPr>
          <a:lstStyle/>
          <a:p>
            <a:pPr algn="just" rtl="1"/>
            <a:r>
              <a:rPr lang="ar-SA" sz="2400" dirty="0">
                <a:latin typeface="Unikurd Goran" panose="020B0604030504040204" pitchFamily="34" charset="-78"/>
                <a:cs typeface="Unikurd Goran" panose="020B0604030504040204" pitchFamily="34" charset="-78"/>
              </a:rPr>
              <a:t>چەمكی "زمانی ستاندارد" لە بەرانبەر زمانێكی دی ستاندارد، یان ناستاندارد بەكاربێت، ئەم دیاردەیە زیاتر لەنێوان دوو زمان، دوو نەتەوە یان دوو كەلتوور بەكاربێت، بەڵام هیچ زمانێك لەسەر ئاستی نەتەوە زمانی ستاندارد نییە! زمانی نەتەوە هەموو ستاندارد نییە، بەڵكو ئەوە زارێكە یان بنزارێكە دەبێتە ستاندارد و زمانی نەتەوە لەبەرانبەر نەتەوەیەكی تر دەنوێنێ، بەواتای زمانی عەرەبی ستانداردە بەرانبەر زمانی فارسی نەك هەردوو لەسەر ئاستی نەتەوە ستانداردبن!</a:t>
            </a:r>
            <a:endParaRPr lang="ku-Arab-IQ" sz="2400" dirty="0">
              <a:latin typeface="Unikurd Goran" panose="020B0604030504040204" pitchFamily="34" charset="-78"/>
              <a:cs typeface="Unikurd Goran" panose="020B0604030504040204" pitchFamily="34" charset="-78"/>
            </a:endParaRPr>
          </a:p>
          <a:p>
            <a:pPr algn="just" rtl="1"/>
            <a:endParaRPr lang="ku-Arab-IQ" sz="2400" dirty="0">
              <a:latin typeface="Unikurd Goran" panose="020B0604030504040204" pitchFamily="34" charset="-78"/>
              <a:cs typeface="Unikurd Goran" panose="020B0604030504040204" pitchFamily="34" charset="-78"/>
            </a:endParaRPr>
          </a:p>
          <a:p>
            <a:pPr algn="just" rtl="1"/>
            <a:r>
              <a:rPr lang="ar-SA" sz="2400" b="1" dirty="0">
                <a:latin typeface="Unikurd Goran" panose="020B0604030504040204" pitchFamily="34" charset="-78"/>
                <a:cs typeface="Unikurd Goran" panose="020B0604030504040204" pitchFamily="34" charset="-78"/>
              </a:rPr>
              <a:t>ستانداردبوونی زارێكی زمانێك بەدوو ڕێگە ڕوودەدات</a:t>
            </a:r>
            <a:r>
              <a:rPr lang="ku-Arab-IQ" sz="2400" b="1" dirty="0">
                <a:latin typeface="Unikurd Goran" panose="020B0604030504040204" pitchFamily="34" charset="-78"/>
                <a:cs typeface="Unikurd Goran" panose="020B0604030504040204" pitchFamily="34" charset="-78"/>
              </a:rPr>
              <a:t>:</a:t>
            </a:r>
          </a:p>
          <a:p>
            <a:pPr algn="just" rtl="1"/>
            <a:r>
              <a:rPr lang="ar-SA" sz="2400" b="1" dirty="0">
                <a:latin typeface="Unikurd Goran" panose="020B0604030504040204" pitchFamily="34" charset="-78"/>
                <a:cs typeface="Unikurd Goran" panose="020B0604030504040204" pitchFamily="34" charset="-78"/>
              </a:rPr>
              <a:t>ڕێگەی كلاسیكی</a:t>
            </a:r>
            <a:endParaRPr lang="ku-Arab-IQ" sz="2400" b="1" dirty="0">
              <a:latin typeface="Unikurd Goran" panose="020B0604030504040204" pitchFamily="34" charset="-78"/>
              <a:cs typeface="Unikurd Goran" panose="020B0604030504040204" pitchFamily="34" charset="-78"/>
            </a:endParaRPr>
          </a:p>
          <a:p>
            <a:pPr algn="just" rtl="1"/>
            <a:r>
              <a:rPr lang="ar-SA" sz="2400" b="1" dirty="0">
                <a:latin typeface="Unikurd Goran" panose="020B0604030504040204" pitchFamily="34" charset="-78"/>
                <a:cs typeface="Unikurd Goran" panose="020B0604030504040204" pitchFamily="34" charset="-78"/>
              </a:rPr>
              <a:t>ڕێگەی پلانی زمان</a:t>
            </a:r>
            <a:endParaRPr lang="en-US" sz="2400" dirty="0">
              <a:latin typeface="Unikurd Goran" panose="020B0604030504040204" pitchFamily="34" charset="-78"/>
              <a:cs typeface="Unikurd Goran" panose="020B0604030504040204" pitchFamily="34" charset="-78"/>
            </a:endParaRPr>
          </a:p>
          <a:p>
            <a:pPr algn="r" rtl="1"/>
            <a:endParaRPr lang="en-US" dirty="0"/>
          </a:p>
        </p:txBody>
      </p:sp>
      <p:sp>
        <p:nvSpPr>
          <p:cNvPr id="4" name="Slide Number Placeholder 3"/>
          <p:cNvSpPr>
            <a:spLocks noGrp="1"/>
          </p:cNvSpPr>
          <p:nvPr>
            <p:ph type="sldNum" sz="quarter" idx="12"/>
          </p:nvPr>
        </p:nvSpPr>
        <p:spPr/>
        <p:txBody>
          <a:bodyPr/>
          <a:lstStyle/>
          <a:p>
            <a:fld id="{F91B219C-6FD5-4CC5-927D-1775406B2036}" type="slidenum">
              <a:rPr lang="en-US" smtClean="0"/>
              <a:t>38</a:t>
            </a:fld>
            <a:endParaRPr lang="en-US"/>
          </a:p>
        </p:txBody>
      </p:sp>
    </p:spTree>
    <p:extLst>
      <p:ext uri="{BB962C8B-B14F-4D97-AF65-F5344CB8AC3E}">
        <p14:creationId xmlns:p14="http://schemas.microsoft.com/office/powerpoint/2010/main" val="7099424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ڕێگەی كلاسیكی :</a:t>
            </a:r>
            <a:r>
              <a:rPr lang="ar-SA" dirty="0"/>
              <a:t> </a:t>
            </a:r>
            <a:endParaRPr lang="en-US" dirty="0"/>
          </a:p>
        </p:txBody>
      </p:sp>
      <p:sp>
        <p:nvSpPr>
          <p:cNvPr id="3" name="Content Placeholder 2"/>
          <p:cNvSpPr>
            <a:spLocks noGrp="1"/>
          </p:cNvSpPr>
          <p:nvPr>
            <p:ph idx="1"/>
          </p:nvPr>
        </p:nvSpPr>
        <p:spPr>
          <a:xfrm>
            <a:off x="1" y="1918446"/>
            <a:ext cx="12192000" cy="4392707"/>
          </a:xfrm>
        </p:spPr>
        <p:txBody>
          <a:bodyPr>
            <a:normAutofit fontScale="92500" lnSpcReduction="10000"/>
          </a:bodyPr>
          <a:lstStyle/>
          <a:p>
            <a:pPr marL="0" indent="0" algn="just" rtl="1">
              <a:buNone/>
            </a:pPr>
            <a:r>
              <a:rPr lang="ar-SA" sz="2400" dirty="0">
                <a:solidFill>
                  <a:schemeClr val="tx1"/>
                </a:solidFill>
                <a:latin typeface="Unikurd Goran" panose="020B0604030504040204" pitchFamily="34" charset="-78"/>
                <a:cs typeface="Unikurd Goran" panose="020B0604030504040204" pitchFamily="34" charset="-78"/>
              </a:rPr>
              <a:t>ئەم ڕێگەیە بەچەند شێوازێك ڕوودەدات:</a:t>
            </a:r>
            <a:endParaRPr lang="en-US" sz="2400" dirty="0">
              <a:solidFill>
                <a:schemeClr val="tx1"/>
              </a:solidFill>
              <a:latin typeface="Unikurd Goran" panose="020B0604030504040204" pitchFamily="34" charset="-78"/>
              <a:cs typeface="Unikurd Goran" panose="020B0604030504040204" pitchFamily="34" charset="-78"/>
            </a:endParaRPr>
          </a:p>
          <a:p>
            <a:pPr algn="just" rtl="1"/>
            <a:r>
              <a:rPr lang="ar-SA" sz="2400" dirty="0">
                <a:solidFill>
                  <a:schemeClr val="tx1"/>
                </a:solidFill>
                <a:latin typeface="Unikurd Goran" panose="020B0604030504040204" pitchFamily="34" charset="-78"/>
                <a:cs typeface="Unikurd Goran" panose="020B0604030504040204" pitchFamily="34" charset="-78"/>
              </a:rPr>
              <a:t>یەكەم: زمانی كتێبێكی ئاسمانیی، وەك قورئانی پیرۆز</a:t>
            </a:r>
            <a:endParaRPr lang="en-US" sz="2400" dirty="0">
              <a:solidFill>
                <a:schemeClr val="tx1"/>
              </a:solidFill>
              <a:latin typeface="Unikurd Goran" panose="020B0604030504040204" pitchFamily="34" charset="-78"/>
              <a:cs typeface="Unikurd Goran" panose="020B0604030504040204" pitchFamily="34" charset="-78"/>
            </a:endParaRPr>
          </a:p>
          <a:p>
            <a:pPr algn="just" rtl="1"/>
            <a:r>
              <a:rPr lang="ar-SA" sz="2400" dirty="0">
                <a:solidFill>
                  <a:schemeClr val="tx1"/>
                </a:solidFill>
                <a:latin typeface="Unikurd Goran" panose="020B0604030504040204" pitchFamily="34" charset="-78"/>
                <a:cs typeface="Unikurd Goran" panose="020B0604030504040204" pitchFamily="34" charset="-78"/>
              </a:rPr>
              <a:t>دووەم: هەژموونی سیاسی زارێك</a:t>
            </a:r>
            <a:endParaRPr lang="en-US" sz="2400" dirty="0">
              <a:solidFill>
                <a:schemeClr val="tx1"/>
              </a:solidFill>
              <a:latin typeface="Unikurd Goran" panose="020B0604030504040204" pitchFamily="34" charset="-78"/>
              <a:cs typeface="Unikurd Goran" panose="020B0604030504040204" pitchFamily="34" charset="-78"/>
            </a:endParaRPr>
          </a:p>
          <a:p>
            <a:pPr algn="just" rtl="1"/>
            <a:r>
              <a:rPr lang="ar-SA" sz="2400" dirty="0">
                <a:solidFill>
                  <a:schemeClr val="tx1"/>
                </a:solidFill>
                <a:latin typeface="Unikurd Goran" panose="020B0604030504040204" pitchFamily="34" charset="-78"/>
                <a:cs typeface="Unikurd Goran" panose="020B0604030504040204" pitchFamily="34" charset="-78"/>
              </a:rPr>
              <a:t>سێیەم: دەسەڵاتی سیاسی وڵات</a:t>
            </a:r>
            <a:endParaRPr lang="en-US" sz="2400" dirty="0">
              <a:solidFill>
                <a:schemeClr val="tx1"/>
              </a:solidFill>
              <a:latin typeface="Unikurd Goran" panose="020B0604030504040204" pitchFamily="34" charset="-78"/>
              <a:cs typeface="Unikurd Goran" panose="020B0604030504040204" pitchFamily="34" charset="-78"/>
            </a:endParaRPr>
          </a:p>
          <a:p>
            <a:pPr algn="just" rtl="1"/>
            <a:r>
              <a:rPr lang="ar-SA" sz="2400" dirty="0">
                <a:solidFill>
                  <a:schemeClr val="tx1"/>
                </a:solidFill>
                <a:latin typeface="Unikurd Goran" panose="020B0604030504040204" pitchFamily="34" charset="-78"/>
                <a:cs typeface="Unikurd Goran" panose="020B0604030504040204" pitchFamily="34" charset="-78"/>
              </a:rPr>
              <a:t>چوارەم: ئەكادیمیای زمان یان ئەكادیمیای زانستی زمان</a:t>
            </a:r>
            <a:endParaRPr lang="en-US" sz="2400" dirty="0">
              <a:solidFill>
                <a:schemeClr val="tx1"/>
              </a:solidFill>
              <a:latin typeface="Unikurd Goran" panose="020B0604030504040204" pitchFamily="34" charset="-78"/>
              <a:cs typeface="Unikurd Goran" panose="020B0604030504040204" pitchFamily="34" charset="-78"/>
            </a:endParaRPr>
          </a:p>
          <a:p>
            <a:pPr algn="just" rtl="1"/>
            <a:r>
              <a:rPr lang="ar-SA" sz="2400" dirty="0">
                <a:solidFill>
                  <a:schemeClr val="tx1"/>
                </a:solidFill>
                <a:latin typeface="Unikurd Goran" panose="020B0604030504040204" pitchFamily="34" charset="-78"/>
                <a:cs typeface="Unikurd Goran" panose="020B0604030504040204" pitchFamily="34" charset="-78"/>
              </a:rPr>
              <a:t>پێنجەم: دەستەی ڕۆشنبیرانی وڵات</a:t>
            </a:r>
            <a:endParaRPr lang="en-US" sz="2400" dirty="0">
              <a:solidFill>
                <a:schemeClr val="tx1"/>
              </a:solidFill>
              <a:latin typeface="Unikurd Goran" panose="020B0604030504040204" pitchFamily="34" charset="-78"/>
              <a:cs typeface="Unikurd Goran" panose="020B0604030504040204" pitchFamily="34" charset="-78"/>
            </a:endParaRPr>
          </a:p>
          <a:p>
            <a:pPr algn="just" rtl="1"/>
            <a:r>
              <a:rPr lang="ar-SA" sz="2400" dirty="0">
                <a:solidFill>
                  <a:schemeClr val="tx1"/>
                </a:solidFill>
                <a:latin typeface="Unikurd Goran" panose="020B0604030504040204" pitchFamily="34" charset="-78"/>
                <a:cs typeface="Unikurd Goran" panose="020B0604030504040204" pitchFamily="34" charset="-78"/>
              </a:rPr>
              <a:t> لەم هەموو شێوازانەدا جۆرێك لە (سەپاندن) هەیە، جا ئەو سەپاندنە مەعنەوی و خۆهێشتی بێت یان سەپاندنی زۆرەملێی، هەرچەندە ئەوەی یەكەم سروشتی ترە، بەڵام ئەوەی دووەم بەربڵاوترە، نموونەی سەپاندنی زمان و ئەلفبێی لاتینی لە ئەوروپا نەك هەر بەسەر نەتەوەیەك، بەڵكو چەند نەتەوەیەكی جودا مێژووێكی دوور و درێژی لە ئەوروپا هەیە، هەروەها زۆربەی وڵاتە تۆتالیتارییەكانی ڕۆژهەڵاتی ناوەڕاست و ئاسیا پەیڕەوی لاتینییەكانیان كرد، دیارترین نموونەی ئەزموونی یەكێتی سۆڤیەت و وڵاتانی عەرەبی و توركیا و ئێرانن.</a:t>
            </a:r>
            <a:endParaRPr lang="en-US" sz="2400" dirty="0">
              <a:solidFill>
                <a:schemeClr val="tx1"/>
              </a:solidFill>
              <a:latin typeface="Unikurd Goran" panose="020B0604030504040204" pitchFamily="34" charset="-78"/>
              <a:cs typeface="Unikurd Goran" panose="020B0604030504040204" pitchFamily="34" charset="-78"/>
            </a:endParaRPr>
          </a:p>
        </p:txBody>
      </p:sp>
      <p:sp>
        <p:nvSpPr>
          <p:cNvPr id="4" name="Slide Number Placeholder 3"/>
          <p:cNvSpPr>
            <a:spLocks noGrp="1"/>
          </p:cNvSpPr>
          <p:nvPr>
            <p:ph type="sldNum" sz="quarter" idx="12"/>
          </p:nvPr>
        </p:nvSpPr>
        <p:spPr/>
        <p:txBody>
          <a:bodyPr/>
          <a:lstStyle/>
          <a:p>
            <a:fld id="{F91B219C-6FD5-4CC5-927D-1775406B2036}" type="slidenum">
              <a:rPr lang="en-US" smtClean="0"/>
              <a:t>39</a:t>
            </a:fld>
            <a:endParaRPr lang="en-US"/>
          </a:p>
        </p:txBody>
      </p:sp>
    </p:spTree>
    <p:extLst>
      <p:ext uri="{BB962C8B-B14F-4D97-AF65-F5344CB8AC3E}">
        <p14:creationId xmlns:p14="http://schemas.microsoft.com/office/powerpoint/2010/main" val="2926710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ku-Arab-IQ" dirty="0"/>
              <a:t>پێناسە جیاجیاکانی زمان</a:t>
            </a:r>
            <a:endParaRPr lang="en-US" dirty="0"/>
          </a:p>
        </p:txBody>
      </p:sp>
      <p:sp>
        <p:nvSpPr>
          <p:cNvPr id="3" name="Content Placeholder 2"/>
          <p:cNvSpPr>
            <a:spLocks noGrp="1"/>
          </p:cNvSpPr>
          <p:nvPr>
            <p:ph idx="1"/>
          </p:nvPr>
        </p:nvSpPr>
        <p:spPr/>
        <p:txBody>
          <a:bodyPr>
            <a:noAutofit/>
          </a:bodyPr>
          <a:lstStyle/>
          <a:p>
            <a:pPr algn="just" rtl="1"/>
            <a:r>
              <a:rPr lang="ar-SA" sz="2400" b="1" dirty="0"/>
              <a:t>- </a:t>
            </a:r>
            <a:r>
              <a:rPr lang="ar-SA" sz="2400" b="1" dirty="0">
                <a:solidFill>
                  <a:srgbClr val="FF0000"/>
                </a:solidFill>
              </a:rPr>
              <a:t>ئه‌فلاتوون ده‌ڵێت:</a:t>
            </a:r>
            <a:r>
              <a:rPr lang="ar-SA" sz="2400" dirty="0">
                <a:solidFill>
                  <a:srgbClr val="FF0000"/>
                </a:solidFill>
              </a:rPr>
              <a:t> </a:t>
            </a:r>
            <a:r>
              <a:rPr lang="ar-SA" sz="2400" dirty="0"/>
              <a:t>زمان دیارده‌یه‌كی سروشتییه‌ و خوداوه‌ند به‌ مرۆڤی به‌خشیوه‌.</a:t>
            </a:r>
            <a:endParaRPr lang="en-US" sz="2400" dirty="0"/>
          </a:p>
          <a:p>
            <a:pPr algn="just" rtl="1"/>
            <a:r>
              <a:rPr lang="ar-SA" sz="2400" b="1" dirty="0"/>
              <a:t>- </a:t>
            </a:r>
            <a:r>
              <a:rPr lang="ar-SA" sz="2400" b="1" dirty="0">
                <a:solidFill>
                  <a:srgbClr val="FF0000"/>
                </a:solidFill>
              </a:rPr>
              <a:t>ئه‌رستۆ ده‌ڵێت</a:t>
            </a:r>
            <a:r>
              <a:rPr lang="ar-SA" sz="2400" b="1" dirty="0"/>
              <a:t>:</a:t>
            </a:r>
            <a:r>
              <a:rPr lang="ar-SA" sz="2400" dirty="0"/>
              <a:t> زمان دیارده‌یه‌كی كۆمه‌ڵایه‌تییه‌، ده‌نگ و واتاكان هیچ په‌یوه‌ندییه‌كیان به‌یه‌كه‌وه‌ نییه‌، ئاخێوه‌ران له‌سه‌ری ڕێككه‌وتوون.</a:t>
            </a:r>
            <a:endParaRPr lang="en-US" sz="2400" dirty="0"/>
          </a:p>
          <a:p>
            <a:pPr algn="just" rtl="1"/>
            <a:r>
              <a:rPr lang="ar-SA" sz="2400" b="1" dirty="0">
                <a:solidFill>
                  <a:srgbClr val="FF0000"/>
                </a:solidFill>
              </a:rPr>
              <a:t>- سۆسێر ده‌ڵێت:</a:t>
            </a:r>
            <a:r>
              <a:rPr lang="ar-SA" sz="2400" dirty="0">
                <a:solidFill>
                  <a:srgbClr val="FF0000"/>
                </a:solidFill>
              </a:rPr>
              <a:t> </a:t>
            </a:r>
            <a:r>
              <a:rPr lang="ar-SA" sz="2400" dirty="0"/>
              <a:t>زمان دیارده‌یه‌كی كۆمه‌ڵایه‌تییه‌، له‌ په‌یوه‌ندی نێوان ده‌نگ و واتاكان پێكهاتووه‌، كه‌ په‌یوه‌ندی له‌خۆوه‌ن و قسه‌پێكه‌رانی كۆمه‌ڵگه‌یه‌كی دیاریكراو له‌سه‌ری ڕێككه‌وتوون.‌</a:t>
            </a:r>
            <a:endParaRPr lang="en-US" sz="2400" dirty="0"/>
          </a:p>
          <a:p>
            <a:pPr algn="just" rtl="1"/>
            <a:r>
              <a:rPr lang="ar-SA" sz="2400" b="1" dirty="0">
                <a:solidFill>
                  <a:srgbClr val="FF0000"/>
                </a:solidFill>
              </a:rPr>
              <a:t>- بلۆمفیلد ده‌ڵێت:</a:t>
            </a:r>
            <a:r>
              <a:rPr lang="ar-SA" sz="2400" dirty="0">
                <a:solidFill>
                  <a:srgbClr val="FF0000"/>
                </a:solidFill>
              </a:rPr>
              <a:t> </a:t>
            </a:r>
            <a:r>
              <a:rPr lang="ar-SA" sz="2400" dirty="0"/>
              <a:t>زمان ده‌نگه‌، مرۆڤ له‌ ده‌وروبه‌ری وه‌ریده‌گرێت.</a:t>
            </a:r>
            <a:endParaRPr lang="en-US" sz="2400" dirty="0"/>
          </a:p>
          <a:p>
            <a:pPr algn="just" rtl="1"/>
            <a:r>
              <a:rPr lang="ar-SA" sz="2400" b="1" dirty="0">
                <a:solidFill>
                  <a:srgbClr val="FF0000"/>
                </a:solidFill>
              </a:rPr>
              <a:t>- ئه‌ندرێ ماتینی ده‌ڵێت</a:t>
            </a:r>
            <a:r>
              <a:rPr lang="ar-SA" sz="2400" dirty="0">
                <a:solidFill>
                  <a:srgbClr val="FF0000"/>
                </a:solidFill>
              </a:rPr>
              <a:t>: </a:t>
            </a:r>
            <a:r>
              <a:rPr lang="ar-SA" sz="2400" dirty="0"/>
              <a:t>زمان هۆكاری گه‌یاندنه‌، گه‌یاندن تاكه‌ ئه‌ركی زمانه‌.</a:t>
            </a:r>
            <a:endParaRPr lang="en-US" sz="2400" dirty="0"/>
          </a:p>
          <a:p>
            <a:pPr algn="just" rtl="1"/>
            <a:r>
              <a:rPr lang="ar-SA" sz="2400" dirty="0">
                <a:solidFill>
                  <a:srgbClr val="FF0000"/>
                </a:solidFill>
              </a:rPr>
              <a:t>- </a:t>
            </a:r>
            <a:r>
              <a:rPr lang="ar-SA" sz="2400" b="1" dirty="0">
                <a:solidFill>
                  <a:srgbClr val="FF0000"/>
                </a:solidFill>
              </a:rPr>
              <a:t>چۆمسكی ده‌ڵێت:</a:t>
            </a:r>
            <a:r>
              <a:rPr lang="ar-SA" sz="2400" dirty="0">
                <a:solidFill>
                  <a:srgbClr val="FF0000"/>
                </a:solidFill>
              </a:rPr>
              <a:t> </a:t>
            </a:r>
            <a:r>
              <a:rPr lang="ar-SA" sz="2400" dirty="0"/>
              <a:t>زمان توانستێكی خۆرسكییه‌، مرۆڤ له‌پێش له‌دایكبوونی له‌گه‌ڵیدایه‌.</a:t>
            </a:r>
            <a:endParaRPr lang="en-US" sz="2400" dirty="0"/>
          </a:p>
          <a:p>
            <a:pPr algn="just" rtl="1"/>
            <a:r>
              <a:rPr lang="ar-SA" sz="2400" dirty="0"/>
              <a:t> </a:t>
            </a:r>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4</a:t>
            </a:fld>
            <a:endParaRPr lang="en-US"/>
          </a:p>
        </p:txBody>
      </p:sp>
    </p:spTree>
    <p:extLst>
      <p:ext uri="{BB962C8B-B14F-4D97-AF65-F5344CB8AC3E}">
        <p14:creationId xmlns:p14="http://schemas.microsoft.com/office/powerpoint/2010/main" val="37598713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894894"/>
          </a:xfrm>
        </p:spPr>
        <p:txBody>
          <a:bodyPr>
            <a:normAutofit fontScale="90000"/>
          </a:bodyPr>
          <a:lstStyle/>
          <a:p>
            <a:pPr algn="r" rtl="1"/>
            <a:r>
              <a:rPr lang="ar-SA" b="1" dirty="0"/>
              <a:t> ڕێگەی پلانی زمان</a:t>
            </a:r>
            <a:br>
              <a:rPr lang="ku-Arab-IQ" b="1" dirty="0"/>
            </a:br>
            <a:br>
              <a:rPr lang="ku-Arab-IQ" b="1" dirty="0"/>
            </a:br>
            <a:endParaRPr lang="en-US" dirty="0"/>
          </a:p>
        </p:txBody>
      </p:sp>
      <p:sp>
        <p:nvSpPr>
          <p:cNvPr id="3" name="Content Placeholder 2"/>
          <p:cNvSpPr>
            <a:spLocks noGrp="1"/>
          </p:cNvSpPr>
          <p:nvPr>
            <p:ph idx="1"/>
          </p:nvPr>
        </p:nvSpPr>
        <p:spPr>
          <a:xfrm>
            <a:off x="574766" y="1724296"/>
            <a:ext cx="10946674" cy="3967843"/>
          </a:xfrm>
        </p:spPr>
        <p:txBody>
          <a:bodyPr>
            <a:normAutofit/>
          </a:bodyPr>
          <a:lstStyle/>
          <a:p>
            <a:pPr algn="just" rtl="1"/>
            <a:r>
              <a:rPr lang="ar-SA" dirty="0"/>
              <a:t>پلانی زمان یاخود ئەندازەی زمان، هەوڵێكی ورد و سیستیماتیكی و لەسەر تیۆر دامەزراوە، بۆ چارەسەركردنی كێشەكانی پەیوەندیكردنی كۆمەڵگه‌یەكی (فرەزمانی) یاخود (تاكزمانی). ئەو سیاسەتەی زمان هەوڵ دەدات لەناو هەموو دیالێكتەكانی زمانێك (كۆمەڵگای تاكزمانی) یان زمانەكانی كۆمەڵگایەكی فرەزمان، زارێك بۆ تاكەكانی نەتەوەیەك بكاتە زمانی ستاندارد یان زمانی فەرمی وڵات. لەناو كۆمەڵگه‌ی فرەنەتەوەش زمانێك هەڵدەبژێرێ كە ببێتە زمانی فەرمی وڵات.</a:t>
            </a:r>
            <a:endParaRPr lang="en-US" dirty="0"/>
          </a:p>
          <a:p>
            <a:pPr algn="just" rtl="1"/>
            <a:r>
              <a:rPr lang="ar-SA" dirty="0"/>
              <a:t> </a:t>
            </a:r>
            <a:r>
              <a:rPr lang="ar-SA" dirty="0">
                <a:solidFill>
                  <a:srgbClr val="FF0000"/>
                </a:solidFill>
              </a:rPr>
              <a:t>پلانی زمانیش بۆ پرۆسەی بە ستانداردبوونی زارێك لە كۆمەڵگای كوردی تاكزماندا، بەو چەند قۆناغانەی خوارەوە دەبێت:</a:t>
            </a:r>
            <a:endParaRPr lang="en-US" dirty="0">
              <a:solidFill>
                <a:srgbClr val="FF0000"/>
              </a:solidFill>
            </a:endParaRPr>
          </a:p>
          <a:p>
            <a:pPr algn="just" rtl="1"/>
            <a:r>
              <a:rPr lang="ar-SA" dirty="0">
                <a:solidFill>
                  <a:srgbClr val="FF0000"/>
                </a:solidFill>
              </a:rPr>
              <a:t>یەكەم: هەڵبژاردنی زارێك یان بنزارێك</a:t>
            </a:r>
            <a:endParaRPr lang="en-US" dirty="0">
              <a:solidFill>
                <a:srgbClr val="FF0000"/>
              </a:solidFill>
            </a:endParaRPr>
          </a:p>
          <a:p>
            <a:pPr algn="just" rtl="1"/>
            <a:r>
              <a:rPr lang="ar-SA" dirty="0">
                <a:solidFill>
                  <a:srgbClr val="FF0000"/>
                </a:solidFill>
              </a:rPr>
              <a:t>دووەم: بەسیستەمكردن</a:t>
            </a:r>
            <a:endParaRPr lang="en-US" dirty="0">
              <a:solidFill>
                <a:srgbClr val="FF0000"/>
              </a:solidFill>
            </a:endParaRPr>
          </a:p>
          <a:p>
            <a:pPr algn="just" rtl="1"/>
            <a:r>
              <a:rPr lang="ar-SA" dirty="0">
                <a:solidFill>
                  <a:srgbClr val="FF0000"/>
                </a:solidFill>
              </a:rPr>
              <a:t>سێیەم: بەهەمەلایەنكردن</a:t>
            </a:r>
            <a:endParaRPr lang="en-US" dirty="0">
              <a:solidFill>
                <a:srgbClr val="FF0000"/>
              </a:solidFill>
            </a:endParaRPr>
          </a:p>
          <a:p>
            <a:pPr algn="just" rtl="1"/>
            <a:r>
              <a:rPr lang="ar-SA" dirty="0">
                <a:solidFill>
                  <a:srgbClr val="FF0000"/>
                </a:solidFill>
              </a:rPr>
              <a:t>چوارەم: جێبەجێكردن</a:t>
            </a:r>
            <a:endParaRPr lang="en-US" dirty="0">
              <a:solidFill>
                <a:srgbClr val="FF0000"/>
              </a:solidFill>
            </a:endParaRPr>
          </a:p>
          <a:p>
            <a:pPr algn="just" rtl="1"/>
            <a:r>
              <a:rPr lang="ar-SA" dirty="0">
                <a:solidFill>
                  <a:srgbClr val="FF0000"/>
                </a:solidFill>
              </a:rPr>
              <a:t>پێنجەم: قەبوڵكردنی جەماوەریی</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F91B219C-6FD5-4CC5-927D-1775406B2036}" type="slidenum">
              <a:rPr lang="en-US" smtClean="0"/>
              <a:t>40</a:t>
            </a:fld>
            <a:endParaRPr lang="en-US"/>
          </a:p>
        </p:txBody>
      </p:sp>
    </p:spTree>
    <p:extLst>
      <p:ext uri="{BB962C8B-B14F-4D97-AF65-F5344CB8AC3E}">
        <p14:creationId xmlns:p14="http://schemas.microsoft.com/office/powerpoint/2010/main" val="34335308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t>گۆڕان له ‌زماندا</a:t>
            </a:r>
            <a:endParaRPr lang="en-US" dirty="0"/>
          </a:p>
        </p:txBody>
      </p:sp>
      <p:sp>
        <p:nvSpPr>
          <p:cNvPr id="3" name="Content Placeholder 2"/>
          <p:cNvSpPr>
            <a:spLocks noGrp="1"/>
          </p:cNvSpPr>
          <p:nvPr>
            <p:ph idx="1"/>
          </p:nvPr>
        </p:nvSpPr>
        <p:spPr>
          <a:xfrm>
            <a:off x="404949" y="1845734"/>
            <a:ext cx="10750731" cy="4023360"/>
          </a:xfrm>
        </p:spPr>
        <p:txBody>
          <a:bodyPr/>
          <a:lstStyle/>
          <a:p>
            <a:pPr algn="just" rtl="1"/>
            <a:r>
              <a:rPr lang="ar-SA" dirty="0">
                <a:latin typeface="Unikurd Goran" panose="020B0604030504040204" pitchFamily="34" charset="-78"/>
                <a:cs typeface="Unikurd Goran" panose="020B0604030504040204" pitchFamily="34" charset="-78"/>
              </a:rPr>
              <a:t>:</a:t>
            </a:r>
            <a:endParaRPr lang="en-US" dirty="0">
              <a:latin typeface="Unikurd Goran" panose="020B0604030504040204" pitchFamily="34" charset="-78"/>
              <a:cs typeface="Unikurd Goran" panose="020B0604030504040204" pitchFamily="34" charset="-78"/>
            </a:endParaRPr>
          </a:p>
          <a:p>
            <a:pPr algn="just" rtl="1"/>
            <a:r>
              <a:rPr lang="ar-SA" dirty="0">
                <a:solidFill>
                  <a:srgbClr val="FF0000"/>
                </a:solidFill>
                <a:latin typeface="Unikurd Goran" panose="020B0604030504040204" pitchFamily="34" charset="-78"/>
                <a:cs typeface="Unikurd Goran" panose="020B0604030504040204" pitchFamily="34" charset="-78"/>
              </a:rPr>
              <a:t>•</a:t>
            </a:r>
            <a:r>
              <a:rPr lang="ar-SA" b="1" dirty="0">
                <a:solidFill>
                  <a:srgbClr val="FF0000"/>
                </a:solidFill>
                <a:latin typeface="Unikurd Goran" panose="020B0604030504040204" pitchFamily="34" charset="-78"/>
                <a:cs typeface="Unikurd Goran" panose="020B0604030504040204" pitchFamily="34" charset="-78"/>
              </a:rPr>
              <a:t>چەمك و پێناسەی گۆڕان لە زماندا</a:t>
            </a:r>
            <a:endParaRPr lang="en-US" dirty="0">
              <a:solidFill>
                <a:srgbClr val="FF0000"/>
              </a:solidFill>
              <a:latin typeface="Unikurd Goran" panose="020B0604030504040204" pitchFamily="34" charset="-78"/>
              <a:cs typeface="Unikurd Goran" panose="020B0604030504040204" pitchFamily="34" charset="-78"/>
            </a:endParaRPr>
          </a:p>
          <a:p>
            <a:pPr algn="just" rtl="1"/>
            <a:r>
              <a:rPr lang="ar-SA" dirty="0">
                <a:latin typeface="Unikurd Goran" panose="020B0604030504040204" pitchFamily="34" charset="-78"/>
                <a:cs typeface="Unikurd Goran" panose="020B0604030504040204" pitchFamily="34" charset="-78"/>
              </a:rPr>
              <a:t>     </a:t>
            </a:r>
            <a:r>
              <a:rPr lang="ar-SA" sz="3200" dirty="0">
                <a:latin typeface="Unikurd Goran" panose="020B0604030504040204" pitchFamily="34" charset="-78"/>
                <a:cs typeface="Unikurd Goran" panose="020B0604030504040204" pitchFamily="34" charset="-78"/>
              </a:rPr>
              <a:t>بێگومان هەموو زمانێكی زیندوو بە بەردەوامی دەگۆڕێت، هۆكارەكانی گۆڕانیش بەزۆری بۆ ئەو داهێنانانەی مرۆڤ، كە بەردەوام بەدەستییان دەهێنێت لە ماوەی ژیانیدا، دەگەڕێتەوە. بێگومان ئەم بەرهەم و داهێنانانەش پێویستییان بە ناوێك هەیە بۆ ئەوەی بناسرێنەوە، بەمەش لە ماوەی ساڵێكدا ڕەنگە هەندێك وشەی نوێ لەم ڕێگەیەوە بێنە ناو زمان.</a:t>
            </a:r>
            <a:endParaRPr lang="en-US" sz="3200" dirty="0">
              <a:latin typeface="Unikurd Goran" panose="020B0604030504040204" pitchFamily="34" charset="-78"/>
              <a:cs typeface="Unikurd Goran" panose="020B0604030504040204" pitchFamily="34" charset="-78"/>
            </a:endParaRPr>
          </a:p>
          <a:p>
            <a:pPr algn="just"/>
            <a:endParaRPr lang="en-US" dirty="0">
              <a:latin typeface="Unikurd Goran" panose="020B0604030504040204" pitchFamily="34" charset="-78"/>
              <a:cs typeface="Unikurd Goran" panose="020B0604030504040204" pitchFamily="34" charset="-78"/>
            </a:endParaRPr>
          </a:p>
        </p:txBody>
      </p:sp>
      <p:sp>
        <p:nvSpPr>
          <p:cNvPr id="4" name="Slide Number Placeholder 3"/>
          <p:cNvSpPr>
            <a:spLocks noGrp="1"/>
          </p:cNvSpPr>
          <p:nvPr>
            <p:ph type="sldNum" sz="quarter" idx="12"/>
          </p:nvPr>
        </p:nvSpPr>
        <p:spPr/>
        <p:txBody>
          <a:bodyPr/>
          <a:lstStyle/>
          <a:p>
            <a:fld id="{F91B219C-6FD5-4CC5-927D-1775406B2036}" type="slidenum">
              <a:rPr lang="en-US" smtClean="0"/>
              <a:t>41</a:t>
            </a:fld>
            <a:endParaRPr lang="en-US"/>
          </a:p>
        </p:txBody>
      </p:sp>
    </p:spTree>
    <p:extLst>
      <p:ext uri="{BB962C8B-B14F-4D97-AF65-F5344CB8AC3E}">
        <p14:creationId xmlns:p14="http://schemas.microsoft.com/office/powerpoint/2010/main" val="8200544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latin typeface="Times New Roman" panose="02020603050405020304" pitchFamily="18" charset="0"/>
                <a:ea typeface="Times New Roman" panose="02020603050405020304" pitchFamily="18" charset="0"/>
                <a:cs typeface="Unikurd Goran" panose="020B0604030504040204" pitchFamily="34" charset="-78"/>
              </a:rPr>
              <a:t>یه‌كه‌م: هۆكاری ناوەكی</a:t>
            </a:r>
            <a:endParaRPr lang="en-US" sz="4400" dirty="0">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0" y="1845734"/>
            <a:ext cx="12192000" cy="4023360"/>
          </a:xfrm>
        </p:spPr>
        <p:txBody>
          <a:bodyPr>
            <a:normAutofit/>
          </a:bodyPr>
          <a:lstStyle/>
          <a:p>
            <a:pPr algn="just" rtl="1"/>
            <a:r>
              <a:rPr lang="ar-SA" sz="2400" dirty="0">
                <a:latin typeface="Unikurd Goran" panose="020B0604030504040204" pitchFamily="34" charset="-78"/>
                <a:ea typeface="Times New Roman" panose="02020603050405020304" pitchFamily="18" charset="0"/>
                <a:cs typeface="Unikurd Goran" panose="020B0604030504040204" pitchFamily="34" charset="-78"/>
              </a:rPr>
              <a:t>هەندێك هێزی شاراوە هەیە كە كاریگەری لەسەر گۆڕانی زمان هەیە، ئەم هێزە هەرگیز دەستی بەسەردا ناگیرێت و ڕاناگیرێت، پێوەندی بە كڕۆكی كەرەسە و سروشتی زمان خۆیەوە هەیە. ئەم سروشتە هەمووی هەرچییەكی تێدایە، لە جووڵە و گۆڕانێكی بەردەوامە، هیچ هێزێ نییە بتوانێ ڕایبگرێ.</a:t>
            </a:r>
            <a:endParaRPr lang="en-US" sz="2400" dirty="0">
              <a:latin typeface="Unikurd Goran" panose="020B0604030504040204" pitchFamily="34" charset="-78"/>
              <a:ea typeface="Times New Roman" panose="02020603050405020304" pitchFamily="18" charset="0"/>
              <a:cs typeface="Unikurd Goran" panose="020B0604030504040204" pitchFamily="34" charset="-78"/>
            </a:endParaRPr>
          </a:p>
          <a:p>
            <a:pPr algn="just" rtl="1"/>
            <a:r>
              <a:rPr lang="ar-SA" sz="2400" dirty="0">
                <a:latin typeface="Unikurd Goran" panose="020B0604030504040204" pitchFamily="34" charset="-78"/>
                <a:ea typeface="Times New Roman" panose="02020603050405020304" pitchFamily="18" charset="0"/>
                <a:cs typeface="Unikurd Goran" panose="020B0604030504040204" pitchFamily="34" charset="-78"/>
              </a:rPr>
              <a:t>هەندێك لە زمانەوانان پێیان وایە گۆڕانی گەورەی زمان ئەوكاتە ڕوودەدات، كە خەڵكێك بۆ ناوچەیەك كۆچ دەكەن، یان دانیشتوانی ئەسڵی شوێنێك، زمانی خەڵكە كۆچكردووە تازە هاتووەكە فێر دەبن، كە فێریشی دەبن بەچاكی فێری نابن, به‌ڵكو به‌شێوه‌یه‌كی ناڕێك و ناته‌واو فێری ده‌بن. ئیدی ئەو زمانە ناتەواوە دەگوێزرێتەوە بۆ منداڵەكانی خۆیان و خەڵكانی دی، كە ئەمەش لە ئەنجامدا گۆڕان لە زماندا دروستدەكات.</a:t>
            </a:r>
            <a:endParaRPr lang="en-US" sz="2400" dirty="0">
              <a:latin typeface="Unikurd Goran" panose="020B0604030504040204" pitchFamily="34" charset="-78"/>
              <a:ea typeface="Times New Roman" panose="02020603050405020304" pitchFamily="18" charset="0"/>
              <a:cs typeface="Unikurd Goran" panose="020B0604030504040204" pitchFamily="34" charset="-78"/>
            </a:endParaRPr>
          </a:p>
        </p:txBody>
      </p:sp>
      <p:sp>
        <p:nvSpPr>
          <p:cNvPr id="4" name="Slide Number Placeholder 3"/>
          <p:cNvSpPr>
            <a:spLocks noGrp="1"/>
          </p:cNvSpPr>
          <p:nvPr>
            <p:ph type="sldNum" sz="quarter" idx="12"/>
          </p:nvPr>
        </p:nvSpPr>
        <p:spPr/>
        <p:txBody>
          <a:bodyPr/>
          <a:lstStyle/>
          <a:p>
            <a:fld id="{F91B219C-6FD5-4CC5-927D-1775406B2036}" type="slidenum">
              <a:rPr lang="en-US" smtClean="0"/>
              <a:t>42</a:t>
            </a:fld>
            <a:endParaRPr lang="en-US"/>
          </a:p>
        </p:txBody>
      </p:sp>
    </p:spTree>
    <p:extLst>
      <p:ext uri="{BB962C8B-B14F-4D97-AF65-F5344CB8AC3E}">
        <p14:creationId xmlns:p14="http://schemas.microsoft.com/office/powerpoint/2010/main" val="32583420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دووه‌م</a:t>
            </a:r>
            <a:r>
              <a:rPr lang="ku-Arab-IQ" b="1" dirty="0"/>
              <a:t>:</a:t>
            </a:r>
            <a:r>
              <a:rPr lang="ar-SA" b="1" dirty="0"/>
              <a:t> هۆكاری دەرەكی</a:t>
            </a:r>
            <a:endParaRPr lang="en-US" dirty="0"/>
          </a:p>
        </p:txBody>
      </p:sp>
      <p:sp>
        <p:nvSpPr>
          <p:cNvPr id="3" name="Content Placeholder 2"/>
          <p:cNvSpPr>
            <a:spLocks noGrp="1"/>
          </p:cNvSpPr>
          <p:nvPr>
            <p:ph idx="1"/>
          </p:nvPr>
        </p:nvSpPr>
        <p:spPr>
          <a:xfrm>
            <a:off x="444137" y="1737360"/>
            <a:ext cx="11220994" cy="4131734"/>
          </a:xfrm>
        </p:spPr>
        <p:txBody>
          <a:bodyPr/>
          <a:lstStyle/>
          <a:p>
            <a:pPr algn="r"/>
            <a:endParaRPr lang="en-US" dirty="0"/>
          </a:p>
          <a:p>
            <a:pPr marL="0" indent="0" algn="r">
              <a:buNone/>
            </a:pPr>
            <a:endParaRPr lang="en-US" dirty="0"/>
          </a:p>
          <a:p>
            <a:pPr algn="just" rtl="1"/>
            <a:r>
              <a:rPr lang="ar-SA" sz="2800" dirty="0"/>
              <a:t>ئەمەیان پەیوەستە بە ژینگە، واتە ژینگە ڕۆڵی باڵا دەگێڕێت لە ئاراستەكردنی سروشتی گۆڕینەكە، ئەگەر سیستەمێ بخرێتە دوو ژینگەی جیاواز، پاش ماوەیەك دەگۆڕێت، لەهەر ژینگەیەكدا بەجۆرێك دەردەكەوێت، لە ئەنجامدا دەبێتە دوو سیستەمی جیاواز. هەر یەكە بەپێی بارودۆخی ژینگە تایبەتییەكەی خۆی دەگۆڕێت.</a:t>
            </a:r>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43</a:t>
            </a:fld>
            <a:endParaRPr lang="en-US"/>
          </a:p>
        </p:txBody>
      </p:sp>
    </p:spTree>
    <p:extLst>
      <p:ext uri="{BB962C8B-B14F-4D97-AF65-F5344CB8AC3E}">
        <p14:creationId xmlns:p14="http://schemas.microsoft.com/office/powerpoint/2010/main" val="23791110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22514" y="1845734"/>
            <a:ext cx="10633166" cy="4023360"/>
          </a:xfrm>
        </p:spPr>
        <p:txBody>
          <a:bodyPr>
            <a:normAutofit fontScale="92500" lnSpcReduction="10000"/>
          </a:bodyPr>
          <a:lstStyle/>
          <a:p>
            <a:pPr algn="just" rtl="1"/>
            <a:r>
              <a:rPr lang="ar-SA" sz="2800" b="1" dirty="0">
                <a:solidFill>
                  <a:srgbClr val="FF0000"/>
                </a:solidFill>
                <a:latin typeface="Unikurd Goran" panose="020B0604030504040204" pitchFamily="34" charset="-78"/>
                <a:cs typeface="Unikurd Goran" panose="020B0604030504040204" pitchFamily="34" charset="-78"/>
              </a:rPr>
              <a:t>١- هۆكاری سیاسی</a:t>
            </a:r>
            <a:endParaRPr lang="en-US" sz="2800" dirty="0">
              <a:solidFill>
                <a:srgbClr val="FF0000"/>
              </a:solidFill>
              <a:latin typeface="Unikurd Goran" panose="020B0604030504040204" pitchFamily="34" charset="-78"/>
              <a:cs typeface="Unikurd Goran" panose="020B0604030504040204" pitchFamily="34" charset="-78"/>
            </a:endParaRPr>
          </a:p>
          <a:p>
            <a:pPr algn="just" rtl="1"/>
            <a:r>
              <a:rPr lang="ar-SA" sz="2800" dirty="0">
                <a:latin typeface="Unikurd Goran" panose="020B0604030504040204" pitchFamily="34" charset="-78"/>
                <a:cs typeface="Unikurd Goran" panose="020B0604030504040204" pitchFamily="34" charset="-78"/>
              </a:rPr>
              <a:t>      داگیركردنی وڵاتێك لەلایەن وڵاتێكی تر، یان جەنگێكی ماوە درێژی نێوان دوو نەتەوەی زمان جیاواز، یان چەند نەتەوەیەكی زمان جیاواز، دەبێتە هۆی تێكەڵاوی زمانیان و زمان لەیەكتروەرگرتن</a:t>
            </a:r>
            <a:endParaRPr lang="en-US" sz="2800" dirty="0">
              <a:latin typeface="Unikurd Goran" panose="020B0604030504040204" pitchFamily="34" charset="-78"/>
              <a:cs typeface="Unikurd Goran" panose="020B0604030504040204" pitchFamily="34" charset="-78"/>
            </a:endParaRPr>
          </a:p>
          <a:p>
            <a:pPr algn="just" rtl="1"/>
            <a:r>
              <a:rPr lang="ar-SA" sz="2800" b="1" dirty="0">
                <a:solidFill>
                  <a:srgbClr val="FF0000"/>
                </a:solidFill>
                <a:latin typeface="Unikurd Goran" panose="020B0604030504040204" pitchFamily="34" charset="-78"/>
                <a:cs typeface="Unikurd Goran" panose="020B0604030504040204" pitchFamily="34" charset="-78"/>
              </a:rPr>
              <a:t>٢- هۆكاری كۆمەڵایەتی </a:t>
            </a:r>
            <a:endParaRPr lang="en-US" sz="2800" dirty="0">
              <a:solidFill>
                <a:srgbClr val="FF0000"/>
              </a:solidFill>
              <a:latin typeface="Unikurd Goran" panose="020B0604030504040204" pitchFamily="34" charset="-78"/>
              <a:cs typeface="Unikurd Goran" panose="020B0604030504040204" pitchFamily="34" charset="-78"/>
            </a:endParaRPr>
          </a:p>
          <a:p>
            <a:pPr algn="just" rtl="1"/>
            <a:r>
              <a:rPr lang="ar-SA" sz="2800" dirty="0">
                <a:latin typeface="Unikurd Goran" panose="020B0604030504040204" pitchFamily="34" charset="-78"/>
                <a:cs typeface="Unikurd Goran" panose="020B0604030504040204" pitchFamily="34" charset="-78"/>
              </a:rPr>
              <a:t>    پێویستییەكانی مرۆڤ لەگەڵ گۆڕانی كۆمەڵایەتی گۆڕانیان بەسەردا دێت، یەكێ لەو پێداویستیانەش زمانە، زمانیش وەك هەر دیاردەیەك خۆی لەگەڵ گۆڕانكارییەكانی كۆمەڵگە دەگونجێنێت، زمانی مرۆڤ بەردەوام دەگۆڕێت و لە پێشكەوتندایە، بەجۆرێ هەر گۆڕانكارییەك لە كۆمەڵگەدا ڕوودەدات ڕاستەوخۆ كاریگەری بەسەر زمانەوە دەبێت و دەگۆڕێت.</a:t>
            </a:r>
            <a:endParaRPr lang="en-US" sz="2800" dirty="0">
              <a:latin typeface="Unikurd Goran" panose="020B0604030504040204" pitchFamily="34" charset="-78"/>
              <a:cs typeface="Unikurd Goran" panose="020B0604030504040204" pitchFamily="34" charset="-78"/>
            </a:endParaRPr>
          </a:p>
          <a:p>
            <a:pPr algn="just"/>
            <a:endParaRPr lang="en-US" dirty="0">
              <a:latin typeface="Unikurd Goran" panose="020B0604030504040204" pitchFamily="34" charset="-78"/>
              <a:cs typeface="Unikurd Goran" panose="020B0604030504040204" pitchFamily="34" charset="-78"/>
            </a:endParaRPr>
          </a:p>
        </p:txBody>
      </p:sp>
      <p:sp>
        <p:nvSpPr>
          <p:cNvPr id="4" name="Slide Number Placeholder 3"/>
          <p:cNvSpPr>
            <a:spLocks noGrp="1"/>
          </p:cNvSpPr>
          <p:nvPr>
            <p:ph type="sldNum" sz="quarter" idx="12"/>
          </p:nvPr>
        </p:nvSpPr>
        <p:spPr/>
        <p:txBody>
          <a:bodyPr/>
          <a:lstStyle/>
          <a:p>
            <a:fld id="{F91B219C-6FD5-4CC5-927D-1775406B2036}" type="slidenum">
              <a:rPr lang="en-US" smtClean="0"/>
              <a:t>44</a:t>
            </a:fld>
            <a:endParaRPr lang="en-US"/>
          </a:p>
        </p:txBody>
      </p:sp>
    </p:spTree>
    <p:extLst>
      <p:ext uri="{BB962C8B-B14F-4D97-AF65-F5344CB8AC3E}">
        <p14:creationId xmlns:p14="http://schemas.microsoft.com/office/powerpoint/2010/main" val="7560490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74766" y="1845734"/>
            <a:ext cx="10580914" cy="4023360"/>
          </a:xfrm>
        </p:spPr>
        <p:txBody>
          <a:bodyPr>
            <a:normAutofit/>
          </a:bodyPr>
          <a:lstStyle/>
          <a:p>
            <a:pPr algn="just" rtl="1"/>
            <a:r>
              <a:rPr lang="ar-SA" sz="2400" dirty="0">
                <a:solidFill>
                  <a:srgbClr val="FF0000"/>
                </a:solidFill>
                <a:latin typeface="Unikurd Goran" panose="020B0604030504040204" pitchFamily="34" charset="-78"/>
                <a:cs typeface="Unikurd Goran" panose="020B0604030504040204" pitchFamily="34" charset="-78"/>
              </a:rPr>
              <a:t>٣- </a:t>
            </a:r>
            <a:r>
              <a:rPr lang="ar-SA" sz="2400" b="1" dirty="0">
                <a:solidFill>
                  <a:srgbClr val="FF0000"/>
                </a:solidFill>
                <a:latin typeface="Unikurd Goran" panose="020B0604030504040204" pitchFamily="34" charset="-78"/>
                <a:cs typeface="Unikurd Goran" panose="020B0604030504040204" pitchFamily="34" charset="-78"/>
              </a:rPr>
              <a:t>هۆكاری جوگرافی</a:t>
            </a:r>
            <a:endParaRPr lang="en-US" sz="2400" dirty="0">
              <a:solidFill>
                <a:srgbClr val="FF0000"/>
              </a:solidFill>
              <a:latin typeface="Unikurd Goran" panose="020B0604030504040204" pitchFamily="34" charset="-78"/>
              <a:cs typeface="Unikurd Goran" panose="020B0604030504040204" pitchFamily="34" charset="-78"/>
            </a:endParaRPr>
          </a:p>
          <a:p>
            <a:pPr algn="just" rtl="1"/>
            <a:r>
              <a:rPr lang="ar-SA" sz="2400" dirty="0">
                <a:latin typeface="Unikurd Goran" panose="020B0604030504040204" pitchFamily="34" charset="-78"/>
                <a:cs typeface="Unikurd Goran" panose="020B0604030504040204" pitchFamily="34" charset="-78"/>
              </a:rPr>
              <a:t> هەر زمانێك جوگرافیای تایبەت بە خۆی هەیە، بۆیە سروشتی جوگرافی بۆ ژینگەی زمان كاریگەرییەكی گەورەی هەیە لەسەر جۆری گۆڕانەكە، كە تووشی زمان دەبێت، </a:t>
            </a:r>
            <a:endParaRPr lang="en-US" sz="2400" dirty="0">
              <a:latin typeface="Unikurd Goran" panose="020B0604030504040204" pitchFamily="34" charset="-78"/>
              <a:cs typeface="Unikurd Goran" panose="020B0604030504040204" pitchFamily="34" charset="-78"/>
            </a:endParaRPr>
          </a:p>
          <a:p>
            <a:pPr algn="just" rtl="1"/>
            <a:r>
              <a:rPr lang="ar-SA" sz="2400" dirty="0">
                <a:latin typeface="Unikurd Goran" panose="020B0604030504040204" pitchFamily="34" charset="-78"/>
                <a:cs typeface="Unikurd Goran" panose="020B0604030504040204" pitchFamily="34" charset="-78"/>
              </a:rPr>
              <a:t> </a:t>
            </a:r>
            <a:endParaRPr lang="en-US" sz="2400" dirty="0">
              <a:latin typeface="Unikurd Goran" panose="020B0604030504040204" pitchFamily="34" charset="-78"/>
              <a:cs typeface="Unikurd Goran" panose="020B0604030504040204" pitchFamily="34" charset="-78"/>
            </a:endParaRPr>
          </a:p>
          <a:p>
            <a:pPr algn="just" rtl="1"/>
            <a:r>
              <a:rPr lang="ar-SA" sz="2400" b="1" dirty="0">
                <a:solidFill>
                  <a:srgbClr val="FF0000"/>
                </a:solidFill>
                <a:latin typeface="Unikurd Goran" panose="020B0604030504040204" pitchFamily="34" charset="-78"/>
                <a:cs typeface="Unikurd Goran" panose="020B0604030504040204" pitchFamily="34" charset="-78"/>
              </a:rPr>
              <a:t>٤- هۆكاری ئابووری و بازرگانی</a:t>
            </a:r>
            <a:endParaRPr lang="en-US" sz="2400" dirty="0">
              <a:solidFill>
                <a:srgbClr val="FF0000"/>
              </a:solidFill>
              <a:latin typeface="Unikurd Goran" panose="020B0604030504040204" pitchFamily="34" charset="-78"/>
              <a:cs typeface="Unikurd Goran" panose="020B0604030504040204" pitchFamily="34" charset="-78"/>
            </a:endParaRPr>
          </a:p>
          <a:p>
            <a:pPr algn="just" rtl="1"/>
            <a:r>
              <a:rPr lang="ar-SA" sz="2400" dirty="0">
                <a:latin typeface="Unikurd Goran" panose="020B0604030504040204" pitchFamily="34" charset="-78"/>
                <a:cs typeface="Unikurd Goran" panose="020B0604030504040204" pitchFamily="34" charset="-78"/>
              </a:rPr>
              <a:t>     هۆكارێكی گرنگ و گەورەیە بۆ گۆڕینی زمان، بەهۆی ئەوەی لە نێوان میللەتان ئاڵوگۆڕی ئابووری و بازرگانی دەكرێت، لە هەمان كاتیشدا وشە و زاراوەی نوێ دێتە ئاراوە، ئەمە وا دەكات ببنە هۆی گۆڕینی وشە و واتای نوێ، چونكە ناوی هەندێ شوێن و كاڵای بازرگانی لە هەندێ وڵاتدا جیاوازە لەگەڵ وڵاتێكی تر.</a:t>
            </a:r>
            <a:endParaRPr lang="en-US" sz="2400" dirty="0">
              <a:latin typeface="Unikurd Goran" panose="020B0604030504040204" pitchFamily="34" charset="-78"/>
              <a:cs typeface="Unikurd Goran" panose="020B0604030504040204" pitchFamily="34" charset="-78"/>
            </a:endParaRPr>
          </a:p>
        </p:txBody>
      </p:sp>
      <p:sp>
        <p:nvSpPr>
          <p:cNvPr id="4" name="Slide Number Placeholder 3"/>
          <p:cNvSpPr>
            <a:spLocks noGrp="1"/>
          </p:cNvSpPr>
          <p:nvPr>
            <p:ph type="sldNum" sz="quarter" idx="12"/>
          </p:nvPr>
        </p:nvSpPr>
        <p:spPr/>
        <p:txBody>
          <a:bodyPr/>
          <a:lstStyle/>
          <a:p>
            <a:fld id="{F91B219C-6FD5-4CC5-927D-1775406B2036}" type="slidenum">
              <a:rPr lang="en-US" smtClean="0"/>
              <a:t>45</a:t>
            </a:fld>
            <a:endParaRPr lang="en-US"/>
          </a:p>
        </p:txBody>
      </p:sp>
    </p:spTree>
    <p:extLst>
      <p:ext uri="{BB962C8B-B14F-4D97-AF65-F5344CB8AC3E}">
        <p14:creationId xmlns:p14="http://schemas.microsoft.com/office/powerpoint/2010/main" val="42116280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7829" y="1845734"/>
            <a:ext cx="10567851" cy="4023360"/>
          </a:xfrm>
        </p:spPr>
        <p:txBody>
          <a:bodyPr>
            <a:normAutofit/>
          </a:bodyPr>
          <a:lstStyle/>
          <a:p>
            <a:pPr algn="just" rtl="1"/>
            <a:r>
              <a:rPr lang="ar-SA" sz="2400" b="1" dirty="0">
                <a:solidFill>
                  <a:srgbClr val="FF0000"/>
                </a:solidFill>
              </a:rPr>
              <a:t>٥- هۆکاری ڕۆشنبیری </a:t>
            </a:r>
            <a:endParaRPr lang="en-US" sz="2400" dirty="0">
              <a:solidFill>
                <a:srgbClr val="FF0000"/>
              </a:solidFill>
            </a:endParaRPr>
          </a:p>
          <a:p>
            <a:pPr algn="just" rtl="1"/>
            <a:r>
              <a:rPr lang="ar-SA" sz="2400" dirty="0"/>
              <a:t>    پەیوەندی ڕۆشبیری دوو نەتەوەی جیاواز، هۆیەكە بۆ تێكەڵاوی زمان، چونكە هەریەكە شت لەویدیكە وەردەگرێت، بەتایبەتی لە زمانی نووسیندا.</a:t>
            </a:r>
            <a:endParaRPr lang="en-US" sz="2400" dirty="0"/>
          </a:p>
          <a:p>
            <a:pPr algn="just" rtl="1"/>
            <a:r>
              <a:rPr lang="ar-SA" sz="2400" dirty="0"/>
              <a:t> </a:t>
            </a:r>
            <a:endParaRPr lang="en-US" sz="2400" dirty="0"/>
          </a:p>
          <a:p>
            <a:pPr algn="just" rtl="1"/>
            <a:r>
              <a:rPr lang="ar-SA" sz="2400" b="1" dirty="0">
                <a:solidFill>
                  <a:srgbClr val="FF0000"/>
                </a:solidFill>
              </a:rPr>
              <a:t>٦- هۆكاری ئایینی</a:t>
            </a:r>
            <a:endParaRPr lang="en-US" sz="2400" dirty="0">
              <a:solidFill>
                <a:srgbClr val="FF0000"/>
              </a:solidFill>
            </a:endParaRPr>
          </a:p>
          <a:p>
            <a:pPr algn="just" rtl="1"/>
            <a:r>
              <a:rPr lang="ar-SA" sz="2400" dirty="0"/>
              <a:t>    ئایین ڕۆڵی كارا لە ژیانی كۆمەڵگەدا دەبینێت، بەوەی دەتوانێت تاكەكانی كۆمەڵگەی زمانە جیاوازەكان لەژێر چەتری بیروباوەڕی خۆیدا كۆبكاتەوە، بێگومان زمانی ئایین كاریگەری دەبێت لەسەر زمانی نەتەوە لەهەردوو باردا، ئەگەر یەك زمان بن یان جیاواز بن، گەشە و گۆڕانی زمانی ڕوو دەدات</a:t>
            </a:r>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46</a:t>
            </a:fld>
            <a:endParaRPr lang="en-US"/>
          </a:p>
        </p:txBody>
      </p:sp>
    </p:spTree>
    <p:extLst>
      <p:ext uri="{BB962C8B-B14F-4D97-AF65-F5344CB8AC3E}">
        <p14:creationId xmlns:p14="http://schemas.microsoft.com/office/powerpoint/2010/main" val="41278405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گۆڕان لە ئاستەكانی زماندا</a:t>
            </a:r>
            <a:endParaRPr lang="en-US" dirty="0"/>
          </a:p>
        </p:txBody>
      </p:sp>
      <p:sp>
        <p:nvSpPr>
          <p:cNvPr id="3" name="Content Placeholder 2"/>
          <p:cNvSpPr>
            <a:spLocks noGrp="1"/>
          </p:cNvSpPr>
          <p:nvPr>
            <p:ph idx="1"/>
          </p:nvPr>
        </p:nvSpPr>
        <p:spPr>
          <a:xfrm>
            <a:off x="156754" y="1737359"/>
            <a:ext cx="10998926" cy="4467497"/>
          </a:xfrm>
        </p:spPr>
        <p:txBody>
          <a:bodyPr>
            <a:noAutofit/>
          </a:bodyPr>
          <a:lstStyle/>
          <a:p>
            <a:pPr marL="0" indent="0" algn="r" rtl="1">
              <a:buNone/>
            </a:pPr>
            <a:r>
              <a:rPr lang="ar-SA" dirty="0">
                <a:latin typeface="Unikurd Goran" panose="020B0604030504040204" pitchFamily="34" charset="-78"/>
                <a:cs typeface="Unikurd Goran" panose="020B0604030504040204" pitchFamily="34" charset="-78"/>
              </a:rPr>
              <a:t>  </a:t>
            </a:r>
            <a:endParaRPr lang="en-US" dirty="0">
              <a:latin typeface="Unikurd Goran" panose="020B0604030504040204" pitchFamily="34" charset="-78"/>
              <a:cs typeface="Unikurd Goran" panose="020B0604030504040204" pitchFamily="34" charset="-78"/>
            </a:endParaRPr>
          </a:p>
          <a:p>
            <a:pPr algn="r" rtl="1"/>
            <a:r>
              <a:rPr lang="ar-SA" b="1" dirty="0">
                <a:solidFill>
                  <a:srgbClr val="FF0000"/>
                </a:solidFill>
                <a:latin typeface="Unikurd Goran" panose="020B0604030504040204" pitchFamily="34" charset="-78"/>
                <a:cs typeface="Unikurd Goran" panose="020B0604030504040204" pitchFamily="34" charset="-78"/>
              </a:rPr>
              <a:t>١- گۆڕان له‌ ئاستی دەنگسازیدا    </a:t>
            </a:r>
            <a:endParaRPr lang="en-US" dirty="0">
              <a:solidFill>
                <a:srgbClr val="FF0000"/>
              </a:solidFill>
              <a:latin typeface="Unikurd Goran" panose="020B0604030504040204" pitchFamily="34" charset="-78"/>
              <a:cs typeface="Unikurd Goran" panose="020B0604030504040204" pitchFamily="34" charset="-78"/>
            </a:endParaRPr>
          </a:p>
          <a:p>
            <a:pPr algn="r" rtl="1"/>
            <a:r>
              <a:rPr lang="ar-SA" dirty="0">
                <a:latin typeface="Unikurd Goran" panose="020B0604030504040204" pitchFamily="34" charset="-78"/>
                <a:cs typeface="Unikurd Goran" panose="020B0604030504040204" pitchFamily="34" charset="-78"/>
              </a:rPr>
              <a:t>    بێگومان ئەگەر هەر وشەیەك دەنگێكی لێ بسوێت وشەیەكی تری لێ دروست دەبێت و ڕەنگە واتایەكی نوێ بدات. هەندێكجار گۆڕانی دەنگی بە هۆكاری دەرەكی بەهۆی كاریگەری دەنگەكانی زمانێك لەسەر زمانێكی تر ڕوودەدات.    </a:t>
            </a:r>
            <a:endParaRPr lang="en-US" dirty="0">
              <a:latin typeface="Unikurd Goran" panose="020B0604030504040204" pitchFamily="34" charset="-78"/>
              <a:cs typeface="Unikurd Goran" panose="020B0604030504040204" pitchFamily="34" charset="-78"/>
            </a:endParaRPr>
          </a:p>
          <a:p>
            <a:pPr algn="r" rtl="1"/>
            <a:r>
              <a:rPr lang="ar-SA" b="1" dirty="0">
                <a:solidFill>
                  <a:srgbClr val="FF0000"/>
                </a:solidFill>
                <a:latin typeface="Unikurd Goran" panose="020B0604030504040204" pitchFamily="34" charset="-78"/>
                <a:cs typeface="Unikurd Goran" panose="020B0604030504040204" pitchFamily="34" charset="-78"/>
              </a:rPr>
              <a:t>٢- گۆڕان لە ئاستی وشەسازیدا</a:t>
            </a:r>
            <a:endParaRPr lang="en-US" dirty="0">
              <a:solidFill>
                <a:srgbClr val="FF0000"/>
              </a:solidFill>
              <a:latin typeface="Unikurd Goran" panose="020B0604030504040204" pitchFamily="34" charset="-78"/>
              <a:cs typeface="Unikurd Goran" panose="020B0604030504040204" pitchFamily="34" charset="-78"/>
            </a:endParaRPr>
          </a:p>
          <a:p>
            <a:pPr algn="r" rtl="1"/>
            <a:r>
              <a:rPr lang="ar-SA" dirty="0">
                <a:latin typeface="Unikurd Goran" panose="020B0604030504040204" pitchFamily="34" charset="-78"/>
                <a:cs typeface="Unikurd Goran" panose="020B0604030504040204" pitchFamily="34" charset="-78"/>
              </a:rPr>
              <a:t>    یەكێك لە دیاردەكانی گۆڕانی زمان، دەركەوتنی وشەی نوێیە لە زمان، كە ئەمەش دروستكردنی وشەی نوێ و خواستنی وشە دەگرێتەوە.   </a:t>
            </a:r>
            <a:endParaRPr lang="en-US" dirty="0">
              <a:latin typeface="Unikurd Goran" panose="020B0604030504040204" pitchFamily="34" charset="-78"/>
              <a:cs typeface="Unikurd Goran" panose="020B0604030504040204" pitchFamily="34" charset="-78"/>
            </a:endParaRPr>
          </a:p>
          <a:p>
            <a:pPr algn="r" rtl="1"/>
            <a:r>
              <a:rPr lang="ar-SA" b="1" dirty="0">
                <a:solidFill>
                  <a:srgbClr val="FF0000"/>
                </a:solidFill>
                <a:latin typeface="Unikurd Goran" panose="020B0604030504040204" pitchFamily="34" charset="-78"/>
                <a:cs typeface="Unikurd Goran" panose="020B0604030504040204" pitchFamily="34" charset="-78"/>
              </a:rPr>
              <a:t>٣- گۆڕان له‌ ئاستی ڕستەسازیدا</a:t>
            </a:r>
            <a:endParaRPr lang="en-US" dirty="0">
              <a:solidFill>
                <a:srgbClr val="FF0000"/>
              </a:solidFill>
              <a:latin typeface="Unikurd Goran" panose="020B0604030504040204" pitchFamily="34" charset="-78"/>
              <a:cs typeface="Unikurd Goran" panose="020B0604030504040204" pitchFamily="34" charset="-78"/>
            </a:endParaRPr>
          </a:p>
          <a:p>
            <a:pPr algn="r" rtl="1"/>
            <a:r>
              <a:rPr lang="ar-SA" dirty="0">
                <a:latin typeface="Unikurd Goran" panose="020B0604030504040204" pitchFamily="34" charset="-78"/>
                <a:cs typeface="Unikurd Goran" panose="020B0604030504040204" pitchFamily="34" charset="-78"/>
              </a:rPr>
              <a:t>   لە ئاستی ڕستەسازیدا گۆڕان كەمتر ڕوودەدات وەك لە ئاستەكانی تر، بەڵام دیسانەوە لێرەشدا گۆڕان شتێكی ئاس</a:t>
            </a:r>
            <a:r>
              <a:rPr lang="ku-Arab-IQ" dirty="0">
                <a:latin typeface="Unikurd Goran" panose="020B0604030504040204" pitchFamily="34" charset="-78"/>
                <a:cs typeface="Unikurd Goran" panose="020B0604030504040204" pitchFamily="34" charset="-78"/>
              </a:rPr>
              <a:t>ا</a:t>
            </a:r>
            <a:r>
              <a:rPr lang="ar-SA" dirty="0">
                <a:latin typeface="Unikurd Goran" panose="020B0604030504040204" pitchFamily="34" charset="-78"/>
                <a:cs typeface="Unikurd Goran" panose="020B0604030504040204" pitchFamily="34" charset="-78"/>
              </a:rPr>
              <a:t>ییە و هەندێكجار بەدی دەكرێت، گۆڕان لەم ئاستەدا لە چەند شێوەیەك بەدی دەكرێت. </a:t>
            </a:r>
            <a:endParaRPr lang="en-US" dirty="0">
              <a:latin typeface="Unikurd Goran" panose="020B0604030504040204" pitchFamily="34" charset="-78"/>
              <a:cs typeface="Unikurd Goran" panose="020B0604030504040204" pitchFamily="34" charset="-78"/>
            </a:endParaRPr>
          </a:p>
        </p:txBody>
      </p:sp>
      <p:sp>
        <p:nvSpPr>
          <p:cNvPr id="4" name="Slide Number Placeholder 3"/>
          <p:cNvSpPr>
            <a:spLocks noGrp="1"/>
          </p:cNvSpPr>
          <p:nvPr>
            <p:ph type="sldNum" sz="quarter" idx="12"/>
          </p:nvPr>
        </p:nvSpPr>
        <p:spPr/>
        <p:txBody>
          <a:bodyPr/>
          <a:lstStyle/>
          <a:p>
            <a:fld id="{F91B219C-6FD5-4CC5-927D-1775406B2036}" type="slidenum">
              <a:rPr lang="en-US" smtClean="0"/>
              <a:t>47</a:t>
            </a:fld>
            <a:endParaRPr lang="en-US"/>
          </a:p>
        </p:txBody>
      </p:sp>
    </p:spTree>
    <p:extLst>
      <p:ext uri="{BB962C8B-B14F-4D97-AF65-F5344CB8AC3E}">
        <p14:creationId xmlns:p14="http://schemas.microsoft.com/office/powerpoint/2010/main" val="3885810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 </a:t>
            </a:r>
            <a:br>
              <a:rPr lang="en-US" dirty="0"/>
            </a:br>
            <a:r>
              <a:rPr lang="ar-SA" b="1" dirty="0"/>
              <a:t>تایبه‌تمه‌ندییه‌كانی زمانی مرۆڤ</a:t>
            </a:r>
            <a:endParaRPr lang="en-US" dirty="0"/>
          </a:p>
        </p:txBody>
      </p:sp>
      <p:sp>
        <p:nvSpPr>
          <p:cNvPr id="3" name="Content Placeholder 2"/>
          <p:cNvSpPr>
            <a:spLocks noGrp="1"/>
          </p:cNvSpPr>
          <p:nvPr>
            <p:ph idx="1"/>
          </p:nvPr>
        </p:nvSpPr>
        <p:spPr>
          <a:xfrm>
            <a:off x="594360" y="2086892"/>
            <a:ext cx="11201400" cy="4023360"/>
          </a:xfrm>
        </p:spPr>
        <p:txBody>
          <a:bodyPr/>
          <a:lstStyle/>
          <a:p>
            <a:pPr algn="r" rtl="1"/>
            <a:r>
              <a:rPr lang="ku-Arab-IQ" sz="2800" b="1" dirty="0">
                <a:latin typeface="Times New Roman" panose="02020603050405020304" pitchFamily="18" charset="0"/>
                <a:ea typeface="Times New Roman" panose="02020603050405020304" pitchFamily="18" charset="0"/>
                <a:cs typeface="Unikurd Goran" panose="020B0604030504040204" pitchFamily="34" charset="-78"/>
              </a:rPr>
              <a:t>١- </a:t>
            </a:r>
            <a:r>
              <a:rPr lang="ar-SA" sz="2800" b="1" dirty="0">
                <a:latin typeface="Times New Roman" panose="02020603050405020304" pitchFamily="18" charset="0"/>
                <a:ea typeface="Times New Roman" panose="02020603050405020304" pitchFamily="18" charset="0"/>
                <a:cs typeface="Unikurd Goran" panose="020B0604030504040204" pitchFamily="34" charset="-78"/>
              </a:rPr>
              <a:t>زمان پەیڕەوە </a:t>
            </a:r>
            <a:endParaRPr lang="ku-Arab-IQ" sz="2800" b="1" dirty="0">
              <a:latin typeface="Times New Roman" panose="02020603050405020304" pitchFamily="18" charset="0"/>
              <a:ea typeface="Times New Roman" panose="02020603050405020304" pitchFamily="18" charset="0"/>
              <a:cs typeface="Unikurd Goran" panose="020B0604030504040204" pitchFamily="34" charset="-78"/>
            </a:endParaRPr>
          </a:p>
          <a:p>
            <a:pPr algn="r" rtl="1"/>
            <a:r>
              <a:rPr lang="ar-SA" sz="2800" b="1" dirty="0"/>
              <a:t>٢- زمان هێمایە(رەمز)</a:t>
            </a:r>
            <a:endParaRPr lang="ku-Arab-IQ" sz="2800" b="1" dirty="0"/>
          </a:p>
          <a:p>
            <a:pPr algn="r" rtl="1"/>
            <a:r>
              <a:rPr lang="ar-SA" sz="2800" b="1" dirty="0"/>
              <a:t>٣- زمان دەنگە</a:t>
            </a:r>
            <a:endParaRPr lang="ku-Arab-IQ" sz="2800" b="1" dirty="0"/>
          </a:p>
          <a:p>
            <a:pPr algn="r" rtl="1"/>
            <a:r>
              <a:rPr lang="ku-Arab-IQ" sz="2800" b="1" dirty="0"/>
              <a:t>٤</a:t>
            </a:r>
            <a:r>
              <a:rPr lang="ar-SA" sz="2800" b="1" dirty="0"/>
              <a:t>- زمان گواستنەوەیە</a:t>
            </a:r>
            <a:endParaRPr lang="ku-Arab-IQ" sz="2800" b="1" dirty="0"/>
          </a:p>
          <a:p>
            <a:pPr algn="r" rtl="1"/>
            <a:r>
              <a:rPr lang="ku-Arab-IQ" sz="2800" b="1" dirty="0">
                <a:latin typeface="Times New Roman" panose="02020603050405020304" pitchFamily="18" charset="0"/>
                <a:ea typeface="Times New Roman" panose="02020603050405020304" pitchFamily="18" charset="0"/>
                <a:cs typeface="Unikurd Goran" panose="020B0604030504040204" pitchFamily="34" charset="-78"/>
              </a:rPr>
              <a:t>٥</a:t>
            </a:r>
            <a:r>
              <a:rPr lang="ar-SA" sz="2800" b="1" dirty="0">
                <a:latin typeface="Times New Roman" panose="02020603050405020304" pitchFamily="18" charset="0"/>
                <a:ea typeface="Times New Roman" panose="02020603050405020304" pitchFamily="18" charset="0"/>
                <a:cs typeface="Unikurd Goran" panose="020B0604030504040204" pitchFamily="34" charset="-78"/>
              </a:rPr>
              <a:t>- زمان داهێنانە </a:t>
            </a:r>
            <a:endParaRPr lang="ku-Arab-IQ" sz="2800" b="1" dirty="0">
              <a:latin typeface="Times New Roman" panose="02020603050405020304" pitchFamily="18" charset="0"/>
              <a:ea typeface="Times New Roman" panose="02020603050405020304" pitchFamily="18" charset="0"/>
              <a:cs typeface="Unikurd Goran" panose="020B0604030504040204" pitchFamily="34" charset="-78"/>
            </a:endParaRPr>
          </a:p>
          <a:p>
            <a:pPr algn="r" rtl="1"/>
            <a:r>
              <a:rPr lang="ar-SA" sz="2800" b="1" dirty="0"/>
              <a:t>٦- شێواندن</a:t>
            </a:r>
            <a:endParaRPr lang="ku-Arab-IQ" sz="2800" b="1" dirty="0"/>
          </a:p>
          <a:p>
            <a:pPr algn="r" rtl="1"/>
            <a:r>
              <a:rPr lang="ar-SA" sz="2800" b="1" dirty="0"/>
              <a:t>٧- فیربوون و وەرگێڕان</a:t>
            </a:r>
            <a:endParaRPr lang="ku-Arab-IQ" sz="2800" b="1" dirty="0"/>
          </a:p>
          <a:p>
            <a:pPr algn="r" rtl="1"/>
            <a:endParaRPr lang="ku-Arab-IQ" b="1" dirty="0">
              <a:latin typeface="Times New Roman" panose="02020603050405020304" pitchFamily="18" charset="0"/>
              <a:ea typeface="Times New Roman" panose="02020603050405020304" pitchFamily="18" charset="0"/>
              <a:cs typeface="Unikurd Goran" panose="020B0604030504040204" pitchFamily="34" charset="-78"/>
            </a:endParaRPr>
          </a:p>
          <a:p>
            <a:pPr algn="r" rtl="1"/>
            <a:endParaRPr lang="en-US" dirty="0"/>
          </a:p>
        </p:txBody>
      </p:sp>
      <p:sp>
        <p:nvSpPr>
          <p:cNvPr id="4" name="Slide Number Placeholder 3"/>
          <p:cNvSpPr>
            <a:spLocks noGrp="1"/>
          </p:cNvSpPr>
          <p:nvPr>
            <p:ph type="sldNum" sz="quarter" idx="12"/>
          </p:nvPr>
        </p:nvSpPr>
        <p:spPr/>
        <p:txBody>
          <a:bodyPr/>
          <a:lstStyle/>
          <a:p>
            <a:fld id="{F91B219C-6FD5-4CC5-927D-1775406B2036}" type="slidenum">
              <a:rPr lang="en-US" smtClean="0"/>
              <a:t>5</a:t>
            </a:fld>
            <a:endParaRPr lang="en-US"/>
          </a:p>
        </p:txBody>
      </p:sp>
    </p:spTree>
    <p:extLst>
      <p:ext uri="{BB962C8B-B14F-4D97-AF65-F5344CB8AC3E}">
        <p14:creationId xmlns:p14="http://schemas.microsoft.com/office/powerpoint/2010/main" val="491170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ku-Arab-IQ" b="1" dirty="0">
                <a:latin typeface="Times New Roman" panose="02020603050405020304" pitchFamily="18" charset="0"/>
                <a:ea typeface="Times New Roman" panose="02020603050405020304" pitchFamily="18" charset="0"/>
                <a:cs typeface="Unikurd Goran" panose="020B0604030504040204" pitchFamily="34" charset="-78"/>
              </a:rPr>
              <a:t>١- </a:t>
            </a:r>
            <a:r>
              <a:rPr lang="ar-SA" b="1" dirty="0">
                <a:latin typeface="Times New Roman" panose="02020603050405020304" pitchFamily="18" charset="0"/>
                <a:ea typeface="Times New Roman" panose="02020603050405020304" pitchFamily="18" charset="0"/>
                <a:cs typeface="Unikurd Goran" panose="020B0604030504040204" pitchFamily="34" charset="-78"/>
              </a:rPr>
              <a:t>زمان پەیڕەوە : </a:t>
            </a:r>
            <a:endParaRPr lang="en-US" sz="4400" dirty="0">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rtl="1"/>
            <a:r>
              <a:rPr lang="ar-SA" sz="3200" dirty="0">
                <a:latin typeface="Times New Roman" panose="02020603050405020304" pitchFamily="18" charset="0"/>
                <a:ea typeface="Times New Roman" panose="02020603050405020304" pitchFamily="18" charset="0"/>
                <a:cs typeface="Unikurd Goran" panose="020B0604030504040204" pitchFamily="34" charset="-78"/>
              </a:rPr>
              <a:t>كاتێك  دەڵێین زمان پەیڕەوە ، مەبەستمان لەو یاسایانەیە كە لە ڕووی دەنگ و وشە و ڕستەدا پەیڕەو دەكرێن بۆ مەبەستی ئاخاوتن ،ئەگەر زمان خاوەنی پەیڕەوێكی تایبەتی نەبێت ئەوا كەس ناتوانێت فێری ببێت ، لەبنەڕەتدا هەموو زمانێك لەسەر دوو پەیڕەوی سەرەكی درووست بووە : ( پەیڕەوی دەنگ و پەیڕەوی و</a:t>
            </a:r>
            <a:r>
              <a:rPr lang="ku-Arab-IQ" sz="3200" dirty="0">
                <a:latin typeface="Times New Roman" panose="02020603050405020304" pitchFamily="18" charset="0"/>
                <a:ea typeface="Times New Roman" panose="02020603050405020304" pitchFamily="18" charset="0"/>
                <a:cs typeface="Unikurd Goran" panose="020B0604030504040204" pitchFamily="34" charset="-78"/>
              </a:rPr>
              <a:t>ا</a:t>
            </a:r>
            <a:r>
              <a:rPr lang="ar-SA" sz="3200" dirty="0">
                <a:latin typeface="Times New Roman" panose="02020603050405020304" pitchFamily="18" charset="0"/>
                <a:ea typeface="Times New Roman" panose="02020603050405020304" pitchFamily="18" charset="0"/>
                <a:cs typeface="Unikurd Goran" panose="020B0604030504040204" pitchFamily="34" charset="-78"/>
              </a:rPr>
              <a:t>تا ) پەیرەوی دەنگی ئەوەیە هەر زمانێ‌ سود لەكۆمەڵە دەنگێك دەبینێت لە </a:t>
            </a:r>
            <a:r>
              <a:rPr lang="ku-Arab-IQ" sz="3200" dirty="0">
                <a:latin typeface="Times New Roman" panose="02020603050405020304" pitchFamily="18" charset="0"/>
                <a:ea typeface="Times New Roman" panose="02020603050405020304" pitchFamily="18" charset="0"/>
                <a:cs typeface="Unikurd Goran" panose="020B0604030504040204" pitchFamily="34" charset="-78"/>
              </a:rPr>
              <a:t>ڕ</a:t>
            </a:r>
            <a:r>
              <a:rPr lang="ar-SA" sz="3200" dirty="0">
                <a:latin typeface="Times New Roman" panose="02020603050405020304" pitchFamily="18" charset="0"/>
                <a:ea typeface="Times New Roman" panose="02020603050405020304" pitchFamily="18" charset="0"/>
                <a:cs typeface="Unikurd Goran" panose="020B0604030504040204" pitchFamily="34" charset="-78"/>
              </a:rPr>
              <a:t>ۆنانی جیاجیادا بەكاری دەهێنێت، پەیرەوی واتاش ئەوەیە ئەم دەنگانە بەژمارەیەكی زۆر دووبارە دەبنەوە</a:t>
            </a:r>
            <a:endParaRPr lang="en-US" sz="3200" dirty="0"/>
          </a:p>
        </p:txBody>
      </p:sp>
      <p:sp>
        <p:nvSpPr>
          <p:cNvPr id="4" name="Slide Number Placeholder 3"/>
          <p:cNvSpPr>
            <a:spLocks noGrp="1"/>
          </p:cNvSpPr>
          <p:nvPr>
            <p:ph type="sldNum" sz="quarter" idx="12"/>
          </p:nvPr>
        </p:nvSpPr>
        <p:spPr/>
        <p:txBody>
          <a:bodyPr/>
          <a:lstStyle/>
          <a:p>
            <a:fld id="{F91B219C-6FD5-4CC5-927D-1775406B2036}" type="slidenum">
              <a:rPr lang="en-US" smtClean="0"/>
              <a:t>6</a:t>
            </a:fld>
            <a:endParaRPr lang="en-US"/>
          </a:p>
        </p:txBody>
      </p:sp>
    </p:spTree>
    <p:extLst>
      <p:ext uri="{BB962C8B-B14F-4D97-AF65-F5344CB8AC3E}">
        <p14:creationId xmlns:p14="http://schemas.microsoft.com/office/powerpoint/2010/main" val="2735252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٢- زمان هێمایە(رەمز)ە : </a:t>
            </a:r>
            <a:endParaRPr lang="en-US" dirty="0"/>
          </a:p>
        </p:txBody>
      </p:sp>
      <p:sp>
        <p:nvSpPr>
          <p:cNvPr id="3" name="Content Placeholder 2"/>
          <p:cNvSpPr>
            <a:spLocks noGrp="1"/>
          </p:cNvSpPr>
          <p:nvPr>
            <p:ph idx="1"/>
          </p:nvPr>
        </p:nvSpPr>
        <p:spPr>
          <a:xfrm>
            <a:off x="60961" y="1845734"/>
            <a:ext cx="11355976" cy="4463626"/>
          </a:xfrm>
        </p:spPr>
        <p:txBody>
          <a:bodyPr>
            <a:noAutofit/>
          </a:bodyPr>
          <a:lstStyle/>
          <a:p>
            <a:pPr algn="just" rtl="1"/>
            <a:r>
              <a:rPr lang="ar-SA" sz="3200" dirty="0"/>
              <a:t>مەبەست لەوەیە دەنگەكانی زمان(وشەكان) شتێك دەنوێنن (ئاماژە بە شتێك دەدەن )كە خۆیان نین ،لەسەرەتاوە پەیڕەوی ئەوە كراوە كە ناونانی شتەكان لەخۆوە بووە ، واتە پەیوەندی لە نێوان ناوو ناولێنراودا نەبووە. پەیوەندی نێوان هێما و واتا پەیوەندییەكی لەخۆوەیە، بەندە بەرێكەوتنی كۆمەڵ، هیچ پەیوەندییەك لەنێوان (ناو و ناولێنراو) یان(تەن و ناولێنراو)دا نیە، بەڵكو </a:t>
            </a:r>
            <a:r>
              <a:rPr lang="ku-Arab-IQ" sz="3200" dirty="0"/>
              <a:t>ڕێ</a:t>
            </a:r>
            <a:r>
              <a:rPr lang="ar-SA" sz="3200" dirty="0"/>
              <a:t>كەوتنە لەسەر ناونانی دیاردەكان، بۆیە (تەنی دار) لای كورد (دار)ە لای عەرەب(شجرە) و ئینگلیزەكان</a:t>
            </a:r>
            <a:r>
              <a:rPr lang="ku-Arab-IQ" sz="3200" dirty="0"/>
              <a:t>(</a:t>
            </a:r>
            <a:r>
              <a:rPr lang="en-US" sz="3200" dirty="0"/>
              <a:t>tree</a:t>
            </a:r>
            <a:r>
              <a:rPr lang="ku-Arab-IQ" sz="3200" dirty="0"/>
              <a:t>)</a:t>
            </a:r>
            <a:r>
              <a:rPr lang="en-US" sz="3200" dirty="0"/>
              <a:t> </a:t>
            </a:r>
            <a:r>
              <a:rPr lang="ar-SA" sz="3200" dirty="0"/>
              <a:t>ئەگەر بەپێچەوانەوە بوایە ئەوە بۆ ئەم دیاردەیە تەنیا وشەیەكمان دەبوو.  بەگشتی سێ‌ جۆر ڕەمز هەیە : (ڕەمزی وێنەیی -  ڕەمزی هۆیی- ڕەمزی لەخۆوە ).</a:t>
            </a:r>
            <a:endParaRPr lang="en-US" sz="3200" dirty="0"/>
          </a:p>
        </p:txBody>
      </p:sp>
      <p:sp>
        <p:nvSpPr>
          <p:cNvPr id="4" name="Slide Number Placeholder 3"/>
          <p:cNvSpPr>
            <a:spLocks noGrp="1"/>
          </p:cNvSpPr>
          <p:nvPr>
            <p:ph type="sldNum" sz="quarter" idx="12"/>
          </p:nvPr>
        </p:nvSpPr>
        <p:spPr/>
        <p:txBody>
          <a:bodyPr/>
          <a:lstStyle/>
          <a:p>
            <a:fld id="{F91B219C-6FD5-4CC5-927D-1775406B2036}" type="slidenum">
              <a:rPr lang="en-US" smtClean="0"/>
              <a:t>7</a:t>
            </a:fld>
            <a:endParaRPr lang="en-US"/>
          </a:p>
        </p:txBody>
      </p:sp>
    </p:spTree>
    <p:extLst>
      <p:ext uri="{BB962C8B-B14F-4D97-AF65-F5344CB8AC3E}">
        <p14:creationId xmlns:p14="http://schemas.microsoft.com/office/powerpoint/2010/main" val="2536891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٣- زمان دەنگە:</a:t>
            </a:r>
            <a:endParaRPr lang="en-US" dirty="0"/>
          </a:p>
        </p:txBody>
      </p:sp>
      <p:sp>
        <p:nvSpPr>
          <p:cNvPr id="3" name="Content Placeholder 2"/>
          <p:cNvSpPr>
            <a:spLocks noGrp="1"/>
          </p:cNvSpPr>
          <p:nvPr>
            <p:ph idx="1"/>
          </p:nvPr>
        </p:nvSpPr>
        <p:spPr/>
        <p:txBody>
          <a:bodyPr>
            <a:normAutofit/>
          </a:bodyPr>
          <a:lstStyle/>
          <a:p>
            <a:pPr algn="just" rtl="1"/>
            <a:r>
              <a:rPr lang="ar-SA" sz="3600" dirty="0"/>
              <a:t>مەبەست لەوەیە هەموو كەرەسەكانی زمان لەدەنگ پێك دێن، ئەمیش لە جوڵانەوەی هەواو پاڵەپەستۆی ناوپەنچك ، دەنگەكان لەگەروو دەم زمان و لووت لێو و ددان دروست دەبن. ئەو دەنگانەی كە زمانەوانان دەستنیشانیان كردووە، بریتین لە (30-60) دەنگ.</a:t>
            </a:r>
            <a:endParaRPr lang="en-US" sz="3600" dirty="0"/>
          </a:p>
          <a:p>
            <a:pPr algn="just"/>
            <a:endParaRPr lang="en-US" sz="3600" dirty="0"/>
          </a:p>
        </p:txBody>
      </p:sp>
      <p:sp>
        <p:nvSpPr>
          <p:cNvPr id="4" name="Slide Number Placeholder 3"/>
          <p:cNvSpPr>
            <a:spLocks noGrp="1"/>
          </p:cNvSpPr>
          <p:nvPr>
            <p:ph type="sldNum" sz="quarter" idx="12"/>
          </p:nvPr>
        </p:nvSpPr>
        <p:spPr/>
        <p:txBody>
          <a:bodyPr/>
          <a:lstStyle/>
          <a:p>
            <a:fld id="{F91B219C-6FD5-4CC5-927D-1775406B2036}" type="slidenum">
              <a:rPr lang="en-US" smtClean="0"/>
              <a:t>8</a:t>
            </a:fld>
            <a:endParaRPr lang="en-US"/>
          </a:p>
        </p:txBody>
      </p:sp>
    </p:spTree>
    <p:extLst>
      <p:ext uri="{BB962C8B-B14F-4D97-AF65-F5344CB8AC3E}">
        <p14:creationId xmlns:p14="http://schemas.microsoft.com/office/powerpoint/2010/main" val="2363938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ku-Arab-IQ" b="1" dirty="0"/>
              <a:t>٤</a:t>
            </a:r>
            <a:r>
              <a:rPr lang="ar-SA" b="1" dirty="0"/>
              <a:t>- زمان گواستنەوەیە</a:t>
            </a:r>
            <a:endParaRPr lang="en-US" dirty="0"/>
          </a:p>
        </p:txBody>
      </p:sp>
      <p:sp>
        <p:nvSpPr>
          <p:cNvPr id="3" name="Content Placeholder 2"/>
          <p:cNvSpPr>
            <a:spLocks noGrp="1"/>
          </p:cNvSpPr>
          <p:nvPr>
            <p:ph idx="1"/>
          </p:nvPr>
        </p:nvSpPr>
        <p:spPr>
          <a:xfrm>
            <a:off x="243840" y="1737360"/>
            <a:ext cx="10911840" cy="4131734"/>
          </a:xfrm>
        </p:spPr>
        <p:txBody>
          <a:bodyPr>
            <a:normAutofit/>
          </a:bodyPr>
          <a:lstStyle/>
          <a:p>
            <a:pPr algn="just" rtl="1"/>
            <a:endParaRPr lang="en-US" sz="4400" dirty="0"/>
          </a:p>
          <a:p>
            <a:pPr algn="just" rtl="1"/>
            <a:r>
              <a:rPr lang="ar-SA" sz="4400" dirty="0">
                <a:latin typeface="Unikurd Goran" panose="020B0604030504040204" pitchFamily="34" charset="-78"/>
                <a:cs typeface="Unikurd Goran" panose="020B0604030504040204" pitchFamily="34" charset="-78"/>
              </a:rPr>
              <a:t>بەو مانایەی زمانی مرۆڤ توانای گواستنەوەی </a:t>
            </a:r>
            <a:r>
              <a:rPr lang="ku-Arab-IQ" sz="4400" dirty="0">
                <a:latin typeface="Unikurd Goran" panose="020B0604030504040204" pitchFamily="34" charset="-78"/>
                <a:cs typeface="Unikurd Goran" panose="020B0604030504040204" pitchFamily="34" charset="-78"/>
              </a:rPr>
              <a:t>ڕ</a:t>
            </a:r>
            <a:r>
              <a:rPr lang="ar-SA" sz="4400" dirty="0">
                <a:latin typeface="Unikurd Goran" panose="020B0604030504040204" pitchFamily="34" charset="-78"/>
                <a:cs typeface="Unikurd Goran" panose="020B0604030504040204" pitchFamily="34" charset="-78"/>
              </a:rPr>
              <a:t>وداوەكانی هەیە، هەروەها دەتوانێت، باسی ئ</a:t>
            </a:r>
            <a:r>
              <a:rPr lang="ku-Arab-IQ" sz="4400" dirty="0">
                <a:latin typeface="Unikurd Goran" panose="020B0604030504040204" pitchFamily="34" charset="-78"/>
                <a:cs typeface="Unikurd Goran" panose="020B0604030504040204" pitchFamily="34" charset="-78"/>
              </a:rPr>
              <a:t>ێ</a:t>
            </a:r>
            <a:r>
              <a:rPr lang="ar-SA" sz="4400" dirty="0">
                <a:latin typeface="Unikurd Goran" panose="020B0604030504040204" pitchFamily="34" charset="-78"/>
                <a:cs typeface="Unikurd Goran" panose="020B0604030504040204" pitchFamily="34" charset="-78"/>
              </a:rPr>
              <a:t>ستاو </a:t>
            </a:r>
            <a:r>
              <a:rPr lang="ku-Arab-IQ" sz="4400" dirty="0">
                <a:latin typeface="Unikurd Goran" panose="020B0604030504040204" pitchFamily="34" charset="-78"/>
                <a:cs typeface="Unikurd Goran" panose="020B0604030504040204" pitchFamily="34" charset="-78"/>
              </a:rPr>
              <a:t>ڕ</a:t>
            </a:r>
            <a:r>
              <a:rPr lang="ar-SA" sz="4400" dirty="0">
                <a:latin typeface="Unikurd Goran" panose="020B0604030504040204" pitchFamily="34" charset="-78"/>
                <a:cs typeface="Unikurd Goran" panose="020B0604030504040204" pitchFamily="34" charset="-78"/>
              </a:rPr>
              <a:t>ابردوو و داهاتوو دەكات . </a:t>
            </a:r>
            <a:endParaRPr lang="en-US" sz="4400" dirty="0">
              <a:latin typeface="Unikurd Goran" panose="020B0604030504040204" pitchFamily="34" charset="-78"/>
              <a:cs typeface="Unikurd Goran" panose="020B0604030504040204" pitchFamily="34" charset="-78"/>
            </a:endParaRPr>
          </a:p>
          <a:p>
            <a:pPr algn="just" rtl="1"/>
            <a:r>
              <a:rPr lang="ar-SA" sz="4400" dirty="0"/>
              <a:t> </a:t>
            </a:r>
            <a:endParaRPr lang="en-US" sz="4400" dirty="0"/>
          </a:p>
        </p:txBody>
      </p:sp>
      <p:sp>
        <p:nvSpPr>
          <p:cNvPr id="4" name="Slide Number Placeholder 3"/>
          <p:cNvSpPr>
            <a:spLocks noGrp="1"/>
          </p:cNvSpPr>
          <p:nvPr>
            <p:ph type="sldNum" sz="quarter" idx="12"/>
          </p:nvPr>
        </p:nvSpPr>
        <p:spPr/>
        <p:txBody>
          <a:bodyPr/>
          <a:lstStyle/>
          <a:p>
            <a:fld id="{F91B219C-6FD5-4CC5-927D-1775406B2036}" type="slidenum">
              <a:rPr lang="en-US" smtClean="0"/>
              <a:t>9</a:t>
            </a:fld>
            <a:endParaRPr lang="en-US"/>
          </a:p>
        </p:txBody>
      </p:sp>
    </p:spTree>
    <p:extLst>
      <p:ext uri="{BB962C8B-B14F-4D97-AF65-F5344CB8AC3E}">
        <p14:creationId xmlns:p14="http://schemas.microsoft.com/office/powerpoint/2010/main" val="246609594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5633</TotalTime>
  <Words>3886</Words>
  <Application>Microsoft Office PowerPoint</Application>
  <PresentationFormat>Widescreen</PresentationFormat>
  <Paragraphs>279</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Calibri</vt:lpstr>
      <vt:lpstr>Calibri Light</vt:lpstr>
      <vt:lpstr>Times New Roman</vt:lpstr>
      <vt:lpstr>Unikurd Goran</vt:lpstr>
      <vt:lpstr>Retrospect</vt:lpstr>
      <vt:lpstr>'    بەشی زمان</vt:lpstr>
      <vt:lpstr>زمانی نووسراو</vt:lpstr>
      <vt:lpstr>PowerPoint Presentation</vt:lpstr>
      <vt:lpstr>پێناسە جیاجیاکانی زمان</vt:lpstr>
      <vt:lpstr>  تایبه‌تمه‌ندییه‌كانی زمانی مرۆڤ</vt:lpstr>
      <vt:lpstr>١- زمان پەیڕەوە : </vt:lpstr>
      <vt:lpstr>٢- زمان هێمایە(رەمز)ە : </vt:lpstr>
      <vt:lpstr>٣- زمان دەنگە:</vt:lpstr>
      <vt:lpstr>٤- زمان گواستنەوەیە</vt:lpstr>
      <vt:lpstr>٥- زمان داهێنانە :</vt:lpstr>
      <vt:lpstr>٦- شێواندن:</vt:lpstr>
      <vt:lpstr>٧- فیربوون و وەرگێڕان</vt:lpstr>
      <vt:lpstr>خێزانه‌ زمانه‌كانی جیهان</vt:lpstr>
      <vt:lpstr>خیزانە زمانەكانە جیهان زۆرن زمانەوانەكانی جیهان بەسەر چەند خیزانە زمانیك دابەشیان كردوون بەپێی تایبەتمەندی زمانەكان.</vt:lpstr>
      <vt:lpstr>یەكەم/ خێزانە زمانی هیندۆ-ئەوروپی</vt:lpstr>
      <vt:lpstr>ب-كۆمەڵی رۆژئاوایی: (خێزانەزمانی ئەوروپایی)كە ئەمیش چەند لقێكی لێ‌ دەبێتەوە : </vt:lpstr>
      <vt:lpstr>دووەم/ (خێزانە زمانی سامی و حامی) </vt:lpstr>
      <vt:lpstr>ب-خێزانە زمانی حامی بریتییە لە:</vt:lpstr>
      <vt:lpstr>سێیەم / خیزانە زمانی ئۆرالی</vt:lpstr>
      <vt:lpstr>PowerPoint Presentation</vt:lpstr>
      <vt:lpstr>مێژووی زمانی كوردی و قۆناغه‌كانی </vt:lpstr>
      <vt:lpstr>٢ـ قۆناغی زمانی ناوه‌ند</vt:lpstr>
      <vt:lpstr>٣ـ قۆناغی كوردی شێوه‌زار: </vt:lpstr>
      <vt:lpstr>٤ـ قۆناغی زمانی نوێ:</vt:lpstr>
      <vt:lpstr> زاره‌كانی زمانی كوردی شوێنی جو‌گرافی</vt:lpstr>
      <vt:lpstr>•جۆرەكانی دیالێكت</vt:lpstr>
      <vt:lpstr>١ـ دیالێكتی جوگرافی:</vt:lpstr>
      <vt:lpstr>٢ـ دیالێكتی كۆمەڵایەتی</vt:lpstr>
      <vt:lpstr>٣ـ دیالێكتی تاكەكەسی</vt:lpstr>
      <vt:lpstr>٤ـ دیالێكتی پیشەیی:</vt:lpstr>
      <vt:lpstr>تایبه‌تمه‌ندی دیالێكت و جیاوازی له‌گه‌ڵ زمان</vt:lpstr>
      <vt:lpstr>دیالێكته‌كانی زمانی كوردی</vt:lpstr>
      <vt:lpstr>PowerPoint Presentation</vt:lpstr>
      <vt:lpstr>PowerPoint Presentation</vt:lpstr>
      <vt:lpstr>دووەم: دیالێكتی كرمانجی ناوەڕاست </vt:lpstr>
      <vt:lpstr>PowerPoint Presentation</vt:lpstr>
      <vt:lpstr>PowerPoint Presentation</vt:lpstr>
      <vt:lpstr>زمانی ستاندارد </vt:lpstr>
      <vt:lpstr>ڕێگەی كلاسیكی : </vt:lpstr>
      <vt:lpstr> ڕێگەی پلانی زمان  </vt:lpstr>
      <vt:lpstr>گۆڕان له ‌زماندا</vt:lpstr>
      <vt:lpstr>یه‌كه‌م: هۆكاری ناوەكی</vt:lpstr>
      <vt:lpstr>دووه‌م: هۆكاری دەرەكی</vt:lpstr>
      <vt:lpstr>PowerPoint Presentation</vt:lpstr>
      <vt:lpstr>PowerPoint Presentation</vt:lpstr>
      <vt:lpstr>PowerPoint Presentation</vt:lpstr>
      <vt:lpstr>گۆڕان لە ئاستەكانی زماندا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دەروازەیەک بۆ وانەی کوردۆلۆجی</dc:title>
  <dc:creator>GG3eddddsdd</dc:creator>
  <cp:lastModifiedBy>D Kurdistan</cp:lastModifiedBy>
  <cp:revision>208</cp:revision>
  <dcterms:created xsi:type="dcterms:W3CDTF">2020-11-09T16:33:02Z</dcterms:created>
  <dcterms:modified xsi:type="dcterms:W3CDTF">2023-12-03T19:42:56Z</dcterms:modified>
</cp:coreProperties>
</file>