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0" r:id="rId16"/>
    <p:sldId id="289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364" autoAdjust="0"/>
  </p:normalViewPr>
  <p:slideViewPr>
    <p:cSldViewPr snapToGrid="0">
      <p:cViewPr varScale="1">
        <p:scale>
          <a:sx n="85" d="100"/>
          <a:sy n="85" d="100"/>
        </p:scale>
        <p:origin x="360" y="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51F16-4EAE-422B-A32D-A918A79A4BC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3D02F-59E5-4CE3-8272-D39B0DBA5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30F9-8CB2-432D-9D5B-935A589588A0}" type="datetime1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93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2F36-2736-45AD-9490-45DD95E71F9C}" type="datetime1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5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1F83-6F28-47E8-B863-5C8646E63E19}" type="datetime1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7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B227-6111-4F58-81C5-C933DAC0A036}" type="datetime1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9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D875-4C73-4F16-B253-FBDAE96F9F84}" type="datetime1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28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3AE-6352-470C-AD9B-0CD255E1B141}" type="datetime1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1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DB1B-D5D9-4193-A7D8-A62557469840}" type="datetime1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19D7-B6CB-4FBB-9DCA-5B0670E94032}" type="datetime1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7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D872-E5DD-40B5-A118-986D12EAE95B}" type="datetime1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9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96B8826-455B-4F29-A18B-BF030D36E038}" type="datetime1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B219C-6FD5-4CC5-927D-1775406B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3D3E-6BC0-45A7-A393-1E96430888B4}" type="datetime1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6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479F3CF-DC1F-43B9-8E0C-866251D03EBF}" type="datetime1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91B219C-6FD5-4CC5-927D-1775406B203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53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3528" y="161365"/>
            <a:ext cx="8242151" cy="5707730"/>
          </a:xfrm>
        </p:spPr>
        <p:txBody>
          <a:bodyPr>
            <a:normAutofit/>
          </a:bodyPr>
          <a:lstStyle/>
          <a:p>
            <a:pPr algn="ctr" rtl="1"/>
            <a:r>
              <a:rPr lang="ku-Arab-IQ" sz="8000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کوردناسی</a:t>
            </a:r>
            <a:endParaRPr lang="en-US" sz="8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1</a:t>
            </a:fld>
            <a:endParaRPr lang="en-US"/>
          </a:p>
        </p:txBody>
      </p:sp>
      <p:sp>
        <p:nvSpPr>
          <p:cNvPr id="5" name="Content Placeholder 19"/>
          <p:cNvSpPr txBox="1">
            <a:spLocks/>
          </p:cNvSpPr>
          <p:nvPr/>
        </p:nvSpPr>
        <p:spPr>
          <a:xfrm>
            <a:off x="126274" y="3200400"/>
            <a:ext cx="11939451" cy="299139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20000"/>
              </a:lnSpc>
            </a:pPr>
            <a:r>
              <a:rPr lang="ku-Arab-IQ" sz="40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مامۆستای بابەت</a:t>
            </a:r>
          </a:p>
          <a:p>
            <a:pPr algn="ctr">
              <a:lnSpc>
                <a:spcPct val="120000"/>
              </a:lnSpc>
            </a:pPr>
            <a:r>
              <a:rPr lang="ku-Arab-IQ" sz="40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م.ى. بڕيار خليل حسين</a:t>
            </a:r>
          </a:p>
          <a:p>
            <a:pPr algn="ctr"/>
            <a:r>
              <a:rPr lang="ku-Arab-IQ" sz="40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2023-2024</a:t>
            </a:r>
            <a:endParaRPr lang="en-US" sz="40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ctr"/>
            <a:endParaRPr lang="ku-Arab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ku-Arab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ku-Arab-IQ" sz="50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ku-Arab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1B219C-6FD5-4CC5-927D-1775406B2036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6" y="0"/>
            <a:ext cx="231212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1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ku-Arab-IQ" dirty="0">
                <a:solidFill>
                  <a:srgbClr val="FF0000"/>
                </a:solidFill>
              </a:rPr>
              <a:t>دەشتەکان</a:t>
            </a:r>
            <a:r>
              <a:rPr lang="ku-Arab-IQ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845734"/>
            <a:ext cx="11861074" cy="4437500"/>
          </a:xfrm>
        </p:spPr>
        <p:txBody>
          <a:bodyPr>
            <a:noAutofit/>
          </a:bodyPr>
          <a:lstStyle/>
          <a:p>
            <a:pPr algn="just" rtl="1">
              <a:buFont typeface="Wingdings" panose="05000000000000000000" pitchFamily="2" charset="2"/>
              <a:buChar char="Ø"/>
            </a:pPr>
            <a:r>
              <a:rPr lang="ar-SA" sz="2400" dirty="0"/>
              <a:t>بەو جۆرە بەرز و نزمییانە دەوترێت كە بە پێی سەرچاوە زانستیەكان لە بنەڕەتدا خۆیان ناوچەی نزمی قۆقز بوونە، بەڵام هۆی پڕبوونیان بە كەرەستەی هەڵگیراوی ڕووبارەكان</a:t>
            </a:r>
            <a:r>
              <a:rPr lang="ku-Arab-IQ" sz="2400" dirty="0"/>
              <a:t> و</a:t>
            </a:r>
            <a:r>
              <a:rPr lang="ar-SA" sz="2400" dirty="0"/>
              <a:t> زێیەكان پربوونەتەوە</a:t>
            </a:r>
            <a:r>
              <a:rPr lang="ku-Arab-IQ" sz="2400" dirty="0"/>
              <a:t>.</a:t>
            </a:r>
            <a:r>
              <a:rPr lang="ar-SA" sz="2400" dirty="0"/>
              <a:t> ڕێژەی ڕووبه‌ری دەشتەكان لە </a:t>
            </a:r>
            <a:r>
              <a:rPr lang="ar-SA" sz="2400" dirty="0">
                <a:solidFill>
                  <a:srgbClr val="FF0000"/>
                </a:solidFill>
              </a:rPr>
              <a:t>كوردستاندا دەگاتە نزیكەی 15%</a:t>
            </a:r>
            <a:endParaRPr lang="ku-Arab-IQ" sz="2400" dirty="0">
              <a:solidFill>
                <a:srgbClr val="FF0000"/>
              </a:solidFill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rgbClr val="0070C0"/>
                </a:solidFill>
              </a:rPr>
              <a:t>گرنگترین دەشتەكانی </a:t>
            </a:r>
            <a:r>
              <a:rPr lang="ku-Arab-IQ" sz="2400" dirty="0">
                <a:solidFill>
                  <a:srgbClr val="0070C0"/>
                </a:solidFill>
              </a:rPr>
              <a:t>کوردستان:</a:t>
            </a:r>
          </a:p>
          <a:p>
            <a:pPr algn="just" rtl="1"/>
            <a:r>
              <a:rPr lang="ar-SA" sz="2400" dirty="0">
                <a:solidFill>
                  <a:srgbClr val="FF0000"/>
                </a:solidFill>
              </a:rPr>
              <a:t>1 – دەشتەكانی ڕۆژهه‌ڵات </a:t>
            </a:r>
            <a:r>
              <a:rPr lang="ar-SA" sz="2400" dirty="0"/>
              <a:t>كە بریتین لە دەشتی ئەمیر ئاباد، دەشتی بێی جار، دەشتی تاڵ، دەشتی ساحیب، دەشتی شوی، دەشتی كامیادان، دەشتی مەریوان، دەشتی نێوان سەحنە و كرماشان، دەشتی ماهی دەشت، دەشتی ئیسلام ئاباد و كەرەند، دەشتی پاتاق حەسەروی،</a:t>
            </a:r>
            <a:endParaRPr lang="en-US" sz="2400" dirty="0"/>
          </a:p>
          <a:p>
            <a:pPr algn="just" rtl="1"/>
            <a:r>
              <a:rPr lang="ar-SA" sz="2400" dirty="0">
                <a:solidFill>
                  <a:srgbClr val="FF0000"/>
                </a:solidFill>
              </a:rPr>
              <a:t>2 – دەشتەكانی باشوور: </a:t>
            </a:r>
            <a:r>
              <a:rPr lang="ar-SA" sz="2400" dirty="0"/>
              <a:t>كوردستانی باشوور چەند دەشتێكی پر بایەخ لەخۆدەگرێت دەتوانین بیانژمێرین لەوانە: دەشتی هەولێر و دەشتی قەراج و كەندێناوە و دەشتی پشدەر و بیتوێن و دەشتی شارەزوور و دەشتی سندی و دەشتی سلێمانی.</a:t>
            </a:r>
            <a:endParaRPr lang="en-US" sz="2400" dirty="0"/>
          </a:p>
          <a:p>
            <a:pPr algn="just" rtl="1"/>
            <a:r>
              <a:rPr lang="ar-SA" sz="2400" dirty="0">
                <a:solidFill>
                  <a:srgbClr val="FF0000"/>
                </a:solidFill>
              </a:rPr>
              <a:t>3 – دەشتەكانی باكوور: </a:t>
            </a:r>
            <a:r>
              <a:rPr lang="ar-SA" sz="2400" dirty="0"/>
              <a:t>دەشتەكانی ئەم ناوچەی كوردستان لە چەند دەشتێك پێكدێن، لەوانە دەشتی ئغیدیر، دەشتی ماردین دەشتی ئورفە.</a:t>
            </a:r>
            <a:endParaRPr lang="en-US" sz="2400" dirty="0"/>
          </a:p>
          <a:p>
            <a:pPr algn="just" rtl="1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81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37248"/>
          </a:xfrm>
        </p:spPr>
        <p:txBody>
          <a:bodyPr/>
          <a:lstStyle/>
          <a:p>
            <a:pPr algn="r" rtl="1"/>
            <a:r>
              <a:rPr lang="ar-QA" b="1" dirty="0">
                <a:solidFill>
                  <a:srgbClr val="FF0000"/>
                </a:solidFill>
              </a:rPr>
              <a:t>سامانی ئاو لە كوردستان: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750423"/>
            <a:ext cx="11625943" cy="4118671"/>
          </a:xfrm>
        </p:spPr>
        <p:txBody>
          <a:bodyPr>
            <a:normAutofit/>
          </a:bodyPr>
          <a:lstStyle/>
          <a:p>
            <a:pPr algn="just" rtl="1"/>
            <a:r>
              <a:rPr lang="ar-QA" sz="2400" dirty="0"/>
              <a:t>كوردستان یەكێكە لە ناوچەكانی ڕۆژهه‌ڵاتی ناوەراست كە زۆر دەوڵەمەندە بە سامانی ئاو نەوەك تەنها سەبارەت بەناوەخۆیی كوردستان بەڵكو سەبارەت بە كۆی ناوچەكە بەشێوەیەك ساڵانە </a:t>
            </a:r>
            <a:r>
              <a:rPr lang="ar-QA" sz="2400" dirty="0">
                <a:solidFill>
                  <a:srgbClr val="FF0000"/>
                </a:solidFill>
              </a:rPr>
              <a:t>هەزا</a:t>
            </a:r>
            <a:r>
              <a:rPr lang="ku-Arab-IQ" sz="2400" dirty="0">
                <a:solidFill>
                  <a:srgbClr val="FF0000"/>
                </a:solidFill>
              </a:rPr>
              <a:t>ران</a:t>
            </a:r>
            <a:r>
              <a:rPr lang="ar-QA" sz="2400" dirty="0">
                <a:solidFill>
                  <a:srgbClr val="FF0000"/>
                </a:solidFill>
              </a:rPr>
              <a:t> تریلۆن</a:t>
            </a:r>
            <a:r>
              <a:rPr lang="ku-Arab-IQ" sz="2400" dirty="0">
                <a:solidFill>
                  <a:srgbClr val="FF0000"/>
                </a:solidFill>
              </a:rPr>
              <a:t> </a:t>
            </a:r>
            <a:r>
              <a:rPr lang="ar-QA" sz="2400" dirty="0">
                <a:solidFill>
                  <a:srgbClr val="FF0000"/>
                </a:solidFill>
              </a:rPr>
              <a:t>مەتر سێ جا </a:t>
            </a:r>
            <a:r>
              <a:rPr lang="ar-QA" sz="2400" dirty="0"/>
              <a:t>ئاویان دەبێت بەسەر عەمباری </a:t>
            </a:r>
            <a:r>
              <a:rPr lang="ar-QA" sz="2400" dirty="0">
                <a:solidFill>
                  <a:srgbClr val="FF0000"/>
                </a:solidFill>
              </a:rPr>
              <a:t>ئاوی كوردستان ئەوەی جێی سەرنجە بەشێكی زۆری ئەم ئاوە سوودی لێ وەرناگرێت بەڵكۆ لە ڕێگای ڕووبارەكانەوە دەرژێتە دەریا و دەریاچەكان،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 algn="just" rtl="1">
              <a:buNone/>
            </a:pPr>
            <a:endParaRPr lang="en-US" sz="2400" dirty="0"/>
          </a:p>
          <a:p>
            <a:pPr algn="just" rtl="1"/>
            <a:r>
              <a:rPr lang="ku-Arab-IQ" sz="2400" dirty="0">
                <a:solidFill>
                  <a:srgbClr val="FF0000"/>
                </a:solidFill>
              </a:rPr>
              <a:t>سەرچاوەکانی ئاوی کوردستان:</a:t>
            </a:r>
          </a:p>
          <a:p>
            <a:pPr algn="just" rtl="1"/>
            <a:r>
              <a:rPr lang="ku-Arab-IQ" sz="2400" dirty="0"/>
              <a:t>١- </a:t>
            </a:r>
            <a:r>
              <a:rPr lang="ar-QA" sz="2400" dirty="0"/>
              <a:t>سەرچاوەی ئاوی</a:t>
            </a:r>
            <a:r>
              <a:rPr lang="ku-Arab-IQ" sz="2400" dirty="0"/>
              <a:t> سەر</a:t>
            </a:r>
            <a:r>
              <a:rPr lang="ar-QA" sz="2400" dirty="0"/>
              <a:t> زەوی:</a:t>
            </a:r>
            <a:endParaRPr lang="ku-Arab-IQ" sz="2400" dirty="0"/>
          </a:p>
          <a:p>
            <a:pPr algn="just" rtl="1"/>
            <a:r>
              <a:rPr lang="ku-Arab-IQ" sz="2400" dirty="0"/>
              <a:t>ا- ڕووبارەکان</a:t>
            </a:r>
          </a:p>
          <a:p>
            <a:pPr algn="just" rtl="1"/>
            <a:r>
              <a:rPr lang="ku-Arab-IQ" sz="2400" dirty="0"/>
              <a:t>ب- دەریاچەکان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54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440"/>
          </a:xfrm>
        </p:spPr>
        <p:txBody>
          <a:bodyPr/>
          <a:lstStyle/>
          <a:p>
            <a:pPr algn="ctr" rtl="1"/>
            <a:r>
              <a:rPr lang="ku-Arab-IQ" dirty="0">
                <a:solidFill>
                  <a:srgbClr val="FF0000"/>
                </a:solidFill>
              </a:rPr>
              <a:t>ڕووبارەکان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21224"/>
            <a:ext cx="12192000" cy="4379129"/>
          </a:xfrm>
        </p:spPr>
        <p:txBody>
          <a:bodyPr>
            <a:noAutofit/>
          </a:bodyPr>
          <a:lstStyle/>
          <a:p>
            <a:pPr algn="just" rtl="1"/>
            <a:r>
              <a:rPr lang="ar-QA" sz="3200" dirty="0"/>
              <a:t>كوردستان خاوەن چەند</a:t>
            </a:r>
            <a:r>
              <a:rPr lang="ku-Arab-IQ" sz="3200" dirty="0"/>
              <a:t>ان </a:t>
            </a:r>
            <a:r>
              <a:rPr lang="ar-QA" sz="3200" dirty="0"/>
              <a:t>ڕووبارە كە جیاوازن لە </a:t>
            </a:r>
            <a:r>
              <a:rPr lang="ku-Arab-IQ" sz="3200" dirty="0"/>
              <a:t>ڕ</a:t>
            </a:r>
            <a:r>
              <a:rPr lang="ar-QA" sz="3200" dirty="0"/>
              <a:t>ووی قەبارە و لە </a:t>
            </a:r>
            <a:r>
              <a:rPr lang="ku-Arab-IQ" sz="3200" dirty="0"/>
              <a:t>ڕ</a:t>
            </a:r>
            <a:r>
              <a:rPr lang="ar-QA" sz="3200" dirty="0"/>
              <a:t>ووی بڕی ئاوی روویشتوو بەشێوەیەكی گشتی ئێمە دەتوانین گرنگترین ڕووبارەكان بەم شێوەیە </a:t>
            </a:r>
            <a:r>
              <a:rPr lang="ku-Arab-IQ" sz="3200" dirty="0"/>
              <a:t>ڕ</a:t>
            </a:r>
            <a:r>
              <a:rPr lang="ar-QA" sz="3200" dirty="0"/>
              <a:t>وون بكەینەوە:-</a:t>
            </a:r>
            <a:endParaRPr lang="ku-Arab-IQ" sz="3200" dirty="0"/>
          </a:p>
          <a:p>
            <a:pPr algn="r" rtl="1"/>
            <a:r>
              <a:rPr lang="ku-Arab-IQ" sz="3200" dirty="0"/>
              <a:t>١- ڕووباری ئاراس</a:t>
            </a:r>
          </a:p>
          <a:p>
            <a:pPr algn="r" rtl="1"/>
            <a:r>
              <a:rPr lang="ku-Arab-IQ" sz="3200" dirty="0"/>
              <a:t>٢- ڕووباری دیجلە</a:t>
            </a:r>
          </a:p>
          <a:p>
            <a:pPr algn="r" rtl="1"/>
            <a:r>
              <a:rPr lang="ku-Arab-IQ" sz="3200" dirty="0"/>
              <a:t>٣- ڕووباری فوڕات</a:t>
            </a:r>
          </a:p>
          <a:p>
            <a:pPr algn="r" rtl="1"/>
            <a:r>
              <a:rPr lang="ku-Arab-IQ" sz="3200" dirty="0"/>
              <a:t>٤- ڕووباری قزل ئوزەن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1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4" y="1730188"/>
            <a:ext cx="12129246" cy="4579172"/>
          </a:xfrm>
        </p:spPr>
        <p:txBody>
          <a:bodyPr>
            <a:noAutofit/>
          </a:bodyPr>
          <a:lstStyle/>
          <a:p>
            <a:pPr algn="just" rtl="1"/>
            <a:r>
              <a:rPr lang="ku-Arab-IQ" sz="3200" dirty="0">
                <a:solidFill>
                  <a:srgbClr val="FF0000"/>
                </a:solidFill>
              </a:rPr>
              <a:t>١- ڕووباری ئاراس</a:t>
            </a:r>
            <a:r>
              <a:rPr lang="ku-Arab-IQ" sz="3200" dirty="0"/>
              <a:t>: </a:t>
            </a:r>
            <a:r>
              <a:rPr lang="ar-QA" sz="3200" dirty="0"/>
              <a:t>ئەم ڕووبارە دەكەوێتە باكوو</a:t>
            </a:r>
            <a:r>
              <a:rPr lang="ku-Arab-IQ" sz="3200" dirty="0"/>
              <a:t>ری</a:t>
            </a:r>
            <a:r>
              <a:rPr lang="ar-QA" sz="3200" dirty="0"/>
              <a:t> كوردستان</a:t>
            </a:r>
            <a:r>
              <a:rPr lang="ku-Arab-IQ" sz="3200" dirty="0"/>
              <a:t>،</a:t>
            </a:r>
            <a:r>
              <a:rPr lang="ar-QA" sz="3200" dirty="0"/>
              <a:t> ئەم ڕووبارە نزیكەیی </a:t>
            </a:r>
            <a:r>
              <a:rPr lang="ar-QA" sz="3200" dirty="0">
                <a:solidFill>
                  <a:srgbClr val="FF0000"/>
                </a:solidFill>
              </a:rPr>
              <a:t>920</a:t>
            </a:r>
            <a:r>
              <a:rPr lang="ar-QA" sz="3200" dirty="0"/>
              <a:t>كم درێژ</a:t>
            </a:r>
            <a:r>
              <a:rPr lang="ku-Arab-IQ" sz="3200" dirty="0"/>
              <a:t>ە، </a:t>
            </a:r>
            <a:r>
              <a:rPr lang="ar-QA" sz="3200" dirty="0"/>
              <a:t>مەودای </a:t>
            </a:r>
            <a:r>
              <a:rPr lang="ku-Arab-IQ" sz="3200" dirty="0"/>
              <a:t>ڕۆ</a:t>
            </a:r>
            <a:r>
              <a:rPr lang="ar-QA" sz="3200" dirty="0"/>
              <a:t>یشتنی بەناو خاكی كوردستان نزیكەی</a:t>
            </a:r>
            <a:r>
              <a:rPr lang="ar-QA" sz="3200" dirty="0">
                <a:solidFill>
                  <a:srgbClr val="FF0000"/>
                </a:solidFill>
              </a:rPr>
              <a:t> 435</a:t>
            </a:r>
            <a:r>
              <a:rPr lang="ar-QA" sz="3200" dirty="0"/>
              <a:t>كم </a:t>
            </a:r>
            <a:endParaRPr lang="ku-Arab-IQ" sz="3200" dirty="0"/>
          </a:p>
          <a:p>
            <a:pPr algn="just" rtl="1"/>
            <a:endParaRPr lang="ku-Arab-IQ" sz="3200" dirty="0"/>
          </a:p>
          <a:p>
            <a:pPr algn="just" rtl="1"/>
            <a:r>
              <a:rPr lang="ku-Arab-IQ" sz="3200" dirty="0">
                <a:solidFill>
                  <a:srgbClr val="FF0000"/>
                </a:solidFill>
              </a:rPr>
              <a:t>٢- </a:t>
            </a:r>
            <a:r>
              <a:rPr lang="ar-QA" sz="3200" dirty="0">
                <a:solidFill>
                  <a:srgbClr val="FF0000"/>
                </a:solidFill>
              </a:rPr>
              <a:t>ڕووباری دیجلە/ </a:t>
            </a:r>
            <a:r>
              <a:rPr lang="ar-QA" sz="3200" dirty="0"/>
              <a:t>ئەم ڕووبارە لە بەشی باكووری شاری ئامەد لە كوردستانی گەورە</a:t>
            </a:r>
            <a:r>
              <a:rPr lang="ku-Arab-IQ" sz="3200" dirty="0"/>
              <a:t> سەرچاوە دەگرێت</a:t>
            </a:r>
            <a:r>
              <a:rPr lang="ar-QA" sz="3200" dirty="0"/>
              <a:t>، درێژی ئەم ڕووبارە 1900كم.</a:t>
            </a:r>
            <a:endParaRPr lang="ku-Arab-IQ" sz="3200" dirty="0"/>
          </a:p>
          <a:p>
            <a:pPr lvl="0" algn="just" rtl="1"/>
            <a:r>
              <a:rPr lang="ar-QA" sz="3200" dirty="0"/>
              <a:t> بە مەودایی زیاتر لە 600كم بە خاكی كوردستان دەڕوا</a:t>
            </a:r>
            <a:endParaRPr lang="ku-Arab-IQ" sz="3200" dirty="0"/>
          </a:p>
          <a:p>
            <a:pPr lvl="0" algn="just" rtl="1"/>
            <a:r>
              <a:rPr lang="ar-QA" sz="3200" dirty="0"/>
              <a:t> نزیكەی 450كم بە كوردستانی ت</a:t>
            </a:r>
            <a:r>
              <a:rPr lang="ku-Arab-IQ" sz="3200" dirty="0"/>
              <a:t>و</a:t>
            </a:r>
            <a:r>
              <a:rPr lang="ar-QA" sz="3200" dirty="0"/>
              <a:t>ركیادا دەڕوات </a:t>
            </a:r>
            <a:endParaRPr lang="ku-Arab-IQ" sz="3200" dirty="0"/>
          </a:p>
          <a:p>
            <a:pPr lvl="0" algn="just" rtl="1"/>
            <a:r>
              <a:rPr lang="ar-QA" sz="3200" dirty="0"/>
              <a:t> نزیكەیی 150كم بە خاكی ع</a:t>
            </a:r>
            <a:r>
              <a:rPr lang="ku-Arab-IQ" sz="3200" dirty="0"/>
              <a:t>ێ</a:t>
            </a:r>
            <a:r>
              <a:rPr lang="ar-QA" sz="3200" dirty="0"/>
              <a:t>راقدا دەڕوات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4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5" y="1845733"/>
            <a:ext cx="11547565" cy="4385249"/>
          </a:xfrm>
        </p:spPr>
        <p:txBody>
          <a:bodyPr/>
          <a:lstStyle/>
          <a:p>
            <a:pPr algn="r" rtl="1"/>
            <a:r>
              <a:rPr lang="ku-Arab-IQ" sz="2800" dirty="0">
                <a:solidFill>
                  <a:srgbClr val="FF0000"/>
                </a:solidFill>
              </a:rPr>
              <a:t>٣- ڕووباری فوڕات:</a:t>
            </a:r>
          </a:p>
          <a:p>
            <a:pPr lvl="0" algn="just" rtl="1"/>
            <a:r>
              <a:rPr lang="ar-QA" sz="2800" dirty="0"/>
              <a:t>ڕووباری فورات لە ئەنجامی بە یەك گەیشتنی هەردوو زێ (قەرەسوو) </a:t>
            </a:r>
            <a:r>
              <a:rPr lang="ku-Arab-IQ" sz="2800" dirty="0"/>
              <a:t>و</a:t>
            </a:r>
            <a:r>
              <a:rPr lang="ar-QA" sz="2800" dirty="0"/>
              <a:t> (مرادو) </a:t>
            </a:r>
            <a:r>
              <a:rPr lang="ku-Arab-IQ" sz="2800" dirty="0"/>
              <a:t>سەرچاوە دەگرێت ، </a:t>
            </a:r>
            <a:r>
              <a:rPr lang="ar-QA" sz="2800" dirty="0"/>
              <a:t>ئەم دوو زێیە لە نزیك شاری (ئاڵازیك) بە یەك دەگەن فورات پێكدەهێنن. ڕووباری فورات بە درێژایی 647كم بە </a:t>
            </a:r>
            <a:r>
              <a:rPr lang="ku-Arab-IQ" sz="2800" dirty="0"/>
              <a:t>خاکی</a:t>
            </a:r>
            <a:r>
              <a:rPr lang="ar-QA" sz="2800" dirty="0"/>
              <a:t> كوردستاندا دەڕوات.</a:t>
            </a:r>
            <a:endParaRPr lang="ku-Arab-IQ" sz="2800" dirty="0"/>
          </a:p>
          <a:p>
            <a:pPr lvl="0" algn="just" rtl="1"/>
            <a:endParaRPr lang="ku-Arab-IQ" sz="2800" dirty="0"/>
          </a:p>
          <a:p>
            <a:pPr algn="just" rtl="1"/>
            <a:r>
              <a:rPr lang="ku-Arab-IQ" sz="2800" dirty="0">
                <a:solidFill>
                  <a:srgbClr val="FF0000"/>
                </a:solidFill>
              </a:rPr>
              <a:t>٤- </a:t>
            </a:r>
            <a:r>
              <a:rPr lang="ar-QA" sz="2800" dirty="0">
                <a:solidFill>
                  <a:srgbClr val="FF0000"/>
                </a:solidFill>
              </a:rPr>
              <a:t>ڕووباری قزل ئوزەن</a:t>
            </a:r>
            <a:r>
              <a:rPr lang="ku-Arab-IQ" sz="2800" dirty="0">
                <a:solidFill>
                  <a:srgbClr val="FF0000"/>
                </a:solidFill>
              </a:rPr>
              <a:t>:</a:t>
            </a:r>
          </a:p>
          <a:p>
            <a:pPr algn="just" rtl="1"/>
            <a:r>
              <a:rPr lang="ar-QA" sz="2800" dirty="0"/>
              <a:t>ئەم ڕووبارە</a:t>
            </a:r>
            <a:r>
              <a:rPr lang="ku-Arab-IQ" sz="2800" dirty="0"/>
              <a:t> لە ڕۆژهەڵاتی کوردستان</a:t>
            </a:r>
            <a:r>
              <a:rPr lang="ar-QA" sz="2800" dirty="0"/>
              <a:t> سەرچاوە دەگرێت بە چەندی ناوچەیەك تێپەر دەبێت</a:t>
            </a:r>
            <a:r>
              <a:rPr lang="ku-Arab-IQ" sz="2800" dirty="0"/>
              <a:t> </a:t>
            </a:r>
            <a:r>
              <a:rPr lang="ar-QA" sz="2800" dirty="0"/>
              <a:t>بەردەوام دەبێت تا لە باشووری ڕەشت تێپەر دەبێت لە كۆتاییدا دەرژێتە ناو دەریاچەی قزوین.</a:t>
            </a:r>
            <a:endParaRPr lang="en-US" sz="2800" dirty="0"/>
          </a:p>
          <a:p>
            <a:pPr lvl="0" algn="just" rtl="1"/>
            <a:endParaRPr lang="en-US" sz="2800" dirty="0"/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89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47415"/>
            <a:ext cx="10058400" cy="1450757"/>
          </a:xfrm>
        </p:spPr>
        <p:txBody>
          <a:bodyPr/>
          <a:lstStyle/>
          <a:p>
            <a:pPr algn="r"/>
            <a:r>
              <a:rPr lang="ku-Arab-IQ" dirty="0">
                <a:solidFill>
                  <a:srgbClr val="FF0000"/>
                </a:solidFill>
              </a:rPr>
              <a:t>دەریاچەکان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12192000" cy="4416014"/>
          </a:xfrm>
        </p:spPr>
        <p:txBody>
          <a:bodyPr>
            <a:noAutofit/>
          </a:bodyPr>
          <a:lstStyle/>
          <a:p>
            <a:pPr algn="just" rtl="1"/>
            <a:r>
              <a:rPr lang="ar-QA" sz="2400" dirty="0"/>
              <a:t>كوردستان بەوە دەناسرێت كۆمەلێ باش دەریاچە لە خۆ دەگرێت لەوانە:-</a:t>
            </a:r>
            <a:endParaRPr lang="ku-Arab-IQ" sz="2400" dirty="0"/>
          </a:p>
          <a:p>
            <a:pPr algn="just" rtl="1"/>
            <a:endParaRPr lang="ku-Arab-IQ" sz="2400" dirty="0"/>
          </a:p>
          <a:p>
            <a:pPr lvl="0" algn="just" rtl="1"/>
            <a:r>
              <a:rPr lang="ku-Arab-IQ" sz="2400" dirty="0">
                <a:solidFill>
                  <a:srgbClr val="FF0000"/>
                </a:solidFill>
              </a:rPr>
              <a:t> </a:t>
            </a:r>
            <a:r>
              <a:rPr lang="ar-QA" sz="2400" dirty="0">
                <a:solidFill>
                  <a:srgbClr val="FF0000"/>
                </a:solidFill>
              </a:rPr>
              <a:t>دەریاچەی وان/ </a:t>
            </a:r>
            <a:r>
              <a:rPr lang="ar-QA" sz="2400" dirty="0"/>
              <a:t>ئەم دەریاچەیە دەكەوێتە كوردستانی باكوور </a:t>
            </a:r>
            <a:r>
              <a:rPr lang="ku-Arab-IQ" sz="2400" dirty="0"/>
              <a:t>ڕ</a:t>
            </a:r>
            <a:r>
              <a:rPr lang="ar-QA" sz="2400" dirty="0"/>
              <a:t>وپێوەری نزیكەی 2765كم2 تێك</a:t>
            </a:r>
            <a:r>
              <a:rPr lang="ku-Arab-IQ" sz="2400" dirty="0"/>
              <a:t>ڕ</a:t>
            </a:r>
            <a:r>
              <a:rPr lang="ar-QA" sz="2400" dirty="0"/>
              <a:t>ایی قوڵایی نزیكەی 100مەترە و لەرووی بەرزی لەسەر ئاستی دەریا نزیكەی 1120مەتر بەهۆی تایبەتمەندی بوونی بڕێكی زۆر خوێ لەناو ئاوی ئەم دەریایە هەیە، هیچ جۆرە زیندەوەرێكی تیایدا ناژیت.</a:t>
            </a:r>
            <a:endParaRPr lang="en-US" sz="2400" dirty="0"/>
          </a:p>
          <a:p>
            <a:pPr lvl="0" algn="just" rtl="1"/>
            <a:r>
              <a:rPr lang="ar-QA" sz="2400" dirty="0">
                <a:solidFill>
                  <a:srgbClr val="FF0000"/>
                </a:solidFill>
              </a:rPr>
              <a:t>دەریاچەی ورمیە </a:t>
            </a:r>
            <a:r>
              <a:rPr lang="ku-Arab-IQ" sz="2400" dirty="0"/>
              <a:t>/</a:t>
            </a:r>
            <a:r>
              <a:rPr lang="ar-QA" sz="2400" dirty="0"/>
              <a:t> ئەم دەریاچەیە كەوتۆتە كوردستانی ئێران لەڕۆژهه‌ڵاتی شاری ڕەزاییە، درێژی</a:t>
            </a:r>
            <a:r>
              <a:rPr lang="ku-Arab-IQ" sz="2400" dirty="0"/>
              <a:t>١٣٠ کم٢</a:t>
            </a:r>
            <a:r>
              <a:rPr lang="ar-QA" sz="2400" dirty="0"/>
              <a:t> ئەم دەریاچە </a:t>
            </a:r>
            <a:r>
              <a:rPr lang="ku-Arab-IQ" sz="2400" dirty="0"/>
              <a:t>پانی </a:t>
            </a:r>
            <a:r>
              <a:rPr lang="ar-QA" sz="2400" dirty="0"/>
              <a:t>نزیكەی 50كم بۆیە دەتوانرێت بوترێت نزیكەی 6000كم2 تێك</a:t>
            </a:r>
            <a:r>
              <a:rPr lang="ku-Arab-IQ" sz="2400" dirty="0"/>
              <a:t>ڕ</a:t>
            </a:r>
            <a:r>
              <a:rPr lang="ar-QA" sz="2400" dirty="0"/>
              <a:t>ایی قوڵایی لەنێوان 6 بۆ 10 مەترە.</a:t>
            </a:r>
            <a:endParaRPr lang="en-US" sz="2400" dirty="0"/>
          </a:p>
          <a:p>
            <a:pPr lvl="0" algn="just" rtl="1"/>
            <a:r>
              <a:rPr lang="ar-QA" sz="2400" dirty="0">
                <a:solidFill>
                  <a:srgbClr val="FF0000"/>
                </a:solidFill>
              </a:rPr>
              <a:t>دەریاچەی خەزەر </a:t>
            </a:r>
            <a:r>
              <a:rPr lang="ku-Arab-IQ" sz="2400" dirty="0"/>
              <a:t>/</a:t>
            </a:r>
            <a:r>
              <a:rPr lang="ar-QA" sz="2400" dirty="0"/>
              <a:t>دەكەوێتە بەشی باكووری شاری ئامەد نزیكەی 1155 مەترە و بەرزە لە سەر ئاستی دەریا.</a:t>
            </a:r>
            <a:endParaRPr lang="en-US" sz="2400" dirty="0"/>
          </a:p>
          <a:p>
            <a:pPr lvl="0" algn="just" rtl="1"/>
            <a:r>
              <a:rPr lang="ar-QA" sz="2400" dirty="0">
                <a:solidFill>
                  <a:srgbClr val="FF0000"/>
                </a:solidFill>
              </a:rPr>
              <a:t>دەریاچەی زرێوار/ </a:t>
            </a:r>
            <a:r>
              <a:rPr lang="ar-QA" sz="2400" dirty="0"/>
              <a:t>دەكەوێتە چوارچێوەی شاری سنە لە نزیك مەریوان درێژی 800 مەترە و</a:t>
            </a:r>
            <a:r>
              <a:rPr lang="ku-Arab-IQ" sz="2400" dirty="0"/>
              <a:t>پانی</a:t>
            </a:r>
            <a:r>
              <a:rPr lang="ar-QA" sz="2400" dirty="0"/>
              <a:t> 200 مەترە و تێك</a:t>
            </a:r>
            <a:r>
              <a:rPr lang="ku-Arab-IQ" sz="2400" dirty="0"/>
              <a:t>ڕ</a:t>
            </a:r>
            <a:r>
              <a:rPr lang="ar-QA" sz="2400" dirty="0"/>
              <a:t>ایی قولی نزیكەی 15 مەترە.</a:t>
            </a:r>
            <a:endParaRPr lang="en-US" sz="2400" dirty="0"/>
          </a:p>
          <a:p>
            <a:pPr algn="just" rt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26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ku-Arab-IQ" dirty="0">
                <a:solidFill>
                  <a:srgbClr val="FF0000"/>
                </a:solidFill>
              </a:rPr>
              <a:t>زێیەکانی تری کوردستان: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37360"/>
            <a:ext cx="12192000" cy="4131734"/>
          </a:xfrm>
        </p:spPr>
        <p:txBody>
          <a:bodyPr>
            <a:normAutofit/>
          </a:bodyPr>
          <a:lstStyle/>
          <a:p>
            <a:pPr algn="just" rtl="1"/>
            <a:r>
              <a:rPr lang="ar-QA" sz="4000" dirty="0">
                <a:solidFill>
                  <a:srgbClr val="FF0000"/>
                </a:solidFill>
              </a:rPr>
              <a:t>هەندێ زێی تر هەن كە دەكەونە ناو سنووری كوردستانی گەورە وەك</a:t>
            </a:r>
            <a:r>
              <a:rPr lang="ku-Arab-IQ" sz="4000" dirty="0">
                <a:solidFill>
                  <a:srgbClr val="FF0000"/>
                </a:solidFill>
              </a:rPr>
              <a:t>:</a:t>
            </a:r>
          </a:p>
          <a:p>
            <a:pPr algn="just" rtl="1"/>
            <a:r>
              <a:rPr lang="ar-QA" sz="4000" dirty="0"/>
              <a:t> زێی بچووك و گەورە و دیاله‌ عوزێم و خابو</a:t>
            </a:r>
            <a:r>
              <a:rPr lang="ku-Arab-IQ" sz="4000" dirty="0"/>
              <a:t>ور</a:t>
            </a:r>
            <a:r>
              <a:rPr lang="ar-QA" sz="4000" dirty="0"/>
              <a:t>،</a:t>
            </a:r>
            <a:endParaRPr lang="ku-Arab-IQ" sz="4000" dirty="0"/>
          </a:p>
          <a:p>
            <a:pPr algn="just" rtl="1"/>
            <a:r>
              <a:rPr lang="ar-QA" sz="4000" dirty="0"/>
              <a:t> هەروەها زێی بەدلیس و بۆتان لە </a:t>
            </a:r>
            <a:r>
              <a:rPr lang="ku-Arab-IQ" sz="4000" dirty="0"/>
              <a:t>باکووری </a:t>
            </a:r>
            <a:r>
              <a:rPr lang="ar-QA" sz="4000" dirty="0"/>
              <a:t>كوردستان</a:t>
            </a:r>
            <a:r>
              <a:rPr lang="ku-Arab-IQ" sz="4000" dirty="0"/>
              <a:t>.</a:t>
            </a:r>
            <a:r>
              <a:rPr lang="ar-QA" sz="4000" dirty="0"/>
              <a:t> </a:t>
            </a:r>
            <a:endParaRPr lang="ku-Arab-IQ" sz="4000" dirty="0"/>
          </a:p>
          <a:p>
            <a:pPr algn="just" rtl="1"/>
            <a:r>
              <a:rPr lang="ar-QA" sz="4000" dirty="0"/>
              <a:t>هەروەها زێی سیروان و جەغتور</a:t>
            </a:r>
            <a:r>
              <a:rPr lang="ku-Arab-IQ" sz="4000" dirty="0"/>
              <a:t> </a:t>
            </a:r>
            <a:r>
              <a:rPr lang="ar-QA" sz="4000" dirty="0"/>
              <a:t>و</a:t>
            </a:r>
            <a:r>
              <a:rPr lang="ku-Arab-IQ" sz="4000" dirty="0"/>
              <a:t> </a:t>
            </a:r>
            <a:r>
              <a:rPr lang="ar-QA" sz="4000" dirty="0"/>
              <a:t>تەتەهوو</a:t>
            </a:r>
            <a:r>
              <a:rPr lang="ku-Arab-IQ" sz="4000" dirty="0"/>
              <a:t> </a:t>
            </a:r>
            <a:r>
              <a:rPr lang="ar-QA" sz="4000" dirty="0"/>
              <a:t>لە</a:t>
            </a:r>
            <a:r>
              <a:rPr lang="ku-Arab-IQ" sz="4000" dirty="0"/>
              <a:t> </a:t>
            </a:r>
            <a:r>
              <a:rPr lang="ar-QA" sz="4000" dirty="0"/>
              <a:t>ئورمیە لە</a:t>
            </a:r>
            <a:r>
              <a:rPr lang="ku-Arab-IQ" sz="4000" dirty="0"/>
              <a:t> ڕۆژهەڵاتی</a:t>
            </a:r>
            <a:r>
              <a:rPr lang="ar-QA" sz="4000" dirty="0"/>
              <a:t> كوردستان.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21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QA" b="1" dirty="0">
                <a:solidFill>
                  <a:srgbClr val="FF0000"/>
                </a:solidFill>
              </a:rPr>
              <a:t>سامانی ژێر زەوی: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7359"/>
            <a:ext cx="12192000" cy="4546899"/>
          </a:xfrm>
        </p:spPr>
        <p:txBody>
          <a:bodyPr>
            <a:normAutofit/>
          </a:bodyPr>
          <a:lstStyle/>
          <a:p>
            <a:pPr algn="just" rtl="1"/>
            <a:r>
              <a:rPr lang="ar-QA" sz="2800" dirty="0"/>
              <a:t>دامەزراوەكانی تایبەتمەند لە بواری جیۆلۆجیای وڵاتانی ئەوروپا وڵاتانی داگیركەری كوردستان، لە كۆتایی سەدەی نۆزدەوە تاكو ئێستا لە كنەو پشكینین بوونە بە مەبەستی زانینی جۆرو قەبارەی كانزاكان و سامانی سروشتی ژێرخاكی كوردستان. بۆیە دوای پشكنین بەو ڕاستییە گەیشتن كەوا كوردستان زۆر دەوڵەمەندە بە جۆرەها سامانی سروشتی</a:t>
            </a:r>
            <a:r>
              <a:rPr lang="ku-Arab-IQ" sz="2800" dirty="0"/>
              <a:t> لەوانە:</a:t>
            </a:r>
          </a:p>
          <a:p>
            <a:pPr algn="just" rtl="1"/>
            <a:r>
              <a:rPr lang="ar-QA" sz="2800" dirty="0">
                <a:solidFill>
                  <a:srgbClr val="FF0000"/>
                </a:solidFill>
              </a:rPr>
              <a:t>كانزا</a:t>
            </a:r>
            <a:r>
              <a:rPr lang="ku-Arab-IQ" sz="2800" dirty="0">
                <a:solidFill>
                  <a:srgbClr val="FF0000"/>
                </a:solidFill>
              </a:rPr>
              <a:t>کان</a:t>
            </a:r>
            <a:r>
              <a:rPr lang="ar-QA" sz="2800" dirty="0">
                <a:solidFill>
                  <a:srgbClr val="FF0000"/>
                </a:solidFill>
              </a:rPr>
              <a:t>(نەوت و گاز)</a:t>
            </a:r>
            <a:r>
              <a:rPr lang="ku-Arab-IQ" sz="2800" dirty="0">
                <a:solidFill>
                  <a:srgbClr val="FF0000"/>
                </a:solidFill>
              </a:rPr>
              <a:t>:</a:t>
            </a:r>
          </a:p>
          <a:p>
            <a:pPr algn="just" rtl="1"/>
            <a:r>
              <a:rPr lang="ar-QA" sz="2800" dirty="0"/>
              <a:t>گرنگترین سامانی ژێر زەوی كوردستان بریتی</a:t>
            </a:r>
            <a:r>
              <a:rPr lang="ku-Arab-IQ" sz="2800" dirty="0"/>
              <a:t>یە </a:t>
            </a:r>
            <a:r>
              <a:rPr lang="ar-QA" sz="2800" dirty="0"/>
              <a:t>لە نەوت بە پێی داتا و زانیارییەكان</a:t>
            </a:r>
            <a:r>
              <a:rPr lang="ku-Arab-IQ" sz="2800" dirty="0"/>
              <a:t>ی</a:t>
            </a:r>
            <a:r>
              <a:rPr lang="ar-QA" sz="2800" dirty="0"/>
              <a:t> كۆمپانیەكان</a:t>
            </a:r>
            <a:r>
              <a:rPr lang="ku-Arab-IQ" sz="2800" dirty="0"/>
              <a:t>ی ئ</a:t>
            </a:r>
            <a:r>
              <a:rPr lang="ar-QA" sz="2800" dirty="0"/>
              <a:t>ەم بوارە دەردەخن كوردستانی گەورە نزیكەی خاوەنی </a:t>
            </a:r>
            <a:r>
              <a:rPr lang="ar-QA" sz="2800" dirty="0">
                <a:solidFill>
                  <a:srgbClr val="FF0000"/>
                </a:solidFill>
              </a:rPr>
              <a:t>2600ملیۆن تەن </a:t>
            </a:r>
            <a:r>
              <a:rPr lang="ar-QA" sz="2800" dirty="0"/>
              <a:t>نەوتی خاوە كە دەگاتە نزیكەی </a:t>
            </a:r>
            <a:r>
              <a:rPr lang="ar-QA" sz="2800" dirty="0">
                <a:solidFill>
                  <a:srgbClr val="FF0000"/>
                </a:solidFill>
              </a:rPr>
              <a:t>8% </a:t>
            </a:r>
            <a:r>
              <a:rPr lang="ar-QA" sz="2800" dirty="0"/>
              <a:t>كۆی نەوتی هەموو جیهان.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36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QA" dirty="0">
                <a:solidFill>
                  <a:srgbClr val="FF0000"/>
                </a:solidFill>
              </a:rPr>
              <a:t>گرنگترین ناوچە نەوتیەكانی كوردستان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6" y="1845734"/>
            <a:ext cx="11469188" cy="4023360"/>
          </a:xfrm>
        </p:spPr>
        <p:txBody>
          <a:bodyPr>
            <a:normAutofit lnSpcReduction="10000"/>
          </a:bodyPr>
          <a:lstStyle/>
          <a:p>
            <a:pPr lvl="0" algn="r" rtl="1"/>
            <a:r>
              <a:rPr lang="ku-Arab-IQ" sz="2800" dirty="0"/>
              <a:t>١- </a:t>
            </a:r>
            <a:r>
              <a:rPr lang="ar-QA" sz="2800" dirty="0"/>
              <a:t>شاری كەركورك و دهۆك لە كوردستانی عێراق.</a:t>
            </a:r>
            <a:endParaRPr lang="en-US" sz="2800" dirty="0"/>
          </a:p>
          <a:p>
            <a:pPr lvl="0" algn="r" rtl="1"/>
            <a:r>
              <a:rPr lang="ku-Arab-IQ" sz="2800" dirty="0"/>
              <a:t>٢- </a:t>
            </a:r>
            <a:r>
              <a:rPr lang="ar-QA" sz="2800" dirty="0"/>
              <a:t>لەناوچەی شاە ئابادی شاری كرماشان لە كوردستانی ئێران</a:t>
            </a:r>
            <a:endParaRPr lang="en-US" sz="2800" dirty="0"/>
          </a:p>
          <a:p>
            <a:pPr lvl="0" algn="r" rtl="1"/>
            <a:r>
              <a:rPr lang="ku-Arab-IQ" sz="2800" dirty="0"/>
              <a:t>٣- </a:t>
            </a:r>
            <a:r>
              <a:rPr lang="ar-QA" sz="2800" dirty="0"/>
              <a:t>لە ناوچەی سیرت لە كوردستانی توركیا</a:t>
            </a:r>
            <a:endParaRPr lang="en-US" sz="2800" dirty="0"/>
          </a:p>
          <a:p>
            <a:pPr lvl="0" algn="r" rtl="1"/>
            <a:r>
              <a:rPr lang="ku-Arab-IQ" sz="2800" dirty="0"/>
              <a:t>٤- </a:t>
            </a:r>
            <a:r>
              <a:rPr lang="ar-QA" sz="2800" dirty="0"/>
              <a:t>لە ناوچەی جەزیرە لە كوردستانی سووریا.</a:t>
            </a:r>
            <a:endParaRPr lang="ku-Arab-IQ" sz="2800" dirty="0"/>
          </a:p>
          <a:p>
            <a:pPr lvl="0" algn="r" rtl="1"/>
            <a:endParaRPr lang="ku-Arab-IQ" sz="2800" dirty="0"/>
          </a:p>
          <a:p>
            <a:pPr algn="r" rtl="1"/>
            <a:r>
              <a:rPr lang="ar-QA" sz="2800" dirty="0"/>
              <a:t>ئەو ناوچەی بەشێوەیەكی بازرگانی نەوتی لێ دۆزراوەتەوە و دەرهێنراوە دەكەوێتە شاری كەركوك بە جۆرێك لە سییەكانی سەدەی رابردووە نەوت لەم ناوچەیە دەردەهێنرێت بەپێی لێكۆلینەوەكان نەوتی كوردستان لە رووی جۆری و بڕەوە بە باشترین نەوت دەدانرێت.</a:t>
            </a:r>
            <a:endParaRPr lang="en-US" sz="2800" dirty="0"/>
          </a:p>
          <a:p>
            <a:pPr lvl="0" algn="r" rtl="1"/>
            <a:endParaRPr lang="ku-Arab-IQ" sz="2800" dirty="0"/>
          </a:p>
          <a:p>
            <a:pPr lvl="0" algn="r" rt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76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ku-Arab-IQ" dirty="0">
                <a:solidFill>
                  <a:srgbClr val="FF0000"/>
                </a:solidFill>
              </a:rPr>
              <a:t>کانزاکانی کوردستان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1894114"/>
            <a:ext cx="11377749" cy="3974980"/>
          </a:xfrm>
        </p:spPr>
        <p:txBody>
          <a:bodyPr>
            <a:normAutofit/>
          </a:bodyPr>
          <a:lstStyle/>
          <a:p>
            <a:pPr algn="r" rtl="1"/>
            <a:r>
              <a:rPr lang="ar-QA" sz="3200" dirty="0"/>
              <a:t>سەبارەت بە كانزاكانی تر لە كوردستانی گەورە لە زۆر ناوچەی بوونی هەیە </a:t>
            </a:r>
            <a:r>
              <a:rPr lang="ku-Arab-IQ" sz="3200" dirty="0"/>
              <a:t>:</a:t>
            </a:r>
          </a:p>
          <a:p>
            <a:pPr algn="r" rtl="1"/>
            <a:r>
              <a:rPr lang="ku-Arab-IQ" sz="3200" dirty="0">
                <a:solidFill>
                  <a:srgbClr val="FF0000"/>
                </a:solidFill>
              </a:rPr>
              <a:t>باکوری </a:t>
            </a:r>
            <a:r>
              <a:rPr lang="ar-QA" sz="3200" dirty="0">
                <a:solidFill>
                  <a:srgbClr val="FF0000"/>
                </a:solidFill>
              </a:rPr>
              <a:t>كوردستان.</a:t>
            </a:r>
            <a:endParaRPr lang="en-US" sz="3200" dirty="0">
              <a:solidFill>
                <a:srgbClr val="FF0000"/>
              </a:solidFill>
            </a:endParaRPr>
          </a:p>
          <a:p>
            <a:pPr algn="r" rtl="1"/>
            <a:r>
              <a:rPr lang="ar-QA" sz="3200" dirty="0"/>
              <a:t>ئاسن لە دیورك و ئیرگان هەیە، هەروەها و كا</a:t>
            </a:r>
            <a:r>
              <a:rPr lang="ku-Arab-IQ" sz="3200" dirty="0"/>
              <a:t>ن</a:t>
            </a:r>
            <a:r>
              <a:rPr lang="ar-QA" sz="3200" dirty="0"/>
              <a:t>زای مس لە ئامەد گۆگرد و زێر لە ناوچەی گاباندا هەیە.</a:t>
            </a:r>
            <a:endParaRPr lang="en-US" sz="3200" dirty="0"/>
          </a:p>
          <a:p>
            <a:pPr algn="r" rtl="1"/>
            <a:r>
              <a:rPr lang="ku-Arab-IQ" sz="3200" dirty="0">
                <a:solidFill>
                  <a:srgbClr val="FF0000"/>
                </a:solidFill>
              </a:rPr>
              <a:t>ڕۆژهەلاتی </a:t>
            </a:r>
            <a:r>
              <a:rPr lang="ar-QA" sz="3200" dirty="0">
                <a:solidFill>
                  <a:srgbClr val="FF0000"/>
                </a:solidFill>
              </a:rPr>
              <a:t>كوردستان</a:t>
            </a:r>
            <a:r>
              <a:rPr lang="ku-Arab-IQ" sz="3200" dirty="0">
                <a:solidFill>
                  <a:srgbClr val="FF0000"/>
                </a:solidFill>
              </a:rPr>
              <a:t>.</a:t>
            </a:r>
            <a:r>
              <a:rPr lang="ar-QA" sz="3200" dirty="0">
                <a:solidFill>
                  <a:srgbClr val="FF0000"/>
                </a:solidFill>
              </a:rPr>
              <a:t> </a:t>
            </a:r>
            <a:r>
              <a:rPr lang="ar-QA" sz="3200" dirty="0"/>
              <a:t>مس لە سنە و قورقوشم لە ماكۆ و كرماشان</a:t>
            </a:r>
            <a:endParaRPr lang="ku-Arab-IQ" sz="3200" dirty="0"/>
          </a:p>
          <a:p>
            <a:pPr algn="r" rtl="1"/>
            <a:r>
              <a:rPr lang="ku-Arab-IQ" sz="3200" dirty="0"/>
              <a:t>- </a:t>
            </a:r>
            <a:r>
              <a:rPr lang="ar-QA" sz="3200" dirty="0"/>
              <a:t>بوونی خەلوزی بەردین لە زۆر لە شارەكانی كوردستاندا.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59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06620"/>
          </a:xfrm>
        </p:spPr>
        <p:txBody>
          <a:bodyPr/>
          <a:lstStyle/>
          <a:p>
            <a:pPr algn="ctr" rtl="1"/>
            <a:r>
              <a:rPr lang="ku-Arab-IQ" b="1" dirty="0">
                <a:solidFill>
                  <a:srgbClr val="FF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جوگرافیای کوردستان</a:t>
            </a:r>
            <a:endParaRPr lang="en-US" b="1" dirty="0">
              <a:solidFill>
                <a:srgbClr val="FF0000"/>
              </a:solidFill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7017" y="1737360"/>
            <a:ext cx="10816046" cy="4023360"/>
          </a:xfrm>
        </p:spPr>
        <p:txBody>
          <a:bodyPr>
            <a:normAutofit/>
          </a:bodyPr>
          <a:lstStyle/>
          <a:p>
            <a:pPr algn="just" rtl="1"/>
            <a:r>
              <a:rPr lang="ar-QA" sz="3200" b="1" dirty="0">
                <a:solidFill>
                  <a:srgbClr val="FF0000"/>
                </a:solidFill>
              </a:rPr>
              <a:t>شوێنی جوگرافیا</a:t>
            </a:r>
            <a:endParaRPr lang="ku-Arab-IQ" sz="3200" b="1" dirty="0">
              <a:solidFill>
                <a:srgbClr val="FF0000"/>
              </a:solidFill>
            </a:endParaRPr>
          </a:p>
          <a:p>
            <a:pPr algn="just" rtl="1"/>
            <a:endParaRPr lang="ku-Arab-IQ" sz="3200" b="1" dirty="0"/>
          </a:p>
          <a:p>
            <a:pPr algn="just" rtl="1"/>
            <a:r>
              <a:rPr lang="ar-QA" sz="3200" b="1" dirty="0">
                <a:solidFill>
                  <a:srgbClr val="FF0000"/>
                </a:solidFill>
              </a:rPr>
              <a:t>1 – شوێنی جوگرافیا سەبارەت بە بازنەی پانی و هێڵی درێژی:</a:t>
            </a:r>
            <a:endParaRPr lang="en-US" sz="3200" dirty="0">
              <a:solidFill>
                <a:srgbClr val="FF0000"/>
              </a:solidFill>
            </a:endParaRPr>
          </a:p>
          <a:p>
            <a:pPr marL="0" indent="0" algn="just" rtl="1">
              <a:buNone/>
            </a:pPr>
            <a:r>
              <a:rPr lang="ar-QA" sz="3200" dirty="0"/>
              <a:t>دیاریكردنی شوێنی جوگرافیا و دیاردە جوگرافییەكان، بریتییە لە بازنەكانی پانی و هێڵی درێژی، ئەوەی پەیوەندی بە كوردستانی گەورەوە هەیە، دەكەوێتە نێوان بازنەی پانی (</a:t>
            </a:r>
            <a:r>
              <a:rPr lang="en-US" sz="3200" dirty="0"/>
              <a:t>34</a:t>
            </a:r>
            <a:r>
              <a:rPr lang="ar-QA" sz="3200" dirty="0"/>
              <a:t>-</a:t>
            </a:r>
            <a:r>
              <a:rPr lang="en-US" sz="3200" dirty="0"/>
              <a:t>49</a:t>
            </a:r>
            <a:r>
              <a:rPr lang="ar-QA" sz="3200" dirty="0"/>
              <a:t>) باكوور و هەردوو هێڵی درێژی (</a:t>
            </a:r>
            <a:r>
              <a:rPr lang="en-US" sz="3200" dirty="0"/>
              <a:t>37</a:t>
            </a:r>
            <a:r>
              <a:rPr lang="ar-QA" sz="3200" dirty="0"/>
              <a:t>-</a:t>
            </a:r>
            <a:r>
              <a:rPr lang="en-US" sz="3200" dirty="0"/>
              <a:t>46</a:t>
            </a:r>
            <a:r>
              <a:rPr lang="ar-QA" sz="3200" dirty="0"/>
              <a:t>) ڕۆژهه‌ڵات </a:t>
            </a:r>
            <a:endParaRPr lang="ku-Arab-IQ" sz="3200" dirty="0"/>
          </a:p>
          <a:p>
            <a:pPr marL="0" indent="0" algn="just" rtl="1">
              <a:buNone/>
            </a:pPr>
            <a:endParaRPr lang="ku-Arab-IQ" sz="3200" dirty="0"/>
          </a:p>
          <a:p>
            <a:pPr marL="0" indent="0" algn="just" rtl="1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94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QA" b="1" dirty="0">
                <a:solidFill>
                  <a:srgbClr val="FF0000"/>
                </a:solidFill>
              </a:rPr>
              <a:t>ئاووهەوای كوردستانی گەورە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77" y="1894114"/>
            <a:ext cx="11360134" cy="421613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Q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سەرەتای تۆماركردنی 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ڕ</a:t>
            </a:r>
            <a:r>
              <a:rPr lang="ar-Q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ەگەزەكانی ئاووهەوا بۆ </a:t>
            </a:r>
            <a:r>
              <a:rPr lang="ar-QA" sz="3200" dirty="0">
                <a:solidFill>
                  <a:srgbClr val="FF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سەرەتای سەدەی بیست </a:t>
            </a:r>
            <a:r>
              <a:rPr lang="ar-Q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دەگەرێتەوە</a:t>
            </a:r>
            <a:endParaRPr lang="ku-Arab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marL="0" indent="0" algn="just" rtl="1">
              <a:buNone/>
            </a:pPr>
            <a:r>
              <a:rPr lang="ar-Q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مێژووی دانانی یەكەم ووێستگەی كەشناسی نێودەوڵەتی لەسەر ئاستی كوردستانی گەورە دەگەرێتەوە </a:t>
            </a:r>
            <a:r>
              <a:rPr lang="ar-QA" sz="3200" dirty="0">
                <a:solidFill>
                  <a:srgbClr val="FF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بۆ بیستەكانی سەدەی ڕابردوو</a:t>
            </a:r>
            <a:r>
              <a:rPr lang="ar-Q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كە لەهەریەك لە شارەكانی دیاربكر و گازی عەنتاب و ئورفە و سێرت و لەسەنتەری شاری ماردین 1939 دامەزرا،</a:t>
            </a:r>
            <a:endParaRPr lang="ku-Arab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marL="0" indent="0" algn="just" rtl="1">
              <a:buNone/>
            </a:pPr>
            <a:r>
              <a:rPr lang="ar-Q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هەڵبەت ئەم ووێستگانە تایبەت بوون بە پێوانەكردنی هەموو رەگەزەكانی ئاووهەوا وەك (</a:t>
            </a:r>
            <a:r>
              <a:rPr lang="ar-QA" sz="3200" dirty="0">
                <a:solidFill>
                  <a:srgbClr val="FF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پلەی گەرمی، باران بارین، با، تەم، پاڵەپەستۆی هەوا</a:t>
            </a:r>
            <a:r>
              <a:rPr lang="ar-Q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......هتد).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18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ku-Arab-IQ" dirty="0">
                <a:solidFill>
                  <a:srgbClr val="FF0000"/>
                </a:solidFill>
              </a:rPr>
              <a:t>کەموکورتییەکانی وێستگەکانی کەشناسیی کوردستان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3" y="1845733"/>
            <a:ext cx="11025051" cy="4385249"/>
          </a:xfrm>
        </p:spPr>
        <p:txBody>
          <a:bodyPr>
            <a:noAutofit/>
          </a:bodyPr>
          <a:lstStyle/>
          <a:p>
            <a:pPr algn="just" rtl="1"/>
            <a:r>
              <a:rPr lang="ar-Q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1-نەبوونی كەسی شارەزا تایبەت لە بواری كەشناسی </a:t>
            </a:r>
            <a:endParaRPr lang="ku-Arab-IQ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 rtl="1"/>
            <a:r>
              <a:rPr lang="ar-Q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2-تایبەتمەندی وێستگەكان لەوەی تەنها دۆخی یەك </a:t>
            </a:r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ڕ</a:t>
            </a:r>
            <a:r>
              <a:rPr lang="ar-Q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ەگەز تۆمار بكات وەك پلەی گەرمی یاخود باران.</a:t>
            </a:r>
            <a:endParaRPr lang="en-US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 rtl="1"/>
            <a:r>
              <a:rPr lang="ar-Q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3- ناڕێكی دابەشبونی شوێنی و</a:t>
            </a:r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ێ</a:t>
            </a:r>
            <a:r>
              <a:rPr lang="ar-Q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ستگەكانی كەشناسی.</a:t>
            </a:r>
            <a:endParaRPr lang="en-US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 rtl="1"/>
            <a:r>
              <a:rPr lang="ar-Q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4-تێكچوون و لەكاركەوتنی هەندێ لە ئامێر و ئامرازەكانی پێوانەكردنی </a:t>
            </a:r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ڕ</a:t>
            </a:r>
            <a:r>
              <a:rPr lang="ar-Q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ەگەزەكانی ئاووهەوا.</a:t>
            </a:r>
            <a:endParaRPr lang="en-US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 rtl="1"/>
            <a:r>
              <a:rPr lang="ar-Q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5-كەمی ژمارەی وێستگەكان بەبەراورد بە گەورەیی </a:t>
            </a:r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ڕ</a:t>
            </a:r>
            <a:r>
              <a:rPr lang="ar-Q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وپێوی خاكی كوردستانی گەورە.</a:t>
            </a:r>
            <a:endParaRPr lang="en-US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 rtl="1"/>
            <a:r>
              <a:rPr lang="ar-Q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6-بونی وێستگەكانی ئاووهەوا تەنها لەسەنتەری شارەكان بەدەر لە ب</a:t>
            </a:r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</a:t>
            </a:r>
            <a:r>
              <a:rPr lang="ar-Q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ونی لە ناحیە و گوندەكان .</a:t>
            </a:r>
            <a:endParaRPr lang="en-US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 rtl="1"/>
            <a:r>
              <a:rPr lang="en-US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7</a:t>
            </a:r>
            <a:r>
              <a:rPr lang="ar-Q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-ناسەقامگیری بارودۆخی سیاسی و ئەمنی ناوچەكانی كوردستان.</a:t>
            </a:r>
            <a:endParaRPr lang="en-US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 rtl="1"/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8- </a:t>
            </a:r>
            <a:r>
              <a:rPr lang="ar-Q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نەبوونی هۆشیاری و رۆشنبیری كەشناسی لە لای تاكی كورد.</a:t>
            </a:r>
            <a:endParaRPr lang="en-US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8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526" y="286603"/>
            <a:ext cx="10215154" cy="1450757"/>
          </a:xfrm>
        </p:spPr>
        <p:txBody>
          <a:bodyPr/>
          <a:lstStyle/>
          <a:p>
            <a:r>
              <a:rPr lang="ar-QA" b="1" dirty="0">
                <a:solidFill>
                  <a:srgbClr val="FF0000"/>
                </a:solidFill>
              </a:rPr>
              <a:t>فاكتەرە كاریگەر</a:t>
            </a:r>
            <a:r>
              <a:rPr lang="ku-Arab-IQ" b="1" dirty="0">
                <a:solidFill>
                  <a:srgbClr val="FF0000"/>
                </a:solidFill>
              </a:rPr>
              <a:t>ه‌كانى</a:t>
            </a:r>
            <a:r>
              <a:rPr lang="ar-QA" b="1" dirty="0">
                <a:solidFill>
                  <a:srgbClr val="FF0000"/>
                </a:solidFill>
              </a:rPr>
              <a:t> سەر ئاووهەوای كوردستان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QA" sz="4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1-شوێنی ئەسترۆنۆمی</a:t>
            </a:r>
            <a:endParaRPr lang="ku-Arab-IQ" sz="4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r" rtl="1"/>
            <a:r>
              <a:rPr lang="ar-QA" sz="4400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2- شوێن بە پێی ئاو و وشكانی:</a:t>
            </a:r>
            <a:endParaRPr lang="ku-Arab-IQ" sz="4400" b="1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r" rtl="1"/>
            <a:r>
              <a:rPr lang="ar-QA" sz="4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3- بەرزی ونزمی (شێوەكانی رووی زەوی )</a:t>
            </a:r>
            <a:endParaRPr lang="en-US" sz="4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r" rtl="1"/>
            <a:endParaRPr lang="en-US" sz="4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r" rtl="1"/>
            <a:endParaRPr lang="en-US" sz="4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99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QA" b="1" dirty="0">
                <a:solidFill>
                  <a:srgbClr val="FF0000"/>
                </a:solidFill>
              </a:rPr>
              <a:t>ڕەگەزەكانی ئاووهەوا لە كوردستان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6" y="1845734"/>
            <a:ext cx="11430000" cy="4372186"/>
          </a:xfrm>
        </p:spPr>
        <p:txBody>
          <a:bodyPr>
            <a:normAutofit lnSpcReduction="10000"/>
          </a:bodyPr>
          <a:lstStyle/>
          <a:p>
            <a:pPr algn="r" rtl="1"/>
            <a:r>
              <a:rPr lang="ku-Arab-IQ" sz="3200" dirty="0">
                <a:solidFill>
                  <a:srgbClr val="FF0000"/>
                </a:solidFill>
              </a:rPr>
              <a:t>پلەی گەرمی</a:t>
            </a:r>
          </a:p>
          <a:p>
            <a:pPr algn="just" rtl="1"/>
            <a:r>
              <a:rPr lang="ar-QA" sz="2400" dirty="0"/>
              <a:t>تێكرای پلەی گەرمی لە كوردستان بە پێی </a:t>
            </a:r>
            <a:r>
              <a:rPr lang="ar-QA" sz="2400" dirty="0">
                <a:solidFill>
                  <a:srgbClr val="FF0000"/>
                </a:solidFill>
              </a:rPr>
              <a:t>وەرزەكان</a:t>
            </a:r>
            <a:r>
              <a:rPr lang="ar-QA" sz="2400" dirty="0"/>
              <a:t> جیاوازدەبن، هەروەها بە پێی </a:t>
            </a:r>
            <a:r>
              <a:rPr lang="ar-QA" sz="2400" dirty="0">
                <a:solidFill>
                  <a:srgbClr val="FF0000"/>
                </a:solidFill>
              </a:rPr>
              <a:t>ناوچە</a:t>
            </a:r>
            <a:r>
              <a:rPr lang="ar-QA" sz="2400" dirty="0"/>
              <a:t> جیاوازەكانی كوردستانیش جیاواز دەبن بێگومان هۆكارەكەشی دەگە</a:t>
            </a:r>
            <a:r>
              <a:rPr lang="ku-Arab-IQ" sz="2400" dirty="0"/>
              <a:t>ڕ</a:t>
            </a:r>
            <a:r>
              <a:rPr lang="ar-QA" sz="2400" dirty="0"/>
              <a:t>ێتەوە بۆ جیاوازی كۆمەڵێ هۆكاری پێویست كە بریتین لە :-</a:t>
            </a:r>
            <a:endParaRPr lang="ku-Arab-IQ" sz="2400" dirty="0"/>
          </a:p>
          <a:p>
            <a:pPr algn="r" rtl="1"/>
            <a:endParaRPr lang="ku-Arab-IQ" dirty="0"/>
          </a:p>
          <a:p>
            <a:pPr algn="r" rtl="1"/>
            <a:r>
              <a:rPr lang="ar-QA" sz="2400" dirty="0"/>
              <a:t>1-گۆشەی كەوتنی تیشكی رۆژ</a:t>
            </a:r>
            <a:endParaRPr lang="en-US" sz="2400" dirty="0"/>
          </a:p>
          <a:p>
            <a:pPr algn="r" rtl="1"/>
            <a:r>
              <a:rPr lang="ar-QA" sz="2400" dirty="0"/>
              <a:t>2-مەودای </a:t>
            </a:r>
            <a:r>
              <a:rPr lang="ku-Arab-IQ" sz="2400" dirty="0"/>
              <a:t>ڕ</a:t>
            </a:r>
            <a:r>
              <a:rPr lang="ar-QA" sz="2400" dirty="0"/>
              <a:t>ۆژ و مەودای وەرزەكانی ساڵ</a:t>
            </a:r>
            <a:endParaRPr lang="en-US" sz="2400" dirty="0"/>
          </a:p>
          <a:p>
            <a:pPr algn="r" rtl="1"/>
            <a:r>
              <a:rPr lang="ar-QA" sz="2400" dirty="0"/>
              <a:t>3-بەرزی و نزمی و كاریگەریەكانی </a:t>
            </a:r>
            <a:endParaRPr lang="en-US" sz="2400" dirty="0"/>
          </a:p>
          <a:p>
            <a:pPr algn="r" rtl="1"/>
            <a:r>
              <a:rPr lang="ar-QA" sz="2400" dirty="0"/>
              <a:t>4-جیاوازی ڕادەی شێ </a:t>
            </a:r>
            <a:endParaRPr lang="en-US" sz="2400" dirty="0"/>
          </a:p>
          <a:p>
            <a:pPr algn="r" rtl="1"/>
            <a:r>
              <a:rPr lang="ar-QA" sz="2400" dirty="0"/>
              <a:t>5-كاریگەری هۆكارە لۆكاڵیەكان</a:t>
            </a:r>
            <a:endParaRPr lang="en-US" sz="2400" dirty="0"/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96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ku-Arab-IQ" sz="6600" dirty="0">
                <a:solidFill>
                  <a:srgbClr val="FF0000"/>
                </a:solidFill>
              </a:rPr>
              <a:t>باران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45734"/>
            <a:ext cx="11299371" cy="4023360"/>
          </a:xfrm>
        </p:spPr>
        <p:txBody>
          <a:bodyPr>
            <a:normAutofit/>
          </a:bodyPr>
          <a:lstStyle/>
          <a:p>
            <a:pPr algn="just" rtl="1"/>
            <a:r>
              <a:rPr lang="ar-QA" sz="2800" dirty="0"/>
              <a:t>ئەوەی پێویستە بە </a:t>
            </a:r>
            <a:r>
              <a:rPr lang="ku-Arab-IQ" sz="2800" dirty="0"/>
              <a:t>ڕ</a:t>
            </a:r>
            <a:r>
              <a:rPr lang="ar-QA" sz="2800" dirty="0"/>
              <a:t>ادەی باران بارین لە كوردستانی گەورە بە شێوەیەكی گشتی تێك</a:t>
            </a:r>
            <a:r>
              <a:rPr lang="ku-Arab-IQ" sz="2800" dirty="0"/>
              <a:t>ڕ</a:t>
            </a:r>
            <a:r>
              <a:rPr lang="ar-QA" sz="2800" dirty="0"/>
              <a:t>ای ساڵانەی لە (600) ملم زیاتر دەبارێت گومانی تێدا نییە هۆكاری سەرەكی دەگە</a:t>
            </a:r>
            <a:r>
              <a:rPr lang="ku-Arab-IQ" sz="2800" dirty="0"/>
              <a:t>ڕ</a:t>
            </a:r>
            <a:r>
              <a:rPr lang="ar-QA" sz="2800" dirty="0"/>
              <a:t>ێتەوە بۆ هاتنی نەوراییە كەشیەكان لە دەریای سپی ناوەراست بەرەو ناوچەكانی كوردستان.</a:t>
            </a:r>
            <a:endParaRPr lang="ku-Arab-IQ" sz="2800" dirty="0"/>
          </a:p>
          <a:p>
            <a:pPr algn="just" rtl="1"/>
            <a:endParaRPr lang="ku-Arab-IQ" sz="2800" dirty="0"/>
          </a:p>
          <a:p>
            <a:pPr algn="just" rtl="1"/>
            <a:r>
              <a:rPr lang="ar-QA" sz="2800" dirty="0"/>
              <a:t>باران بارین بە پێی شوێنی جوگرافی هەموو وێستگەكانی كوردستان باران تۆماردەكەن بۆنمونە لە كوردستانی باكور (750)ملم تێكرای باران بارین تۆماردەكات لە وەرزی زستان بەڵام كوردستانی باشور نزیكەی (600) ملم باران و لە كوردستانی ڕۆژئاوا (350) ملم و لە كوردستانی ڕۆژهه‌ڵات (400) ملم باران تۆماردەكات.</a:t>
            </a:r>
            <a:endParaRPr lang="ku-Arab-IQ" sz="2800" dirty="0"/>
          </a:p>
          <a:p>
            <a:pPr algn="just" rtl="1"/>
            <a:endParaRPr lang="ku-Arab-IQ" sz="2800" dirty="0"/>
          </a:p>
          <a:p>
            <a:pPr algn="just" rtl="1"/>
            <a:endParaRPr lang="en-US" sz="2800" dirty="0"/>
          </a:p>
          <a:p>
            <a:pPr algn="just" rt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33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QA" b="1" dirty="0">
                <a:solidFill>
                  <a:schemeClr val="bg2">
                    <a:lumMod val="50000"/>
                  </a:schemeClr>
                </a:solidFill>
              </a:rPr>
              <a:t>بنەما مرۆییەكانی جوگرافیی كوردستان:</a:t>
            </a:r>
            <a:br>
              <a:rPr lang="en-US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ar-QA" b="1" dirty="0">
                <a:solidFill>
                  <a:schemeClr val="bg2">
                    <a:lumMod val="50000"/>
                  </a:schemeClr>
                </a:solidFill>
              </a:rPr>
              <a:t>دانیشتوان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1845734"/>
            <a:ext cx="10502537" cy="4023360"/>
          </a:xfrm>
        </p:spPr>
        <p:txBody>
          <a:bodyPr>
            <a:normAutofit/>
          </a:bodyPr>
          <a:lstStyle/>
          <a:p>
            <a:pPr algn="r" rtl="1"/>
            <a:r>
              <a:rPr lang="ku-Arab-IQ" sz="3600" dirty="0">
                <a:solidFill>
                  <a:srgbClr val="FF0000"/>
                </a:solidFill>
              </a:rPr>
              <a:t>پێکهاتەی تەمەن</a:t>
            </a:r>
          </a:p>
          <a:p>
            <a:pPr algn="r" rtl="1"/>
            <a:r>
              <a:rPr lang="ku-Arab-IQ" sz="3600" dirty="0">
                <a:solidFill>
                  <a:srgbClr val="FF0000"/>
                </a:solidFill>
              </a:rPr>
              <a:t>پێکهاتەی ڕەگەز</a:t>
            </a:r>
          </a:p>
          <a:p>
            <a:pPr algn="r" rtl="1"/>
            <a:r>
              <a:rPr lang="ku-Arab-IQ" sz="3600" dirty="0">
                <a:solidFill>
                  <a:srgbClr val="FF0000"/>
                </a:solidFill>
              </a:rPr>
              <a:t>پێکهاتەی نەتەوەیی</a:t>
            </a:r>
          </a:p>
          <a:p>
            <a:pPr algn="r" rtl="1"/>
            <a:r>
              <a:rPr lang="ku-Arab-IQ" sz="3600" dirty="0">
                <a:solidFill>
                  <a:srgbClr val="FF0000"/>
                </a:solidFill>
              </a:rPr>
              <a:t>پێکهاتەی ئاینیی</a:t>
            </a:r>
          </a:p>
          <a:p>
            <a:pPr algn="r" rtl="1"/>
            <a:r>
              <a:rPr lang="ku-Arab-IQ" sz="3600" dirty="0">
                <a:solidFill>
                  <a:srgbClr val="FF0000"/>
                </a:solidFill>
              </a:rPr>
              <a:t>پێکهاتەی ژینگەیی</a:t>
            </a:r>
          </a:p>
          <a:p>
            <a:pPr algn="r" rtl="1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19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QA" b="1" dirty="0">
                <a:solidFill>
                  <a:srgbClr val="FF0000"/>
                </a:solidFill>
              </a:rPr>
              <a:t>ئابوری دانیشتوانی كوردستان: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7360"/>
            <a:ext cx="12192000" cy="4609652"/>
          </a:xfrm>
        </p:spPr>
        <p:txBody>
          <a:bodyPr>
            <a:noAutofit/>
          </a:bodyPr>
          <a:lstStyle/>
          <a:p>
            <a:pPr algn="r" rtl="1"/>
            <a:r>
              <a:rPr lang="ku-Arab-IQ" sz="3200" dirty="0">
                <a:solidFill>
                  <a:srgbClr val="FF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کشتوکاڵ:</a:t>
            </a:r>
          </a:p>
          <a:p>
            <a:pPr algn="just" rtl="1"/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یەكی لە لایەنە ئاب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ر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ییە گرنگەكانی ژیانی دانیشتوانی كوردستان بریتی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ي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ە لەكشتوكاڵ بەجۆری نزیكەی 40% كۆی بەرهەمی نیشتمانی پێكدەه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ێ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نت بێگومان ئەمەش دەگە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ڕ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ێتەوە بۆ هەموو 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ئه‌و 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تایبەتمەندیە بەهێزانەی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كه‌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كوردستان پێ دەناسرێت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ه‌وه‌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لە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ڕ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ووی ئاووهەوا و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خاك و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سامانی ئاو دەستیكاری شارەزا كەهەموویان بەسەر یەكەوە ز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ۆ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ر گرنگن بۆ بەرهەمهێنانی كشتوكاڵ.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بڕیكی زۆری بەربوومە كشتووكاڵیەكان لەكوردستان 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ڕ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ەوانەی دەرەوەی وڵات دەكرێت بەهەردوو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جۆری ئاژەڵی و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ڕ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ووكیەوە. گرنگترین ئەو بەرهەمە كشتوكاڵیانەی لەكوردستان بەرهەم دەهێنرێت بریتی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ي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ە لە(دانەویڵەكان،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تووتن،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سەوزەوات،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مێوەجات،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سپیایی،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OM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ئاژەڵ</a:t>
            </a:r>
            <a:r>
              <a:rPr lang="ku-Arab-IQ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).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51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QA" b="1" dirty="0">
                <a:solidFill>
                  <a:srgbClr val="FF0000"/>
                </a:solidFill>
              </a:rPr>
              <a:t>چالاكی پیشەسازی: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37360"/>
            <a:ext cx="12192000" cy="4506686"/>
          </a:xfrm>
        </p:spPr>
        <p:txBody>
          <a:bodyPr>
            <a:normAutofit/>
          </a:bodyPr>
          <a:lstStyle/>
          <a:p>
            <a:pPr algn="r" rtl="1"/>
            <a:r>
              <a:rPr lang="ar-OM" sz="2800" dirty="0"/>
              <a:t>ئەوپیشەسازیانەی لە كوردستان ب</a:t>
            </a:r>
            <a:r>
              <a:rPr lang="ku-Arab-IQ" sz="2800" dirty="0"/>
              <a:t>و</a:t>
            </a:r>
            <a:r>
              <a:rPr lang="ar-OM" sz="2800" dirty="0"/>
              <a:t>ونیان هەیە خاوەن چەند تایبەمەندییەكن وەك:</a:t>
            </a:r>
            <a:endParaRPr lang="ku-Arab-IQ" sz="2800" dirty="0"/>
          </a:p>
          <a:p>
            <a:pPr algn="r" rtl="1"/>
            <a:endParaRPr lang="ku-Arab-IQ" sz="2800" dirty="0"/>
          </a:p>
          <a:p>
            <a:pPr algn="r" rtl="1"/>
            <a:r>
              <a:rPr lang="ar-OM" sz="2800" dirty="0"/>
              <a:t>1-بچووكی قەبارەی دامەزراوە پیشەسازییەكان</a:t>
            </a:r>
            <a:endParaRPr lang="en-US" sz="2800" dirty="0"/>
          </a:p>
          <a:p>
            <a:pPr algn="r" rtl="1"/>
            <a:r>
              <a:rPr lang="ar-OM" sz="2800" dirty="0"/>
              <a:t>2-نەبوونی هەمەرەنگی لەبەرهەمی پیشەسازییەكان.</a:t>
            </a:r>
            <a:endParaRPr lang="en-US" sz="2800" dirty="0"/>
          </a:p>
          <a:p>
            <a:pPr algn="r" rtl="1"/>
            <a:r>
              <a:rPr lang="ar-OM" sz="2800" dirty="0"/>
              <a:t>3-خراپی و</a:t>
            </a:r>
            <a:r>
              <a:rPr lang="ku-Arab-IQ" sz="2800" dirty="0"/>
              <a:t> </a:t>
            </a:r>
            <a:r>
              <a:rPr lang="ar-OM" sz="2800" dirty="0"/>
              <a:t>كۆنی ودواكەوتووی ئامرازەكانی بەرهەمه</a:t>
            </a:r>
            <a:r>
              <a:rPr lang="ku-Arab-IQ" sz="2800" dirty="0"/>
              <a:t>ێ</a:t>
            </a:r>
            <a:r>
              <a:rPr lang="ar-OM" sz="2800" dirty="0"/>
              <a:t>نان</a:t>
            </a:r>
            <a:endParaRPr lang="en-US" sz="2800" dirty="0"/>
          </a:p>
          <a:p>
            <a:pPr algn="r" rtl="1"/>
            <a:r>
              <a:rPr lang="ar-OM" sz="2800" dirty="0"/>
              <a:t>4-كەمی </a:t>
            </a:r>
            <a:r>
              <a:rPr lang="ku-Arab-IQ" sz="2800" dirty="0"/>
              <a:t>ڕ</a:t>
            </a:r>
            <a:r>
              <a:rPr lang="ar-OM" sz="2800" dirty="0"/>
              <a:t>ێژەی دەستی كار لەچالاكی پیشەسازی.</a:t>
            </a:r>
            <a:endParaRPr lang="en-US" sz="2800" dirty="0"/>
          </a:p>
          <a:p>
            <a:pPr algn="r" rtl="1"/>
            <a:r>
              <a:rPr lang="ar-OM" sz="2800" dirty="0"/>
              <a:t>5-كۆكردنەوەی هەموو پیشەسازییەكان لەناو شارە گەورەكان.</a:t>
            </a:r>
            <a:endParaRPr lang="en-US" sz="2800" dirty="0"/>
          </a:p>
          <a:p>
            <a:pPr algn="r" rt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232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QA" b="1" dirty="0">
                <a:solidFill>
                  <a:srgbClr val="FF0000"/>
                </a:solidFill>
              </a:rPr>
              <a:t>چالاكی گەشتوگوزار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3"/>
            <a:ext cx="10868297" cy="4267683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IQ" dirty="0"/>
              <a:t>گرنگترین جۆرەكانی گەشت و گوزار لە كوردستان:</a:t>
            </a:r>
            <a:endParaRPr lang="ku-Arab-IQ" dirty="0"/>
          </a:p>
          <a:p>
            <a:pPr algn="r" rtl="1"/>
            <a:endParaRPr lang="ku-Arab-IQ" dirty="0"/>
          </a:p>
          <a:p>
            <a:pPr lvl="0" algn="r" rtl="1"/>
            <a:r>
              <a:rPr lang="ar-SA" dirty="0"/>
              <a:t>گەشتوگوزاری ئاینی</a:t>
            </a:r>
            <a:endParaRPr lang="en-US" dirty="0"/>
          </a:p>
          <a:p>
            <a:pPr lvl="0" algn="r" rtl="1"/>
            <a:r>
              <a:rPr lang="ar-SA" dirty="0"/>
              <a:t>گەشتوگوزاری</a:t>
            </a:r>
            <a:r>
              <a:rPr lang="ku-Arab-IQ" dirty="0"/>
              <a:t> ژینگەیی</a:t>
            </a:r>
            <a:endParaRPr lang="en-US" dirty="0"/>
          </a:p>
          <a:p>
            <a:pPr lvl="0" algn="r" rtl="1"/>
            <a:r>
              <a:rPr lang="ar-SA" dirty="0"/>
              <a:t>گەشتوگوزاری </a:t>
            </a:r>
            <a:r>
              <a:rPr lang="ku-Arab-IQ" dirty="0"/>
              <a:t>کولتووری</a:t>
            </a:r>
            <a:endParaRPr lang="en-US" dirty="0"/>
          </a:p>
          <a:p>
            <a:pPr lvl="0" algn="r" rtl="1"/>
            <a:r>
              <a:rPr lang="ar-SA" dirty="0"/>
              <a:t>گەشتوگوزاری </a:t>
            </a:r>
            <a:r>
              <a:rPr lang="ku-Arab-IQ" dirty="0"/>
              <a:t>ڕامیاری</a:t>
            </a:r>
            <a:endParaRPr lang="en-US" dirty="0"/>
          </a:p>
          <a:p>
            <a:pPr lvl="0" algn="r" rtl="1"/>
            <a:r>
              <a:rPr lang="ar-SA" dirty="0"/>
              <a:t>گەشتوگوزاری </a:t>
            </a:r>
            <a:r>
              <a:rPr lang="ku-Arab-IQ" dirty="0"/>
              <a:t>شوێنەواری</a:t>
            </a:r>
          </a:p>
          <a:p>
            <a:pPr algn="r" rtl="1"/>
            <a:r>
              <a:rPr lang="ar-SA" dirty="0"/>
              <a:t>گەشتوگوزاری </a:t>
            </a:r>
            <a:r>
              <a:rPr lang="ku-Arab-IQ" dirty="0"/>
              <a:t>ئاوی</a:t>
            </a:r>
            <a:endParaRPr lang="en-US" dirty="0"/>
          </a:p>
          <a:p>
            <a:pPr algn="r" rtl="1"/>
            <a:r>
              <a:rPr lang="ar-SA" dirty="0"/>
              <a:t>گەشتوگوزاری </a:t>
            </a:r>
            <a:r>
              <a:rPr lang="ku-Arab-IQ" dirty="0"/>
              <a:t>چارەسەری</a:t>
            </a:r>
          </a:p>
          <a:p>
            <a:pPr lvl="0" algn="r" rtl="1"/>
            <a:r>
              <a:rPr lang="ar-SA" dirty="0"/>
              <a:t>گەشتوگوزاری </a:t>
            </a:r>
            <a:r>
              <a:rPr lang="ku-Arab-IQ" dirty="0"/>
              <a:t>سەرکێشی</a:t>
            </a:r>
          </a:p>
          <a:p>
            <a:pPr algn="r" rtl="1"/>
            <a:endParaRPr lang="en-US" dirty="0"/>
          </a:p>
          <a:p>
            <a:pPr lvl="0" algn="r" rtl="1"/>
            <a:endParaRPr lang="en-US" dirty="0"/>
          </a:p>
          <a:p>
            <a:pPr algn="r" rtl="1"/>
            <a:endParaRPr lang="ku-Arab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6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023" y="286603"/>
            <a:ext cx="10319657" cy="1450757"/>
          </a:xfrm>
        </p:spPr>
        <p:txBody>
          <a:bodyPr>
            <a:normAutofit/>
          </a:bodyPr>
          <a:lstStyle/>
          <a:p>
            <a:pPr algn="r" rtl="1"/>
            <a:r>
              <a:rPr lang="ar-QA" sz="4000" b="1" dirty="0">
                <a:solidFill>
                  <a:srgbClr val="FF0000"/>
                </a:solidFill>
              </a:rPr>
              <a:t>2</a:t>
            </a:r>
            <a:r>
              <a:rPr lang="ku-Arab-IQ" sz="4000" b="1" dirty="0">
                <a:solidFill>
                  <a:srgbClr val="FF0000"/>
                </a:solidFill>
              </a:rPr>
              <a:t>-</a:t>
            </a:r>
            <a:r>
              <a:rPr lang="ar-QA" sz="4000" b="1" dirty="0">
                <a:solidFill>
                  <a:srgbClr val="FF0000"/>
                </a:solidFill>
              </a:rPr>
              <a:t> شوێنی جوگرافیایی كوردستان سەبارەت بە وڵاتان</a:t>
            </a:r>
            <a:r>
              <a:rPr lang="ku-Arab-IQ" sz="4000" b="1" dirty="0">
                <a:solidFill>
                  <a:srgbClr val="FF0000"/>
                </a:solidFill>
              </a:rPr>
              <a:t>ى</a:t>
            </a:r>
            <a:r>
              <a:rPr lang="ar-QA" sz="4000" b="1" dirty="0">
                <a:solidFill>
                  <a:srgbClr val="FF0000"/>
                </a:solidFill>
              </a:rPr>
              <a:t> دەوربەر: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4" y="1845734"/>
            <a:ext cx="11299372" cy="4306872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Ø"/>
            </a:pPr>
            <a:r>
              <a:rPr lang="ar-QA" sz="2800" dirty="0"/>
              <a:t>كوردستانی گەورە </a:t>
            </a:r>
            <a:r>
              <a:rPr lang="ku-Arab-IQ" sz="2800" dirty="0"/>
              <a:t>بەپێی ڕ</a:t>
            </a:r>
            <a:r>
              <a:rPr lang="ar-QA" sz="2800" dirty="0"/>
              <a:t>ووپێوی دەكەوێتە چوارچێوەی كیشوەری ئاسیا</a:t>
            </a:r>
            <a:r>
              <a:rPr lang="ku-Arab-IQ" sz="2800" dirty="0"/>
              <a:t>، </a:t>
            </a:r>
            <a:r>
              <a:rPr lang="ar-QA" sz="2800" dirty="0"/>
              <a:t>بە جۆرێ لەگەڵ چەند وڵاتێك هاوسنوورە </a:t>
            </a:r>
            <a:r>
              <a:rPr lang="ku-Arab-IQ" sz="2800" dirty="0"/>
              <a:t>:</a:t>
            </a:r>
          </a:p>
          <a:p>
            <a:pPr algn="r" rtl="1">
              <a:buFont typeface="Wingdings" panose="05000000000000000000" pitchFamily="2" charset="2"/>
              <a:buChar char="Ø"/>
            </a:pPr>
            <a:endParaRPr lang="ku-Arab-IQ" sz="2800" dirty="0"/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QA" sz="2800" dirty="0"/>
              <a:t>وڵاتان</a:t>
            </a:r>
            <a:r>
              <a:rPr lang="ku-Arab-IQ" sz="2800" dirty="0"/>
              <a:t>ی</a:t>
            </a:r>
            <a:r>
              <a:rPr lang="ar-QA" sz="2800" dirty="0"/>
              <a:t> توركیا و ئەرمینیا لە بەشی باكوور</a:t>
            </a:r>
            <a:endParaRPr lang="ku-Arab-IQ" sz="2800" dirty="0"/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QA" sz="2800" dirty="0"/>
              <a:t> لە بەشی ڕۆژئاوایی وڵاتانێ عێراق و سوریاو توركیا</a:t>
            </a:r>
            <a:endParaRPr lang="ku-Arab-IQ" sz="2800" dirty="0"/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QA" sz="2800" dirty="0"/>
              <a:t> بەشی ڕۆژهه‌ڵاتی ئەوە بانی ئێرانی سنووری ئەم بەشەیە </a:t>
            </a:r>
            <a:endParaRPr lang="ku-Arab-IQ" sz="2800" dirty="0"/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QA" sz="2800" dirty="0"/>
              <a:t>ئەوەی ماوە سنووری باشووریەتی كەوا هاوسنوورە لەگەڵ هەر یەك لە وڵاتانی ئێران و عێراق. </a:t>
            </a:r>
            <a:endParaRPr lang="ku-Arab-IQ" sz="2800" dirty="0"/>
          </a:p>
          <a:p>
            <a:pPr algn="r" rtl="1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37248"/>
          </a:xfrm>
        </p:spPr>
        <p:txBody>
          <a:bodyPr/>
          <a:lstStyle/>
          <a:p>
            <a:pPr algn="ctr" rtl="1"/>
            <a:r>
              <a:rPr lang="ar-QA" b="1" dirty="0">
                <a:solidFill>
                  <a:srgbClr val="FF0000"/>
                </a:solidFill>
              </a:rPr>
              <a:t> ڕووبەری كوردستان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724297"/>
            <a:ext cx="11547566" cy="4415245"/>
          </a:xfrm>
        </p:spPr>
        <p:txBody>
          <a:bodyPr>
            <a:normAutofit/>
          </a:bodyPr>
          <a:lstStyle/>
          <a:p>
            <a:pPr algn="r" rtl="1"/>
            <a:r>
              <a:rPr lang="ku-Arab-IQ" dirty="0"/>
              <a:t>بیروبۆچوونی جیاواز، سەبارەت بە ڕووبەری هەرێمی کوردستانی گەورە هەن</a:t>
            </a:r>
            <a:r>
              <a:rPr lang="ar-QA" dirty="0"/>
              <a:t>، گومانی تێدا نییە جیاوازییه‌كان دەگەڕێتەوە بۆ جیاوازی بیروباوەڕی سیاسی و نەتەوەی</a:t>
            </a:r>
            <a:r>
              <a:rPr lang="ku-Arab-IQ" dirty="0"/>
              <a:t>ی، </a:t>
            </a:r>
            <a:r>
              <a:rPr lang="ar-QA" dirty="0"/>
              <a:t>ئێمە دەتوانین دوو جۆر لە نرخاندنی ڕووبه‌ری كوردستانی گەورە بەدی بێ بكەین كە لەسەر بنچینەی دیاریكردنی ئەو ناوچانەی دەكەونە ناو سنووری كوردستان بەم شێوەیەی خوارەوە</a:t>
            </a:r>
            <a:r>
              <a:rPr lang="ku-Arab-IQ" dirty="0"/>
              <a:t>:</a:t>
            </a:r>
          </a:p>
          <a:p>
            <a:pPr algn="r" rtl="1"/>
            <a:r>
              <a:rPr lang="ar-QA" b="1" dirty="0">
                <a:solidFill>
                  <a:srgbClr val="FF0000"/>
                </a:solidFill>
              </a:rPr>
              <a:t>یەكەم/ ئەو نووسەرانەی پشت دەبەستن بە نەخشەی ئەنسكلۆپیدیای به‌ریتانی:-</a:t>
            </a:r>
            <a:r>
              <a:rPr lang="ar-QA" dirty="0">
                <a:solidFill>
                  <a:srgbClr val="FF0000"/>
                </a:solidFill>
              </a:rPr>
              <a:t> </a:t>
            </a:r>
            <a:r>
              <a:rPr lang="ar-QA" dirty="0"/>
              <a:t>كۆمەلێ زۆر لە نووسەرەكانی ئەوروپا و ڕۆژئاوا و ئەمریكا لە نرخاندنی ڕووبه‌ری كوردستانی گەورە نەخشەكانی ئەم ئەنسكلۆپیدیایە بەكاردەهێنن وەك سەرچاوە بۆ دەستنیشانكردنی ڕووبه‌ری كوردستان وەك توێژەر (ل. رامبوات) </a:t>
            </a:r>
            <a:r>
              <a:rPr lang="en-US" dirty="0"/>
              <a:t>(</a:t>
            </a:r>
            <a:r>
              <a:rPr lang="en-US" dirty="0" err="1"/>
              <a:t>L.Rambowt</a:t>
            </a:r>
            <a:r>
              <a:rPr lang="en-US" dirty="0"/>
              <a:t>)</a:t>
            </a:r>
            <a:r>
              <a:rPr lang="ar-QA" dirty="0"/>
              <a:t>   لە توێژینەوەكەی كە ساڵی 1942 لەسەر كوردی نوسیووە ڕووبه‌ری كوردستانی گەروەی بە نزیكەی (530000) كم2</a:t>
            </a:r>
            <a:r>
              <a:rPr lang="en-US" dirty="0"/>
              <a:t>.</a:t>
            </a:r>
            <a:endParaRPr lang="ku-Arab-IQ" dirty="0">
              <a:solidFill>
                <a:srgbClr val="FF0000"/>
              </a:solidFill>
            </a:endParaRPr>
          </a:p>
          <a:p>
            <a:pPr algn="r" rtl="1"/>
            <a:r>
              <a:rPr lang="ar-QA" b="1" dirty="0">
                <a:solidFill>
                  <a:srgbClr val="FF0000"/>
                </a:solidFill>
              </a:rPr>
              <a:t>دووەم/ ئەو نووسەرانەی پشت </a:t>
            </a:r>
            <a:r>
              <a:rPr lang="ku-Arab-IQ" b="1" dirty="0">
                <a:solidFill>
                  <a:srgbClr val="FF0000"/>
                </a:solidFill>
              </a:rPr>
              <a:t> بە </a:t>
            </a:r>
            <a:r>
              <a:rPr lang="ar-QA" b="1" dirty="0">
                <a:solidFill>
                  <a:srgbClr val="FF0000"/>
                </a:solidFill>
              </a:rPr>
              <a:t>نەخشەی كۆمەڵەی كوردی لە بیروت دەبستن</a:t>
            </a:r>
            <a:r>
              <a:rPr lang="ar-QA" dirty="0">
                <a:solidFill>
                  <a:srgbClr val="FF0000"/>
                </a:solidFill>
              </a:rPr>
              <a:t>:- </a:t>
            </a:r>
            <a:r>
              <a:rPr lang="ar-QA" dirty="0"/>
              <a:t>ئەم نەخشەیە پێشكەش بە نەتەوە یەكگرتووەكان </a:t>
            </a:r>
            <a:r>
              <a:rPr lang="ku-Arab-IQ" dirty="0"/>
              <a:t>کراوە </a:t>
            </a:r>
            <a:r>
              <a:rPr lang="ar-QA" dirty="0"/>
              <a:t>لە ساڵی 1945، لەو نووسەرانەی كە ڕووبه‌ری كوردستانی گەورەیان لەسەر ئەم بنچینەی دەست نیشان كرد بوو ((د.عبدالرحمن قاسملۆ)) </a:t>
            </a:r>
            <a:r>
              <a:rPr lang="ku-Arab-IQ" dirty="0"/>
              <a:t>.</a:t>
            </a:r>
            <a:r>
              <a:rPr lang="ar-QA" dirty="0"/>
              <a:t>هەروەها سەنتەری توێژینەوەی كوردی لە پاریس لە ساڵی 1949 ڕووبه‌ری كوردستانی گەورەیان بە نزیكەی (500000)كم 2</a:t>
            </a:r>
            <a:endParaRPr lang="ku-Arab-IQ" dirty="0"/>
          </a:p>
          <a:p>
            <a:pPr algn="r" rtl="1"/>
            <a:endParaRPr lang="en-US" dirty="0"/>
          </a:p>
          <a:p>
            <a:pPr algn="r" rtl="1"/>
            <a:endParaRPr lang="ku-Arab-IQ" dirty="0"/>
          </a:p>
          <a:p>
            <a:pPr algn="r" rtl="1"/>
            <a:endParaRPr lang="en-US" dirty="0"/>
          </a:p>
          <a:p>
            <a:pPr algn="r" rtl="1"/>
            <a:endParaRPr lang="ku-Arab-IQ" dirty="0"/>
          </a:p>
          <a:p>
            <a:pPr algn="r" rtl="1"/>
            <a:endParaRPr lang="ku-Arab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30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63374"/>
          </a:xfrm>
        </p:spPr>
        <p:txBody>
          <a:bodyPr/>
          <a:lstStyle/>
          <a:p>
            <a:pPr algn="r" rtl="1"/>
            <a:r>
              <a:rPr lang="ar-SA" dirty="0">
                <a:solidFill>
                  <a:srgbClr val="FF0000"/>
                </a:solidFill>
              </a:rPr>
              <a:t>بەرزی و نزمی سەر</a:t>
            </a:r>
            <a:r>
              <a:rPr lang="ku-Arab-IQ" dirty="0">
                <a:solidFill>
                  <a:srgbClr val="FF0000"/>
                </a:solidFill>
              </a:rPr>
              <a:t>ڕ</a:t>
            </a:r>
            <a:r>
              <a:rPr lang="ar-SA" dirty="0">
                <a:solidFill>
                  <a:srgbClr val="FF0000"/>
                </a:solidFill>
              </a:rPr>
              <a:t>ووی زەوی كوردستان: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7083"/>
            <a:ext cx="12191999" cy="4382460"/>
          </a:xfrm>
        </p:spPr>
        <p:txBody>
          <a:bodyPr>
            <a:normAutofit/>
          </a:bodyPr>
          <a:lstStyle/>
          <a:p>
            <a:pPr algn="just" rtl="1"/>
            <a:r>
              <a:rPr lang="ar-SA" sz="2800" dirty="0"/>
              <a:t>بەشیوەیەكی گشتی سەر زەوی لە</a:t>
            </a:r>
            <a:r>
              <a:rPr lang="ku-Arab-IQ" sz="2800" dirty="0"/>
              <a:t>ڕ</a:t>
            </a:r>
            <a:r>
              <a:rPr lang="ar-SA" sz="2800" dirty="0"/>
              <a:t>ووی دیاردەكانی بەرز و نزمییەوە ڕەنگدانەوەی هێزە كاریگەرە و ناوەكی و دەرەكیەكان كە تووشی توێكلی زەوی دێت</a:t>
            </a:r>
            <a:r>
              <a:rPr lang="ku-Arab-IQ" sz="2800" dirty="0"/>
              <a:t>.</a:t>
            </a:r>
            <a:r>
              <a:rPr lang="ar-SA" sz="2800" dirty="0"/>
              <a:t> </a:t>
            </a:r>
            <a:endParaRPr lang="ku-Arab-IQ" sz="2800" dirty="0"/>
          </a:p>
          <a:p>
            <a:pPr algn="just" rtl="1"/>
            <a:r>
              <a:rPr lang="ar-SA" sz="2800" dirty="0">
                <a:solidFill>
                  <a:srgbClr val="FF0000"/>
                </a:solidFill>
              </a:rPr>
              <a:t>یەكەم/ ناوچەی چیایی/  </a:t>
            </a:r>
            <a:endParaRPr lang="ku-Arab-IQ" sz="2800" dirty="0">
              <a:solidFill>
                <a:srgbClr val="FF0000"/>
              </a:solidFill>
            </a:endParaRPr>
          </a:p>
          <a:p>
            <a:pPr algn="just" rtl="1"/>
            <a:r>
              <a:rPr lang="ar-SA" sz="2800" dirty="0"/>
              <a:t>كوردستان گەورە یەكێكە لەناوچەنەی رۆهەڵاتی ناوەراست كە بە زۆری بە ناوچەی چیایی ناسراوە. بوون و هەر بۆیە دەبینین </a:t>
            </a:r>
            <a:r>
              <a:rPr lang="ar-SA" sz="2800" dirty="0">
                <a:solidFill>
                  <a:srgbClr val="FF0000"/>
                </a:solidFill>
              </a:rPr>
              <a:t>زیاتر لە نیوەی ڕووبه‌ری كوردستان بریتییە لە چیاكان، </a:t>
            </a:r>
            <a:r>
              <a:rPr lang="ar-SA" sz="2800" dirty="0"/>
              <a:t>بەڵام </a:t>
            </a:r>
            <a:r>
              <a:rPr lang="en-US" sz="2800" dirty="0"/>
              <a:t> </a:t>
            </a:r>
            <a:r>
              <a:rPr lang="ku-Arab-IQ" sz="2800" dirty="0"/>
              <a:t>بەپێی سەردەم </a:t>
            </a:r>
            <a:r>
              <a:rPr lang="ar-SA" sz="2800" dirty="0"/>
              <a:t>چیایەكان تووشی داروخانی و داماڵینی زۆر هاتوو</a:t>
            </a:r>
            <a:r>
              <a:rPr lang="ku-Arab-IQ" sz="2800" dirty="0"/>
              <a:t>ن</a:t>
            </a:r>
            <a:r>
              <a:rPr lang="ar-SA" sz="2800" dirty="0"/>
              <a:t> لە ئەنجامی ئەو سەرچاوە ئاویانەی لەو ناوچەیە بوونی هەیە بە تایبەت و پێچەك و زێیەكانی ڕووباری دیجلە و فورات كە بەشێكی ناوچەی چیاكانی </a:t>
            </a:r>
            <a:r>
              <a:rPr lang="ku-Arab-IQ" sz="2800" dirty="0"/>
              <a:t>ڕ</a:t>
            </a:r>
            <a:r>
              <a:rPr lang="ar-SA" sz="2800" dirty="0"/>
              <a:t>اما</a:t>
            </a:r>
            <a:r>
              <a:rPr lang="ku-Arab-IQ" sz="2800" dirty="0"/>
              <a:t>ل</a:t>
            </a:r>
            <a:r>
              <a:rPr lang="ar-SA" sz="2800" dirty="0"/>
              <a:t>یەوە لەسەر شێوەی بەرد و لم تاش</a:t>
            </a:r>
            <a:r>
              <a:rPr lang="ku-Arab-IQ" sz="2800" dirty="0"/>
              <a:t>ه‌</a:t>
            </a:r>
            <a:r>
              <a:rPr lang="ar-SA" sz="2800" dirty="0"/>
              <a:t>بەرد </a:t>
            </a:r>
            <a:r>
              <a:rPr lang="ku-Arab-IQ" sz="2800" dirty="0"/>
              <a:t>ڕ</a:t>
            </a:r>
            <a:r>
              <a:rPr lang="ar-SA" sz="2800" dirty="0"/>
              <a:t>وو نزمانەكاندا.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55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FF0000"/>
                </a:solidFill>
              </a:rPr>
              <a:t>تایبەتمەندییەكانی چیاكانی كوردستان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7" y="1845733"/>
            <a:ext cx="11534503" cy="4359123"/>
          </a:xfrm>
        </p:spPr>
        <p:txBody>
          <a:bodyPr>
            <a:normAutofit/>
          </a:bodyPr>
          <a:lstStyle/>
          <a:p>
            <a:pPr lvl="0" algn="r" rtl="1"/>
            <a:r>
              <a:rPr lang="ku-Arab-IQ" sz="2400" dirty="0"/>
              <a:t>١- </a:t>
            </a:r>
            <a:r>
              <a:rPr lang="ar-SA" sz="2400" dirty="0"/>
              <a:t>ئاراستەی چیایەكانی كوردستان هەمان ئاراستەی جولە زەوییەكانی وەرگرتووە و كە لە باكووری ڕۆژئاواوە بۆ باشووری ڕۆژهه‌ڵات درێژ دەبێتەوە تەنها چیای شەنگال و هەندێ چیای تری وەك زنجیرە چیای حەمرین ئاراستەكەیان لە ڕۆژهه‌ڵات و بۆ ڕۆژئاواییە.</a:t>
            </a:r>
            <a:endParaRPr lang="en-US" sz="2400" dirty="0"/>
          </a:p>
          <a:p>
            <a:pPr lvl="0" algn="r" rtl="1"/>
            <a:r>
              <a:rPr lang="ku-Arab-IQ" sz="2400" dirty="0"/>
              <a:t>٢- </a:t>
            </a:r>
            <a:r>
              <a:rPr lang="ar-SA" sz="2400" dirty="0"/>
              <a:t>بەرزایی چیایەكانی بە شێوەیەكی گشتی بەرزییان لەنێوان 500 مەتر تاكو 5000مەترە لەسەر ئاستی دەریا. </a:t>
            </a:r>
            <a:endParaRPr lang="ku-Arab-IQ" sz="2400" dirty="0"/>
          </a:p>
          <a:p>
            <a:pPr lvl="0" algn="r" rtl="1"/>
            <a:r>
              <a:rPr lang="ku-Arab-IQ" sz="2400" dirty="0"/>
              <a:t>٣- </a:t>
            </a:r>
            <a:r>
              <a:rPr lang="ar-SA" sz="2400" dirty="0"/>
              <a:t>ناڕوونی چینە تاوێرەكانی پێكهاتەی بەرز نزمی سەر رووی زەوی بەهۆی بەهێزی ئەو جوڵانەی چیاكانی دروست كردووە.</a:t>
            </a:r>
            <a:endParaRPr lang="en-US" sz="2400" dirty="0"/>
          </a:p>
          <a:p>
            <a:pPr lvl="0" algn="r" rtl="1"/>
            <a:r>
              <a:rPr lang="ku-Arab-IQ" sz="2400" dirty="0"/>
              <a:t>٤- </a:t>
            </a:r>
            <a:r>
              <a:rPr lang="ar-SA" sz="2400" dirty="0"/>
              <a:t>سەختی چیایەكان لەرووی لوتكە و بڵندی و قەدپاڵه‌كانیان بە جۆرێ هەندێ ناوچەی ئەستە</a:t>
            </a:r>
            <a:r>
              <a:rPr lang="ku-Arab-IQ" sz="2400" dirty="0"/>
              <a:t>مە</a:t>
            </a:r>
            <a:r>
              <a:rPr lang="ar-SA" sz="2400" dirty="0"/>
              <a:t> لە یەك جیا بكرێتەوە.</a:t>
            </a:r>
            <a:endParaRPr lang="en-US" sz="2400" dirty="0"/>
          </a:p>
          <a:p>
            <a:pPr lvl="0" algn="r" rtl="1"/>
            <a:r>
              <a:rPr lang="ku-Arab-IQ" sz="2400" dirty="0"/>
              <a:t>٥- </a:t>
            </a:r>
            <a:r>
              <a:rPr lang="ar-SA" sz="2400" dirty="0"/>
              <a:t>كاریگەریبوونی چیایەكانی كوردستان بە هۆكارەكانی ڕاماڵینی ئاو و بەفر بەشێوەیەكی بەرچاو.</a:t>
            </a:r>
            <a:endParaRPr lang="en-US" sz="2400" dirty="0"/>
          </a:p>
          <a:p>
            <a:pPr lvl="0" algn="r" rtl="1"/>
            <a:r>
              <a:rPr lang="ku-Arab-IQ" sz="2400" dirty="0"/>
              <a:t>٦- </a:t>
            </a:r>
            <a:r>
              <a:rPr lang="ar-SA" sz="2400" dirty="0"/>
              <a:t>چیایەكانی كوردستان لە رووی بەرزییەوە زۆر جیاوازن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44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71934"/>
          </a:xfrm>
        </p:spPr>
        <p:txBody>
          <a:bodyPr/>
          <a:lstStyle/>
          <a:p>
            <a:pPr algn="r" rtl="1"/>
            <a:r>
              <a:rPr lang="ku-Arab-IQ" dirty="0">
                <a:solidFill>
                  <a:srgbClr val="FF0000"/>
                </a:solidFill>
              </a:rPr>
              <a:t>جیاوازیی </a:t>
            </a:r>
            <a:r>
              <a:rPr lang="ar-SA" dirty="0">
                <a:solidFill>
                  <a:srgbClr val="FF0000"/>
                </a:solidFill>
              </a:rPr>
              <a:t>چیاكانی كوردستان لە </a:t>
            </a:r>
            <a:r>
              <a:rPr lang="ku-Arab-IQ" dirty="0">
                <a:solidFill>
                  <a:srgbClr val="FF0000"/>
                </a:solidFill>
              </a:rPr>
              <a:t>ڕ</a:t>
            </a:r>
            <a:r>
              <a:rPr lang="ar-SA" dirty="0">
                <a:solidFill>
                  <a:srgbClr val="FF0000"/>
                </a:solidFill>
              </a:rPr>
              <a:t>ووی بەرزییەوە</a:t>
            </a:r>
            <a:r>
              <a:rPr lang="ku-Arab-IQ" dirty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1358539"/>
            <a:ext cx="11730445" cy="489857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SA" sz="2400" dirty="0">
                <a:solidFill>
                  <a:srgbClr val="FF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ا- چیایە هەرە بەرزەكان</a:t>
            </a:r>
            <a:r>
              <a:rPr lang="ar-SA" sz="2400" dirty="0">
                <a:solidFill>
                  <a:schemeClr val="tx1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بەرزاییەیان</a:t>
            </a:r>
            <a:r>
              <a:rPr lang="ar-SA" sz="2400" dirty="0">
                <a:solidFill>
                  <a:srgbClr val="FF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S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4000مەتر لەسەر ئاستی دەریا بەرزە </a:t>
            </a:r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.وەک چیاکانی: </a:t>
            </a:r>
          </a:p>
          <a:p>
            <a:pPr algn="just" rtl="1"/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ئارارات، و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سیپان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.</a:t>
            </a:r>
          </a:p>
          <a:p>
            <a:pPr algn="just" rtl="1"/>
            <a:r>
              <a:rPr lang="ar-SA" sz="2400" dirty="0">
                <a:solidFill>
                  <a:srgbClr val="FF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ب-</a:t>
            </a:r>
            <a:r>
              <a:rPr lang="ar-S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SA" sz="2400" dirty="0">
                <a:solidFill>
                  <a:srgbClr val="FF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چیایە بەرزەكان</a:t>
            </a:r>
            <a:r>
              <a:rPr lang="ku-Arab-IQ" sz="2400" dirty="0">
                <a:solidFill>
                  <a:srgbClr val="FF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کە بەرزییان</a:t>
            </a:r>
            <a:r>
              <a:rPr lang="ar-SA" sz="2400" dirty="0">
                <a:solidFill>
                  <a:srgbClr val="FF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لەنێوان </a:t>
            </a:r>
            <a:r>
              <a:rPr lang="ar-S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(3-4) هەزار مەترە</a:t>
            </a:r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. وەک چیاکانی: </a:t>
            </a:r>
          </a:p>
          <a:p>
            <a:pPr algn="just" rtl="1"/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قەرەداغ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، 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بەردەڕەش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،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هە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ڵ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گورد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، 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قەندیل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،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تەندرو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ک و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مۆر</a:t>
            </a:r>
            <a:endParaRPr lang="ku-Arab-IQ" sz="2400" dirty="0">
              <a:solidFill>
                <a:srgbClr val="7030A0"/>
              </a:solidFill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 rtl="1"/>
            <a:r>
              <a:rPr lang="ar-SA" sz="2400" dirty="0">
                <a:solidFill>
                  <a:srgbClr val="FF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ج- چیایە مامناوەندە</a:t>
            </a:r>
            <a:r>
              <a:rPr lang="ku-Arab-IQ" sz="2400" dirty="0">
                <a:solidFill>
                  <a:srgbClr val="FF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کان </a:t>
            </a:r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کە </a:t>
            </a:r>
            <a:r>
              <a:rPr lang="ar-S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بەرزاییان لە 2000-تا 3000مەتر،</a:t>
            </a:r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وەک چیاکانی:</a:t>
            </a:r>
          </a:p>
          <a:p>
            <a:pPr algn="just" rtl="1"/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ئایدن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،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كوماتاحاسان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،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كاڤاكی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، 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زیارەت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، 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كونە كۆتر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، 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پیرەمەگر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و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ون </a:t>
            </a:r>
            <a:endParaRPr lang="ku-Arab-IQ" sz="2400" dirty="0">
              <a:solidFill>
                <a:srgbClr val="7030A0"/>
              </a:solidFill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 rtl="1"/>
            <a:r>
              <a:rPr lang="ar-SA" sz="2400" dirty="0">
                <a:solidFill>
                  <a:srgbClr val="FF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د- چیا نزمەكان </a:t>
            </a:r>
            <a:r>
              <a:rPr lang="ar-S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كە بەرزاییان لەنێوان 1000-2000م. وەك چیا</a:t>
            </a:r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کانی:</a:t>
            </a:r>
          </a:p>
          <a:p>
            <a:pPr algn="just" rtl="1"/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قەرەچە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،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زۆز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ک، 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بەم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ۆ، 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ئەزمر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،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گوێژ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ە،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قارەقاش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و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ڕامان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.</a:t>
            </a:r>
          </a:p>
          <a:p>
            <a:pPr algn="just" rtl="1"/>
            <a:r>
              <a:rPr lang="ku-Arab-IQ" sz="2400" dirty="0">
                <a:solidFill>
                  <a:srgbClr val="FF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ت- </a:t>
            </a:r>
            <a:r>
              <a:rPr lang="ar-SA" sz="2400" dirty="0">
                <a:solidFill>
                  <a:srgbClr val="FF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چیایە زۆر نزمەكان </a:t>
            </a:r>
            <a:r>
              <a:rPr lang="ar-S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كە بەرزییان لە 1000 مەتر</a:t>
            </a:r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. وەک چیاکانی:</a:t>
            </a:r>
          </a:p>
          <a:p>
            <a:pPr algn="just" rtl="1"/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لاوەند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، 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تاسلوجە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، 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یانارسو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،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تەق تەق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،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جودی</a:t>
            </a:r>
            <a:r>
              <a:rPr lang="ku-Arab-IQ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، </a:t>
            </a:r>
            <a:r>
              <a:rPr lang="ar-SA" sz="2400" dirty="0">
                <a:solidFill>
                  <a:srgbClr val="7030A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حەمرین</a:t>
            </a:r>
            <a:endParaRPr lang="en-US" sz="2400" dirty="0">
              <a:solidFill>
                <a:srgbClr val="7030A0"/>
              </a:solidFill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1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06" y="286603"/>
            <a:ext cx="10920548" cy="1202563"/>
          </a:xfrm>
        </p:spPr>
        <p:txBody>
          <a:bodyPr/>
          <a:lstStyle/>
          <a:p>
            <a:pPr algn="r" rtl="1"/>
            <a:r>
              <a:rPr lang="ar-SA" b="1" dirty="0">
                <a:solidFill>
                  <a:srgbClr val="FF0000"/>
                </a:solidFill>
              </a:rPr>
              <a:t>ناوچەی بانەكان: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724297"/>
            <a:ext cx="11312434" cy="4144797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Ø"/>
            </a:pPr>
            <a:r>
              <a:rPr lang="ku-Arab-IQ" sz="3200" dirty="0"/>
              <a:t> </a:t>
            </a:r>
            <a:r>
              <a:rPr lang="ar-SA" sz="3200" dirty="0"/>
              <a:t>ئەم ناوچەیە لە چوارچێوەی ناوچەی بەرزاییەكانی دادەنرێت لەرووی بەرزنزمییەوە </a:t>
            </a:r>
            <a:r>
              <a:rPr lang="ar-SA" sz="3200" dirty="0">
                <a:solidFill>
                  <a:srgbClr val="FF0000"/>
                </a:solidFill>
              </a:rPr>
              <a:t>بەڵام جیاوازە لەگەڵ ناوچە چیایەكاندا، لە چەند </a:t>
            </a:r>
            <a:r>
              <a:rPr lang="ku-Arab-IQ" sz="3200" dirty="0">
                <a:solidFill>
                  <a:srgbClr val="FF0000"/>
                </a:solidFill>
              </a:rPr>
              <a:t>ڕ</a:t>
            </a:r>
            <a:r>
              <a:rPr lang="ar-SA" sz="3200" dirty="0">
                <a:solidFill>
                  <a:srgbClr val="FF0000"/>
                </a:solidFill>
              </a:rPr>
              <a:t>وویەكەوە وەك بەرزی و نەبوونی لووتكە و تەختایی بەشی سەرەوەی</a:t>
            </a:r>
            <a:r>
              <a:rPr lang="ku-Arab-IQ" sz="3200" dirty="0">
                <a:solidFill>
                  <a:srgbClr val="FF0000"/>
                </a:solidFill>
              </a:rPr>
              <a:t>.</a:t>
            </a:r>
          </a:p>
          <a:p>
            <a:pPr algn="r" rtl="1">
              <a:buFont typeface="Wingdings" panose="05000000000000000000" pitchFamily="2" charset="2"/>
              <a:buChar char="Ø"/>
            </a:pPr>
            <a:endParaRPr lang="ku-Arab-IQ" sz="3200" dirty="0"/>
          </a:p>
          <a:p>
            <a:pPr algn="r" rtl="1">
              <a:buFont typeface="Wingdings" panose="05000000000000000000" pitchFamily="2" charset="2"/>
              <a:buChar char="Ø"/>
            </a:pPr>
            <a:r>
              <a:rPr lang="ku-Arab-IQ" sz="3200" dirty="0"/>
              <a:t>بانەکانی کوردستان </a:t>
            </a:r>
            <a:r>
              <a:rPr lang="ar-SA" sz="3200" dirty="0"/>
              <a:t>بایەخێكی ئابووری گەورە</a:t>
            </a:r>
            <a:r>
              <a:rPr lang="ku-Arab-IQ" sz="3200" dirty="0"/>
              <a:t>یان هەیە،</a:t>
            </a:r>
            <a:r>
              <a:rPr lang="ar-SA" sz="3200" dirty="0"/>
              <a:t> چونكە هەندێكیان كراون بە ناوچەی دروستكردنی شارو شارۆچكە و ناوچەی كشتوكاڵ و ناوچەی لەوەڕاندنی ئاژەڵ </a:t>
            </a:r>
            <a:endParaRPr lang="ku-Arab-IQ" sz="3200" dirty="0"/>
          </a:p>
          <a:p>
            <a:pPr algn="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04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FF0000"/>
                </a:solidFill>
              </a:rPr>
              <a:t>گرنگترین بانەكانی كوردستان</a:t>
            </a:r>
            <a:r>
              <a:rPr lang="ku-Arab-IQ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4949" y="1845734"/>
            <a:ext cx="5630090" cy="4023360"/>
          </a:xfrm>
        </p:spPr>
        <p:txBody>
          <a:bodyPr>
            <a:noAutofit/>
          </a:bodyPr>
          <a:lstStyle/>
          <a:p>
            <a:pPr lvl="0" algn="just" rtl="1"/>
            <a:r>
              <a:rPr lang="ku-Arab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٨- </a:t>
            </a:r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بانی گواندە لە كوردستانی باشوور.</a:t>
            </a:r>
            <a:endParaRPr lang="en-US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 rtl="1"/>
            <a:r>
              <a:rPr lang="ku-Arab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٩-</a:t>
            </a:r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بانی گەورە لە كوردستانی باشوور.</a:t>
            </a:r>
            <a:endParaRPr lang="en-US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 rtl="1"/>
            <a:r>
              <a:rPr lang="en-US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ku-Arab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١٠- </a:t>
            </a:r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بانی مەلاتیە لە كوردستانی باكوور.</a:t>
            </a:r>
            <a:endParaRPr lang="en-US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 rtl="1"/>
            <a:r>
              <a:rPr lang="en-US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ku-Arab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١١-</a:t>
            </a:r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بانی مەلازكیرت كوردستانی باكوور.</a:t>
            </a:r>
            <a:endParaRPr lang="en-US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 rtl="1"/>
            <a:r>
              <a:rPr lang="ku-Arab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١٢-</a:t>
            </a:r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بانی موسڵ (ئەم بانە شاری موسڵی لەسەر دروستكراوە)</a:t>
            </a:r>
            <a:endParaRPr lang="en-US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 rtl="1"/>
            <a:r>
              <a:rPr lang="ku-Arab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١٣- </a:t>
            </a:r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بانی مۆش دەكەوێتە كوردستانی باكوور.</a:t>
            </a:r>
            <a:endParaRPr lang="en-US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372185"/>
          </a:xfrm>
        </p:spPr>
        <p:txBody>
          <a:bodyPr>
            <a:noAutofit/>
          </a:bodyPr>
          <a:lstStyle/>
          <a:p>
            <a:pPr lvl="0" algn="just" rtl="1"/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١- </a:t>
            </a:r>
            <a:r>
              <a:rPr lang="ar-S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بانی بایەزید لە كوردستانی باكوور.</a:t>
            </a:r>
            <a:endParaRPr lang="en-US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 rtl="1"/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٢-</a:t>
            </a:r>
            <a:r>
              <a:rPr lang="ar-S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بانی بەرزنجە لە كوردستانی باشوور.</a:t>
            </a:r>
            <a:endParaRPr lang="en-US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 rtl="1"/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٣-</a:t>
            </a:r>
            <a:r>
              <a:rPr lang="ar-S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بانی پاسینلەر لە كوردستانی باكوور.</a:t>
            </a:r>
            <a:endParaRPr lang="en-US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 rtl="1"/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٤-</a:t>
            </a:r>
            <a:r>
              <a:rPr lang="ar-S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بانی پشدەر لە كوردستانی باشوور.</a:t>
            </a:r>
            <a:endParaRPr lang="en-US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 rtl="1"/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٥-</a:t>
            </a:r>
            <a:r>
              <a:rPr lang="ar-S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بانی پێنجوین لە كوردستانی باشوور.</a:t>
            </a:r>
            <a:endParaRPr lang="en-US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 rtl="1"/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٦-</a:t>
            </a:r>
            <a:r>
              <a:rPr lang="ar-S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بانی چوارتا لە كوردستانی باشوور.</a:t>
            </a:r>
            <a:endParaRPr lang="en-US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 rtl="1"/>
            <a:r>
              <a:rPr lang="ku-Arab-IQ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٧- </a:t>
            </a:r>
            <a:r>
              <a:rPr lang="ar-SA" sz="24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بانی كەركووك لە كوردستانی باشوو(ئەم بانە شاری كەركوكی لەسەر دروستكراوە.</a:t>
            </a:r>
            <a:endParaRPr lang="en-US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 rtl="1"/>
            <a:endParaRPr lang="en-US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219C-6FD5-4CC5-927D-1775406B20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040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4920</TotalTime>
  <Words>2291</Words>
  <Application>Microsoft Office PowerPoint</Application>
  <PresentationFormat>Widescreen</PresentationFormat>
  <Paragraphs>213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Calibri Light</vt:lpstr>
      <vt:lpstr>Unikurd Goran</vt:lpstr>
      <vt:lpstr>Wingdings</vt:lpstr>
      <vt:lpstr>Retrospect</vt:lpstr>
      <vt:lpstr>PowerPoint Presentation</vt:lpstr>
      <vt:lpstr>جوگرافیای کوردستان</vt:lpstr>
      <vt:lpstr>2- شوێنی جوگرافیایی كوردستان سەبارەت بە وڵاتانى دەوربەر:</vt:lpstr>
      <vt:lpstr> ڕووبەری كوردستان</vt:lpstr>
      <vt:lpstr>بەرزی و نزمی سەرڕووی زەوی كوردستان:</vt:lpstr>
      <vt:lpstr>تایبەتمەندییەكانی چیاكانی كوردستان</vt:lpstr>
      <vt:lpstr>جیاوازیی چیاكانی كوردستان لە ڕووی بەرزییەوە:</vt:lpstr>
      <vt:lpstr>ناوچەی بانەكان:</vt:lpstr>
      <vt:lpstr>گرنگترین بانەكانی كوردستان:</vt:lpstr>
      <vt:lpstr>دەشتەکان:</vt:lpstr>
      <vt:lpstr>سامانی ئاو لە كوردستان:</vt:lpstr>
      <vt:lpstr>ڕووبارەکان</vt:lpstr>
      <vt:lpstr>PowerPoint Presentation</vt:lpstr>
      <vt:lpstr>PowerPoint Presentation</vt:lpstr>
      <vt:lpstr>دەریاچەکان</vt:lpstr>
      <vt:lpstr>زێیەکانی تری کوردستان:</vt:lpstr>
      <vt:lpstr>سامانی ژێر زەوی:</vt:lpstr>
      <vt:lpstr>گرنگترین ناوچە نەوتیەكانی كوردستان</vt:lpstr>
      <vt:lpstr>کانزاکانی کوردستان</vt:lpstr>
      <vt:lpstr>ئاووهەوای كوردستانی گەورە</vt:lpstr>
      <vt:lpstr>کەموکورتییەکانی وێستگەکانی کەشناسیی کوردستان  </vt:lpstr>
      <vt:lpstr>فاكتەرە كاریگەره‌كانى سەر ئاووهەوای كوردستان</vt:lpstr>
      <vt:lpstr>ڕەگەزەكانی ئاووهەوا لە كوردستان</vt:lpstr>
      <vt:lpstr>باران</vt:lpstr>
      <vt:lpstr>بنەما مرۆییەكانی جوگرافیی كوردستان: دانیشتوان</vt:lpstr>
      <vt:lpstr>ئابوری دانیشتوانی كوردستان:</vt:lpstr>
      <vt:lpstr>چالاكی پیشەسازی:</vt:lpstr>
      <vt:lpstr>چالاكی گەشتوگوزار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دەروازەیەک بۆ وانەی کوردۆلۆجی</dc:title>
  <dc:creator>GG3eddddsdd</dc:creator>
  <cp:lastModifiedBy>D Kurdistan</cp:lastModifiedBy>
  <cp:revision>173</cp:revision>
  <dcterms:created xsi:type="dcterms:W3CDTF">2020-11-09T16:33:02Z</dcterms:created>
  <dcterms:modified xsi:type="dcterms:W3CDTF">2024-02-11T16:07:22Z</dcterms:modified>
</cp:coreProperties>
</file>