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1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6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2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F3CC0-B14C-4CAD-9AC6-F68287F39292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E1C6C-4C0E-41CE-A883-3BD3D10F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2- &quot;Readers of today, leaders of tomorrow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05240"/>
            <a:ext cx="3418291" cy="442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81602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	"Readers of today, leaders of tomorrow"</a:t>
            </a:r>
            <a:endParaRPr lang="en-US" sz="3200" dirty="0"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"/>
            <a:ext cx="19050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1300" y="612688"/>
            <a:ext cx="3733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Advanced Speaking</a:t>
            </a:r>
          </a:p>
          <a:p>
            <a:r>
              <a:rPr lang="en-US" sz="2000" dirty="0" smtClean="0">
                <a:latin typeface="Berlin Sans FB" pitchFamily="34" charset="0"/>
              </a:rPr>
              <a:t>Dr. Bukhari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55488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Berlin Sans FB" pitchFamily="34" charset="0"/>
              </a:rPr>
              <a:t>Salahaddin</a:t>
            </a:r>
            <a:r>
              <a:rPr lang="en-US" sz="2400" dirty="0" smtClean="0">
                <a:latin typeface="Berlin Sans FB" pitchFamily="34" charset="0"/>
              </a:rPr>
              <a:t> University- College of Basic Education</a:t>
            </a:r>
            <a:endParaRPr lang="en-US" sz="2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398" y="581314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	"Readers of today, leaders of tomorrow"</a:t>
            </a:r>
            <a:endParaRPr lang="en-US" sz="3200" dirty="0">
              <a:latin typeface="Berlin Sans FB" pitchFamily="34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70073" cy="43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398" y="4808733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Berlin Sans FB" pitchFamily="34" charset="0"/>
              </a:rPr>
              <a:t>Read in to-be-wasted time</a:t>
            </a:r>
            <a:r>
              <a:rPr lang="en-US" sz="3200" dirty="0">
                <a:solidFill>
                  <a:srgbClr val="0070C0"/>
                </a:solidFill>
                <a:latin typeface="Berlin Sans FB" pitchFamily="34" charset="0"/>
              </a:rPr>
              <a:t>s</a:t>
            </a:r>
            <a:r>
              <a:rPr lang="en-US" sz="3200" dirty="0" smtClean="0">
                <a:solidFill>
                  <a:srgbClr val="0070C0"/>
                </a:solidFill>
                <a:latin typeface="Berlin Sans FB" pitchFamily="34" charset="0"/>
              </a:rPr>
              <a:t>!</a:t>
            </a:r>
            <a:endParaRPr lang="en-US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398" y="581314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	"Readers of today, leaders of tomorrow"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07750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Berlin Sans FB" pitchFamily="34" charset="0"/>
              </a:rPr>
              <a:t>Does reading open our minds? </a:t>
            </a:r>
            <a:endParaRPr lang="en-US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pic>
        <p:nvPicPr>
          <p:cNvPr id="4098" name="Picture 2" descr="Image result for to read open mi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2" y="952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9" y="98216"/>
            <a:ext cx="4826431" cy="47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0382" y="59436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Berlin Sans FB" pitchFamily="34" charset="0"/>
              </a:rPr>
              <a:t>Facebook or paper book? </a:t>
            </a:r>
            <a:endParaRPr lang="en-US" sz="3200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51691"/>
            <a:ext cx="4391025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5" y="10514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ook vs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676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5651212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Berlin Sans FB" pitchFamily="34" charset="0"/>
              </a:rPr>
              <a:t>“I don't have time!”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1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51" y="0"/>
            <a:ext cx="91720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975" y="533400"/>
            <a:ext cx="41599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Berlin Sans FB" pitchFamily="34" charset="0"/>
                <a:cs typeface="_GKPro 1" pitchFamily="2" charset="-78"/>
              </a:rPr>
              <a:t>What book you’ve read in your life you never forget?</a:t>
            </a:r>
            <a:endParaRPr lang="en-US" sz="5400" dirty="0">
              <a:solidFill>
                <a:srgbClr val="0070C0"/>
              </a:solidFill>
              <a:latin typeface="Berlin Sans FB" pitchFamily="34" charset="0"/>
              <a:cs typeface="_GKPro 1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793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unny pictures about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268145"/>
            <a:ext cx="59055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816025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	"Readers of today, leaders of tomorrow"</a:t>
            </a:r>
            <a:endParaRPr lang="en-US" sz="3200" dirty="0">
              <a:latin typeface="Berlin Sans FB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816025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If your life is a book, what title do you compose for it?</a:t>
            </a:r>
            <a:endParaRPr lang="en-US" sz="2800" dirty="0">
              <a:latin typeface="Berlin Sans FB" pitchFamily="34" charset="0"/>
            </a:endParaRPr>
          </a:p>
        </p:txBody>
      </p:sp>
      <p:pic>
        <p:nvPicPr>
          <p:cNvPr id="8194" name="Picture 2" descr="Image result for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30" y="533400"/>
            <a:ext cx="722913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8338" y="106805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Monotype Corsiva" pitchFamily="66" charset="0"/>
                <a:ea typeface="MS Gothic" pitchFamily="49" charset="-128"/>
              </a:rPr>
              <a:t>Now, it is Time! </a:t>
            </a:r>
            <a:r>
              <a:rPr lang="en-US" sz="4800" dirty="0" smtClean="0">
                <a:latin typeface="Monotype Corsiva" pitchFamily="66" charset="0"/>
                <a:ea typeface="MS Gothic" pitchFamily="49" charset="-128"/>
                <a:sym typeface="Wingdings" pitchFamily="2" charset="2"/>
              </a:rPr>
              <a:t></a:t>
            </a:r>
          </a:p>
          <a:p>
            <a:r>
              <a:rPr lang="en-US" sz="4000" dirty="0" smtClean="0">
                <a:latin typeface="Monotype Corsiva" pitchFamily="66" charset="0"/>
                <a:ea typeface="MS Gothic" pitchFamily="49" charset="-128"/>
              </a:rPr>
              <a:t> </a:t>
            </a:r>
            <a:endParaRPr lang="en-US" sz="4000" dirty="0">
              <a:latin typeface="Monotype Corsiva" pitchFamily="66" charset="0"/>
              <a:ea typeface="MS Gothic" pitchFamily="49" charset="-128"/>
            </a:endParaRPr>
          </a:p>
        </p:txBody>
      </p:sp>
      <p:pic>
        <p:nvPicPr>
          <p:cNvPr id="8196" name="Picture 4" descr="Image result for book vs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096250" cy="2047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200" y="4947502"/>
            <a:ext cx="1984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prstClr val="black"/>
                </a:solidFill>
                <a:latin typeface="Monotype Corsiva" pitchFamily="66" charset="0"/>
                <a:ea typeface="MS Gothic" pitchFamily="49" charset="-128"/>
              </a:rPr>
              <a:t>Internet</a:t>
            </a:r>
            <a:endParaRPr lang="en-US" sz="4800" dirty="0">
              <a:solidFill>
                <a:prstClr val="black"/>
              </a:solidFill>
              <a:latin typeface="Monotype Corsiva" pitchFamily="66" charset="0"/>
              <a:ea typeface="MS Gothic" pitchFamily="49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5592" y="4961357"/>
            <a:ext cx="12073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  <a:latin typeface="Monotype Corsiva" pitchFamily="66" charset="0"/>
                <a:ea typeface="MS Gothic" pitchFamily="49" charset="-128"/>
              </a:rPr>
              <a:t>book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5807362"/>
            <a:ext cx="1074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a typeface="MS Gothic" pitchFamily="49" charset="-128"/>
              </a:rPr>
              <a:t>Which one is more practical to learn English? </a:t>
            </a:r>
            <a:endParaRPr lang="en-US" sz="3200" dirty="0" smtClean="0">
              <a:ea typeface="MS Gothic" pitchFamily="49" charset="-128"/>
              <a:sym typeface="Wingdings" pitchFamily="2" charset="2"/>
            </a:endParaRPr>
          </a:p>
          <a:p>
            <a:r>
              <a:rPr lang="en-US" sz="2400" dirty="0" smtClean="0">
                <a:ea typeface="MS Gothic" pitchFamily="49" charset="-128"/>
              </a:rPr>
              <a:t> </a:t>
            </a:r>
            <a:endParaRPr lang="en-US" sz="2400" dirty="0">
              <a:ea typeface="MS Gothic" pitchFamily="49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79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Gothic</vt:lpstr>
      <vt:lpstr>_GKPro 1</vt:lpstr>
      <vt:lpstr>Arial</vt:lpstr>
      <vt:lpstr>Berlin Sans FB</vt:lpstr>
      <vt:lpstr>Calibri</vt:lpstr>
      <vt:lpstr>Monotype Corsiva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hp</cp:lastModifiedBy>
  <cp:revision>14</cp:revision>
  <dcterms:created xsi:type="dcterms:W3CDTF">2019-10-15T16:57:17Z</dcterms:created>
  <dcterms:modified xsi:type="dcterms:W3CDTF">2024-07-10T07:04:18Z</dcterms:modified>
</cp:coreProperties>
</file>