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90" r:id="rId5"/>
    <p:sldId id="291" r:id="rId6"/>
    <p:sldId id="292" r:id="rId7"/>
    <p:sldId id="293" r:id="rId8"/>
    <p:sldId id="294" r:id="rId9"/>
    <p:sldId id="295" r:id="rId10"/>
    <p:sldId id="296" r:id="rId11"/>
    <p:sldId id="260" r:id="rId12"/>
    <p:sldId id="270" r:id="rId13"/>
    <p:sldId id="271" r:id="rId14"/>
    <p:sldId id="268" r:id="rId15"/>
    <p:sldId id="261" r:id="rId16"/>
    <p:sldId id="257" r:id="rId17"/>
    <p:sldId id="258" r:id="rId18"/>
    <p:sldId id="263" r:id="rId19"/>
    <p:sldId id="287" r:id="rId20"/>
    <p:sldId id="286" r:id="rId21"/>
    <p:sldId id="262" r:id="rId22"/>
    <p:sldId id="264" r:id="rId23"/>
    <p:sldId id="269" r:id="rId24"/>
    <p:sldId id="267"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59" r:id="rId40"/>
    <p:sldId id="265" r:id="rId41"/>
    <p:sldId id="26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33" autoAdjust="0"/>
  </p:normalViewPr>
  <p:slideViewPr>
    <p:cSldViewPr snapToGrid="0">
      <p:cViewPr varScale="1">
        <p:scale>
          <a:sx n="65" d="100"/>
          <a:sy n="65" d="100"/>
        </p:scale>
        <p:origin x="724" y="40"/>
      </p:cViewPr>
      <p:guideLst/>
    </p:cSldViewPr>
  </p:slideViewPr>
  <p:notesTextViewPr>
    <p:cViewPr>
      <p:scale>
        <a:sx n="1" d="1"/>
        <a:sy n="1" d="1"/>
      </p:scale>
      <p:origin x="0" y="0"/>
    </p:cViewPr>
  </p:notesTextViewPr>
  <p:sorterViewPr>
    <p:cViewPr>
      <p:scale>
        <a:sx n="100" d="100"/>
        <a:sy n="100" d="100"/>
      </p:scale>
      <p:origin x="0" y="-144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2C790FC-7071-4FAE-A8DD-B5C62DFAACAC}" type="datetimeFigureOut">
              <a:rPr lang="en-GB" smtClean="0"/>
              <a:t>27/05/2019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92425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C790FC-7071-4FAE-A8DD-B5C62DFAACAC}" type="datetimeFigureOut">
              <a:rPr lang="en-GB" smtClean="0"/>
              <a:t>27/05/2019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197536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C790FC-7071-4FAE-A8DD-B5C62DFAACAC}" type="datetimeFigureOut">
              <a:rPr lang="en-GB" smtClean="0"/>
              <a:t>27/05/2019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177973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2C790FC-7071-4FAE-A8DD-B5C62DFAACAC}" type="datetimeFigureOut">
              <a:rPr lang="en-GB" smtClean="0"/>
              <a:t>27/05/2019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334138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C790FC-7071-4FAE-A8DD-B5C62DFAACAC}" type="datetimeFigureOut">
              <a:rPr lang="en-GB" smtClean="0"/>
              <a:t>27/05/2019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3211454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2C790FC-7071-4FAE-A8DD-B5C62DFAACAC}" type="datetimeFigureOut">
              <a:rPr lang="en-GB" smtClean="0"/>
              <a:t>27/05/2019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90303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2C790FC-7071-4FAE-A8DD-B5C62DFAACAC}" type="datetimeFigureOut">
              <a:rPr lang="en-GB" smtClean="0"/>
              <a:t>27/05/2019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72063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2C790FC-7071-4FAE-A8DD-B5C62DFAACAC}" type="datetimeFigureOut">
              <a:rPr lang="en-GB" smtClean="0"/>
              <a:t>27/05/2019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164754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790FC-7071-4FAE-A8DD-B5C62DFAACAC}" type="datetimeFigureOut">
              <a:rPr lang="en-GB" smtClean="0"/>
              <a:t>27/05/2019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194572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C790FC-7071-4FAE-A8DD-B5C62DFAACAC}" type="datetimeFigureOut">
              <a:rPr lang="en-GB" smtClean="0"/>
              <a:t>27/05/2019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295122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C790FC-7071-4FAE-A8DD-B5C62DFAACAC}" type="datetimeFigureOut">
              <a:rPr lang="en-GB" smtClean="0"/>
              <a:t>27/05/2019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E35D77-5D1E-4683-A5E7-FC663B3A7249}" type="slidenum">
              <a:rPr lang="en-GB" smtClean="0"/>
              <a:t>‹#›</a:t>
            </a:fld>
            <a:endParaRPr lang="en-GB"/>
          </a:p>
        </p:txBody>
      </p:sp>
    </p:spTree>
    <p:extLst>
      <p:ext uri="{BB962C8B-B14F-4D97-AF65-F5344CB8AC3E}">
        <p14:creationId xmlns:p14="http://schemas.microsoft.com/office/powerpoint/2010/main" val="3204760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790FC-7071-4FAE-A8DD-B5C62DFAACAC}" type="datetimeFigureOut">
              <a:rPr lang="en-GB" smtClean="0"/>
              <a:t>27/05/2019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35D77-5D1E-4683-A5E7-FC663B3A7249}" type="slidenum">
              <a:rPr lang="en-GB" smtClean="0"/>
              <a:t>‹#›</a:t>
            </a:fld>
            <a:endParaRPr lang="en-GB"/>
          </a:p>
        </p:txBody>
      </p:sp>
    </p:spTree>
    <p:extLst>
      <p:ext uri="{BB962C8B-B14F-4D97-AF65-F5344CB8AC3E}">
        <p14:creationId xmlns:p14="http://schemas.microsoft.com/office/powerpoint/2010/main" val="3975362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khanacademy.org/science/biology/structure-of-a-cell/prokaryotic-and-eukaryotic-cells/a/intro-to-eukaryotic-cells"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khanacademy.org/science/biology/biology-of-viruses"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The Beginnings </a:t>
            </a:r>
            <a:r>
              <a:rPr lang="en-GB" dirty="0"/>
              <a:t>of Molecular Biology</a:t>
            </a:r>
          </a:p>
        </p:txBody>
      </p:sp>
    </p:spTree>
    <p:extLst>
      <p:ext uri="{BB962C8B-B14F-4D97-AF65-F5344CB8AC3E}">
        <p14:creationId xmlns:p14="http://schemas.microsoft.com/office/powerpoint/2010/main" val="69853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2246769"/>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black"/>
                </a:solidFill>
                <a:effectLst/>
                <a:uLnTx/>
                <a:uFillTx/>
              </a:rPr>
              <a:t>PROTEINS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black"/>
                </a:solidFill>
                <a:effectLst/>
                <a:uLnTx/>
                <a:uFillTx/>
              </a:rPr>
              <a:t>LIPIDS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black"/>
                </a:solidFill>
                <a:effectLst/>
                <a:uLnTx/>
                <a:uFillTx/>
              </a:rPr>
              <a:t>NUCLEIC ACIDS: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black"/>
                </a:solidFill>
                <a:effectLst/>
                <a:uLnTx/>
                <a:uFillTx/>
              </a:rPr>
              <a:t>DNA</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black"/>
                </a:solidFill>
                <a:effectLst/>
                <a:uLnTx/>
                <a:uFillTx/>
              </a:rPr>
              <a:t>RNA</a:t>
            </a:r>
          </a:p>
        </p:txBody>
      </p:sp>
    </p:spTree>
    <p:extLst>
      <p:ext uri="{BB962C8B-B14F-4D97-AF65-F5344CB8AC3E}">
        <p14:creationId xmlns:p14="http://schemas.microsoft.com/office/powerpoint/2010/main" val="2871945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80843" y="2743140"/>
            <a:ext cx="8230313" cy="1371719"/>
          </a:xfrm>
          <a:prstGeom prst="rect">
            <a:avLst/>
          </a:prstGeom>
        </p:spPr>
      </p:pic>
    </p:spTree>
    <p:extLst>
      <p:ext uri="{BB962C8B-B14F-4D97-AF65-F5344CB8AC3E}">
        <p14:creationId xmlns:p14="http://schemas.microsoft.com/office/powerpoint/2010/main" val="1065113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7007" y="1996542"/>
            <a:ext cx="8242853" cy="3816429"/>
          </a:xfrm>
          <a:prstGeom prst="rect">
            <a:avLst/>
          </a:prstGeom>
        </p:spPr>
        <p:txBody>
          <a:bodyPr wrap="square">
            <a:spAutoFit/>
          </a:bodyPr>
          <a:lstStyle/>
          <a:p>
            <a:pPr fontAlgn="base"/>
            <a:r>
              <a:rPr lang="en-GB" b="1" i="0" u="none" strike="noStrike" dirty="0">
                <a:solidFill>
                  <a:srgbClr val="21242C"/>
                </a:solidFill>
                <a:effectLst/>
                <a:latin typeface="&amp;quot"/>
              </a:rPr>
              <a:t>DNA in cells</a:t>
            </a:r>
          </a:p>
          <a:p>
            <a:pPr fontAlgn="base"/>
            <a:r>
              <a:rPr lang="en-GB" sz="2800" b="0" i="0" u="none" strike="noStrike" dirty="0">
                <a:solidFill>
                  <a:srgbClr val="21242C"/>
                </a:solidFill>
                <a:effectLst/>
                <a:latin typeface="&amp;quot"/>
              </a:rPr>
              <a:t>In eukaryotes, such as plants and animals, DNA is found in the </a:t>
            </a:r>
            <a:r>
              <a:rPr lang="en-GB" sz="2800" b="1" i="0" u="none" strike="noStrike" dirty="0">
                <a:solidFill>
                  <a:srgbClr val="21242C"/>
                </a:solidFill>
                <a:effectLst/>
                <a:latin typeface="&amp;quot"/>
              </a:rPr>
              <a:t>nucleus</a:t>
            </a:r>
            <a:r>
              <a:rPr lang="en-GB" sz="2800" b="0" i="0" u="none" strike="noStrike" dirty="0">
                <a:solidFill>
                  <a:srgbClr val="21242C"/>
                </a:solidFill>
                <a:effectLst/>
                <a:latin typeface="&amp;quot"/>
              </a:rPr>
              <a:t>, a specialized, membrane-bound vault in the cell, as well as in certain other types of </a:t>
            </a:r>
            <a:r>
              <a:rPr lang="en-GB" sz="2800" b="0" i="0" u="none" strike="noStrike" dirty="0">
                <a:solidFill>
                  <a:srgbClr val="1865F2"/>
                </a:solidFill>
                <a:effectLst/>
                <a:latin typeface="&amp;quot"/>
                <a:hlinkClick r:id="rId2"/>
              </a:rPr>
              <a:t>organelles</a:t>
            </a:r>
            <a:r>
              <a:rPr lang="en-GB" sz="2800" b="0" i="0" u="none" strike="noStrike" dirty="0">
                <a:solidFill>
                  <a:srgbClr val="21242C"/>
                </a:solidFill>
                <a:effectLst/>
                <a:latin typeface="&amp;quot"/>
              </a:rPr>
              <a:t> (such as mitochondria and the chloroplasts of plants). In prokaryotes, such as bacteria, the DNA is not enclosed in a membranous envelope, although it's located in a specialized cell region called the </a:t>
            </a:r>
            <a:r>
              <a:rPr lang="en-GB" sz="2800" b="1" i="0" u="none" strike="noStrike" dirty="0">
                <a:solidFill>
                  <a:srgbClr val="21242C"/>
                </a:solidFill>
                <a:effectLst/>
                <a:latin typeface="&amp;quot"/>
              </a:rPr>
              <a:t>nucleoid</a:t>
            </a:r>
            <a:r>
              <a:rPr lang="en-GB" sz="2800" b="0" i="0" u="none" strike="noStrike" dirty="0">
                <a:solidFill>
                  <a:srgbClr val="21242C"/>
                </a:solidFill>
                <a:effectLst/>
                <a:latin typeface="&amp;quot"/>
              </a:rPr>
              <a:t>.</a:t>
            </a:r>
          </a:p>
        </p:txBody>
      </p:sp>
    </p:spTree>
    <p:extLst>
      <p:ext uri="{BB962C8B-B14F-4D97-AF65-F5344CB8AC3E}">
        <p14:creationId xmlns:p14="http://schemas.microsoft.com/office/powerpoint/2010/main" val="4148385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5129" y="1909318"/>
            <a:ext cx="6595928" cy="4401205"/>
          </a:xfrm>
          <a:prstGeom prst="rect">
            <a:avLst/>
          </a:prstGeom>
        </p:spPr>
        <p:txBody>
          <a:bodyPr wrap="square">
            <a:spAutoFit/>
          </a:bodyPr>
          <a:lstStyle/>
          <a:p>
            <a:r>
              <a:rPr lang="en-GB" sz="2800" b="0" i="0" u="none" strike="noStrike" dirty="0">
                <a:solidFill>
                  <a:srgbClr val="21242C"/>
                </a:solidFill>
                <a:effectLst/>
                <a:latin typeface="Lato"/>
              </a:rPr>
              <a:t>In eukaryotes, DNA is typically broken up into a number of very long, linear pieces called </a:t>
            </a:r>
            <a:r>
              <a:rPr lang="en-GB" sz="2800" b="1" i="0" u="none" strike="noStrike" dirty="0">
                <a:solidFill>
                  <a:srgbClr val="21242C"/>
                </a:solidFill>
                <a:effectLst/>
                <a:latin typeface="&amp;quot"/>
              </a:rPr>
              <a:t>chromosomes</a:t>
            </a:r>
            <a:r>
              <a:rPr lang="en-GB" sz="2800" b="0" i="0" u="none" strike="noStrike" dirty="0">
                <a:solidFill>
                  <a:srgbClr val="21242C"/>
                </a:solidFill>
                <a:effectLst/>
                <a:latin typeface="Lato"/>
              </a:rPr>
              <a:t>, while in prokaryotes such as bacteria, chromosomes are much smaller and often circular (ring-shaped). A chromosome may contain tens of thousands of </a:t>
            </a:r>
            <a:r>
              <a:rPr lang="en-GB" sz="2800" b="1" i="0" u="none" strike="noStrike" dirty="0">
                <a:solidFill>
                  <a:srgbClr val="21242C"/>
                </a:solidFill>
                <a:effectLst/>
                <a:latin typeface="&amp;quot"/>
              </a:rPr>
              <a:t>genes</a:t>
            </a:r>
            <a:r>
              <a:rPr lang="en-GB" sz="2800" b="0" i="0" u="none" strike="noStrike" dirty="0">
                <a:solidFill>
                  <a:srgbClr val="21242C"/>
                </a:solidFill>
                <a:effectLst/>
                <a:latin typeface="Lato"/>
              </a:rPr>
              <a:t>, each providing instructions on how to make a particular product needed by the cell.</a:t>
            </a:r>
            <a:endParaRPr lang="en-GB" sz="2800" dirty="0"/>
          </a:p>
        </p:txBody>
      </p:sp>
    </p:spTree>
    <p:extLst>
      <p:ext uri="{BB962C8B-B14F-4D97-AF65-F5344CB8AC3E}">
        <p14:creationId xmlns:p14="http://schemas.microsoft.com/office/powerpoint/2010/main" val="2148939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600201"/>
            <a:ext cx="6578600" cy="4154984"/>
          </a:xfrm>
          <a:prstGeom prst="rect">
            <a:avLst/>
          </a:prstGeom>
        </p:spPr>
        <p:txBody>
          <a:bodyPr wrap="square">
            <a:spAutoFit/>
          </a:bodyPr>
          <a:lstStyle/>
          <a:p>
            <a:r>
              <a:rPr lang="en-GB" sz="2400" b="1" i="0" u="none" strike="noStrike" dirty="0">
                <a:solidFill>
                  <a:srgbClr val="21242C"/>
                </a:solidFill>
                <a:effectLst/>
                <a:latin typeface="&amp;quot"/>
              </a:rPr>
              <a:t>Nucleic acids</a:t>
            </a:r>
            <a:r>
              <a:rPr lang="en-GB" sz="2400" b="0" i="0" u="none" strike="noStrike" dirty="0">
                <a:solidFill>
                  <a:srgbClr val="21242C"/>
                </a:solidFill>
                <a:effectLst/>
                <a:latin typeface="Lato"/>
              </a:rPr>
              <a:t>, macromolecules made out of units called nucleotides, come in two naturally occurring varieties: </a:t>
            </a:r>
            <a:r>
              <a:rPr lang="en-GB" sz="2400" b="1" i="0" u="none" strike="noStrike" dirty="0">
                <a:solidFill>
                  <a:srgbClr val="21242C"/>
                </a:solidFill>
                <a:effectLst/>
                <a:latin typeface="&amp;quot"/>
              </a:rPr>
              <a:t>deoxyribonucleic acid</a:t>
            </a:r>
            <a:r>
              <a:rPr lang="en-GB" sz="2400" b="0" i="0" u="none" strike="noStrike" dirty="0">
                <a:solidFill>
                  <a:srgbClr val="21242C"/>
                </a:solidFill>
                <a:effectLst/>
                <a:latin typeface="Lato"/>
              </a:rPr>
              <a:t> (</a:t>
            </a:r>
            <a:r>
              <a:rPr lang="en-GB" sz="2400" b="1" i="0" u="none" strike="noStrike" dirty="0">
                <a:solidFill>
                  <a:srgbClr val="21242C"/>
                </a:solidFill>
                <a:effectLst/>
                <a:latin typeface="&amp;quot"/>
              </a:rPr>
              <a:t>DNA</a:t>
            </a:r>
            <a:r>
              <a:rPr lang="en-GB" sz="2400" b="0" i="0" u="none" strike="noStrike" dirty="0">
                <a:solidFill>
                  <a:srgbClr val="21242C"/>
                </a:solidFill>
                <a:effectLst/>
                <a:latin typeface="Lato"/>
              </a:rPr>
              <a:t>) and </a:t>
            </a:r>
            <a:r>
              <a:rPr lang="en-GB" sz="2400" b="1" i="0" u="none" strike="noStrike" dirty="0">
                <a:solidFill>
                  <a:srgbClr val="21242C"/>
                </a:solidFill>
                <a:effectLst/>
                <a:latin typeface="&amp;quot"/>
              </a:rPr>
              <a:t>ribonucleic acid</a:t>
            </a:r>
            <a:r>
              <a:rPr lang="en-GB" sz="2400" b="0" i="0" u="none" strike="noStrike" dirty="0">
                <a:solidFill>
                  <a:srgbClr val="21242C"/>
                </a:solidFill>
                <a:effectLst/>
                <a:latin typeface="Lato"/>
              </a:rPr>
              <a:t> (</a:t>
            </a:r>
            <a:r>
              <a:rPr lang="en-GB" sz="2400" b="1" i="0" u="none" strike="noStrike" dirty="0">
                <a:solidFill>
                  <a:srgbClr val="21242C"/>
                </a:solidFill>
                <a:effectLst/>
                <a:latin typeface="&amp;quot"/>
              </a:rPr>
              <a:t>RNA</a:t>
            </a:r>
            <a:r>
              <a:rPr lang="en-GB" sz="2400" b="0" i="0" u="none" strike="noStrike" dirty="0">
                <a:solidFill>
                  <a:srgbClr val="21242C"/>
                </a:solidFill>
                <a:effectLst/>
                <a:latin typeface="Lato"/>
              </a:rPr>
              <a:t>). DNA is the genetic material found in living organisms, all the way from single-celled bacteria to multicellular mammals like you and me. Some </a:t>
            </a:r>
            <a:r>
              <a:rPr lang="en-GB" sz="2400" b="0" i="0" u="none" strike="noStrike" dirty="0">
                <a:solidFill>
                  <a:srgbClr val="1865F2"/>
                </a:solidFill>
                <a:effectLst/>
                <a:latin typeface="&amp;quot"/>
                <a:hlinkClick r:id="rId2"/>
              </a:rPr>
              <a:t>viruses</a:t>
            </a:r>
            <a:r>
              <a:rPr lang="en-GB" sz="2400" b="0" i="0" u="none" strike="noStrike" dirty="0">
                <a:solidFill>
                  <a:srgbClr val="21242C"/>
                </a:solidFill>
                <a:effectLst/>
                <a:latin typeface="Lato"/>
              </a:rPr>
              <a:t> use RNA, not DNA, as their genetic material, but aren’t technically considered to be alive (since they cannot reproduce without help from a host). </a:t>
            </a:r>
            <a:endParaRPr lang="en-GB" sz="2400" dirty="0"/>
          </a:p>
        </p:txBody>
      </p:sp>
    </p:spTree>
    <p:extLst>
      <p:ext uri="{BB962C8B-B14F-4D97-AF65-F5344CB8AC3E}">
        <p14:creationId xmlns:p14="http://schemas.microsoft.com/office/powerpoint/2010/main" val="88649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9500" y="965199"/>
            <a:ext cx="8064500" cy="4401205"/>
          </a:xfrm>
          <a:prstGeom prst="rect">
            <a:avLst/>
          </a:prstGeom>
        </p:spPr>
        <p:txBody>
          <a:bodyPr wrap="square">
            <a:spAutoFit/>
          </a:bodyPr>
          <a:lstStyle/>
          <a:p>
            <a:pPr lvl="0" indent="-342900" fontAlgn="base">
              <a:spcAft>
                <a:spcPct val="0"/>
              </a:spcAft>
              <a:buClr>
                <a:srgbClr val="00007D"/>
              </a:buClr>
              <a:buSzPct val="150000"/>
              <a:buFont typeface="Wingdings" panose="05000000000000000000" pitchFamily="2" charset="2"/>
              <a:buChar char="§"/>
              <a:defRPr/>
            </a:pPr>
            <a:r>
              <a:rPr lang="en-US" sz="2800" b="1" u="sng" kern="0" dirty="0">
                <a:solidFill>
                  <a:srgbClr val="800000"/>
                </a:solidFill>
                <a:latin typeface="Times New Roman" pitchFamily="18" charset="0"/>
                <a:cs typeface="Times New Roman" pitchFamily="18" charset="0"/>
              </a:rPr>
              <a:t>Deoxyribonucleic Acid (DNA);</a:t>
            </a:r>
            <a:r>
              <a:rPr lang="en-US" sz="2800" b="1" kern="0" dirty="0">
                <a:solidFill>
                  <a:srgbClr val="000000"/>
                </a:solidFill>
                <a:latin typeface="Times New Roman" pitchFamily="18" charset="0"/>
                <a:cs typeface="Times New Roman" pitchFamily="18" charset="0"/>
              </a:rPr>
              <a:t> </a:t>
            </a:r>
            <a:r>
              <a:rPr lang="en-US" sz="2800" kern="0" dirty="0">
                <a:solidFill>
                  <a:srgbClr val="00007D">
                    <a:lumMod val="50000"/>
                  </a:srgbClr>
                </a:solidFill>
                <a:latin typeface="Times New Roman" pitchFamily="18" charset="0"/>
                <a:cs typeface="Times New Roman" pitchFamily="18" charset="0"/>
              </a:rPr>
              <a:t>the genetic material of all cellular organisms and most viruses. </a:t>
            </a:r>
          </a:p>
          <a:p>
            <a:pPr lvl="0" indent="-342900" fontAlgn="base">
              <a:spcAft>
                <a:spcPct val="0"/>
              </a:spcAft>
              <a:buClr>
                <a:srgbClr val="00007D"/>
              </a:buClr>
              <a:buSzPct val="150000"/>
              <a:buFont typeface="Wingdings" panose="05000000000000000000" pitchFamily="2" charset="2"/>
              <a:buChar char="§"/>
              <a:defRPr/>
            </a:pPr>
            <a:r>
              <a:rPr lang="en-US" sz="2800" b="1" kern="0" dirty="0">
                <a:solidFill>
                  <a:srgbClr val="800000"/>
                </a:solidFill>
                <a:latin typeface="Times New Roman" pitchFamily="18" charset="0"/>
                <a:cs typeface="Times New Roman" pitchFamily="18" charset="0"/>
              </a:rPr>
              <a:t>DNA</a:t>
            </a:r>
            <a:r>
              <a:rPr lang="en-US" sz="2800" kern="0" dirty="0">
                <a:solidFill>
                  <a:srgbClr val="990000"/>
                </a:solidFill>
                <a:latin typeface="Times New Roman" pitchFamily="18" charset="0"/>
                <a:cs typeface="Times New Roman" pitchFamily="18" charset="0"/>
              </a:rPr>
              <a:t>;</a:t>
            </a:r>
            <a:r>
              <a:rPr lang="en-US" sz="2800" kern="0" dirty="0">
                <a:solidFill>
                  <a:srgbClr val="00007D">
                    <a:lumMod val="50000"/>
                  </a:srgbClr>
                </a:solidFill>
                <a:latin typeface="Times New Roman" pitchFamily="18" charset="0"/>
                <a:cs typeface="Times New Roman" pitchFamily="18" charset="0"/>
              </a:rPr>
              <a:t> the gigantic molecule which is used to encode genetic information for all life on Earth.</a:t>
            </a:r>
          </a:p>
          <a:p>
            <a:pPr lvl="0" indent="-342900" fontAlgn="base">
              <a:spcAft>
                <a:spcPct val="0"/>
              </a:spcAft>
              <a:buClr>
                <a:srgbClr val="00007D"/>
              </a:buClr>
              <a:buSzPct val="150000"/>
              <a:buFont typeface="Wingdings" panose="05000000000000000000" pitchFamily="2" charset="2"/>
              <a:buChar char="§"/>
              <a:defRPr/>
            </a:pPr>
            <a:r>
              <a:rPr lang="en-US" sz="2800" kern="0" dirty="0">
                <a:solidFill>
                  <a:srgbClr val="00007D">
                    <a:lumMod val="50000"/>
                  </a:srgbClr>
                </a:solidFill>
                <a:latin typeface="Times New Roman" pitchFamily="18" charset="0"/>
                <a:cs typeface="Times New Roman" pitchFamily="18" charset="0"/>
              </a:rPr>
              <a:t>A human cell contains about 2 meters of </a:t>
            </a:r>
            <a:r>
              <a:rPr lang="en-US" sz="2800" b="1" u="sng" kern="0" dirty="0">
                <a:solidFill>
                  <a:srgbClr val="800000"/>
                </a:solidFill>
                <a:latin typeface="Times New Roman" pitchFamily="18" charset="0"/>
                <a:cs typeface="Times New Roman" pitchFamily="18" charset="0"/>
              </a:rPr>
              <a:t>DNA</a:t>
            </a:r>
            <a:r>
              <a:rPr lang="en-US" sz="2800" u="sng" kern="0" dirty="0">
                <a:solidFill>
                  <a:srgbClr val="800000"/>
                </a:solidFill>
                <a:latin typeface="Times New Roman" pitchFamily="18" charset="0"/>
                <a:cs typeface="Times New Roman" pitchFamily="18" charset="0"/>
              </a:rPr>
              <a:t>.</a:t>
            </a:r>
            <a:r>
              <a:rPr lang="en-US" sz="2800" kern="0" dirty="0">
                <a:solidFill>
                  <a:srgbClr val="C82600"/>
                </a:solidFill>
                <a:latin typeface="Times New Roman" pitchFamily="18" charset="0"/>
                <a:cs typeface="Times New Roman" pitchFamily="18" charset="0"/>
              </a:rPr>
              <a:t> </a:t>
            </a:r>
            <a:r>
              <a:rPr lang="en-US" sz="2800" b="1" u="sng" kern="0" dirty="0">
                <a:solidFill>
                  <a:srgbClr val="800000"/>
                </a:solidFill>
                <a:latin typeface="Times New Roman" pitchFamily="18" charset="0"/>
                <a:cs typeface="Times New Roman" pitchFamily="18" charset="0"/>
              </a:rPr>
              <a:t>DNA</a:t>
            </a:r>
            <a:r>
              <a:rPr lang="en-US" sz="2800" kern="0" dirty="0">
                <a:solidFill>
                  <a:srgbClr val="C82600"/>
                </a:solidFill>
                <a:latin typeface="Times New Roman" pitchFamily="18" charset="0"/>
                <a:cs typeface="Times New Roman" pitchFamily="18" charset="0"/>
              </a:rPr>
              <a:t> </a:t>
            </a:r>
            <a:r>
              <a:rPr lang="en-US" sz="2800" kern="0" dirty="0">
                <a:solidFill>
                  <a:srgbClr val="00007D">
                    <a:lumMod val="50000"/>
                  </a:srgbClr>
                </a:solidFill>
                <a:latin typeface="Times New Roman" pitchFamily="18" charset="0"/>
                <a:cs typeface="Times New Roman" pitchFamily="18" charset="0"/>
              </a:rPr>
              <a:t>in the body could stretch to the sun and back almost 100 times. So it is tightly packed.</a:t>
            </a:r>
          </a:p>
          <a:p>
            <a:pPr lvl="0" indent="-342900" fontAlgn="base">
              <a:spcAft>
                <a:spcPct val="0"/>
              </a:spcAft>
              <a:buClr>
                <a:srgbClr val="00007D"/>
              </a:buClr>
              <a:buSzPct val="150000"/>
              <a:buFont typeface="Wingdings" panose="05000000000000000000" pitchFamily="2" charset="2"/>
              <a:buChar char="§"/>
              <a:defRPr/>
            </a:pPr>
            <a:r>
              <a:rPr lang="en-US" sz="2800" b="1" kern="0" dirty="0">
                <a:solidFill>
                  <a:srgbClr val="800000"/>
                </a:solidFill>
                <a:latin typeface="Times New Roman" pitchFamily="18" charset="0"/>
                <a:cs typeface="Times New Roman" pitchFamily="18" charset="0"/>
              </a:rPr>
              <a:t>DNA</a:t>
            </a:r>
            <a:r>
              <a:rPr lang="en-US" sz="2800" kern="0" dirty="0">
                <a:solidFill>
                  <a:srgbClr val="000066"/>
                </a:solidFill>
                <a:latin typeface="Times New Roman" pitchFamily="18" charset="0"/>
                <a:cs typeface="Times New Roman" pitchFamily="18" charset="0"/>
              </a:rPr>
              <a:t> </a:t>
            </a:r>
            <a:r>
              <a:rPr lang="en-US" sz="2800" kern="0" dirty="0">
                <a:solidFill>
                  <a:srgbClr val="00007D">
                    <a:lumMod val="50000"/>
                  </a:srgbClr>
                </a:solidFill>
                <a:latin typeface="Times New Roman" pitchFamily="18" charset="0"/>
                <a:cs typeface="Times New Roman" pitchFamily="18" charset="0"/>
              </a:rPr>
              <a:t>responsible for preserving, copying and transmitting  information within cells  and from generation to generation.</a:t>
            </a:r>
            <a:endParaRPr lang="en-US" sz="2800" kern="0" dirty="0">
              <a:solidFill>
                <a:srgbClr val="000000"/>
              </a:solidFill>
              <a:latin typeface="Arial"/>
              <a:cs typeface="Arial"/>
            </a:endParaRPr>
          </a:p>
        </p:txBody>
      </p:sp>
    </p:spTree>
    <p:extLst>
      <p:ext uri="{BB962C8B-B14F-4D97-AF65-F5344CB8AC3E}">
        <p14:creationId xmlns:p14="http://schemas.microsoft.com/office/powerpoint/2010/main" val="153859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700" y="1168400"/>
            <a:ext cx="8610600" cy="3785652"/>
          </a:xfrm>
          <a:prstGeom prst="rect">
            <a:avLst/>
          </a:prstGeom>
        </p:spPr>
        <p:txBody>
          <a:bodyPr wrap="square">
            <a:spAutoFit/>
          </a:bodyPr>
          <a:lstStyle/>
          <a:p>
            <a:pPr lvl="0" fontAlgn="base">
              <a:spcAft>
                <a:spcPct val="0"/>
              </a:spcAft>
              <a:buClr>
                <a:srgbClr val="00007D"/>
              </a:buClr>
              <a:buSzPct val="150000"/>
              <a:defRPr/>
            </a:pPr>
            <a:r>
              <a:rPr lang="en-US" sz="2800" b="1" kern="0" dirty="0">
                <a:solidFill>
                  <a:srgbClr val="800000"/>
                </a:solidFill>
                <a:latin typeface="Times New Roman" pitchFamily="18" charset="0"/>
                <a:cs typeface="Times New Roman" pitchFamily="18" charset="0"/>
              </a:rPr>
              <a:t>Nucleotides; ring shaped structures composed of:</a:t>
            </a:r>
            <a:endParaRPr lang="en-US" sz="2800" u="sng" kern="0" dirty="0">
              <a:solidFill>
                <a:srgbClr val="00007D">
                  <a:lumMod val="50000"/>
                </a:srgbClr>
              </a:solidFill>
              <a:latin typeface="Times New Roman" pitchFamily="18" charset="0"/>
              <a:cs typeface="Times New Roman" pitchFamily="18" charset="0"/>
            </a:endParaRPr>
          </a:p>
          <a:p>
            <a:pPr marL="342900" lvl="0" indent="-342900" fontAlgn="base">
              <a:spcAft>
                <a:spcPct val="0"/>
              </a:spcAft>
              <a:buClr>
                <a:srgbClr val="00007D"/>
              </a:buClr>
              <a:buSzPct val="150000"/>
              <a:buFont typeface="Wingdings" panose="05000000000000000000" pitchFamily="2" charset="2"/>
              <a:buChar char="§"/>
              <a:defRPr/>
            </a:pPr>
            <a:r>
              <a:rPr lang="en-US" sz="2800" u="sng" kern="0" dirty="0">
                <a:solidFill>
                  <a:srgbClr val="00007D">
                    <a:lumMod val="50000"/>
                  </a:srgbClr>
                </a:solidFill>
                <a:latin typeface="Times New Roman" pitchFamily="18" charset="0"/>
                <a:cs typeface="Times New Roman" pitchFamily="18" charset="0"/>
              </a:rPr>
              <a:t>Nitrogenous base</a:t>
            </a:r>
            <a:r>
              <a:rPr lang="en-US" sz="2800" kern="0" dirty="0">
                <a:solidFill>
                  <a:srgbClr val="00007D">
                    <a:lumMod val="50000"/>
                  </a:srgbClr>
                </a:solidFill>
                <a:latin typeface="Times New Roman" pitchFamily="18" charset="0"/>
                <a:cs typeface="Times New Roman" pitchFamily="18" charset="0"/>
              </a:rPr>
              <a:t>; these bases are classified based on their chemical structures into two groups:</a:t>
            </a:r>
            <a:r>
              <a:rPr lang="en-US" sz="2800" kern="0" dirty="0">
                <a:solidFill>
                  <a:srgbClr val="002060"/>
                </a:solidFill>
                <a:latin typeface="Times New Roman" pitchFamily="18" charset="0"/>
                <a:cs typeface="Times New Roman" pitchFamily="18" charset="0"/>
              </a:rPr>
              <a:t> </a:t>
            </a:r>
          </a:p>
          <a:p>
            <a:pPr marL="342900" lvl="0" indent="-342900" fontAlgn="base">
              <a:spcAft>
                <a:spcPct val="0"/>
              </a:spcAft>
              <a:buClr>
                <a:srgbClr val="00007D"/>
              </a:buClr>
              <a:buSzPct val="75000"/>
              <a:buFont typeface="Wingdings" panose="05000000000000000000" pitchFamily="2" charset="2"/>
              <a:buChar char="q"/>
              <a:defRPr/>
            </a:pPr>
            <a:r>
              <a:rPr lang="en-US" sz="2400" u="sng" kern="0" dirty="0">
                <a:solidFill>
                  <a:srgbClr val="800000"/>
                </a:solidFill>
                <a:latin typeface="Times New Roman" pitchFamily="18" charset="0"/>
                <a:cs typeface="Times New Roman" pitchFamily="18" charset="0"/>
              </a:rPr>
              <a:t>Purine;</a:t>
            </a:r>
            <a:r>
              <a:rPr lang="en-US" sz="2400" kern="0" dirty="0">
                <a:solidFill>
                  <a:srgbClr val="002060"/>
                </a:solidFill>
                <a:latin typeface="Times New Roman" pitchFamily="18" charset="0"/>
                <a:cs typeface="Times New Roman" pitchFamily="18" charset="0"/>
              </a:rPr>
              <a:t> </a:t>
            </a:r>
            <a:r>
              <a:rPr lang="en-US" sz="2400" kern="0" dirty="0">
                <a:solidFill>
                  <a:srgbClr val="006666"/>
                </a:solidFill>
                <a:latin typeface="Times New Roman" pitchFamily="18" charset="0"/>
                <a:cs typeface="Times New Roman" pitchFamily="18" charset="0"/>
              </a:rPr>
              <a:t>double ringed structure (Adenine and Guanine). </a:t>
            </a:r>
            <a:endParaRPr lang="en-US" sz="2400" kern="0" dirty="0">
              <a:solidFill>
                <a:srgbClr val="00007D">
                  <a:lumMod val="50000"/>
                </a:srgbClr>
              </a:solidFill>
              <a:latin typeface="Times New Roman" pitchFamily="18" charset="0"/>
              <a:cs typeface="Times New Roman" pitchFamily="18" charset="0"/>
            </a:endParaRPr>
          </a:p>
          <a:p>
            <a:pPr marL="342900" lvl="0" indent="-342900" fontAlgn="base">
              <a:spcAft>
                <a:spcPct val="0"/>
              </a:spcAft>
              <a:buClr>
                <a:srgbClr val="00007D"/>
              </a:buClr>
              <a:buSzPct val="75000"/>
              <a:buFont typeface="Wingdings" panose="05000000000000000000" pitchFamily="2" charset="2"/>
              <a:buChar char="q"/>
              <a:defRPr/>
            </a:pPr>
            <a:r>
              <a:rPr lang="en-US" sz="2400" u="sng" kern="0" dirty="0">
                <a:solidFill>
                  <a:srgbClr val="800000"/>
                </a:solidFill>
                <a:latin typeface="Times New Roman" pitchFamily="18" charset="0"/>
                <a:cs typeface="Times New Roman" pitchFamily="18" charset="0"/>
              </a:rPr>
              <a:t>Pyrimidine</a:t>
            </a:r>
            <a:r>
              <a:rPr lang="en-US" sz="2400" kern="0" dirty="0">
                <a:solidFill>
                  <a:srgbClr val="002060"/>
                </a:solidFill>
                <a:latin typeface="Times New Roman" pitchFamily="18" charset="0"/>
                <a:cs typeface="Times New Roman" pitchFamily="18" charset="0"/>
              </a:rPr>
              <a:t>; </a:t>
            </a:r>
            <a:r>
              <a:rPr lang="en-US" sz="2400" kern="0" dirty="0">
                <a:solidFill>
                  <a:srgbClr val="006666"/>
                </a:solidFill>
                <a:latin typeface="Times New Roman" pitchFamily="18" charset="0"/>
                <a:cs typeface="Times New Roman" pitchFamily="18" charset="0"/>
              </a:rPr>
              <a:t>single ring structures</a:t>
            </a:r>
            <a:r>
              <a:rPr lang="en-US" sz="2400" kern="0" dirty="0">
                <a:solidFill>
                  <a:srgbClr val="00005E"/>
                </a:solidFill>
                <a:latin typeface="Times New Roman" pitchFamily="18" charset="0"/>
                <a:cs typeface="Times New Roman" pitchFamily="18" charset="0"/>
              </a:rPr>
              <a:t> </a:t>
            </a:r>
            <a:r>
              <a:rPr lang="en-US" sz="2400" kern="0" dirty="0">
                <a:solidFill>
                  <a:srgbClr val="006666"/>
                </a:solidFill>
                <a:latin typeface="Times New Roman" pitchFamily="18" charset="0"/>
                <a:cs typeface="Times New Roman" pitchFamily="18" charset="0"/>
              </a:rPr>
              <a:t>(cytosine and thymine).</a:t>
            </a:r>
          </a:p>
          <a:p>
            <a:pPr lvl="0" fontAlgn="base">
              <a:spcAft>
                <a:spcPct val="0"/>
              </a:spcAft>
              <a:buClr>
                <a:srgbClr val="00007D"/>
              </a:buClr>
              <a:buSzPct val="75000"/>
              <a:defRPr/>
            </a:pPr>
            <a:endParaRPr lang="en-US" sz="2400" kern="0" dirty="0">
              <a:solidFill>
                <a:srgbClr val="006666"/>
              </a:solidFill>
              <a:latin typeface="Times New Roman" pitchFamily="18" charset="0"/>
              <a:cs typeface="Times New Roman" pitchFamily="18" charset="0"/>
            </a:endParaRPr>
          </a:p>
          <a:p>
            <a:pPr marL="342900" lvl="0" indent="-342900" fontAlgn="base">
              <a:spcAft>
                <a:spcPct val="0"/>
              </a:spcAft>
              <a:buClr>
                <a:srgbClr val="00007D"/>
              </a:buClr>
              <a:buSzPct val="150000"/>
              <a:buFont typeface="Wingdings" panose="05000000000000000000" pitchFamily="2" charset="2"/>
              <a:buChar char="§"/>
              <a:defRPr/>
            </a:pPr>
            <a:r>
              <a:rPr lang="en-US" sz="2800" u="sng" kern="0" dirty="0">
                <a:solidFill>
                  <a:srgbClr val="00007D">
                    <a:lumMod val="50000"/>
                  </a:srgbClr>
                </a:solidFill>
                <a:latin typeface="Times New Roman" pitchFamily="18" charset="0"/>
                <a:cs typeface="Times New Roman" pitchFamily="18" charset="0"/>
              </a:rPr>
              <a:t>Sugar</a:t>
            </a:r>
            <a:r>
              <a:rPr lang="en-US" sz="2800" kern="0" dirty="0">
                <a:solidFill>
                  <a:srgbClr val="00007D">
                    <a:lumMod val="50000"/>
                  </a:srgbClr>
                </a:solidFill>
                <a:latin typeface="Times New Roman" pitchFamily="18" charset="0"/>
                <a:cs typeface="Times New Roman" pitchFamily="18" charset="0"/>
              </a:rPr>
              <a:t> </a:t>
            </a:r>
          </a:p>
          <a:p>
            <a:pPr lvl="0" fontAlgn="base">
              <a:spcAft>
                <a:spcPct val="0"/>
              </a:spcAft>
              <a:buClr>
                <a:srgbClr val="00007D"/>
              </a:buClr>
              <a:buSzPct val="150000"/>
              <a:defRPr/>
            </a:pPr>
            <a:r>
              <a:rPr lang="en-US" sz="2800" kern="0" dirty="0">
                <a:solidFill>
                  <a:srgbClr val="00007D">
                    <a:lumMod val="50000"/>
                  </a:srgbClr>
                </a:solidFill>
                <a:latin typeface="Times New Roman" pitchFamily="18" charset="0"/>
                <a:cs typeface="Times New Roman" pitchFamily="18" charset="0"/>
              </a:rPr>
              <a:t> </a:t>
            </a:r>
          </a:p>
          <a:p>
            <a:pPr marL="342900" lvl="0" indent="-342900" fontAlgn="base">
              <a:spcAft>
                <a:spcPct val="0"/>
              </a:spcAft>
              <a:buClr>
                <a:srgbClr val="00007D"/>
              </a:buClr>
              <a:buSzPct val="150000"/>
              <a:buFont typeface="Wingdings" panose="05000000000000000000" pitchFamily="2" charset="2"/>
              <a:buChar char="§"/>
              <a:defRPr/>
            </a:pPr>
            <a:r>
              <a:rPr lang="en-US" sz="2800" u="sng" kern="0" dirty="0">
                <a:solidFill>
                  <a:srgbClr val="00007D">
                    <a:lumMod val="50000"/>
                  </a:srgbClr>
                </a:solidFill>
                <a:latin typeface="Times New Roman" pitchFamily="18" charset="0"/>
                <a:cs typeface="Times New Roman" pitchFamily="18" charset="0"/>
              </a:rPr>
              <a:t>Phosphate group</a:t>
            </a:r>
            <a:endParaRPr lang="en-US" sz="2800" kern="0" dirty="0">
              <a:solidFill>
                <a:srgbClr val="00007D">
                  <a:lumMod val="50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482890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981200"/>
            <a:ext cx="8229600" cy="3886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solidFill>
                  <a:srgbClr val="800000"/>
                </a:solidFill>
                <a:latin typeface="Times New Roman" pitchFamily="18" charset="0"/>
                <a:cs typeface="Times New Roman" pitchFamily="18" charset="0"/>
              </a:rPr>
              <a:t>DNA: </a:t>
            </a:r>
            <a:r>
              <a:rPr lang="en-US">
                <a:solidFill>
                  <a:schemeClr val="bg2">
                    <a:lumMod val="75000"/>
                  </a:schemeClr>
                </a:solidFill>
                <a:latin typeface="Times New Roman" pitchFamily="18" charset="0"/>
                <a:cs typeface="Times New Roman" pitchFamily="18" charset="0"/>
              </a:rPr>
              <a:t>Four different types of </a:t>
            </a:r>
            <a:r>
              <a:rPr lang="en-US" u="sng">
                <a:solidFill>
                  <a:srgbClr val="006666"/>
                </a:solidFill>
                <a:latin typeface="Times New Roman" pitchFamily="18" charset="0"/>
                <a:cs typeface="Times New Roman" pitchFamily="18" charset="0"/>
              </a:rPr>
              <a:t>nucleotides differ in nitrogenous base:</a:t>
            </a:r>
            <a:r>
              <a:rPr lang="en-US">
                <a:solidFill>
                  <a:srgbClr val="00005E"/>
                </a:solidFill>
                <a:latin typeface="Times New Roman" pitchFamily="18" charset="0"/>
                <a:cs typeface="Times New Roman" pitchFamily="18" charset="0"/>
              </a:rPr>
              <a:t> </a:t>
            </a:r>
          </a:p>
          <a:p>
            <a:pPr indent="457200">
              <a:buSzPct val="60000"/>
              <a:buFont typeface="Wingdings" panose="05000000000000000000" pitchFamily="2" charset="2"/>
              <a:buChar char="q"/>
              <a:defRPr/>
            </a:pPr>
            <a:r>
              <a:rPr lang="en-US">
                <a:solidFill>
                  <a:srgbClr val="990000"/>
                </a:solidFill>
                <a:latin typeface="Times New Roman" pitchFamily="18" charset="0"/>
                <a:cs typeface="Times New Roman" pitchFamily="18" charset="0"/>
              </a:rPr>
              <a:t>   </a:t>
            </a:r>
            <a:r>
              <a:rPr lang="en-US" u="sng">
                <a:solidFill>
                  <a:srgbClr val="990000"/>
                </a:solidFill>
                <a:latin typeface="Times New Roman" pitchFamily="18" charset="0"/>
                <a:cs typeface="Times New Roman" pitchFamily="18" charset="0"/>
              </a:rPr>
              <a:t>A</a:t>
            </a:r>
            <a:r>
              <a:rPr lang="en-US">
                <a:solidFill>
                  <a:srgbClr val="00005E"/>
                </a:solidFill>
                <a:latin typeface="Times New Roman" pitchFamily="18" charset="0"/>
                <a:cs typeface="Times New Roman" pitchFamily="18" charset="0"/>
              </a:rPr>
              <a:t> is for adenine; </a:t>
            </a:r>
          </a:p>
          <a:p>
            <a:pPr indent="457200">
              <a:buSzPct val="60000"/>
              <a:buFont typeface="Wingdings" panose="05000000000000000000" pitchFamily="2" charset="2"/>
              <a:buChar char="q"/>
              <a:defRPr/>
            </a:pPr>
            <a:r>
              <a:rPr lang="en-US">
                <a:solidFill>
                  <a:srgbClr val="990000"/>
                </a:solidFill>
                <a:latin typeface="Times New Roman" pitchFamily="18" charset="0"/>
                <a:cs typeface="Times New Roman" pitchFamily="18" charset="0"/>
              </a:rPr>
              <a:t>   </a:t>
            </a:r>
            <a:r>
              <a:rPr lang="en-US" u="sng">
                <a:solidFill>
                  <a:srgbClr val="990000"/>
                </a:solidFill>
                <a:latin typeface="Times New Roman" pitchFamily="18" charset="0"/>
                <a:cs typeface="Times New Roman" pitchFamily="18" charset="0"/>
              </a:rPr>
              <a:t>G</a:t>
            </a:r>
            <a:r>
              <a:rPr lang="en-US">
                <a:solidFill>
                  <a:srgbClr val="00005E"/>
                </a:solidFill>
                <a:latin typeface="Times New Roman" pitchFamily="18" charset="0"/>
                <a:cs typeface="Times New Roman" pitchFamily="18" charset="0"/>
              </a:rPr>
              <a:t> is for guanine; </a:t>
            </a:r>
          </a:p>
          <a:p>
            <a:pPr indent="457200">
              <a:buSzPct val="60000"/>
              <a:buFont typeface="Wingdings" panose="05000000000000000000" pitchFamily="2" charset="2"/>
              <a:buChar char="q"/>
              <a:defRPr/>
            </a:pPr>
            <a:r>
              <a:rPr lang="en-US">
                <a:solidFill>
                  <a:srgbClr val="006C31"/>
                </a:solidFill>
                <a:latin typeface="Times New Roman" pitchFamily="18" charset="0"/>
                <a:cs typeface="Times New Roman" pitchFamily="18" charset="0"/>
              </a:rPr>
              <a:t>   </a:t>
            </a:r>
            <a:r>
              <a:rPr lang="en-US" u="sng">
                <a:solidFill>
                  <a:srgbClr val="006C31"/>
                </a:solidFill>
                <a:latin typeface="Times New Roman" pitchFamily="18" charset="0"/>
                <a:cs typeface="Times New Roman" pitchFamily="18" charset="0"/>
              </a:rPr>
              <a:t>C</a:t>
            </a:r>
            <a:r>
              <a:rPr lang="en-US">
                <a:solidFill>
                  <a:srgbClr val="006C31"/>
                </a:solidFill>
                <a:latin typeface="Times New Roman" pitchFamily="18" charset="0"/>
                <a:cs typeface="Times New Roman" pitchFamily="18" charset="0"/>
              </a:rPr>
              <a:t> </a:t>
            </a:r>
            <a:r>
              <a:rPr lang="en-US">
                <a:solidFill>
                  <a:srgbClr val="00005E"/>
                </a:solidFill>
                <a:latin typeface="Times New Roman" pitchFamily="18" charset="0"/>
                <a:cs typeface="Times New Roman" pitchFamily="18" charset="0"/>
              </a:rPr>
              <a:t>is for cytosine and </a:t>
            </a:r>
          </a:p>
          <a:p>
            <a:pPr indent="457200">
              <a:buSzPct val="60000"/>
              <a:buFont typeface="Wingdings" panose="05000000000000000000" pitchFamily="2" charset="2"/>
              <a:buChar char="q"/>
              <a:defRPr/>
            </a:pPr>
            <a:r>
              <a:rPr lang="en-US">
                <a:solidFill>
                  <a:srgbClr val="00005E"/>
                </a:solidFill>
                <a:latin typeface="Times New Roman" pitchFamily="18" charset="0"/>
                <a:cs typeface="Times New Roman" pitchFamily="18" charset="0"/>
              </a:rPr>
              <a:t>   </a:t>
            </a:r>
            <a:r>
              <a:rPr lang="en-US" u="sng">
                <a:solidFill>
                  <a:srgbClr val="006C31"/>
                </a:solidFill>
                <a:latin typeface="Times New Roman" pitchFamily="18" charset="0"/>
                <a:cs typeface="Times New Roman" pitchFamily="18" charset="0"/>
              </a:rPr>
              <a:t>T</a:t>
            </a:r>
            <a:r>
              <a:rPr lang="en-US">
                <a:solidFill>
                  <a:srgbClr val="006C31"/>
                </a:solidFill>
                <a:latin typeface="Times New Roman" pitchFamily="18" charset="0"/>
                <a:cs typeface="Times New Roman" pitchFamily="18" charset="0"/>
              </a:rPr>
              <a:t> </a:t>
            </a:r>
            <a:r>
              <a:rPr lang="en-US">
                <a:solidFill>
                  <a:srgbClr val="00005E"/>
                </a:solidFill>
                <a:latin typeface="Times New Roman" pitchFamily="18" charset="0"/>
                <a:cs typeface="Times New Roman" pitchFamily="18" charset="0"/>
              </a:rPr>
              <a:t>is for thymine.</a:t>
            </a:r>
          </a:p>
          <a:p>
            <a:pPr marL="0" indent="0">
              <a:buFont typeface="Wingdings" panose="05000000000000000000" pitchFamily="2" charset="2"/>
              <a:buNone/>
              <a:defRPr/>
            </a:pPr>
            <a:endParaRPr lang="en-US">
              <a:solidFill>
                <a:srgbClr val="00005E"/>
              </a:solidFill>
              <a:latin typeface="Times New Roman" pitchFamily="18" charset="0"/>
              <a:cs typeface="Times New Roman" pitchFamily="18" charset="0"/>
            </a:endParaRPr>
          </a:p>
          <a:p>
            <a:pPr>
              <a:buSzPct val="150000"/>
              <a:buFont typeface="Wingdings" panose="05000000000000000000" pitchFamily="2" charset="2"/>
              <a:buChar char="§"/>
              <a:defRPr/>
            </a:pPr>
            <a:r>
              <a:rPr lang="en-US">
                <a:solidFill>
                  <a:srgbClr val="800000"/>
                </a:solidFill>
                <a:latin typeface="Times New Roman" pitchFamily="18" charset="0"/>
                <a:cs typeface="Times New Roman" pitchFamily="18" charset="0"/>
              </a:rPr>
              <a:t>RNA:</a:t>
            </a:r>
            <a:r>
              <a:rPr lang="en-US">
                <a:solidFill>
                  <a:srgbClr val="00005E"/>
                </a:solidFill>
                <a:latin typeface="Times New Roman" pitchFamily="18" charset="0"/>
                <a:cs typeface="Times New Roman" pitchFamily="18" charset="0"/>
              </a:rPr>
              <a:t> thymine base replaced by uracil base.</a:t>
            </a:r>
          </a:p>
          <a:p>
            <a:pPr>
              <a:defRPr/>
            </a:pPr>
            <a:endParaRPr lang="en-US" dirty="0"/>
          </a:p>
        </p:txBody>
      </p:sp>
    </p:spTree>
    <p:extLst>
      <p:ext uri="{BB962C8B-B14F-4D97-AF65-F5344CB8AC3E}">
        <p14:creationId xmlns:p14="http://schemas.microsoft.com/office/powerpoint/2010/main" val="369375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F04-0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85800" y="838200"/>
            <a:ext cx="3124200" cy="4038600"/>
          </a:xfrm>
          <a:prstGeom prst="rect">
            <a:avLst/>
          </a:prstGeom>
        </p:spPr>
      </p:pic>
      <p:pic>
        <p:nvPicPr>
          <p:cNvPr id="3" name="Picture 8" descr="F04-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914400"/>
            <a:ext cx="36131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descr="F04-01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953000"/>
            <a:ext cx="4038600"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8758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70038"/>
            <a:ext cx="7010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6995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9" y="875071"/>
            <a:ext cx="8588477" cy="95410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black"/>
                </a:solidFill>
                <a:effectLst/>
                <a:uLnTx/>
                <a:uFillTx/>
              </a:rPr>
              <a:t>Molecular biology is a branch of science concerning biological activity at the molecular level.</a:t>
            </a:r>
          </a:p>
        </p:txBody>
      </p:sp>
    </p:spTree>
    <p:extLst>
      <p:ext uri="{BB962C8B-B14F-4D97-AF65-F5344CB8AC3E}">
        <p14:creationId xmlns:p14="http://schemas.microsoft.com/office/powerpoint/2010/main" val="4109248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109663"/>
            <a:ext cx="4876800" cy="464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5332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957554"/>
            <a:ext cx="6096000" cy="4942892"/>
          </a:xfrm>
          <a:prstGeom prst="rect">
            <a:avLst/>
          </a:prstGeom>
        </p:spPr>
        <p:txBody>
          <a:bodyPr>
            <a:spAutoFit/>
          </a:bodyPr>
          <a:lstStyle/>
          <a:p>
            <a:pPr marL="342900" lvl="0" indent="-342900" eaLnBrk="0" fontAlgn="base" hangingPunct="0">
              <a:spcBef>
                <a:spcPct val="20000"/>
              </a:spcBef>
              <a:spcAft>
                <a:spcPct val="0"/>
              </a:spcAft>
              <a:buClr>
                <a:srgbClr val="00007D"/>
              </a:buClr>
              <a:buSzPct val="150000"/>
              <a:buFont typeface="Wingdings" panose="05000000000000000000" pitchFamily="2" charset="2"/>
              <a:buChar char="§"/>
              <a:defRPr/>
            </a:pPr>
            <a:r>
              <a:rPr lang="en-US" sz="2800" kern="0" dirty="0">
                <a:solidFill>
                  <a:srgbClr val="00007D">
                    <a:lumMod val="50000"/>
                  </a:srgbClr>
                </a:solidFill>
                <a:latin typeface="Times New Roman" pitchFamily="18" charset="0"/>
                <a:cs typeface="Times New Roman" pitchFamily="18" charset="0"/>
              </a:rPr>
              <a:t>Three major classes of </a:t>
            </a:r>
            <a:r>
              <a:rPr lang="en-US" sz="2800" u="sng" kern="0" dirty="0">
                <a:solidFill>
                  <a:srgbClr val="00007D">
                    <a:lumMod val="50000"/>
                  </a:srgbClr>
                </a:solidFill>
                <a:latin typeface="Times New Roman" pitchFamily="18" charset="0"/>
                <a:cs typeface="Times New Roman" pitchFamily="18" charset="0"/>
              </a:rPr>
              <a:t>RNA</a:t>
            </a:r>
            <a:r>
              <a:rPr lang="en-US" sz="2800" kern="0" dirty="0">
                <a:solidFill>
                  <a:srgbClr val="00007D">
                    <a:lumMod val="50000"/>
                  </a:srgbClr>
                </a:solidFill>
                <a:latin typeface="Times New Roman" pitchFamily="18" charset="0"/>
                <a:cs typeface="Times New Roman" pitchFamily="18" charset="0"/>
              </a:rPr>
              <a:t>: messenger (mRNA), transfer (</a:t>
            </a:r>
            <a:r>
              <a:rPr lang="en-US" sz="2800" kern="0" dirty="0" err="1">
                <a:solidFill>
                  <a:srgbClr val="00007D">
                    <a:lumMod val="50000"/>
                  </a:srgbClr>
                </a:solidFill>
                <a:latin typeface="Times New Roman" pitchFamily="18" charset="0"/>
                <a:cs typeface="Times New Roman" pitchFamily="18" charset="0"/>
              </a:rPr>
              <a:t>tRNA</a:t>
            </a:r>
            <a:r>
              <a:rPr lang="en-US" sz="2800" kern="0" dirty="0">
                <a:solidFill>
                  <a:srgbClr val="00007D">
                    <a:lumMod val="50000"/>
                  </a:srgbClr>
                </a:solidFill>
                <a:latin typeface="Times New Roman" pitchFamily="18" charset="0"/>
                <a:cs typeface="Times New Roman" pitchFamily="18" charset="0"/>
              </a:rPr>
              <a:t>) and ribosomal (</a:t>
            </a:r>
            <a:r>
              <a:rPr lang="en-US" sz="2800" kern="0" dirty="0" err="1">
                <a:solidFill>
                  <a:srgbClr val="00007D">
                    <a:lumMod val="50000"/>
                  </a:srgbClr>
                </a:solidFill>
                <a:latin typeface="Times New Roman" pitchFamily="18" charset="0"/>
                <a:cs typeface="Times New Roman" pitchFamily="18" charset="0"/>
              </a:rPr>
              <a:t>rRNA</a:t>
            </a:r>
            <a:r>
              <a:rPr lang="en-US" sz="2800" kern="0" dirty="0">
                <a:solidFill>
                  <a:srgbClr val="00007D">
                    <a:lumMod val="50000"/>
                  </a:srgbClr>
                </a:solidFill>
                <a:latin typeface="Times New Roman" pitchFamily="18" charset="0"/>
                <a:cs typeface="Times New Roman" pitchFamily="18" charset="0"/>
              </a:rPr>
              <a:t>). Minor classes of RNA include small nuclear RNA; small nucleolar RNA;……….</a:t>
            </a:r>
          </a:p>
          <a:p>
            <a:pPr lvl="0" eaLnBrk="0" fontAlgn="base" hangingPunct="0">
              <a:spcBef>
                <a:spcPct val="20000"/>
              </a:spcBef>
              <a:spcAft>
                <a:spcPct val="0"/>
              </a:spcAft>
              <a:buClr>
                <a:srgbClr val="00007D"/>
              </a:buClr>
              <a:buSzPct val="150000"/>
              <a:defRPr/>
            </a:pPr>
            <a:endParaRPr lang="en-US" sz="2800" u="sng" kern="0" dirty="0">
              <a:solidFill>
                <a:srgbClr val="C00000"/>
              </a:solidFill>
              <a:latin typeface="Times New Roman" pitchFamily="18" charset="0"/>
              <a:cs typeface="Times New Roman" pitchFamily="18" charset="0"/>
            </a:endParaRPr>
          </a:p>
          <a:p>
            <a:pPr marL="342900" lvl="0" indent="-342900" eaLnBrk="0" fontAlgn="base" hangingPunct="0">
              <a:spcBef>
                <a:spcPct val="20000"/>
              </a:spcBef>
              <a:spcAft>
                <a:spcPct val="0"/>
              </a:spcAft>
              <a:buClr>
                <a:srgbClr val="00007D"/>
              </a:buClr>
              <a:buSzPct val="150000"/>
              <a:buFont typeface="Wingdings" panose="05000000000000000000" pitchFamily="2" charset="2"/>
              <a:buChar char="§"/>
              <a:defRPr/>
            </a:pPr>
            <a:r>
              <a:rPr lang="en-US" sz="2800" u="sng" kern="0" dirty="0">
                <a:solidFill>
                  <a:srgbClr val="990000"/>
                </a:solidFill>
                <a:latin typeface="Times New Roman" pitchFamily="18" charset="0"/>
                <a:cs typeface="Times New Roman" pitchFamily="18" charset="0"/>
              </a:rPr>
              <a:t>RNA is a single stranded</a:t>
            </a:r>
            <a:r>
              <a:rPr lang="en-US" sz="2800" kern="0" dirty="0">
                <a:solidFill>
                  <a:srgbClr val="800000"/>
                </a:solidFill>
                <a:latin typeface="Times New Roman" pitchFamily="18" charset="0"/>
                <a:cs typeface="Times New Roman" pitchFamily="18" charset="0"/>
              </a:rPr>
              <a:t>;</a:t>
            </a:r>
            <a:r>
              <a:rPr lang="en-US" sz="2800" kern="0" dirty="0">
                <a:solidFill>
                  <a:srgbClr val="CACAFF">
                    <a:lumMod val="25000"/>
                  </a:srgbClr>
                </a:solidFill>
                <a:latin typeface="Times New Roman" pitchFamily="18" charset="0"/>
                <a:cs typeface="Times New Roman" pitchFamily="18" charset="0"/>
              </a:rPr>
              <a:t> </a:t>
            </a:r>
            <a:r>
              <a:rPr lang="en-US" sz="2800" kern="0" dirty="0">
                <a:solidFill>
                  <a:srgbClr val="00007D">
                    <a:lumMod val="50000"/>
                  </a:srgbClr>
                </a:solidFill>
                <a:latin typeface="Times New Roman" pitchFamily="18" charset="0"/>
                <a:cs typeface="Times New Roman" pitchFamily="18" charset="0"/>
              </a:rPr>
              <a:t>the pyrimidine base </a:t>
            </a:r>
            <a:r>
              <a:rPr lang="en-US" sz="2800" b="1" kern="0" dirty="0">
                <a:solidFill>
                  <a:srgbClr val="006666"/>
                </a:solidFill>
                <a:latin typeface="Times New Roman" pitchFamily="18" charset="0"/>
                <a:cs typeface="Times New Roman" pitchFamily="18" charset="0"/>
              </a:rPr>
              <a:t>uracil </a:t>
            </a:r>
            <a:r>
              <a:rPr lang="en-US" sz="2800" kern="0" dirty="0">
                <a:solidFill>
                  <a:srgbClr val="006666"/>
                </a:solidFill>
                <a:latin typeface="Times New Roman" pitchFamily="18" charset="0"/>
                <a:cs typeface="Times New Roman" pitchFamily="18" charset="0"/>
              </a:rPr>
              <a:t>(U)</a:t>
            </a:r>
            <a:r>
              <a:rPr lang="en-US" sz="2800" kern="0" dirty="0">
                <a:solidFill>
                  <a:srgbClr val="CACAFF">
                    <a:lumMod val="25000"/>
                  </a:srgbClr>
                </a:solidFill>
                <a:latin typeface="Times New Roman" pitchFamily="18" charset="0"/>
                <a:cs typeface="Times New Roman" pitchFamily="18" charset="0"/>
              </a:rPr>
              <a:t> </a:t>
            </a:r>
            <a:r>
              <a:rPr lang="en-US" sz="2800" kern="0" dirty="0">
                <a:solidFill>
                  <a:srgbClr val="00007D">
                    <a:lumMod val="50000"/>
                  </a:srgbClr>
                </a:solidFill>
                <a:latin typeface="Times New Roman" pitchFamily="18" charset="0"/>
                <a:cs typeface="Times New Roman" pitchFamily="18" charset="0"/>
              </a:rPr>
              <a:t>replaces</a:t>
            </a:r>
            <a:r>
              <a:rPr lang="en-US" sz="2800" kern="0" dirty="0">
                <a:solidFill>
                  <a:srgbClr val="CACAFF">
                    <a:lumMod val="25000"/>
                  </a:srgbClr>
                </a:solidFill>
                <a:latin typeface="Times New Roman" pitchFamily="18" charset="0"/>
                <a:cs typeface="Times New Roman" pitchFamily="18" charset="0"/>
              </a:rPr>
              <a:t> </a:t>
            </a:r>
            <a:r>
              <a:rPr lang="en-US" sz="2800" kern="0" dirty="0">
                <a:solidFill>
                  <a:srgbClr val="006666"/>
                </a:solidFill>
                <a:latin typeface="Times New Roman" pitchFamily="18" charset="0"/>
                <a:cs typeface="Times New Roman" pitchFamily="18" charset="0"/>
              </a:rPr>
              <a:t>thymine</a:t>
            </a:r>
            <a:r>
              <a:rPr lang="en-US" sz="2800" kern="0" dirty="0">
                <a:solidFill>
                  <a:srgbClr val="CACAFF">
                    <a:lumMod val="25000"/>
                  </a:srgbClr>
                </a:solidFill>
                <a:latin typeface="Times New Roman" pitchFamily="18" charset="0"/>
                <a:cs typeface="Times New Roman" pitchFamily="18" charset="0"/>
              </a:rPr>
              <a:t> </a:t>
            </a:r>
            <a:r>
              <a:rPr lang="en-US" sz="2800" kern="0" dirty="0">
                <a:solidFill>
                  <a:srgbClr val="00007D">
                    <a:lumMod val="50000"/>
                  </a:srgbClr>
                </a:solidFill>
                <a:latin typeface="Times New Roman" pitchFamily="18" charset="0"/>
                <a:cs typeface="Times New Roman" pitchFamily="18" charset="0"/>
              </a:rPr>
              <a:t>and</a:t>
            </a:r>
            <a:r>
              <a:rPr lang="en-US" sz="2800" kern="0" dirty="0">
                <a:solidFill>
                  <a:srgbClr val="00007D">
                    <a:lumMod val="75000"/>
                  </a:srgbClr>
                </a:solidFill>
                <a:latin typeface="Times New Roman" pitchFamily="18" charset="0"/>
                <a:cs typeface="Times New Roman" pitchFamily="18" charset="0"/>
              </a:rPr>
              <a:t> </a:t>
            </a:r>
            <a:r>
              <a:rPr lang="en-US" sz="2800" kern="0" dirty="0">
                <a:solidFill>
                  <a:srgbClr val="C00000"/>
                </a:solidFill>
                <a:latin typeface="Times New Roman" pitchFamily="18" charset="0"/>
                <a:cs typeface="Times New Roman" pitchFamily="18" charset="0"/>
              </a:rPr>
              <a:t>ribose</a:t>
            </a:r>
            <a:r>
              <a:rPr lang="en-US" sz="2800" kern="0" dirty="0">
                <a:solidFill>
                  <a:srgbClr val="CACAFF">
                    <a:lumMod val="25000"/>
                  </a:srgbClr>
                </a:solidFill>
                <a:latin typeface="Times New Roman" pitchFamily="18" charset="0"/>
                <a:cs typeface="Times New Roman" pitchFamily="18" charset="0"/>
              </a:rPr>
              <a:t> </a:t>
            </a:r>
            <a:r>
              <a:rPr lang="en-US" sz="2800" kern="0" dirty="0">
                <a:solidFill>
                  <a:srgbClr val="00007D">
                    <a:lumMod val="50000"/>
                  </a:srgbClr>
                </a:solidFill>
                <a:latin typeface="Times New Roman" pitchFamily="18" charset="0"/>
                <a:cs typeface="Times New Roman" pitchFamily="18" charset="0"/>
              </a:rPr>
              <a:t>sugar replaces </a:t>
            </a:r>
            <a:r>
              <a:rPr lang="en-US" sz="2800" kern="0" dirty="0">
                <a:solidFill>
                  <a:srgbClr val="C00000"/>
                </a:solidFill>
                <a:latin typeface="Times New Roman" pitchFamily="18" charset="0"/>
                <a:cs typeface="Times New Roman" pitchFamily="18" charset="0"/>
              </a:rPr>
              <a:t>deoxyribose</a:t>
            </a:r>
            <a:r>
              <a:rPr lang="en-US" sz="2800" b="1" kern="0" dirty="0">
                <a:solidFill>
                  <a:srgbClr val="C00000"/>
                </a:solidFill>
                <a:latin typeface="Times New Roman" pitchFamily="18" charset="0"/>
                <a:cs typeface="Times New Roman" pitchFamily="18" charset="0"/>
              </a:rPr>
              <a:t>.</a:t>
            </a:r>
            <a:endParaRPr lang="en-US" sz="2800" kern="0" dirty="0">
              <a:solidFill>
                <a:srgbClr val="C00000"/>
              </a:solidFill>
              <a:latin typeface="Times New Roman" pitchFamily="18" charset="0"/>
              <a:cs typeface="Times New Roman" pitchFamily="18" charset="0"/>
            </a:endParaRPr>
          </a:p>
          <a:p>
            <a:pPr marL="342900" lvl="0" indent="-342900" algn="r" rtl="1" eaLnBrk="0" fontAlgn="base" hangingPunct="0">
              <a:spcBef>
                <a:spcPct val="20000"/>
              </a:spcBef>
              <a:spcAft>
                <a:spcPct val="0"/>
              </a:spcAft>
              <a:buClr>
                <a:srgbClr val="00007D"/>
              </a:buClr>
              <a:buSzPct val="75000"/>
              <a:buFont typeface="Wingdings" panose="05000000000000000000" pitchFamily="2" charset="2"/>
              <a:buChar char="n"/>
              <a:defRPr/>
            </a:pPr>
            <a:endParaRPr lang="en-US" sz="2000" kern="0" dirty="0">
              <a:solidFill>
                <a:srgbClr val="000000"/>
              </a:solidFill>
              <a:latin typeface="Arial"/>
              <a:cs typeface="Arial"/>
            </a:endParaRPr>
          </a:p>
        </p:txBody>
      </p:sp>
    </p:spTree>
    <p:extLst>
      <p:ext uri="{BB962C8B-B14F-4D97-AF65-F5344CB8AC3E}">
        <p14:creationId xmlns:p14="http://schemas.microsoft.com/office/powerpoint/2010/main" val="2437793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F04-04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724400" y="914400"/>
            <a:ext cx="3860800" cy="5791200"/>
          </a:xfrm>
          <a:prstGeom prst="rect">
            <a:avLst/>
          </a:prstGeom>
        </p:spPr>
      </p:pic>
      <p:pic>
        <p:nvPicPr>
          <p:cNvPr id="3" name="Picture 9" descr="F04-0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57200" y="914400"/>
            <a:ext cx="3768725" cy="5791200"/>
          </a:xfrm>
          <a:prstGeom prst="rect">
            <a:avLst/>
          </a:prstGeom>
        </p:spPr>
      </p:pic>
    </p:spTree>
    <p:extLst>
      <p:ext uri="{BB962C8B-B14F-4D97-AF65-F5344CB8AC3E}">
        <p14:creationId xmlns:p14="http://schemas.microsoft.com/office/powerpoint/2010/main" val="1308272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762000"/>
            <a:ext cx="4783138" cy="562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descr="F04-0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14400"/>
            <a:ext cx="3768725"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199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77784" y="2362107"/>
            <a:ext cx="6090432" cy="2133785"/>
          </a:xfrm>
          <a:prstGeom prst="rect">
            <a:avLst/>
          </a:prstGeom>
        </p:spPr>
      </p:pic>
    </p:spTree>
    <p:extLst>
      <p:ext uri="{BB962C8B-B14F-4D97-AF65-F5344CB8AC3E}">
        <p14:creationId xmlns:p14="http://schemas.microsoft.com/office/powerpoint/2010/main" val="1895481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1754326"/>
          </a:xfrm>
          <a:prstGeom prst="rect">
            <a:avLst/>
          </a:prstGeom>
        </p:spPr>
        <p:txBody>
          <a:bodyPr>
            <a:spAutoFit/>
          </a:bodyPr>
          <a:lstStyle/>
          <a:p>
            <a:pPr fontAlgn="base"/>
            <a:r>
              <a:rPr lang="en-GB" b="1" i="0" u="none" strike="noStrike" dirty="0">
                <a:solidFill>
                  <a:srgbClr val="21242C"/>
                </a:solidFill>
                <a:effectLst/>
                <a:latin typeface="&amp;quot"/>
              </a:rPr>
              <a:t>Nucleotides</a:t>
            </a:r>
          </a:p>
          <a:p>
            <a:pPr fontAlgn="base"/>
            <a:r>
              <a:rPr lang="en-GB" b="0" i="0" u="none" strike="noStrike" dirty="0">
                <a:solidFill>
                  <a:srgbClr val="21242C"/>
                </a:solidFill>
                <a:effectLst/>
                <a:latin typeface="&amp;quot"/>
              </a:rPr>
              <a:t>DNA and RNA are polymers (in the case of DNA, often very long polymers), and are made up of monomers known as </a:t>
            </a:r>
            <a:r>
              <a:rPr lang="en-GB" b="1" i="0" u="none" strike="noStrike" dirty="0">
                <a:solidFill>
                  <a:srgbClr val="21242C"/>
                </a:solidFill>
                <a:effectLst/>
                <a:latin typeface="&amp;quot"/>
              </a:rPr>
              <a:t>nucleotides</a:t>
            </a:r>
            <a:r>
              <a:rPr lang="en-GB" b="0" i="0" u="none" strike="noStrike" dirty="0">
                <a:solidFill>
                  <a:srgbClr val="21242C"/>
                </a:solidFill>
                <a:effectLst/>
                <a:latin typeface="&amp;quot"/>
              </a:rPr>
              <a:t>. When these monomers combine, the resulting chain is called a </a:t>
            </a:r>
            <a:r>
              <a:rPr lang="en-GB" b="1" i="0" u="none" strike="noStrike" dirty="0">
                <a:solidFill>
                  <a:srgbClr val="21242C"/>
                </a:solidFill>
                <a:effectLst/>
                <a:latin typeface="&amp;quot"/>
              </a:rPr>
              <a:t>polynucleotide</a:t>
            </a:r>
            <a:r>
              <a:rPr lang="en-GB" b="0" i="0" u="none" strike="noStrike" dirty="0">
                <a:solidFill>
                  <a:srgbClr val="21242C"/>
                </a:solidFill>
                <a:effectLst/>
                <a:latin typeface="&amp;quot"/>
              </a:rPr>
              <a:t> (</a:t>
            </a:r>
            <a:r>
              <a:rPr lang="en-GB" b="0" i="1" u="none" strike="noStrike" dirty="0">
                <a:solidFill>
                  <a:srgbClr val="21242C"/>
                </a:solidFill>
                <a:effectLst/>
                <a:latin typeface="&amp;quot"/>
              </a:rPr>
              <a:t>poly-</a:t>
            </a:r>
            <a:r>
              <a:rPr lang="en-GB" b="0" i="0" u="none" strike="noStrike" dirty="0">
                <a:solidFill>
                  <a:srgbClr val="21242C"/>
                </a:solidFill>
                <a:effectLst/>
                <a:latin typeface="&amp;quot"/>
              </a:rPr>
              <a:t> = "many").</a:t>
            </a:r>
          </a:p>
        </p:txBody>
      </p:sp>
    </p:spTree>
    <p:extLst>
      <p:ext uri="{BB962C8B-B14F-4D97-AF65-F5344CB8AC3E}">
        <p14:creationId xmlns:p14="http://schemas.microsoft.com/office/powerpoint/2010/main" val="1785009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783" y="1298713"/>
            <a:ext cx="8335617" cy="2308324"/>
          </a:xfrm>
          <a:prstGeom prst="rect">
            <a:avLst/>
          </a:prstGeom>
        </p:spPr>
        <p:txBody>
          <a:bodyPr wrap="square">
            <a:spAutoFit/>
          </a:bodyPr>
          <a:lstStyle/>
          <a:p>
            <a:r>
              <a:rPr lang="en-GB" sz="2400" b="0" i="0" u="none" strike="noStrike" dirty="0">
                <a:solidFill>
                  <a:srgbClr val="21242C"/>
                </a:solidFill>
                <a:effectLst/>
                <a:latin typeface="Lato"/>
              </a:rPr>
              <a:t>Each nucleotide is made up of three parts: a nitrogen-containing ring structure called a nitrogenous base, a five-carbon sugar, and at least one phosphate group. The sugar molecule has a central position in the nucleotide, with the base attached to one of its carbons and the phosphate group (or groups) attached to another. </a:t>
            </a:r>
            <a:endParaRPr lang="en-GB" sz="2400" dirty="0"/>
          </a:p>
        </p:txBody>
      </p:sp>
    </p:spTree>
    <p:extLst>
      <p:ext uri="{BB962C8B-B14F-4D97-AF65-F5344CB8AC3E}">
        <p14:creationId xmlns:p14="http://schemas.microsoft.com/office/powerpoint/2010/main" val="945062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0" y="966044"/>
            <a:ext cx="7416800" cy="4524315"/>
          </a:xfrm>
          <a:prstGeom prst="rect">
            <a:avLst/>
          </a:prstGeom>
        </p:spPr>
        <p:txBody>
          <a:bodyPr wrap="square">
            <a:spAutoFit/>
          </a:bodyPr>
          <a:lstStyle/>
          <a:p>
            <a:pPr fontAlgn="base"/>
            <a:r>
              <a:rPr lang="en-GB" sz="2400" b="0" i="0" u="none" strike="noStrike" dirty="0">
                <a:solidFill>
                  <a:srgbClr val="21242C"/>
                </a:solidFill>
                <a:effectLst/>
                <a:latin typeface="&amp;quot"/>
              </a:rPr>
              <a:t>Each nucleotide in DNA contains one of four possible nitrogenous bases: adenine (A), guanine (G) cytosine (C), and thymine (T). Adenine and guanine are </a:t>
            </a:r>
            <a:r>
              <a:rPr lang="en-GB" sz="2400" b="1" i="0" u="none" strike="noStrike" dirty="0">
                <a:solidFill>
                  <a:srgbClr val="21242C"/>
                </a:solidFill>
                <a:effectLst/>
                <a:latin typeface="&amp;quot"/>
              </a:rPr>
              <a:t>purines</a:t>
            </a:r>
            <a:r>
              <a:rPr lang="en-GB" sz="2400" b="0" i="0" u="none" strike="noStrike" dirty="0">
                <a:solidFill>
                  <a:srgbClr val="21242C"/>
                </a:solidFill>
                <a:effectLst/>
                <a:latin typeface="&amp;quot"/>
              </a:rPr>
              <a:t>, meaning that their structures contain two fused carbon-nitrogen rings. Cytosine and thymine, in contrast, are </a:t>
            </a:r>
            <a:r>
              <a:rPr lang="en-GB" sz="2400" b="1" i="0" u="none" strike="noStrike" dirty="0">
                <a:solidFill>
                  <a:srgbClr val="21242C"/>
                </a:solidFill>
                <a:effectLst/>
                <a:latin typeface="&amp;quot"/>
              </a:rPr>
              <a:t>pyrimidines</a:t>
            </a:r>
            <a:r>
              <a:rPr lang="en-GB" sz="2400" b="0" i="0" u="none" strike="noStrike" dirty="0">
                <a:solidFill>
                  <a:srgbClr val="21242C"/>
                </a:solidFill>
                <a:effectLst/>
                <a:latin typeface="&amp;quot"/>
              </a:rPr>
              <a:t> and have a single carbon-nitrogen ring. RNA nucleotides may also bear adenine, guanine and cytosine bases, but instead of thymine they have another pyrimidine base called uracil (U). As shown in the figure above, each base has a unique structure, with its own set of functional groups attached to the ring structure.</a:t>
            </a:r>
          </a:p>
        </p:txBody>
      </p:sp>
    </p:spTree>
    <p:extLst>
      <p:ext uri="{BB962C8B-B14F-4D97-AF65-F5344CB8AC3E}">
        <p14:creationId xmlns:p14="http://schemas.microsoft.com/office/powerpoint/2010/main" val="4277418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GB" b="0" i="0" u="none" strike="noStrike" dirty="0">
                <a:solidFill>
                  <a:srgbClr val="21242C"/>
                </a:solidFill>
                <a:effectLst/>
                <a:latin typeface="Lato"/>
              </a:rPr>
              <a:t>In molecular biology shorthand, the nitrogenous bases are often just referred to by their one-letter symbols, A, T, G, C, and U. DNA contains A, T, G, and C, while RNA contains A, U, G, and C (that is, U is swapped in for T).</a:t>
            </a:r>
            <a:endParaRPr lang="en-GB" dirty="0"/>
          </a:p>
        </p:txBody>
      </p:sp>
    </p:spTree>
    <p:extLst>
      <p:ext uri="{BB962C8B-B14F-4D97-AF65-F5344CB8AC3E}">
        <p14:creationId xmlns:p14="http://schemas.microsoft.com/office/powerpoint/2010/main" val="3628378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6096000" cy="3970318"/>
          </a:xfrm>
          <a:prstGeom prst="rect">
            <a:avLst/>
          </a:prstGeom>
        </p:spPr>
        <p:txBody>
          <a:bodyPr>
            <a:spAutoFit/>
          </a:bodyPr>
          <a:lstStyle/>
          <a:p>
            <a:pPr fontAlgn="base"/>
            <a:r>
              <a:rPr lang="en-GB" b="1" i="0" u="none" strike="noStrike" dirty="0">
                <a:solidFill>
                  <a:srgbClr val="21242C"/>
                </a:solidFill>
                <a:effectLst/>
                <a:latin typeface="&amp;quot"/>
              </a:rPr>
              <a:t>Sugars</a:t>
            </a:r>
          </a:p>
          <a:p>
            <a:pPr fontAlgn="base"/>
            <a:r>
              <a:rPr lang="en-GB" b="0" i="0" u="none" strike="noStrike" dirty="0">
                <a:solidFill>
                  <a:srgbClr val="21242C"/>
                </a:solidFill>
                <a:effectLst/>
                <a:latin typeface="&amp;quot"/>
              </a:rPr>
              <a:t>In addition to having slightly different sets of bases, DNA and RNA nucleotides also have slightly different sugars. The five-carbon sugar in DNA is called </a:t>
            </a:r>
            <a:r>
              <a:rPr lang="en-GB" b="1" i="0" u="none" strike="noStrike" dirty="0">
                <a:solidFill>
                  <a:srgbClr val="21242C"/>
                </a:solidFill>
                <a:effectLst/>
                <a:latin typeface="&amp;quot"/>
              </a:rPr>
              <a:t>deoxyribose</a:t>
            </a:r>
            <a:r>
              <a:rPr lang="en-GB" b="0" i="0" u="none" strike="noStrike" dirty="0">
                <a:solidFill>
                  <a:srgbClr val="21242C"/>
                </a:solidFill>
                <a:effectLst/>
                <a:latin typeface="&amp;quot"/>
              </a:rPr>
              <a:t>, while in RNA, the sugar is </a:t>
            </a:r>
            <a:r>
              <a:rPr lang="en-GB" b="1" i="0" u="none" strike="noStrike" dirty="0">
                <a:solidFill>
                  <a:srgbClr val="21242C"/>
                </a:solidFill>
                <a:effectLst/>
                <a:latin typeface="&amp;quot"/>
              </a:rPr>
              <a:t>ribose</a:t>
            </a:r>
            <a:r>
              <a:rPr lang="en-GB" b="0" i="0" u="none" strike="noStrike" dirty="0">
                <a:solidFill>
                  <a:srgbClr val="21242C"/>
                </a:solidFill>
                <a:effectLst/>
                <a:latin typeface="&amp;quot"/>
              </a:rPr>
              <a:t>. These two are very similar in structure, with just one difference: the second carbon of ribose bears a hydroxyl group, while the equivalent carbon of deoxyribose has a hydrogen instead. The carbon atoms of a nucleotide’s sugar molecule are numbered as 1′, 2′, 3′, 4′, and 5′ (1′ is read as “one prime”), as shown in the figure above. In a nucleotide, the sugar occupies a central position, with the base attached to its 1′ carbon and the phosphate group (or groups) attached to its 5′ carbon.</a:t>
            </a:r>
          </a:p>
        </p:txBody>
      </p:sp>
    </p:spTree>
    <p:extLst>
      <p:ext uri="{BB962C8B-B14F-4D97-AF65-F5344CB8AC3E}">
        <p14:creationId xmlns:p14="http://schemas.microsoft.com/office/powerpoint/2010/main" val="1751696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8200" y="1943438"/>
            <a:ext cx="6223000" cy="23083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rPr>
              <a:t>The field of molecular biology overlaps with biology and chemistry and in particular, genetics and biochemistry. A key area of molecular biology concerns understanding how various cellular systems interact in terms of the way DNA, RNA and protein synthesis function</a:t>
            </a:r>
          </a:p>
        </p:txBody>
      </p:sp>
    </p:spTree>
    <p:extLst>
      <p:ext uri="{BB962C8B-B14F-4D97-AF65-F5344CB8AC3E}">
        <p14:creationId xmlns:p14="http://schemas.microsoft.com/office/powerpoint/2010/main" val="2393906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6096000" cy="3693319"/>
          </a:xfrm>
          <a:prstGeom prst="rect">
            <a:avLst/>
          </a:prstGeom>
        </p:spPr>
        <p:txBody>
          <a:bodyPr>
            <a:spAutoFit/>
          </a:bodyPr>
          <a:lstStyle/>
          <a:p>
            <a:pPr fontAlgn="base"/>
            <a:r>
              <a:rPr lang="en-GB" b="1" i="0" u="none" strike="noStrike" dirty="0">
                <a:solidFill>
                  <a:srgbClr val="21242C"/>
                </a:solidFill>
                <a:effectLst/>
                <a:latin typeface="&amp;quot"/>
              </a:rPr>
              <a:t>Phosphate</a:t>
            </a:r>
          </a:p>
          <a:p>
            <a:pPr fontAlgn="base"/>
            <a:r>
              <a:rPr lang="en-GB" b="0" i="0" u="none" strike="noStrike" dirty="0">
                <a:solidFill>
                  <a:srgbClr val="21242C"/>
                </a:solidFill>
                <a:effectLst/>
                <a:latin typeface="&amp;quot"/>
              </a:rPr>
              <a:t>Nucleotides may have a single phosphate group, or a chain of up to three phosphate groups, attached to the 5’ carbon of the sugar. Some chemistry sources use the term “nucleotide” only for the single-phosphate case, but in molecular biology, the broader definition is generally accepted</a:t>
            </a:r>
            <a:r>
              <a:rPr lang="en-GB" b="0" i="0" u="none" strike="noStrike" dirty="0">
                <a:solidFill>
                  <a:srgbClr val="21242C"/>
                </a:solidFill>
                <a:effectLst/>
                <a:latin typeface="KaTeX_Main"/>
              </a:rPr>
              <a:t>1^11</a:t>
            </a:r>
            <a:endParaRPr lang="en-GB" b="0" i="0" u="none" strike="noStrike" dirty="0">
              <a:solidFill>
                <a:srgbClr val="21242C"/>
              </a:solidFill>
              <a:effectLst/>
              <a:latin typeface="&amp;quot"/>
            </a:endParaRPr>
          </a:p>
          <a:p>
            <a:pPr fontAlgn="base"/>
            <a:r>
              <a:rPr lang="en-GB" b="0" i="0" u="none" strike="noStrike" dirty="0">
                <a:solidFill>
                  <a:srgbClr val="21242C"/>
                </a:solidFill>
                <a:effectLst/>
                <a:latin typeface="&amp;quot"/>
              </a:rPr>
              <a:t>In a cell, a nucleotide about to be added to the end of a polynucleotide chain will bear a series of three phosphate groups. When the nucleotide joins the growing DNA or RNA chain, it loses two phosphate groups. So, in a chain of DNA or RNA, each nucleotide has just one phosphate group.</a:t>
            </a:r>
          </a:p>
        </p:txBody>
      </p:sp>
    </p:spTree>
    <p:extLst>
      <p:ext uri="{BB962C8B-B14F-4D97-AF65-F5344CB8AC3E}">
        <p14:creationId xmlns:p14="http://schemas.microsoft.com/office/powerpoint/2010/main" val="1927106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3139321"/>
          </a:xfrm>
          <a:prstGeom prst="rect">
            <a:avLst/>
          </a:prstGeom>
        </p:spPr>
        <p:txBody>
          <a:bodyPr>
            <a:spAutoFit/>
          </a:bodyPr>
          <a:lstStyle/>
          <a:p>
            <a:pPr fontAlgn="base"/>
            <a:r>
              <a:rPr lang="en-GB" b="1" i="0" u="none" strike="noStrike" dirty="0">
                <a:solidFill>
                  <a:srgbClr val="21242C"/>
                </a:solidFill>
                <a:effectLst/>
                <a:latin typeface="&amp;quot"/>
              </a:rPr>
              <a:t>Polynucleotide chains</a:t>
            </a:r>
          </a:p>
          <a:p>
            <a:pPr fontAlgn="base"/>
            <a:r>
              <a:rPr lang="en-GB" b="0" i="0" u="none" strike="noStrike" dirty="0">
                <a:solidFill>
                  <a:srgbClr val="21242C"/>
                </a:solidFill>
                <a:effectLst/>
                <a:latin typeface="&amp;quot"/>
              </a:rPr>
              <a:t>A consequence of the structure of nucleotides is that a polynucleotide chain has </a:t>
            </a:r>
            <a:r>
              <a:rPr lang="en-GB" b="1" i="0" u="none" strike="noStrike" dirty="0">
                <a:solidFill>
                  <a:srgbClr val="21242C"/>
                </a:solidFill>
                <a:effectLst/>
                <a:latin typeface="&amp;quot"/>
              </a:rPr>
              <a:t>directionality</a:t>
            </a:r>
            <a:r>
              <a:rPr lang="en-GB" b="0" i="0" u="none" strike="noStrike" dirty="0">
                <a:solidFill>
                  <a:srgbClr val="21242C"/>
                </a:solidFill>
                <a:effectLst/>
                <a:latin typeface="&amp;quot"/>
              </a:rPr>
              <a:t> – that is, it has two ends that are different from each other. At the </a:t>
            </a:r>
            <a:r>
              <a:rPr lang="en-GB" b="1" i="0" u="none" strike="noStrike" dirty="0">
                <a:solidFill>
                  <a:srgbClr val="21242C"/>
                </a:solidFill>
                <a:effectLst/>
                <a:latin typeface="&amp;quot"/>
              </a:rPr>
              <a:t>5’ end</a:t>
            </a:r>
            <a:r>
              <a:rPr lang="en-GB" b="0" i="0" u="none" strike="noStrike" dirty="0">
                <a:solidFill>
                  <a:srgbClr val="21242C"/>
                </a:solidFill>
                <a:effectLst/>
                <a:latin typeface="&amp;quot"/>
              </a:rPr>
              <a:t>, or beginning, of the chain, the 5’ phosphate group of the first nucleotide in the chain sticks out. At the other end, called the </a:t>
            </a:r>
            <a:r>
              <a:rPr lang="en-GB" b="1" i="0" u="none" strike="noStrike" dirty="0">
                <a:solidFill>
                  <a:srgbClr val="21242C"/>
                </a:solidFill>
                <a:effectLst/>
                <a:latin typeface="&amp;quot"/>
              </a:rPr>
              <a:t>3’ end</a:t>
            </a:r>
            <a:r>
              <a:rPr lang="en-GB" b="0" i="0" u="none" strike="noStrike" dirty="0">
                <a:solidFill>
                  <a:srgbClr val="21242C"/>
                </a:solidFill>
                <a:effectLst/>
                <a:latin typeface="&amp;quot"/>
              </a:rPr>
              <a:t>, the 3’ hydroxyl of the last nucleotide added to the chain is exposed. DNA sequences are usually written in the 5' to 3' direction, meaning that the nucleotide at the 5' end comes first and the nucleotide at the 3' end comes last.</a:t>
            </a:r>
          </a:p>
        </p:txBody>
      </p:sp>
    </p:spTree>
    <p:extLst>
      <p:ext uri="{BB962C8B-B14F-4D97-AF65-F5344CB8AC3E}">
        <p14:creationId xmlns:p14="http://schemas.microsoft.com/office/powerpoint/2010/main" val="1184840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3046988"/>
          </a:xfrm>
          <a:prstGeom prst="rect">
            <a:avLst/>
          </a:prstGeom>
        </p:spPr>
        <p:txBody>
          <a:bodyPr>
            <a:spAutoFit/>
          </a:bodyPr>
          <a:lstStyle/>
          <a:p>
            <a:r>
              <a:rPr lang="en-GB" sz="2400" b="0" i="0" u="none" strike="noStrike" dirty="0">
                <a:solidFill>
                  <a:srgbClr val="21242C"/>
                </a:solidFill>
                <a:effectLst/>
                <a:latin typeface="Lato"/>
              </a:rPr>
              <a:t>As new nucleotides are added to a strand of DNA or RNA, the strand grows at its 3’ end, with the 5′ phosphate of an incoming nucleotide attaching to the hydroxyl group at the 3’ end of the chain. This makes a chain with each sugar joined to its neighbours by a set of bonds called a </a:t>
            </a:r>
            <a:r>
              <a:rPr lang="en-GB" sz="2400" b="1" i="0" u="none" strike="noStrike" dirty="0">
                <a:solidFill>
                  <a:srgbClr val="21242C"/>
                </a:solidFill>
                <a:effectLst/>
                <a:latin typeface="&amp;quot"/>
              </a:rPr>
              <a:t>phosphodiester linkage</a:t>
            </a:r>
            <a:r>
              <a:rPr lang="en-GB" sz="2400" b="0" i="0" u="none" strike="noStrike" dirty="0">
                <a:solidFill>
                  <a:srgbClr val="21242C"/>
                </a:solidFill>
                <a:effectLst/>
                <a:latin typeface="Lato"/>
              </a:rPr>
              <a:t>. </a:t>
            </a:r>
            <a:endParaRPr lang="en-GB" sz="2400" dirty="0"/>
          </a:p>
        </p:txBody>
      </p:sp>
    </p:spTree>
    <p:extLst>
      <p:ext uri="{BB962C8B-B14F-4D97-AF65-F5344CB8AC3E}">
        <p14:creationId xmlns:p14="http://schemas.microsoft.com/office/powerpoint/2010/main" val="2723170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3139321"/>
          </a:xfrm>
          <a:prstGeom prst="rect">
            <a:avLst/>
          </a:prstGeom>
        </p:spPr>
        <p:txBody>
          <a:bodyPr>
            <a:spAutoFit/>
          </a:bodyPr>
          <a:lstStyle/>
          <a:p>
            <a:pPr fontAlgn="base"/>
            <a:r>
              <a:rPr lang="en-GB" b="1" i="0" u="none" strike="noStrike" dirty="0">
                <a:solidFill>
                  <a:srgbClr val="21242C"/>
                </a:solidFill>
                <a:effectLst/>
                <a:latin typeface="&amp;quot"/>
              </a:rPr>
              <a:t>Properties of DNA</a:t>
            </a:r>
          </a:p>
          <a:p>
            <a:pPr fontAlgn="base"/>
            <a:r>
              <a:rPr lang="en-GB" b="0" i="0" u="none" strike="noStrike" dirty="0">
                <a:solidFill>
                  <a:srgbClr val="21242C"/>
                </a:solidFill>
                <a:effectLst/>
                <a:latin typeface="&amp;quot"/>
              </a:rPr>
              <a:t>Deoxyribonucleic acid, or DNA, chains are typically found in a </a:t>
            </a:r>
            <a:r>
              <a:rPr lang="en-GB" b="1" i="0" u="none" strike="noStrike" dirty="0">
                <a:solidFill>
                  <a:srgbClr val="21242C"/>
                </a:solidFill>
                <a:effectLst/>
                <a:latin typeface="&amp;quot"/>
              </a:rPr>
              <a:t>double helix</a:t>
            </a:r>
            <a:r>
              <a:rPr lang="en-GB" b="0" i="0" u="none" strike="noStrike" dirty="0">
                <a:solidFill>
                  <a:srgbClr val="21242C"/>
                </a:solidFill>
                <a:effectLst/>
                <a:latin typeface="&amp;quot"/>
              </a:rPr>
              <a:t>, a structure in which two matching (complementary) chains are stuck together, as shown in the diagram at left. The sugars and phosphates lie on the outside of the helix, forming the backbone of the DNA; this portion of the molecule is sometimes called the </a:t>
            </a:r>
            <a:r>
              <a:rPr lang="en-GB" b="1" i="0" u="none" strike="noStrike" dirty="0">
                <a:solidFill>
                  <a:srgbClr val="21242C"/>
                </a:solidFill>
                <a:effectLst/>
                <a:latin typeface="&amp;quot"/>
              </a:rPr>
              <a:t>sugar-phosphate</a:t>
            </a:r>
            <a:r>
              <a:rPr lang="en-GB" b="0" i="0" u="none" strike="noStrike" dirty="0">
                <a:solidFill>
                  <a:srgbClr val="21242C"/>
                </a:solidFill>
                <a:effectLst/>
                <a:latin typeface="&amp;quot"/>
              </a:rPr>
              <a:t> backbone. The nitrogenous bases extend into the interior, like the steps of a staircase, in pairs; the bases of a pair are bound to each other by hydrogen bonds.</a:t>
            </a:r>
          </a:p>
        </p:txBody>
      </p:sp>
    </p:spTree>
    <p:extLst>
      <p:ext uri="{BB962C8B-B14F-4D97-AF65-F5344CB8AC3E}">
        <p14:creationId xmlns:p14="http://schemas.microsoft.com/office/powerpoint/2010/main" val="892129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477328"/>
          </a:xfrm>
          <a:prstGeom prst="rect">
            <a:avLst/>
          </a:prstGeom>
        </p:spPr>
        <p:txBody>
          <a:bodyPr>
            <a:spAutoFit/>
          </a:bodyPr>
          <a:lstStyle/>
          <a:p>
            <a:r>
              <a:rPr lang="en-GB" b="0" i="0" u="none" strike="noStrike" dirty="0">
                <a:solidFill>
                  <a:srgbClr val="21242C"/>
                </a:solidFill>
                <a:effectLst/>
                <a:latin typeface="Lato"/>
              </a:rPr>
              <a:t>The two strands of the helix run in opposite directions, meaning that the 5′ end of one strand is paired up with the 3′ end of its matching strand. (This is referred to as </a:t>
            </a:r>
            <a:r>
              <a:rPr lang="en-GB" b="1" i="0" u="none" strike="noStrike" dirty="0">
                <a:solidFill>
                  <a:srgbClr val="21242C"/>
                </a:solidFill>
                <a:effectLst/>
                <a:latin typeface="&amp;quot"/>
              </a:rPr>
              <a:t>antiparallel</a:t>
            </a:r>
            <a:r>
              <a:rPr lang="en-GB" b="0" i="0" u="none" strike="noStrike" dirty="0">
                <a:solidFill>
                  <a:srgbClr val="21242C"/>
                </a:solidFill>
                <a:effectLst/>
                <a:latin typeface="Lato"/>
              </a:rPr>
              <a:t> orientation and is important for the copying of DNA.)</a:t>
            </a:r>
            <a:endParaRPr lang="en-GB" dirty="0"/>
          </a:p>
        </p:txBody>
      </p:sp>
    </p:spTree>
    <p:extLst>
      <p:ext uri="{BB962C8B-B14F-4D97-AF65-F5344CB8AC3E}">
        <p14:creationId xmlns:p14="http://schemas.microsoft.com/office/powerpoint/2010/main" val="2970573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13338"/>
            <a:ext cx="6096000" cy="2031325"/>
          </a:xfrm>
          <a:prstGeom prst="rect">
            <a:avLst/>
          </a:prstGeom>
        </p:spPr>
        <p:txBody>
          <a:bodyPr>
            <a:spAutoFit/>
          </a:bodyPr>
          <a:lstStyle/>
          <a:p>
            <a:r>
              <a:rPr lang="en-GB" b="0" i="0" u="none" strike="noStrike" dirty="0">
                <a:solidFill>
                  <a:srgbClr val="21242C"/>
                </a:solidFill>
                <a:effectLst/>
                <a:latin typeface="Lato"/>
              </a:rPr>
              <a:t>So, can any two bases decide to get together and form a pair in the double helix? The answer is a definite no. Because of the sizes and functional groups of the bases, base pairing is highly specific: A can only pair with T, and G can only pair with C, as shown below. This means that the two strands of a DNA double helix have a very predictable relationship to each other.</a:t>
            </a:r>
            <a:endParaRPr lang="en-GB" dirty="0"/>
          </a:p>
        </p:txBody>
      </p:sp>
    </p:spTree>
    <p:extLst>
      <p:ext uri="{BB962C8B-B14F-4D97-AF65-F5344CB8AC3E}">
        <p14:creationId xmlns:p14="http://schemas.microsoft.com/office/powerpoint/2010/main" val="2832474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GB" b="0" i="0" u="none" strike="noStrike" dirty="0">
                <a:solidFill>
                  <a:srgbClr val="21242C"/>
                </a:solidFill>
                <a:effectLst/>
                <a:latin typeface="Lato"/>
              </a:rPr>
              <a:t>For instance, if you know that the sequence of one strand is 5’-AATTGGCC-3’, the complementary strand must have the sequence 3’-TTAACCGG-5’. This allows each base to match up with its partner:</a:t>
            </a:r>
            <a:endParaRPr lang="en-GB" dirty="0"/>
          </a:p>
        </p:txBody>
      </p:sp>
    </p:spTree>
    <p:extLst>
      <p:ext uri="{BB962C8B-B14F-4D97-AF65-F5344CB8AC3E}">
        <p14:creationId xmlns:p14="http://schemas.microsoft.com/office/powerpoint/2010/main" val="605535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23330"/>
          </a:xfrm>
          <a:prstGeom prst="rect">
            <a:avLst/>
          </a:prstGeom>
        </p:spPr>
        <p:txBody>
          <a:bodyPr>
            <a:spAutoFit/>
          </a:bodyPr>
          <a:lstStyle/>
          <a:p>
            <a:r>
              <a:rPr lang="en-GB" b="0" i="0" u="none" strike="noStrike" dirty="0">
                <a:solidFill>
                  <a:srgbClr val="21242C"/>
                </a:solidFill>
                <a:effectLst/>
                <a:latin typeface="Lato"/>
              </a:rPr>
              <a:t>When two DNA sequences match in this way, such that they can stick to each other in an antiparallel fashion and form a helix, they are said to be </a:t>
            </a:r>
            <a:r>
              <a:rPr lang="en-GB" b="1" i="0" u="none" strike="noStrike" dirty="0">
                <a:solidFill>
                  <a:srgbClr val="21242C"/>
                </a:solidFill>
                <a:effectLst/>
                <a:latin typeface="&amp;quot"/>
              </a:rPr>
              <a:t>complementary</a:t>
            </a:r>
            <a:r>
              <a:rPr lang="en-GB" b="0" i="0" u="none" strike="noStrike" dirty="0">
                <a:solidFill>
                  <a:srgbClr val="21242C"/>
                </a:solidFill>
                <a:effectLst/>
                <a:latin typeface="Lato"/>
              </a:rPr>
              <a:t>.</a:t>
            </a:r>
            <a:endParaRPr lang="en-GB" dirty="0"/>
          </a:p>
        </p:txBody>
      </p:sp>
    </p:spTree>
    <p:extLst>
      <p:ext uri="{BB962C8B-B14F-4D97-AF65-F5344CB8AC3E}">
        <p14:creationId xmlns:p14="http://schemas.microsoft.com/office/powerpoint/2010/main" val="480487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308324"/>
          </a:xfrm>
          <a:prstGeom prst="rect">
            <a:avLst/>
          </a:prstGeom>
        </p:spPr>
        <p:txBody>
          <a:bodyPr>
            <a:spAutoFit/>
          </a:bodyPr>
          <a:lstStyle/>
          <a:p>
            <a:pPr fontAlgn="base"/>
            <a:r>
              <a:rPr lang="en-GB" b="1" i="0" u="none" strike="noStrike" dirty="0">
                <a:solidFill>
                  <a:srgbClr val="21242C"/>
                </a:solidFill>
                <a:effectLst/>
                <a:latin typeface="&amp;quot"/>
              </a:rPr>
              <a:t>Properties of RNA</a:t>
            </a:r>
          </a:p>
          <a:p>
            <a:pPr fontAlgn="base"/>
            <a:r>
              <a:rPr lang="en-GB" b="0" i="0" u="none" strike="noStrike" dirty="0">
                <a:solidFill>
                  <a:srgbClr val="21242C"/>
                </a:solidFill>
                <a:effectLst/>
                <a:latin typeface="&amp;quot"/>
              </a:rPr>
              <a:t>Ribonucleic acid (RNA), unlike DNA, is usually single-stranded. A nucleotide in an RNA chain will contain ribose (the five-carbon sugar), one of the four nitrogenous bases (A, U, G, or C), and a phosphate group. Here, we'll take a look at four major types of RNA: messenger RNA (mRNA), ribosomal RNA (</a:t>
            </a:r>
            <a:r>
              <a:rPr lang="en-GB" b="0" i="0" u="none" strike="noStrike" dirty="0" err="1">
                <a:solidFill>
                  <a:srgbClr val="21242C"/>
                </a:solidFill>
                <a:effectLst/>
                <a:latin typeface="&amp;quot"/>
              </a:rPr>
              <a:t>rRNA</a:t>
            </a:r>
            <a:r>
              <a:rPr lang="en-GB" b="0" i="0" u="none" strike="noStrike" dirty="0">
                <a:solidFill>
                  <a:srgbClr val="21242C"/>
                </a:solidFill>
                <a:effectLst/>
                <a:latin typeface="&amp;quot"/>
              </a:rPr>
              <a:t>), transfer RNA (</a:t>
            </a:r>
            <a:r>
              <a:rPr lang="en-GB" b="0" i="0" u="none" strike="noStrike" dirty="0" err="1">
                <a:solidFill>
                  <a:srgbClr val="21242C"/>
                </a:solidFill>
                <a:effectLst/>
                <a:latin typeface="&amp;quot"/>
              </a:rPr>
              <a:t>tRNA</a:t>
            </a:r>
            <a:r>
              <a:rPr lang="en-GB" b="0" i="0" u="none" strike="noStrike" dirty="0">
                <a:solidFill>
                  <a:srgbClr val="21242C"/>
                </a:solidFill>
                <a:effectLst/>
                <a:latin typeface="&amp;quot"/>
              </a:rPr>
              <a:t>), and regulatory RNAs.</a:t>
            </a:r>
          </a:p>
        </p:txBody>
      </p:sp>
    </p:spTree>
    <p:extLst>
      <p:ext uri="{BB962C8B-B14F-4D97-AF65-F5344CB8AC3E}">
        <p14:creationId xmlns:p14="http://schemas.microsoft.com/office/powerpoint/2010/main" val="4000144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67000"/>
            <a:ext cx="3378200"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800600" y="2660650"/>
            <a:ext cx="3255963" cy="2328863"/>
          </a:xfrm>
          <a:prstGeom prst="rect">
            <a:avLst/>
          </a:prstGeom>
          <a:noFill/>
        </p:spPr>
      </p:pic>
    </p:spTree>
    <p:extLst>
      <p:ext uri="{BB962C8B-B14F-4D97-AF65-F5344CB8AC3E}">
        <p14:creationId xmlns:p14="http://schemas.microsoft.com/office/powerpoint/2010/main" val="304688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9900" y="1302668"/>
            <a:ext cx="5382344" cy="23083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rPr>
              <a:t>Cell- a discrete unit of life</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rPr>
              <a:t>Unicellular organism- organism of one cell</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rPr>
              <a:t>Multicellular organism- organism of many cells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rPr>
              <a:t>Prokaryote- cells that lack specific nucleus</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rPr>
              <a:t>Eukaryote- cells with well-defined nucleus</a:t>
            </a:r>
          </a:p>
        </p:txBody>
      </p:sp>
    </p:spTree>
    <p:extLst>
      <p:ext uri="{BB962C8B-B14F-4D97-AF65-F5344CB8AC3E}">
        <p14:creationId xmlns:p14="http://schemas.microsoft.com/office/powerpoint/2010/main" val="32960731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80843" y="2855926"/>
            <a:ext cx="8230313" cy="1146147"/>
          </a:xfrm>
          <a:prstGeom prst="rect">
            <a:avLst/>
          </a:prstGeom>
        </p:spPr>
      </p:pic>
    </p:spTree>
    <p:extLst>
      <p:ext uri="{BB962C8B-B14F-4D97-AF65-F5344CB8AC3E}">
        <p14:creationId xmlns:p14="http://schemas.microsoft.com/office/powerpoint/2010/main" val="17518853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1447800" y="2438400"/>
            <a:ext cx="1857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dirty="0">
                <a:latin typeface="Tahoma" panose="020B0604030504040204" pitchFamily="34" charset="0"/>
              </a:rPr>
              <a:t>transcription</a:t>
            </a:r>
          </a:p>
        </p:txBody>
      </p:sp>
      <p:sp>
        <p:nvSpPr>
          <p:cNvPr id="3" name="Rectangle 7"/>
          <p:cNvSpPr>
            <a:spLocks noChangeArrowheads="1"/>
          </p:cNvSpPr>
          <p:nvPr/>
        </p:nvSpPr>
        <p:spPr bwMode="auto">
          <a:xfrm>
            <a:off x="4343400" y="2439988"/>
            <a:ext cx="1598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a:latin typeface="Tahoma" panose="020B0604030504040204" pitchFamily="34" charset="0"/>
              </a:rPr>
              <a:t>translation</a:t>
            </a:r>
          </a:p>
        </p:txBody>
      </p:sp>
      <p:grpSp>
        <p:nvGrpSpPr>
          <p:cNvPr id="4" name="Group 20"/>
          <p:cNvGrpSpPr>
            <a:grpSpLocks/>
          </p:cNvGrpSpPr>
          <p:nvPr/>
        </p:nvGrpSpPr>
        <p:grpSpPr bwMode="auto">
          <a:xfrm>
            <a:off x="762000" y="3276600"/>
            <a:ext cx="685800" cy="609600"/>
            <a:chOff x="480" y="2064"/>
            <a:chExt cx="432" cy="384"/>
          </a:xfrm>
        </p:grpSpPr>
        <p:sp>
          <p:nvSpPr>
            <p:cNvPr id="5" name="Oval 16"/>
            <p:cNvSpPr>
              <a:spLocks noChangeArrowheads="1"/>
            </p:cNvSpPr>
            <p:nvPr/>
          </p:nvSpPr>
          <p:spPr bwMode="auto">
            <a:xfrm>
              <a:off x="480" y="2064"/>
              <a:ext cx="432" cy="384"/>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US" altLang="en-US" sz="1800">
                <a:latin typeface="Tahoma" panose="020B0604030504040204" pitchFamily="34" charset="0"/>
              </a:endParaRPr>
            </a:p>
          </p:txBody>
        </p:sp>
        <p:sp>
          <p:nvSpPr>
            <p:cNvPr id="6" name="Line 18"/>
            <p:cNvSpPr>
              <a:spLocks noChangeShapeType="1"/>
            </p:cNvSpPr>
            <p:nvPr/>
          </p:nvSpPr>
          <p:spPr bwMode="auto">
            <a:xfrm flipV="1">
              <a:off x="480" y="2208"/>
              <a:ext cx="0" cy="96"/>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pSp>
      <p:sp>
        <p:nvSpPr>
          <p:cNvPr id="7" name="Rectangle 25"/>
          <p:cNvSpPr>
            <a:spLocks noChangeArrowheads="1"/>
          </p:cNvSpPr>
          <p:nvPr/>
        </p:nvSpPr>
        <p:spPr bwMode="auto">
          <a:xfrm>
            <a:off x="334963" y="3886200"/>
            <a:ext cx="15700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a:latin typeface="Tahoma" panose="020B0604030504040204" pitchFamily="34" charset="0"/>
              </a:rPr>
              <a:t>DNA</a:t>
            </a:r>
          </a:p>
          <a:p>
            <a:pPr>
              <a:spcBef>
                <a:spcPct val="0"/>
              </a:spcBef>
              <a:buFontTx/>
              <a:buNone/>
            </a:pPr>
            <a:r>
              <a:rPr lang="en-US" altLang="en-US" sz="2400">
                <a:latin typeface="Tahoma" panose="020B0604030504040204" pitchFamily="34" charset="0"/>
              </a:rPr>
              <a:t>replication</a:t>
            </a:r>
          </a:p>
        </p:txBody>
      </p:sp>
      <p:sp>
        <p:nvSpPr>
          <p:cNvPr id="8" name="Text Box 3"/>
          <p:cNvSpPr txBox="1">
            <a:spLocks noChangeArrowheads="1"/>
          </p:cNvSpPr>
          <p:nvPr/>
        </p:nvSpPr>
        <p:spPr bwMode="auto">
          <a:xfrm>
            <a:off x="507999" y="2760905"/>
            <a:ext cx="6932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dirty="0">
                <a:latin typeface="Tahoma" panose="020B0604030504040204" pitchFamily="34" charset="0"/>
              </a:rPr>
              <a:t>DNA			RNA			Protein</a:t>
            </a:r>
          </a:p>
        </p:txBody>
      </p:sp>
      <p:sp>
        <p:nvSpPr>
          <p:cNvPr id="9" name="Rectangle 10"/>
          <p:cNvSpPr>
            <a:spLocks noChangeArrowheads="1"/>
          </p:cNvSpPr>
          <p:nvPr/>
        </p:nvSpPr>
        <p:spPr bwMode="auto">
          <a:xfrm>
            <a:off x="1676400" y="3063875"/>
            <a:ext cx="1857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dirty="0">
                <a:latin typeface="Tahoma" panose="020B0604030504040204" pitchFamily="34" charset="0"/>
              </a:rPr>
              <a:t>reverse</a:t>
            </a:r>
          </a:p>
          <a:p>
            <a:pPr>
              <a:spcBef>
                <a:spcPct val="0"/>
              </a:spcBef>
              <a:buFontTx/>
              <a:buNone/>
            </a:pPr>
            <a:r>
              <a:rPr lang="en-US" altLang="en-US" sz="2400" dirty="0">
                <a:latin typeface="Tahoma" panose="020B0604030504040204" pitchFamily="34" charset="0"/>
              </a:rPr>
              <a:t>transcription</a:t>
            </a:r>
          </a:p>
        </p:txBody>
      </p:sp>
      <p:sp>
        <p:nvSpPr>
          <p:cNvPr id="11" name="Rectangle 30"/>
          <p:cNvSpPr>
            <a:spLocks noChangeArrowheads="1"/>
          </p:cNvSpPr>
          <p:nvPr/>
        </p:nvSpPr>
        <p:spPr bwMode="auto">
          <a:xfrm>
            <a:off x="6956425" y="3276600"/>
            <a:ext cx="2062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2400" dirty="0">
                <a:latin typeface="Tahoma" panose="020B0604030504040204" pitchFamily="34" charset="0"/>
              </a:rPr>
              <a:t>Molecular</a:t>
            </a:r>
          </a:p>
          <a:p>
            <a:pPr algn="r">
              <a:spcBef>
                <a:spcPct val="0"/>
              </a:spcBef>
              <a:buFontTx/>
              <a:buNone/>
            </a:pPr>
            <a:r>
              <a:rPr lang="en-US" altLang="en-US" sz="2400" dirty="0">
                <a:latin typeface="Tahoma" panose="020B0604030504040204" pitchFamily="34" charset="0"/>
              </a:rPr>
              <a:t>Biotechnology</a:t>
            </a:r>
          </a:p>
        </p:txBody>
      </p:sp>
      <p:sp>
        <p:nvSpPr>
          <p:cNvPr id="12" name="Line 4"/>
          <p:cNvSpPr>
            <a:spLocks noChangeShapeType="1"/>
          </p:cNvSpPr>
          <p:nvPr/>
        </p:nvSpPr>
        <p:spPr bwMode="auto">
          <a:xfrm>
            <a:off x="1600200" y="2971800"/>
            <a:ext cx="16764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 name="Line 8"/>
          <p:cNvSpPr>
            <a:spLocks noChangeShapeType="1"/>
          </p:cNvSpPr>
          <p:nvPr/>
        </p:nvSpPr>
        <p:spPr bwMode="auto">
          <a:xfrm flipH="1">
            <a:off x="1600200" y="3124200"/>
            <a:ext cx="16764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4" name="Line 5"/>
          <p:cNvSpPr>
            <a:spLocks noChangeShapeType="1"/>
          </p:cNvSpPr>
          <p:nvPr/>
        </p:nvSpPr>
        <p:spPr bwMode="auto">
          <a:xfrm>
            <a:off x="4267200" y="2971800"/>
            <a:ext cx="1828800" cy="0"/>
          </a:xfrm>
          <a:prstGeom prst="line">
            <a:avLst/>
          </a:prstGeom>
          <a:noFill/>
          <a:ln w="50800">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Tahoma" panose="020B0604030504040204" pitchFamily="34" charset="0"/>
              <a:ea typeface="MS PGothic" panose="020B0600070205080204" pitchFamily="34" charset="-128"/>
            </a:endParaRPr>
          </a:p>
        </p:txBody>
      </p:sp>
      <p:sp>
        <p:nvSpPr>
          <p:cNvPr id="15" name="Line 26"/>
          <p:cNvSpPr>
            <a:spLocks noChangeShapeType="1"/>
          </p:cNvSpPr>
          <p:nvPr/>
        </p:nvSpPr>
        <p:spPr bwMode="auto">
          <a:xfrm>
            <a:off x="7543800" y="2971800"/>
            <a:ext cx="5334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 name="Rectangle 28"/>
          <p:cNvSpPr>
            <a:spLocks noChangeArrowheads="1"/>
          </p:cNvSpPr>
          <p:nvPr/>
        </p:nvSpPr>
        <p:spPr bwMode="auto">
          <a:xfrm>
            <a:off x="8064500" y="2743200"/>
            <a:ext cx="850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dirty="0">
                <a:latin typeface="Tahoma" panose="020B0604030504040204" pitchFamily="34" charset="0"/>
              </a:rPr>
              <a:t>$$$</a:t>
            </a:r>
          </a:p>
        </p:txBody>
      </p:sp>
    </p:spTree>
    <p:extLst>
      <p:ext uri="{BB962C8B-B14F-4D97-AF65-F5344CB8AC3E}">
        <p14:creationId xmlns:p14="http://schemas.microsoft.com/office/powerpoint/2010/main" val="3273803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9" grpId="0"/>
      <p:bldP spid="11" grpId="0"/>
      <p:bldP spid="13" grpId="0" animBg="1"/>
      <p:bldP spid="15" grpId="0" animBg="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96752"/>
            <a:ext cx="5670376" cy="2677656"/>
          </a:xfrm>
          <a:prstGeom prst="rect">
            <a:avLst/>
          </a:prstGeom>
        </p:spPr>
        <p:txBody>
          <a:bodyPr wrap="square">
            <a:spAutoFit/>
          </a:bodyPr>
          <a:lstStyle/>
          <a:p>
            <a:r>
              <a:rPr lang="en-GB" sz="2400" dirty="0"/>
              <a:t>Cells are building blocks:</a:t>
            </a:r>
          </a:p>
          <a:p>
            <a:r>
              <a:rPr lang="en-GB" sz="2400" dirty="0"/>
              <a:t>Tissue- collection of cells with specific functions</a:t>
            </a:r>
          </a:p>
          <a:p>
            <a:r>
              <a:rPr lang="en-GB" sz="2400" dirty="0"/>
              <a:t>Organs- collections of tissues with specific functions</a:t>
            </a:r>
          </a:p>
          <a:p>
            <a:r>
              <a:rPr lang="en-GB" sz="2400" dirty="0"/>
              <a:t>Organ systems- collections of organs with specific functions</a:t>
            </a:r>
          </a:p>
        </p:txBody>
      </p:sp>
    </p:spTree>
    <p:extLst>
      <p:ext uri="{BB962C8B-B14F-4D97-AF65-F5344CB8AC3E}">
        <p14:creationId xmlns:p14="http://schemas.microsoft.com/office/powerpoint/2010/main" val="4095150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64704"/>
            <a:ext cx="7505700" cy="3539430"/>
          </a:xfrm>
          <a:prstGeom prst="rect">
            <a:avLst/>
          </a:prstGeom>
        </p:spPr>
        <p:txBody>
          <a:bodyPr wrap="square">
            <a:spAutoFit/>
          </a:bodyPr>
          <a:lstStyle/>
          <a:p>
            <a:r>
              <a:rPr lang="en-GB" sz="2800" dirty="0"/>
              <a:t>Molecular genetics- study of genes and how they are expressed</a:t>
            </a:r>
          </a:p>
          <a:p>
            <a:r>
              <a:rPr lang="en-GB" sz="2800" dirty="0"/>
              <a:t>Chromosome- part of cell nucleus that contains heredity information and promotes protein synthesis</a:t>
            </a:r>
          </a:p>
          <a:p>
            <a:r>
              <a:rPr lang="en-GB" sz="2800" dirty="0"/>
              <a:t>Gene- basic unit of heredity on a chromosome</a:t>
            </a:r>
          </a:p>
          <a:p>
            <a:r>
              <a:rPr lang="en-GB" sz="2800" dirty="0"/>
              <a:t>DNA- molecule in a chromosome that codes genetic information</a:t>
            </a:r>
          </a:p>
        </p:txBody>
      </p:sp>
    </p:spTree>
    <p:extLst>
      <p:ext uri="{BB962C8B-B14F-4D97-AF65-F5344CB8AC3E}">
        <p14:creationId xmlns:p14="http://schemas.microsoft.com/office/powerpoint/2010/main" val="1423129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1384995"/>
          </a:xfrm>
          <a:prstGeom prst="rect">
            <a:avLst/>
          </a:prstGeom>
        </p:spPr>
        <p:txBody>
          <a:bodyPr>
            <a:spAutoFit/>
          </a:bodyPr>
          <a:lstStyle/>
          <a:p>
            <a:r>
              <a:rPr lang="en-GB" sz="2800" dirty="0"/>
              <a:t>DNA-thread-like molecule which decodes DNA information</a:t>
            </a:r>
          </a:p>
        </p:txBody>
      </p:sp>
    </p:spTree>
    <p:extLst>
      <p:ext uri="{BB962C8B-B14F-4D97-AF65-F5344CB8AC3E}">
        <p14:creationId xmlns:p14="http://schemas.microsoft.com/office/powerpoint/2010/main" val="303659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268760"/>
            <a:ext cx="5670376" cy="2677656"/>
          </a:xfrm>
          <a:prstGeom prst="rect">
            <a:avLst/>
          </a:prstGeom>
        </p:spPr>
        <p:txBody>
          <a:bodyPr wrap="square">
            <a:spAutoFit/>
          </a:bodyPr>
          <a:lstStyle/>
          <a:p>
            <a:r>
              <a:rPr lang="en-GB" sz="2800" dirty="0"/>
              <a:t>WHOLE ORGANISMS</a:t>
            </a:r>
          </a:p>
          <a:p>
            <a:r>
              <a:rPr lang="en-GB" sz="2800" dirty="0"/>
              <a:t>ORGANS </a:t>
            </a:r>
          </a:p>
          <a:p>
            <a:r>
              <a:rPr lang="en-GB" sz="2800" dirty="0"/>
              <a:t>TISSUES</a:t>
            </a:r>
          </a:p>
          <a:p>
            <a:r>
              <a:rPr lang="en-GB" sz="2800" dirty="0"/>
              <a:t>CELLS</a:t>
            </a:r>
          </a:p>
          <a:p>
            <a:r>
              <a:rPr lang="en-GB" sz="2800" dirty="0"/>
              <a:t>INTRACELLULAR ORGANELLES</a:t>
            </a:r>
          </a:p>
          <a:p>
            <a:r>
              <a:rPr lang="en-GB" sz="2800" dirty="0"/>
              <a:t>CHEMICAL COMPONENTS</a:t>
            </a:r>
          </a:p>
        </p:txBody>
      </p:sp>
    </p:spTree>
    <p:extLst>
      <p:ext uri="{BB962C8B-B14F-4D97-AF65-F5344CB8AC3E}">
        <p14:creationId xmlns:p14="http://schemas.microsoft.com/office/powerpoint/2010/main" val="271356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5518" y="3244334"/>
            <a:ext cx="4380366" cy="461665"/>
          </a:xfrm>
          <a:prstGeom prst="rect">
            <a:avLst/>
          </a:prstGeom>
        </p:spPr>
        <p:txBody>
          <a:bodyPr wrap="none">
            <a:spAutoFit/>
          </a:bodyPr>
          <a:lstStyle/>
          <a:p>
            <a:r>
              <a:rPr lang="en-GB" sz="2400" dirty="0"/>
              <a:t>CHEMICAL COMPONENTS OF LIFE</a:t>
            </a:r>
          </a:p>
        </p:txBody>
      </p:sp>
    </p:spTree>
    <p:extLst>
      <p:ext uri="{BB962C8B-B14F-4D97-AF65-F5344CB8AC3E}">
        <p14:creationId xmlns:p14="http://schemas.microsoft.com/office/powerpoint/2010/main" val="1896163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1767</Words>
  <Application>Microsoft Office PowerPoint</Application>
  <PresentationFormat>Widescreen</PresentationFormat>
  <Paragraphs>86</Paragraphs>
  <Slides>41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&amp;quot</vt:lpstr>
      <vt:lpstr>Arial</vt:lpstr>
      <vt:lpstr>Calibri</vt:lpstr>
      <vt:lpstr>Calibri Light</vt:lpstr>
      <vt:lpstr>KaTeX_Main</vt:lpstr>
      <vt:lpstr>Lato</vt:lpstr>
      <vt:lpstr>Tahoma</vt:lpstr>
      <vt:lpstr>Times New Roman</vt:lpstr>
      <vt:lpstr>Wingdings</vt:lpstr>
      <vt:lpstr>Office Theme</vt:lpstr>
      <vt:lpstr>The Beginnings of Molecular Biology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Molecular biology</dc:title>
  <dc:creator>Bushra Xoshnaw</dc:creator>
  <cp:lastModifiedBy>planet fungi</cp:lastModifiedBy>
  <cp:revision>13</cp:revision>
  <dcterms:created xsi:type="dcterms:W3CDTF">2019-02-09T14:56:48Z</dcterms:created>
  <dcterms:modified xsi:type="dcterms:W3CDTF">2019-05-27T10:44:05Z</dcterms:modified>
</cp:coreProperties>
</file>