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4"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6464" autoAdjust="0"/>
    <p:restoredTop sz="94621" autoAdjust="0"/>
  </p:normalViewPr>
  <p:slideViewPr>
    <p:cSldViewPr snapToGrid="0">
      <p:cViewPr>
        <p:scale>
          <a:sx n="110" d="100"/>
          <a:sy n="110" d="100"/>
        </p:scale>
        <p:origin x="62" y="67"/>
      </p:cViewPr>
      <p:guideLst/>
    </p:cSldViewPr>
  </p:slideViewPr>
  <p:outlineViewPr>
    <p:cViewPr>
      <p:scale>
        <a:sx n="33" d="100"/>
        <a:sy n="33" d="100"/>
      </p:scale>
      <p:origin x="0" y="0"/>
    </p:cViewPr>
  </p:outlineViewPr>
  <p:notesTextViewPr>
    <p:cViewPr>
      <p:scale>
        <a:sx n="66" d="100"/>
        <a:sy n="66"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1-28T20:27:07.448"/>
    </inkml:context>
    <inkml:brush xml:id="br0">
      <inkml:brushProperty name="width" value="0.05" units="cm"/>
      <inkml:brushProperty name="height" value="0.05" units="cm"/>
      <inkml:brushProperty name="color" value="#E71224"/>
    </inkml:brush>
  </inkml:definitions>
  <inkml:trace contextRef="#ctx0" brushRef="#br0">0 1 24575,'1'0'-8191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455809-364D-4E3A-9694-7BB0F89E300E}" type="datetimeFigureOut">
              <a:rPr lang="en-US" smtClean="0"/>
              <a:t>1/29/2023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D77392-B973-4373-83D5-1253E4B2B1D2}" type="slidenum">
              <a:rPr lang="en-US" smtClean="0"/>
              <a:t>‹#›</a:t>
            </a:fld>
            <a:endParaRPr lang="en-US"/>
          </a:p>
        </p:txBody>
      </p:sp>
    </p:spTree>
    <p:extLst>
      <p:ext uri="{BB962C8B-B14F-4D97-AF65-F5344CB8AC3E}">
        <p14:creationId xmlns:p14="http://schemas.microsoft.com/office/powerpoint/2010/main" val="3324735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D77392-B973-4373-83D5-1253E4B2B1D2}" type="slidenum">
              <a:rPr lang="en-US" smtClean="0"/>
              <a:t>9</a:t>
            </a:fld>
            <a:endParaRPr lang="en-US"/>
          </a:p>
        </p:txBody>
      </p:sp>
    </p:spTree>
    <p:extLst>
      <p:ext uri="{BB962C8B-B14F-4D97-AF65-F5344CB8AC3E}">
        <p14:creationId xmlns:p14="http://schemas.microsoft.com/office/powerpoint/2010/main" val="3696008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7A1F99-2EEA-4D58-A0E3-29588EAA09EB}" type="datetimeFigureOut">
              <a:rPr lang="en-US" smtClean="0"/>
              <a:t>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0566FA-819A-4EE3-9481-E692C1C2DA60}" type="slidenum">
              <a:rPr lang="en-US" smtClean="0"/>
              <a:t>‹#›</a:t>
            </a:fld>
            <a:endParaRPr lang="en-US" dirty="0"/>
          </a:p>
        </p:txBody>
      </p:sp>
    </p:spTree>
    <p:extLst>
      <p:ext uri="{BB962C8B-B14F-4D97-AF65-F5344CB8AC3E}">
        <p14:creationId xmlns:p14="http://schemas.microsoft.com/office/powerpoint/2010/main" val="1980158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7A1F99-2EEA-4D58-A0E3-29588EAA09EB}" type="datetimeFigureOut">
              <a:rPr lang="en-US" smtClean="0"/>
              <a:t>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0566FA-819A-4EE3-9481-E692C1C2DA60}" type="slidenum">
              <a:rPr lang="en-US" smtClean="0"/>
              <a:t>‹#›</a:t>
            </a:fld>
            <a:endParaRPr lang="en-US" dirty="0"/>
          </a:p>
        </p:txBody>
      </p:sp>
    </p:spTree>
    <p:extLst>
      <p:ext uri="{BB962C8B-B14F-4D97-AF65-F5344CB8AC3E}">
        <p14:creationId xmlns:p14="http://schemas.microsoft.com/office/powerpoint/2010/main" val="1106133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7A1F99-2EEA-4D58-A0E3-29588EAA09EB}" type="datetimeFigureOut">
              <a:rPr lang="en-US" smtClean="0"/>
              <a:t>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0566FA-819A-4EE3-9481-E692C1C2DA60}"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52740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7A1F99-2EEA-4D58-A0E3-29588EAA09EB}" type="datetimeFigureOut">
              <a:rPr lang="en-US" smtClean="0"/>
              <a:t>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0566FA-819A-4EE3-9481-E692C1C2DA60}" type="slidenum">
              <a:rPr lang="en-US" smtClean="0"/>
              <a:t>‹#›</a:t>
            </a:fld>
            <a:endParaRPr lang="en-US" dirty="0"/>
          </a:p>
        </p:txBody>
      </p:sp>
    </p:spTree>
    <p:extLst>
      <p:ext uri="{BB962C8B-B14F-4D97-AF65-F5344CB8AC3E}">
        <p14:creationId xmlns:p14="http://schemas.microsoft.com/office/powerpoint/2010/main" val="38102657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7A1F99-2EEA-4D58-A0E3-29588EAA09EB}" type="datetimeFigureOut">
              <a:rPr lang="en-US" smtClean="0"/>
              <a:t>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0566FA-819A-4EE3-9481-E692C1C2DA60}"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893736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7A1F99-2EEA-4D58-A0E3-29588EAA09EB}" type="datetimeFigureOut">
              <a:rPr lang="en-US" smtClean="0"/>
              <a:t>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0566FA-819A-4EE3-9481-E692C1C2DA60}" type="slidenum">
              <a:rPr lang="en-US" smtClean="0"/>
              <a:t>‹#›</a:t>
            </a:fld>
            <a:endParaRPr lang="en-US" dirty="0"/>
          </a:p>
        </p:txBody>
      </p:sp>
    </p:spTree>
    <p:extLst>
      <p:ext uri="{BB962C8B-B14F-4D97-AF65-F5344CB8AC3E}">
        <p14:creationId xmlns:p14="http://schemas.microsoft.com/office/powerpoint/2010/main" val="29995363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7A1F99-2EEA-4D58-A0E3-29588EAA09EB}" type="datetimeFigureOut">
              <a:rPr lang="en-US" smtClean="0"/>
              <a:t>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0566FA-819A-4EE3-9481-E692C1C2DA60}" type="slidenum">
              <a:rPr lang="en-US" smtClean="0"/>
              <a:t>‹#›</a:t>
            </a:fld>
            <a:endParaRPr lang="en-US" dirty="0"/>
          </a:p>
        </p:txBody>
      </p:sp>
    </p:spTree>
    <p:extLst>
      <p:ext uri="{BB962C8B-B14F-4D97-AF65-F5344CB8AC3E}">
        <p14:creationId xmlns:p14="http://schemas.microsoft.com/office/powerpoint/2010/main" val="35351375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7A1F99-2EEA-4D58-A0E3-29588EAA09EB}" type="datetimeFigureOut">
              <a:rPr lang="en-US" smtClean="0"/>
              <a:t>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0566FA-819A-4EE3-9481-E692C1C2DA60}" type="slidenum">
              <a:rPr lang="en-US" smtClean="0"/>
              <a:t>‹#›</a:t>
            </a:fld>
            <a:endParaRPr lang="en-US" dirty="0"/>
          </a:p>
        </p:txBody>
      </p:sp>
    </p:spTree>
    <p:extLst>
      <p:ext uri="{BB962C8B-B14F-4D97-AF65-F5344CB8AC3E}">
        <p14:creationId xmlns:p14="http://schemas.microsoft.com/office/powerpoint/2010/main" val="2909626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7A1F99-2EEA-4D58-A0E3-29588EAA09EB}" type="datetimeFigureOut">
              <a:rPr lang="en-US" smtClean="0"/>
              <a:t>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0566FA-819A-4EE3-9481-E692C1C2DA60}" type="slidenum">
              <a:rPr lang="en-US" smtClean="0"/>
              <a:t>‹#›</a:t>
            </a:fld>
            <a:endParaRPr lang="en-US" dirty="0"/>
          </a:p>
        </p:txBody>
      </p:sp>
    </p:spTree>
    <p:extLst>
      <p:ext uri="{BB962C8B-B14F-4D97-AF65-F5344CB8AC3E}">
        <p14:creationId xmlns:p14="http://schemas.microsoft.com/office/powerpoint/2010/main" val="2805128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7A1F99-2EEA-4D58-A0E3-29588EAA09EB}" type="datetimeFigureOut">
              <a:rPr lang="en-US" smtClean="0"/>
              <a:t>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0566FA-819A-4EE3-9481-E692C1C2DA60}" type="slidenum">
              <a:rPr lang="en-US" smtClean="0"/>
              <a:t>‹#›</a:t>
            </a:fld>
            <a:endParaRPr lang="en-US" dirty="0"/>
          </a:p>
        </p:txBody>
      </p:sp>
    </p:spTree>
    <p:extLst>
      <p:ext uri="{BB962C8B-B14F-4D97-AF65-F5344CB8AC3E}">
        <p14:creationId xmlns:p14="http://schemas.microsoft.com/office/powerpoint/2010/main" val="83917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7A1F99-2EEA-4D58-A0E3-29588EAA09EB}" type="datetimeFigureOut">
              <a:rPr lang="en-US" smtClean="0"/>
              <a:t>1/29/2023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0566FA-819A-4EE3-9481-E692C1C2DA60}" type="slidenum">
              <a:rPr lang="en-US" smtClean="0"/>
              <a:t>‹#›</a:t>
            </a:fld>
            <a:endParaRPr lang="en-US" dirty="0"/>
          </a:p>
        </p:txBody>
      </p:sp>
    </p:spTree>
    <p:extLst>
      <p:ext uri="{BB962C8B-B14F-4D97-AF65-F5344CB8AC3E}">
        <p14:creationId xmlns:p14="http://schemas.microsoft.com/office/powerpoint/2010/main" val="697185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7A1F99-2EEA-4D58-A0E3-29588EAA09EB}" type="datetimeFigureOut">
              <a:rPr lang="en-US" smtClean="0"/>
              <a:t>1/29/2023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40566FA-819A-4EE3-9481-E692C1C2DA60}" type="slidenum">
              <a:rPr lang="en-US" smtClean="0"/>
              <a:t>‹#›</a:t>
            </a:fld>
            <a:endParaRPr lang="en-US" dirty="0"/>
          </a:p>
        </p:txBody>
      </p:sp>
    </p:spTree>
    <p:extLst>
      <p:ext uri="{BB962C8B-B14F-4D97-AF65-F5344CB8AC3E}">
        <p14:creationId xmlns:p14="http://schemas.microsoft.com/office/powerpoint/2010/main" val="1229656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7A1F99-2EEA-4D58-A0E3-29588EAA09EB}" type="datetimeFigureOut">
              <a:rPr lang="en-US" smtClean="0"/>
              <a:t>1/29/2023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40566FA-819A-4EE3-9481-E692C1C2DA60}" type="slidenum">
              <a:rPr lang="en-US" smtClean="0"/>
              <a:t>‹#›</a:t>
            </a:fld>
            <a:endParaRPr lang="en-US" dirty="0"/>
          </a:p>
        </p:txBody>
      </p:sp>
    </p:spTree>
    <p:extLst>
      <p:ext uri="{BB962C8B-B14F-4D97-AF65-F5344CB8AC3E}">
        <p14:creationId xmlns:p14="http://schemas.microsoft.com/office/powerpoint/2010/main" val="2360210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7A1F99-2EEA-4D58-A0E3-29588EAA09EB}" type="datetimeFigureOut">
              <a:rPr lang="en-US" smtClean="0"/>
              <a:t>1/29/2023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40566FA-819A-4EE3-9481-E692C1C2DA60}" type="slidenum">
              <a:rPr lang="en-US" smtClean="0"/>
              <a:t>‹#›</a:t>
            </a:fld>
            <a:endParaRPr lang="en-US" dirty="0"/>
          </a:p>
        </p:txBody>
      </p:sp>
    </p:spTree>
    <p:extLst>
      <p:ext uri="{BB962C8B-B14F-4D97-AF65-F5344CB8AC3E}">
        <p14:creationId xmlns:p14="http://schemas.microsoft.com/office/powerpoint/2010/main" val="2224805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7A1F99-2EEA-4D58-A0E3-29588EAA09EB}" type="datetimeFigureOut">
              <a:rPr lang="en-US" smtClean="0"/>
              <a:t>1/29/2023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0566FA-819A-4EE3-9481-E692C1C2DA60}" type="slidenum">
              <a:rPr lang="en-US" smtClean="0"/>
              <a:t>‹#›</a:t>
            </a:fld>
            <a:endParaRPr lang="en-US" dirty="0"/>
          </a:p>
        </p:txBody>
      </p:sp>
    </p:spTree>
    <p:extLst>
      <p:ext uri="{BB962C8B-B14F-4D97-AF65-F5344CB8AC3E}">
        <p14:creationId xmlns:p14="http://schemas.microsoft.com/office/powerpoint/2010/main" val="4081007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7A1F99-2EEA-4D58-A0E3-29588EAA09EB}" type="datetimeFigureOut">
              <a:rPr lang="en-US" smtClean="0"/>
              <a:t>1/29/2023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0566FA-819A-4EE3-9481-E692C1C2DA60}" type="slidenum">
              <a:rPr lang="en-US" smtClean="0"/>
              <a:t>‹#›</a:t>
            </a:fld>
            <a:endParaRPr lang="en-US" dirty="0"/>
          </a:p>
        </p:txBody>
      </p:sp>
    </p:spTree>
    <p:extLst>
      <p:ext uri="{BB962C8B-B14F-4D97-AF65-F5344CB8AC3E}">
        <p14:creationId xmlns:p14="http://schemas.microsoft.com/office/powerpoint/2010/main" val="2032921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7A1F99-2EEA-4D58-A0E3-29588EAA09EB}" type="datetimeFigureOut">
              <a:rPr lang="en-US" smtClean="0"/>
              <a:t>1/29/2023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40566FA-819A-4EE3-9481-E692C1C2DA60}" type="slidenum">
              <a:rPr lang="en-US" smtClean="0"/>
              <a:t>‹#›</a:t>
            </a:fld>
            <a:endParaRPr lang="en-US" dirty="0"/>
          </a:p>
        </p:txBody>
      </p:sp>
    </p:spTree>
    <p:extLst>
      <p:ext uri="{BB962C8B-B14F-4D97-AF65-F5344CB8AC3E}">
        <p14:creationId xmlns:p14="http://schemas.microsoft.com/office/powerpoint/2010/main" val="1493110098"/>
      </p:ext>
    </p:extLst>
  </p:cSld>
  <p:clrMap bg1="lt1" tx1="dk1" bg2="lt2" tx2="dk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 id="2147484011" r:id="rId7"/>
    <p:sldLayoutId id="2147484012" r:id="rId8"/>
    <p:sldLayoutId id="2147484013" r:id="rId9"/>
    <p:sldLayoutId id="2147484014" r:id="rId10"/>
    <p:sldLayoutId id="2147484015" r:id="rId11"/>
    <p:sldLayoutId id="2147484016" r:id="rId12"/>
    <p:sldLayoutId id="2147484017" r:id="rId13"/>
    <p:sldLayoutId id="2147484018" r:id="rId14"/>
    <p:sldLayoutId id="2147484019" r:id="rId15"/>
    <p:sldLayoutId id="214748402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new-educ.com/?s=%D8%A7%D9%84%D8%B1%D9%8A%D8%A7%D8%B6%D9%8A%D8%A7%D8%A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new-educ.com/%d8%aa%d8%ad%d8%b3%d9%8a%d9%86-%d8%a7%d9%84%d8%ae%d8%b7-%d8%b9%d9%86%d8%af-%d8%a7%d9%84%d8%a3%d8%b7%d9%81%d8%a7%d9%8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new-educ.com/%d8%aa%d8%ad%d8%b3%d9%8a%d9%86-%d8%a7%d9%84%d8%ae%d8%b7-%d8%b9%d9%86%d8%af-%d8%a7%d9%84%d8%a3%d8%b7%d9%81%d8%a7%d9%84"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new-educ.com/wp-content/uploads/learning-disabilities_2.jp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nytimes.com/1996/07/28/us/samuel-a-kirk-92-pioneer-of-special-education-field.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sa.gov/OP_Home/comp2/F091-230.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new-educ.com/wp-content/uploads/%D8%A3%D9%86%D9%88%D8%A7%D8%B9-%D8%B5%D8%B9%D9%88%D8%A8%D8%A7%D8%AA-%D8%A7%D9%84%D8%AA%D8%B9%D9%84%D9%85.pn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E5B59-749F-9F0D-6476-BF28A1C3DD20}"/>
              </a:ext>
            </a:extLst>
          </p:cNvPr>
          <p:cNvSpPr>
            <a:spLocks noGrp="1"/>
          </p:cNvSpPr>
          <p:nvPr>
            <p:ph type="ctrTitle"/>
          </p:nvPr>
        </p:nvSpPr>
        <p:spPr>
          <a:xfrm>
            <a:off x="1761067" y="457199"/>
            <a:ext cx="8906933" cy="838200"/>
          </a:xfrm>
        </p:spPr>
        <p:txBody>
          <a:bodyPr>
            <a:normAutofit fontScale="90000"/>
          </a:bodyPr>
          <a:lstStyle/>
          <a:p>
            <a:r>
              <a:rPr lang="ar-IQ" dirty="0"/>
              <a:t>صعوبات التعلم</a:t>
            </a:r>
            <a:endParaRPr lang="en-US" dirty="0"/>
          </a:p>
        </p:txBody>
      </p:sp>
      <p:sp>
        <p:nvSpPr>
          <p:cNvPr id="3" name="Subtitle 2">
            <a:extLst>
              <a:ext uri="{FF2B5EF4-FFF2-40B4-BE49-F238E27FC236}">
                <a16:creationId xmlns:a16="http://schemas.microsoft.com/office/drawing/2014/main" id="{BA141492-53F8-D083-245D-E516E64655A6}"/>
              </a:ext>
            </a:extLst>
          </p:cNvPr>
          <p:cNvSpPr>
            <a:spLocks noGrp="1"/>
          </p:cNvSpPr>
          <p:nvPr>
            <p:ph type="subTitle" idx="1"/>
          </p:nvPr>
        </p:nvSpPr>
        <p:spPr>
          <a:xfrm>
            <a:off x="1524000" y="1134533"/>
            <a:ext cx="9144000" cy="5274734"/>
          </a:xfrm>
        </p:spPr>
        <p:txBody>
          <a:bodyPr>
            <a:noAutofit/>
          </a:bodyPr>
          <a:lstStyle/>
          <a:p>
            <a:r>
              <a:rPr lang="ar-IQ" sz="4000" dirty="0">
                <a:solidFill>
                  <a:srgbClr val="333333"/>
                </a:solidFill>
                <a:effectLst/>
                <a:ea typeface="Times New Roman" panose="02020603050405020304" pitchFamily="18" charset="0"/>
                <a:cs typeface="Ali-A-Traditional" pitchFamily="2" charset="-78"/>
              </a:rPr>
              <a:t>أـ تعريف </a:t>
            </a:r>
            <a:r>
              <a:rPr lang="ar-SA" sz="4000" dirty="0">
                <a:solidFill>
                  <a:srgbClr val="333333"/>
                </a:solidFill>
                <a:effectLst/>
                <a:ea typeface="Times New Roman" panose="02020603050405020304" pitchFamily="18" charset="0"/>
                <a:cs typeface="Ali-A-Traditional" pitchFamily="2" charset="-78"/>
              </a:rPr>
              <a:t>صعوبات التعلم</a:t>
            </a:r>
            <a:r>
              <a:rPr lang="ar-IQ" sz="4000" dirty="0">
                <a:solidFill>
                  <a:srgbClr val="333333"/>
                </a:solidFill>
                <a:effectLst/>
                <a:ea typeface="Times New Roman" panose="02020603050405020304" pitchFamily="18" charset="0"/>
                <a:cs typeface="Ali-A-Traditional" pitchFamily="2" charset="-78"/>
              </a:rPr>
              <a:t>:</a:t>
            </a:r>
            <a:r>
              <a:rPr lang="ar-SA" sz="4000" dirty="0">
                <a:solidFill>
                  <a:srgbClr val="333333"/>
                </a:solidFill>
                <a:effectLst/>
                <a:ea typeface="Times New Roman" panose="02020603050405020304" pitchFamily="18" charset="0"/>
                <a:cs typeface="Ali-A-Traditional" pitchFamily="2" charset="-78"/>
              </a:rPr>
              <a:t> مصطلح عام يصف التحديات التي تواجه الأطفال ضمن عملية التعلم، ورغم أن بعضهم يكون مصاباً بإعاقة نفسية أو جسدية إلا أن الكثيرين منهم أسوياء، رغم أنهم يظهرون صعوبة في بعض العمليات المتصلة بالتعلم: كـالفهم، أو التفكير، أو الإدراك، أو الانتباه، أو القراءة (عسر القراءة)، أو الكتابة، أو التهجي، أو النطق ،أو إجراء </a:t>
            </a:r>
            <a:r>
              <a:rPr lang="ar-SA" sz="4000" u="sng" dirty="0">
                <a:solidFill>
                  <a:srgbClr val="1A4FC9"/>
                </a:solidFill>
                <a:effectLst/>
                <a:latin typeface="Calibri" panose="020F0502020204030204" pitchFamily="34" charset="0"/>
                <a:ea typeface="Times New Roman" panose="02020603050405020304" pitchFamily="18" charset="0"/>
                <a:cs typeface="Ali-A-Traditional" pitchFamily="2" charset="-78"/>
                <a:hlinkClick r:id="rId2"/>
              </a:rPr>
              <a:t>العمليات الحسابية</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 </a:t>
            </a:r>
            <a:r>
              <a:rPr lang="ar-SA" sz="4000" dirty="0">
                <a:solidFill>
                  <a:srgbClr val="333333"/>
                </a:solidFill>
                <a:effectLst/>
                <a:latin typeface="Arial" panose="020B0604020202020204" pitchFamily="34" charset="0"/>
                <a:ea typeface="Times New Roman" panose="02020603050405020304" pitchFamily="18" charset="0"/>
                <a:cs typeface="Ali-A-Traditional" pitchFamily="2" charset="-78"/>
              </a:rPr>
              <a:t>أو في المهارات المتصلة بكل من العمليات السابقة. وتتضمن حالات صعوبات التعلم ذوي الإعاقة العقلية والمضطربين انفعالياً والمصابين بأمراض وعيوب السمع والبصر وذوي الإعاقات بشرط ألا تكون تلك الإعاقة هي سبب الصعوبة لديه</a:t>
            </a:r>
            <a:endParaRPr lang="en-US" sz="4000" dirty="0">
              <a:cs typeface="Ali-A-Traditional" pitchFamily="2" charset="-78"/>
            </a:endParaRPr>
          </a:p>
        </p:txBody>
      </p:sp>
    </p:spTree>
    <p:extLst>
      <p:ext uri="{BB962C8B-B14F-4D97-AF65-F5344CB8AC3E}">
        <p14:creationId xmlns:p14="http://schemas.microsoft.com/office/powerpoint/2010/main" val="4053561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CDB75E-61EF-A2CA-2B34-FA6CC7A0877E}"/>
              </a:ext>
            </a:extLst>
          </p:cNvPr>
          <p:cNvSpPr>
            <a:spLocks noGrp="1"/>
          </p:cNvSpPr>
          <p:nvPr>
            <p:ph idx="1"/>
          </p:nvPr>
        </p:nvSpPr>
        <p:spPr>
          <a:xfrm>
            <a:off x="975360" y="819784"/>
            <a:ext cx="10515600" cy="5946776"/>
          </a:xfrm>
        </p:spPr>
        <p:txBody>
          <a:bodyPr>
            <a:noAutofit/>
          </a:bodyPr>
          <a:lstStyle/>
          <a:p>
            <a:pPr algn="ctr"/>
            <a:r>
              <a:rPr lang="ar-SA" sz="4000" dirty="0">
                <a:solidFill>
                  <a:srgbClr val="333333"/>
                </a:solidFill>
                <a:effectLst/>
                <a:ea typeface="Times New Roman" panose="02020603050405020304" pitchFamily="18" charset="0"/>
                <a:cs typeface="Ali-A-Traditional" pitchFamily="2" charset="-78"/>
              </a:rPr>
              <a:t>أهم صعوبات التعلم الأكاديمية</a:t>
            </a:r>
            <a:r>
              <a:rPr lang="ar-IQ" sz="4000" dirty="0">
                <a:solidFill>
                  <a:srgbClr val="333333"/>
                </a:solidFill>
                <a:effectLst/>
                <a:ea typeface="Times New Roman" panose="02020603050405020304" pitchFamily="18" charset="0"/>
                <a:cs typeface="Ali-A-Traditional" pitchFamily="2" charset="-78"/>
              </a:rPr>
              <a:t> </a:t>
            </a:r>
          </a:p>
          <a:p>
            <a:pPr algn="ctr"/>
            <a:endParaRPr lang="ar-IQ" sz="4000" dirty="0">
              <a:solidFill>
                <a:srgbClr val="333333"/>
              </a:solidFill>
              <a:effectLst/>
              <a:ea typeface="Times New Roman" panose="02020603050405020304" pitchFamily="18" charset="0"/>
              <a:cs typeface="Ali-A-Traditional" pitchFamily="2" charset="-78"/>
            </a:endParaRPr>
          </a:p>
          <a:p>
            <a:pPr marL="0" marR="0" algn="r">
              <a:lnSpc>
                <a:spcPts val="2700"/>
              </a:lnSpc>
              <a:spcBef>
                <a:spcPts val="0"/>
              </a:spcBef>
              <a:spcAft>
                <a:spcPts val="0"/>
              </a:spcAft>
            </a:pPr>
            <a:r>
              <a:rPr lang="ar-SA" sz="4000" b="1" dirty="0">
                <a:solidFill>
                  <a:srgbClr val="993300"/>
                </a:solidFill>
                <a:effectLst/>
                <a:latin typeface="droid arabic kufi"/>
                <a:ea typeface="Times New Roman" panose="02020603050405020304" pitchFamily="18" charset="0"/>
                <a:cs typeface="Ali-A-Traditional" pitchFamily="2" charset="-78"/>
              </a:rPr>
              <a:t>أ- عسر القراءة (صعوبات القراءة)</a:t>
            </a:r>
            <a:endParaRPr lang="en-US" sz="4000" dirty="0">
              <a:effectLst/>
              <a:latin typeface="Calibri" panose="020F0502020204030204" pitchFamily="34" charset="0"/>
              <a:ea typeface="Calibri" panose="020F0502020204030204" pitchFamily="34" charset="0"/>
              <a:cs typeface="Ali-A-Traditional" pitchFamily="2" charset="-78"/>
            </a:endParaRPr>
          </a:p>
          <a:p>
            <a:pPr marL="0" marR="0" algn="r">
              <a:lnSpc>
                <a:spcPct val="107000"/>
              </a:lnSpc>
              <a:spcBef>
                <a:spcPts val="0"/>
              </a:spcBef>
              <a:spcAft>
                <a:spcPts val="1500"/>
              </a:spcAf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وهو مصطلح معروف باسم “ديسلكسيا” أي عدم تمكن التلميذ من القراء، و تنقسم إلى نوعين</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a:t>
            </a:r>
            <a:endParaRPr lang="en-US" sz="4000" dirty="0">
              <a:effectLst/>
              <a:latin typeface="Calibri" panose="020F0502020204030204" pitchFamily="34" charset="0"/>
              <a:ea typeface="Calibri" panose="020F0502020204030204" pitchFamily="34" charset="0"/>
              <a:cs typeface="Ali-A-Traditional" pitchFamily="2" charset="-78"/>
            </a:endParaRPr>
          </a:p>
          <a:p>
            <a:pPr marL="342900" marR="142875" lvl="0" indent="-342900" algn="r">
              <a:lnSpc>
                <a:spcPct val="107000"/>
              </a:lnSpc>
              <a:spcBef>
                <a:spcPts val="0"/>
              </a:spcBef>
              <a:spcAft>
                <a:spcPts val="0"/>
              </a:spcAft>
              <a:buSzPts val="1000"/>
              <a:buFont typeface="Symbol" panose="05050102010706020507" pitchFamily="18" charset="2"/>
              <a:buChar char=""/>
              <a:tabLst>
                <a:tab pos="457200" algn="l"/>
              </a:tabLst>
            </a:pPr>
            <a:r>
              <a:rPr lang="ar-SA" sz="4000" b="1" dirty="0">
                <a:solidFill>
                  <a:srgbClr val="333333"/>
                </a:solidFill>
                <a:effectLst/>
                <a:latin typeface="Calibri" panose="020F0502020204030204" pitchFamily="34" charset="0"/>
                <a:ea typeface="Times New Roman" panose="02020603050405020304" pitchFamily="18" charset="0"/>
                <a:cs typeface="Ali-A-Traditional" pitchFamily="2" charset="-78"/>
              </a:rPr>
              <a:t>صعوبات القراءة</a:t>
            </a:r>
            <a:r>
              <a:rPr lang="en-US" sz="4000" b="1" dirty="0">
                <a:solidFill>
                  <a:srgbClr val="333333"/>
                </a:solidFill>
                <a:effectLst/>
                <a:latin typeface="Arial" panose="020B0604020202020204" pitchFamily="34" charset="0"/>
                <a:ea typeface="Times New Roman" panose="02020603050405020304" pitchFamily="18" charset="0"/>
                <a:cs typeface="Ali-A-Traditional" pitchFamily="2" charset="-78"/>
              </a:rPr>
              <a:t> :</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 </a:t>
            </a:r>
            <a:r>
              <a:rPr lang="ar-SA" sz="4000" dirty="0">
                <a:solidFill>
                  <a:srgbClr val="333333"/>
                </a:solidFill>
                <a:effectLst/>
                <a:latin typeface="Arial" panose="020B0604020202020204" pitchFamily="34" charset="0"/>
                <a:ea typeface="Times New Roman" panose="02020603050405020304" pitchFamily="18" charset="0"/>
                <a:cs typeface="Ali-A-Traditional" pitchFamily="2" charset="-78"/>
              </a:rPr>
              <a:t>يظهر الطلاب الذين يعانون من هذه الصعوبة قدرة منخفضة في اكتساب مهارات القراءة والكتابة، و كثيرا ما تسبب هذه الصعوبات في تجنب القراءة والكتابة ومحاولة تعلم المادة عن ظهر قلب، من أجل اخفاء صعوبات القراءة. </a:t>
            </a:r>
            <a:endParaRPr lang="en-US" sz="4000" dirty="0">
              <a:cs typeface="Ali-A-Traditional" pitchFamily="2" charset="-78"/>
            </a:endParaRPr>
          </a:p>
        </p:txBody>
      </p:sp>
    </p:spTree>
    <p:extLst>
      <p:ext uri="{BB962C8B-B14F-4D97-AF65-F5344CB8AC3E}">
        <p14:creationId xmlns:p14="http://schemas.microsoft.com/office/powerpoint/2010/main" val="3926395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60735E6-3957-5BC9-BA19-9E24A01E45A8}"/>
              </a:ext>
            </a:extLst>
          </p:cNvPr>
          <p:cNvSpPr txBox="1"/>
          <p:nvPr/>
        </p:nvSpPr>
        <p:spPr>
          <a:xfrm>
            <a:off x="963930" y="398150"/>
            <a:ext cx="10264140" cy="5621539"/>
          </a:xfrm>
          <a:prstGeom prst="rect">
            <a:avLst/>
          </a:prstGeom>
          <a:noFill/>
        </p:spPr>
        <p:txBody>
          <a:bodyPr wrap="square">
            <a:spAutoFit/>
          </a:bodyPr>
          <a:lstStyle/>
          <a:p>
            <a:pPr marL="342900" marR="142875" lvl="0" indent="-342900" algn="r">
              <a:lnSpc>
                <a:spcPct val="107000"/>
              </a:lnSpc>
              <a:spcBef>
                <a:spcPts val="0"/>
              </a:spcBef>
              <a:spcAft>
                <a:spcPts val="0"/>
              </a:spcAft>
              <a:buSzPts val="1000"/>
              <a:buFont typeface="Symbol" panose="05050102010706020507" pitchFamily="18" charset="2"/>
              <a:buChar char=""/>
              <a:tabLst>
                <a:tab pos="457200" algn="l"/>
              </a:tabLst>
            </a:pPr>
            <a:r>
              <a:rPr lang="ar-SA" sz="4000" dirty="0">
                <a:solidFill>
                  <a:srgbClr val="333333"/>
                </a:solidFill>
                <a:effectLst/>
                <a:latin typeface="Arial" panose="020B0604020202020204" pitchFamily="34" charset="0"/>
                <a:ea typeface="Times New Roman" panose="02020603050405020304" pitchFamily="18" charset="0"/>
                <a:cs typeface="Ali-A-Traditional" pitchFamily="2" charset="-78"/>
              </a:rPr>
              <a:t>و من مظاهر صعوبات القراءة : انعدام الدقة في القراءة و القراءة ببطء و صعوبات في فهم المقروء و صعوبة الهجاء، الكتابة العكسية للكلمات والحروف، وأحيانا حتى صعوبات لغوية في تنظيم الجمل والتمييز بين الأصوات</a:t>
            </a:r>
            <a:endParaRPr lang="en-US" sz="4000" dirty="0">
              <a:solidFill>
                <a:srgbClr val="333333"/>
              </a:solidFill>
              <a:effectLst/>
              <a:latin typeface="Calibri" panose="020F0502020204030204" pitchFamily="34" charset="0"/>
              <a:ea typeface="Calibri" panose="020F0502020204030204" pitchFamily="34" charset="0"/>
              <a:cs typeface="Ali-A-Traditional" pitchFamily="2" charset="-78"/>
            </a:endParaRPr>
          </a:p>
          <a:p>
            <a:pPr algn="r"/>
            <a:r>
              <a:rPr lang="ar-SA" sz="4000" b="1" dirty="0">
                <a:solidFill>
                  <a:srgbClr val="333333"/>
                </a:solidFill>
                <a:effectLst/>
                <a:ea typeface="Times New Roman" panose="02020603050405020304" pitchFamily="18" charset="0"/>
                <a:cs typeface="Ali-A-Traditional" pitchFamily="2" charset="-78"/>
              </a:rPr>
              <a:t>صعوبات الفهم</a:t>
            </a:r>
            <a:r>
              <a:rPr lang="en-US" sz="4000" b="1" dirty="0">
                <a:solidFill>
                  <a:srgbClr val="333333"/>
                </a:solidFill>
                <a:effectLst/>
                <a:latin typeface="Arial" panose="020B0604020202020204" pitchFamily="34" charset="0"/>
                <a:ea typeface="Times New Roman" panose="02020603050405020304" pitchFamily="18" charset="0"/>
                <a:cs typeface="Ali-A-Traditional" pitchFamily="2" charset="-78"/>
              </a:rPr>
              <a:t> :</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 </a:t>
            </a:r>
            <a:r>
              <a:rPr lang="ar-SA" sz="4000" dirty="0">
                <a:solidFill>
                  <a:srgbClr val="333333"/>
                </a:solidFill>
                <a:effectLst/>
                <a:latin typeface="Arial" panose="020B0604020202020204" pitchFamily="34" charset="0"/>
                <a:ea typeface="Times New Roman" panose="02020603050405020304" pitchFamily="18" charset="0"/>
                <a:cs typeface="Ali-A-Traditional" pitchFamily="2" charset="-78"/>
              </a:rPr>
              <a:t>نتحدث عن هذا المفهوم عندما لا يستطيع التلميذ فهم معاني الكلمات والعبارات والجمل</a:t>
            </a:r>
            <a:endParaRPr lang="ar-IQ" sz="4000" dirty="0">
              <a:solidFill>
                <a:srgbClr val="333333"/>
              </a:solidFill>
              <a:effectLst/>
              <a:latin typeface="Arial" panose="020B0604020202020204" pitchFamily="34" charset="0"/>
              <a:ea typeface="Times New Roman" panose="02020603050405020304" pitchFamily="18" charset="0"/>
              <a:cs typeface="Ali-A-Traditional" pitchFamily="2" charset="-78"/>
            </a:endParaRPr>
          </a:p>
          <a:p>
            <a:pPr marL="0" marR="0" algn="r">
              <a:lnSpc>
                <a:spcPts val="2700"/>
              </a:lnSpc>
              <a:spcBef>
                <a:spcPts val="0"/>
              </a:spcBef>
              <a:spcAft>
                <a:spcPts val="0"/>
              </a:spcAft>
            </a:pPr>
            <a:r>
              <a:rPr lang="ar-SA" sz="4000" b="1" dirty="0">
                <a:solidFill>
                  <a:srgbClr val="993300"/>
                </a:solidFill>
                <a:effectLst/>
                <a:latin typeface="droid arabic kufi"/>
                <a:ea typeface="Times New Roman" panose="02020603050405020304" pitchFamily="18" charset="0"/>
                <a:cs typeface="Ali-A-Traditional" pitchFamily="2" charset="-78"/>
              </a:rPr>
              <a:t>ب- صعوبة الكتابة (ديسجرافيا)</a:t>
            </a:r>
            <a:endParaRPr lang="en-US" sz="4000" dirty="0">
              <a:effectLst/>
              <a:latin typeface="Calibri" panose="020F0502020204030204" pitchFamily="34" charset="0"/>
              <a:ea typeface="Calibri" panose="020F0502020204030204" pitchFamily="34" charset="0"/>
              <a:cs typeface="Ali-A-Traditional" pitchFamily="2" charset="-78"/>
            </a:endParaRPr>
          </a:p>
          <a:p>
            <a:pPr marL="0" marR="0" algn="r">
              <a:lnSpc>
                <a:spcPct val="107000"/>
              </a:lnSpc>
              <a:spcBef>
                <a:spcPts val="0"/>
              </a:spcBef>
              <a:spcAft>
                <a:spcPts val="0"/>
              </a:spcAf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يشير هذا المصطلح إلى عدم تمكن التلميذ من </a:t>
            </a:r>
            <a:r>
              <a:rPr lang="ar-SA" sz="4000" u="sng" dirty="0">
                <a:solidFill>
                  <a:srgbClr val="1A4FC9"/>
                </a:solidFill>
                <a:effectLst/>
                <a:latin typeface="Calibri" panose="020F0502020204030204" pitchFamily="34" charset="0"/>
                <a:ea typeface="Times New Roman" panose="02020603050405020304" pitchFamily="18" charset="0"/>
                <a:cs typeface="Ali-A-Traditional" pitchFamily="2" charset="-78"/>
                <a:hlinkClick r:id="rId2"/>
              </a:rPr>
              <a:t>الكتابة</a:t>
            </a: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 أو أنه لا يستطيع التفكير أثناء الكتابة</a:t>
            </a:r>
            <a:r>
              <a:rPr lang="ar-IQ" sz="4000" dirty="0">
                <a:solidFill>
                  <a:srgbClr val="333333"/>
                </a:solidFill>
                <a:effectLst/>
                <a:latin typeface="Calibri" panose="020F0502020204030204" pitchFamily="34" charset="0"/>
                <a:ea typeface="Times New Roman" panose="02020603050405020304" pitchFamily="18" charset="0"/>
                <a:cs typeface="Ali-A-Traditional" pitchFamily="2" charset="-78"/>
              </a:rPr>
              <a:t>.</a:t>
            </a:r>
            <a:endParaRPr lang="en-US" sz="4000" dirty="0">
              <a:cs typeface="Ali-A-Traditional" pitchFamily="2" charset="-78"/>
            </a:endParaRPr>
          </a:p>
        </p:txBody>
      </p:sp>
    </p:spTree>
    <p:extLst>
      <p:ext uri="{BB962C8B-B14F-4D97-AF65-F5344CB8AC3E}">
        <p14:creationId xmlns:p14="http://schemas.microsoft.com/office/powerpoint/2010/main" val="2226041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55CB65-B12D-2CD9-5B3A-7BCA9931A0EC}"/>
              </a:ext>
            </a:extLst>
          </p:cNvPr>
          <p:cNvSpPr>
            <a:spLocks noGrp="1"/>
          </p:cNvSpPr>
          <p:nvPr>
            <p:ph idx="1"/>
          </p:nvPr>
        </p:nvSpPr>
        <p:spPr>
          <a:xfrm>
            <a:off x="838200" y="539262"/>
            <a:ext cx="10515600" cy="5637701"/>
          </a:xfrm>
        </p:spPr>
        <p:txBody>
          <a:bodyPr>
            <a:normAutofit/>
          </a:bodyPr>
          <a:lstStyle/>
          <a:p>
            <a:pPr marL="0" marR="0" algn="r">
              <a:lnSpc>
                <a:spcPct val="107000"/>
              </a:lnSpc>
              <a:spcBef>
                <a:spcPts val="0"/>
              </a:spcBef>
              <a:spcAft>
                <a:spcPts val="0"/>
              </a:spcAft>
            </a:pPr>
            <a:endParaRPr lang="en-US" sz="4000" dirty="0">
              <a:effectLst/>
              <a:latin typeface="Calibri" panose="020F0502020204030204" pitchFamily="34" charset="0"/>
              <a:ea typeface="Calibri" panose="020F0502020204030204" pitchFamily="34" charset="0"/>
              <a:cs typeface="Ali-A-Traditional" pitchFamily="2" charset="-78"/>
            </a:endParaRPr>
          </a:p>
          <a:p>
            <a:pPr marL="0" marR="0" algn="r">
              <a:lnSpc>
                <a:spcPts val="2700"/>
              </a:lnSpc>
              <a:spcBef>
                <a:spcPts val="0"/>
              </a:spcBef>
              <a:spcAft>
                <a:spcPts val="0"/>
              </a:spcAft>
            </a:pPr>
            <a:r>
              <a:rPr lang="ar-SA" sz="4000" b="1" dirty="0">
                <a:solidFill>
                  <a:srgbClr val="993300"/>
                </a:solidFill>
                <a:effectLst/>
                <a:latin typeface="droid arabic kufi"/>
                <a:ea typeface="Times New Roman" panose="02020603050405020304" pitchFamily="18" charset="0"/>
                <a:cs typeface="Ali-A-Traditional" pitchFamily="2" charset="-78"/>
              </a:rPr>
              <a:t>ج- اضطرابات الانتباه والتركيز</a:t>
            </a:r>
            <a:r>
              <a:rPr lang="en-US" sz="4000" b="1" dirty="0">
                <a:solidFill>
                  <a:srgbClr val="993300"/>
                </a:solidFill>
                <a:effectLst/>
                <a:latin typeface="droid arabic kufi"/>
                <a:ea typeface="Times New Roman" panose="02020603050405020304" pitchFamily="18" charset="0"/>
                <a:cs typeface="Ali-A-Traditional" pitchFamily="2" charset="-78"/>
              </a:rPr>
              <a:t> </a:t>
            </a:r>
            <a:endParaRPr lang="en-US" sz="4000" dirty="0">
              <a:effectLst/>
              <a:latin typeface="Calibri" panose="020F0502020204030204" pitchFamily="34" charset="0"/>
              <a:ea typeface="Calibri" panose="020F0502020204030204" pitchFamily="34" charset="0"/>
              <a:cs typeface="Ali-A-Traditional" pitchFamily="2" charset="-78"/>
            </a:endParaRPr>
          </a:p>
          <a:p>
            <a:pPr marL="0" marR="0" algn="r">
              <a:lnSpc>
                <a:spcPct val="107000"/>
              </a:lnSpc>
              <a:spcBef>
                <a:spcPts val="0"/>
              </a:spcBef>
              <a:spcAft>
                <a:spcPts val="1500"/>
              </a:spcAf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تظهر الاضطرابات في الانتباه والتركيز</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 (ADD) </a:t>
            </a:r>
            <a:r>
              <a:rPr lang="ar-SA" sz="4000" dirty="0">
                <a:solidFill>
                  <a:srgbClr val="333333"/>
                </a:solidFill>
                <a:effectLst/>
                <a:latin typeface="Arial" panose="020B0604020202020204" pitchFamily="34" charset="0"/>
                <a:ea typeface="Times New Roman" panose="02020603050405020304" pitchFamily="18" charset="0"/>
                <a:cs typeface="Ali-A-Traditional" pitchFamily="2" charset="-78"/>
              </a:rPr>
              <a:t>في صعوبة الحفاظ المستمر على الانتباه، تشتت الذهن وحساسية كبيرة للمؤثرات الخارجية. عندما تكون الاضطرابات في الانتباه والتركيز مصحوبة بالنشاط المفرط</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 (ADHD)</a:t>
            </a:r>
            <a:r>
              <a:rPr lang="ar-SA" sz="4000" dirty="0">
                <a:solidFill>
                  <a:srgbClr val="333333"/>
                </a:solidFill>
                <a:effectLst/>
                <a:latin typeface="Arial" panose="020B0604020202020204" pitchFamily="34" charset="0"/>
                <a:ea typeface="Times New Roman" panose="02020603050405020304" pitchFamily="18" charset="0"/>
                <a:cs typeface="Ali-A-Traditional" pitchFamily="2" charset="-78"/>
              </a:rPr>
              <a:t>، يصاحب هذه الأعراض نشاط مفرط، اندفاع (تهور)، تقلب عاطفي وصعوبة في تأجيل الاكتفاء (إشباع الرغبات)</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a:t>
            </a:r>
            <a:endParaRPr lang="en-US" sz="4000" dirty="0">
              <a:effectLst/>
              <a:latin typeface="Calibri" panose="020F0502020204030204" pitchFamily="34" charset="0"/>
              <a:ea typeface="Calibri" panose="020F0502020204030204" pitchFamily="34" charset="0"/>
              <a:cs typeface="Ali-A-Traditional" pitchFamily="2" charset="-78"/>
            </a:endParaRPr>
          </a:p>
          <a:p>
            <a:endParaRPr lang="en-US" sz="4000" dirty="0">
              <a:cs typeface="Ali-A-Traditional" pitchFamily="2" charset="-78"/>
            </a:endParaRPr>
          </a:p>
        </p:txBody>
      </p:sp>
    </p:spTree>
    <p:extLst>
      <p:ext uri="{BB962C8B-B14F-4D97-AF65-F5344CB8AC3E}">
        <p14:creationId xmlns:p14="http://schemas.microsoft.com/office/powerpoint/2010/main" val="2864329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E5C0A2-C324-BAB0-9C48-8DFFAB0D730E}"/>
              </a:ext>
            </a:extLst>
          </p:cNvPr>
          <p:cNvSpPr>
            <a:spLocks noGrp="1"/>
          </p:cNvSpPr>
          <p:nvPr>
            <p:ph idx="1"/>
          </p:nvPr>
        </p:nvSpPr>
        <p:spPr>
          <a:xfrm>
            <a:off x="838200" y="228600"/>
            <a:ext cx="10515600" cy="6191250"/>
          </a:xfrm>
        </p:spPr>
        <p:txBody>
          <a:bodyPr>
            <a:noAutofit/>
          </a:bodyPr>
          <a:lstStyle/>
          <a:p>
            <a:pPr marL="0" marR="0" algn="r">
              <a:lnSpc>
                <a:spcPts val="2700"/>
              </a:lnSpc>
              <a:spcBef>
                <a:spcPts val="0"/>
              </a:spcBef>
              <a:spcAft>
                <a:spcPts val="0"/>
              </a:spcAft>
            </a:pPr>
            <a:r>
              <a:rPr lang="ar-SA" sz="4000" b="1" dirty="0">
                <a:solidFill>
                  <a:srgbClr val="993300"/>
                </a:solidFill>
                <a:effectLst/>
                <a:latin typeface="droid arabic kufi"/>
                <a:ea typeface="Times New Roman" panose="02020603050405020304" pitchFamily="18" charset="0"/>
                <a:cs typeface="Ali-A-Traditional" pitchFamily="2" charset="-78"/>
              </a:rPr>
              <a:t>د- صعوبة الحساب</a:t>
            </a:r>
            <a:r>
              <a:rPr lang="en-US" sz="4000" b="1" dirty="0">
                <a:solidFill>
                  <a:srgbClr val="993300"/>
                </a:solidFill>
                <a:effectLst/>
                <a:latin typeface="droid arabic kufi"/>
                <a:ea typeface="Times New Roman" panose="02020603050405020304" pitchFamily="18" charset="0"/>
                <a:cs typeface="Ali-A-Traditional" pitchFamily="2" charset="-78"/>
              </a:rPr>
              <a:t> (</a:t>
            </a:r>
            <a:r>
              <a:rPr lang="ar-SA" sz="4000" b="1" i="1" dirty="0">
                <a:solidFill>
                  <a:srgbClr val="993300"/>
                </a:solidFill>
                <a:effectLst/>
                <a:latin typeface="droid arabic kufi"/>
                <a:ea typeface="Times New Roman" panose="02020603050405020304" pitchFamily="18" charset="0"/>
                <a:cs typeface="Ali-A-Traditional" pitchFamily="2" charset="-78"/>
              </a:rPr>
              <a:t>ديسكالكيولا</a:t>
            </a:r>
            <a:r>
              <a:rPr lang="en-US" sz="4000" b="1" i="1" dirty="0">
                <a:solidFill>
                  <a:srgbClr val="993300"/>
                </a:solidFill>
                <a:effectLst/>
                <a:latin typeface="droid arabic kufi"/>
                <a:ea typeface="Times New Roman" panose="02020603050405020304" pitchFamily="18" charset="0"/>
                <a:cs typeface="Ali-A-Traditional" pitchFamily="2" charset="-78"/>
              </a:rPr>
              <a:t>)</a:t>
            </a:r>
            <a:endParaRPr lang="en-US" sz="4000" dirty="0">
              <a:effectLst/>
              <a:latin typeface="Calibri" panose="020F0502020204030204" pitchFamily="34" charset="0"/>
              <a:ea typeface="Calibri" panose="020F0502020204030204" pitchFamily="34" charset="0"/>
              <a:cs typeface="Ali-A-Traditional" pitchFamily="2" charset="-78"/>
            </a:endParaRPr>
          </a:p>
          <a:p>
            <a:pPr marL="0" marR="0" algn="r">
              <a:lnSpc>
                <a:spcPct val="107000"/>
              </a:lnSpc>
              <a:spcBef>
                <a:spcPts val="0"/>
              </a:spcBef>
              <a:spcAft>
                <a:spcPts val="1500"/>
              </a:spcAf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تؤثر على القدرة على اكتساب المهارات الحسابية، و يتميز الطلاب الذين يعانون من هذه الصعوبة بقصور في فهم العلاقة بين الأرقام، صعوبات في الإدراك البصري أو السمعي للأرقام، كما يعانون أيضا من صعوبة في إجراء العمليات الحسابية وغيرها</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a:t>
            </a:r>
            <a:endParaRPr lang="en-US" sz="4000" dirty="0">
              <a:effectLst/>
              <a:latin typeface="Calibri" panose="020F0502020204030204" pitchFamily="34" charset="0"/>
              <a:ea typeface="Calibri" panose="020F0502020204030204" pitchFamily="34" charset="0"/>
              <a:cs typeface="Ali-A-Traditional" pitchFamily="2" charset="-78"/>
            </a:endParaRPr>
          </a:p>
          <a:p>
            <a:pPr marL="0" marR="0" algn="r">
              <a:lnSpc>
                <a:spcPts val="2700"/>
              </a:lnSpc>
              <a:spcBef>
                <a:spcPts val="0"/>
              </a:spcBef>
              <a:spcAft>
                <a:spcPts val="0"/>
              </a:spcAft>
            </a:pPr>
            <a:r>
              <a:rPr lang="ar-SA" sz="4000" b="1" dirty="0">
                <a:solidFill>
                  <a:srgbClr val="993300"/>
                </a:solidFill>
                <a:effectLst/>
                <a:latin typeface="droid arabic kufi"/>
                <a:ea typeface="Times New Roman" panose="02020603050405020304" pitchFamily="18" charset="0"/>
                <a:cs typeface="Ali-A-Traditional" pitchFamily="2" charset="-78"/>
              </a:rPr>
              <a:t>ت- صعوبة الحركة (ديسبراكسيا)</a:t>
            </a:r>
            <a:endParaRPr lang="en-US" sz="4000" dirty="0">
              <a:effectLst/>
              <a:latin typeface="Calibri" panose="020F0502020204030204" pitchFamily="34" charset="0"/>
              <a:ea typeface="Calibri" panose="020F0502020204030204" pitchFamily="34" charset="0"/>
              <a:cs typeface="Ali-A-Traditional" pitchFamily="2" charset="-78"/>
            </a:endParaRPr>
          </a:p>
          <a:p>
            <a:pPr marL="0" marR="0" algn="r">
              <a:lnSpc>
                <a:spcPct val="107000"/>
              </a:lnSpc>
              <a:spcBef>
                <a:spcPts val="0"/>
              </a:spcBef>
              <a:spcAft>
                <a:spcPts val="1500"/>
              </a:spcAf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يعبر هذا المصطلح عن اضطراب التكامل الحسي وتشمل مشاكل «الاتزان – التوافق بين أداء اليد والنظر»،  أي عدم  تمكن التلميذ من تنسيق و التحكم في الحركات البسيطة مثل الكتابة والتقطيع، أو الحركات الأكثر تعقيدا مثل الجري والقفز</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a:t>
            </a:r>
            <a:endParaRPr lang="en-US" sz="4000" dirty="0">
              <a:effectLst/>
              <a:latin typeface="Calibri" panose="020F0502020204030204" pitchFamily="34" charset="0"/>
              <a:ea typeface="Calibri" panose="020F0502020204030204" pitchFamily="34" charset="0"/>
              <a:cs typeface="Ali-A-Traditional" pitchFamily="2" charset="-78"/>
            </a:endParaRPr>
          </a:p>
          <a:p>
            <a:pPr algn="r"/>
            <a:endParaRPr lang="en-US" sz="4000" dirty="0">
              <a:cs typeface="Ali-A-Traditional" pitchFamily="2" charset="-78"/>
            </a:endParaRPr>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04E499AB-0A5F-A4F9-C146-F642FE8D1115}"/>
                  </a:ext>
                </a:extLst>
              </p14:cNvPr>
              <p14:cNvContentPartPr/>
              <p14:nvPr/>
            </p14:nvContentPartPr>
            <p14:xfrm>
              <a:off x="6781320" y="6141480"/>
              <a:ext cx="360" cy="360"/>
            </p14:xfrm>
          </p:contentPart>
        </mc:Choice>
        <mc:Fallback xmlns="">
          <p:pic>
            <p:nvPicPr>
              <p:cNvPr id="2" name="Ink 1">
                <a:extLst>
                  <a:ext uri="{FF2B5EF4-FFF2-40B4-BE49-F238E27FC236}">
                    <a16:creationId xmlns:a16="http://schemas.microsoft.com/office/drawing/2014/main" id="{04E499AB-0A5F-A4F9-C146-F642FE8D1115}"/>
                  </a:ext>
                </a:extLst>
              </p:cNvPr>
              <p:cNvPicPr/>
              <p:nvPr/>
            </p:nvPicPr>
            <p:blipFill>
              <a:blip r:embed="rId3"/>
              <a:stretch>
                <a:fillRect/>
              </a:stretch>
            </p:blipFill>
            <p:spPr>
              <a:xfrm>
                <a:off x="6772320" y="6132840"/>
                <a:ext cx="18000" cy="18000"/>
              </a:xfrm>
              <a:prstGeom prst="rect">
                <a:avLst/>
              </a:prstGeom>
            </p:spPr>
          </p:pic>
        </mc:Fallback>
      </mc:AlternateContent>
    </p:spTree>
    <p:extLst>
      <p:ext uri="{BB962C8B-B14F-4D97-AF65-F5344CB8AC3E}">
        <p14:creationId xmlns:p14="http://schemas.microsoft.com/office/powerpoint/2010/main" val="3537447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DF78DA-2CE5-8728-C0A2-DBCCA37DD406}"/>
              </a:ext>
            </a:extLst>
          </p:cNvPr>
          <p:cNvSpPr>
            <a:spLocks noGrp="1"/>
          </p:cNvSpPr>
          <p:nvPr>
            <p:ph idx="1"/>
          </p:nvPr>
        </p:nvSpPr>
        <p:spPr>
          <a:xfrm>
            <a:off x="838200" y="552450"/>
            <a:ext cx="10515600" cy="5624513"/>
          </a:xfrm>
        </p:spPr>
        <p:txBody>
          <a:bodyPr>
            <a:noAutofit/>
          </a:bodyPr>
          <a:lstStyle/>
          <a:p>
            <a:pPr marL="0" marR="0" algn="r">
              <a:lnSpc>
                <a:spcPts val="2700"/>
              </a:lnSpc>
              <a:spcBef>
                <a:spcPts val="0"/>
              </a:spcBef>
              <a:spcAft>
                <a:spcPts val="0"/>
              </a:spcAft>
            </a:pPr>
            <a:r>
              <a:rPr lang="ar-IQ" sz="4000" b="1" kern="1800" dirty="0">
                <a:solidFill>
                  <a:srgbClr val="0C0C73"/>
                </a:solidFill>
                <a:effectLst/>
                <a:latin typeface="droid arabic kufi"/>
                <a:ea typeface="Times New Roman" panose="02020603050405020304" pitchFamily="18" charset="0"/>
                <a:cs typeface="Ali-A-Traditional" pitchFamily="2" charset="-78"/>
              </a:rPr>
              <a:t>ما هي علامات صعوبات التعلم</a:t>
            </a:r>
          </a:p>
          <a:p>
            <a:pPr algn="r"/>
            <a:r>
              <a:rPr lang="ar-SA" sz="4000" dirty="0">
                <a:solidFill>
                  <a:srgbClr val="333333"/>
                </a:solidFill>
                <a:effectLst/>
                <a:ea typeface="Times New Roman" panose="02020603050405020304" pitchFamily="18" charset="0"/>
                <a:cs typeface="Ali-A-Traditional" pitchFamily="2" charset="-78"/>
              </a:rPr>
              <a:t>من الصعب الكشف عن صعوبات التعلم بسبب تعقدها و تداخلها مع أعراض أخرى، لكن الخبراء عادة ما يستكشفونها عن طريق قياس ما يحققه الطفل بالمقارنة مع المتوقع منه بحسب مستوى ذكائه وعمره، و بصفة عامة هناك بعض المؤشرات التي تدل على وجود صعوبة في التعلم، نلخصها فيما يلي</a:t>
            </a:r>
            <a:endParaRPr lang="ar-IQ" sz="4000" dirty="0">
              <a:solidFill>
                <a:srgbClr val="333333"/>
              </a:solidFill>
              <a:effectLst/>
              <a:ea typeface="Times New Roman" panose="02020603050405020304" pitchFamily="18" charset="0"/>
              <a:cs typeface="Ali-A-Traditional" pitchFamily="2" charset="-78"/>
            </a:endParaRPr>
          </a:p>
          <a:p>
            <a:pPr algn="r"/>
            <a:endParaRPr lang="ar-IQ" sz="4000" dirty="0">
              <a:solidFill>
                <a:srgbClr val="333333"/>
              </a:solidFill>
              <a:effectLst/>
              <a:ea typeface="Times New Roman" panose="02020603050405020304" pitchFamily="18" charset="0"/>
              <a:cs typeface="Ali-A-Traditional" pitchFamily="2" charset="-78"/>
            </a:endParaRPr>
          </a:p>
          <a:p>
            <a:pPr marL="0" marR="0" algn="r">
              <a:lnSpc>
                <a:spcPts val="2700"/>
              </a:lnSpc>
              <a:spcBef>
                <a:spcPts val="0"/>
              </a:spcBef>
              <a:spcAft>
                <a:spcPts val="0"/>
              </a:spcAft>
            </a:pPr>
            <a:r>
              <a:rPr lang="ar-SA" sz="4000" b="1" dirty="0">
                <a:solidFill>
                  <a:srgbClr val="008000"/>
                </a:solidFill>
                <a:effectLst/>
                <a:latin typeface="droid arabic kufi"/>
                <a:ea typeface="Times New Roman" panose="02020603050405020304" pitchFamily="18" charset="0"/>
                <a:cs typeface="Ali-A-Traditional" pitchFamily="2" charset="-78"/>
              </a:rPr>
              <a:t>قبل أربعة سنوات</a:t>
            </a:r>
            <a:r>
              <a:rPr lang="en-US" sz="4000" b="1" dirty="0">
                <a:solidFill>
                  <a:srgbClr val="008000"/>
                </a:solidFill>
                <a:effectLst/>
                <a:latin typeface="droid arabic kufi"/>
                <a:ea typeface="Times New Roman" panose="02020603050405020304" pitchFamily="18" charset="0"/>
                <a:cs typeface="Ali-A-Traditional" pitchFamily="2" charset="-78"/>
              </a:rPr>
              <a:t>:</a:t>
            </a:r>
            <a:endParaRPr lang="en-US" sz="4000" dirty="0">
              <a:effectLst/>
              <a:latin typeface="Calibri" panose="020F0502020204030204" pitchFamily="34" charset="0"/>
              <a:ea typeface="Calibri" panose="020F0502020204030204" pitchFamily="34" charset="0"/>
              <a:cs typeface="Ali-A-Traditional" pitchFamily="2" charset="-78"/>
            </a:endParaRPr>
          </a:p>
          <a:p>
            <a:pPr marL="342900" marR="142875" lvl="0" indent="-342900" algn="r">
              <a:lnSpc>
                <a:spcPct val="107000"/>
              </a:lnSpc>
              <a:spcBef>
                <a:spcPts val="0"/>
              </a:spcBef>
              <a:spcAft>
                <a:spcPts val="375"/>
              </a:spcAft>
              <a:buSzPts val="1000"/>
              <a:buFont typeface="Symbol" panose="05050102010706020507" pitchFamily="18" charset="2"/>
              <a:buChar char=""/>
              <a:tabLst>
                <a:tab pos="457200" algn="l"/>
              </a:tabLs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عسر في نطق الكلمات</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a:t>
            </a:r>
            <a:endParaRPr lang="en-US" sz="4000" dirty="0">
              <a:solidFill>
                <a:srgbClr val="333333"/>
              </a:solidFill>
              <a:effectLst/>
              <a:latin typeface="Calibri" panose="020F0502020204030204" pitchFamily="34" charset="0"/>
              <a:ea typeface="Calibri" panose="020F0502020204030204" pitchFamily="34" charset="0"/>
              <a:cs typeface="Ali-A-Traditional" pitchFamily="2" charset="-78"/>
            </a:endParaRPr>
          </a:p>
          <a:p>
            <a:pPr marL="342900" marR="142875" lvl="0" indent="-342900" algn="r">
              <a:lnSpc>
                <a:spcPct val="107000"/>
              </a:lnSpc>
              <a:spcBef>
                <a:spcPts val="0"/>
              </a:spcBef>
              <a:spcAft>
                <a:spcPts val="375"/>
              </a:spcAft>
              <a:buSzPts val="1000"/>
              <a:buFont typeface="Symbol" panose="05050102010706020507" pitchFamily="18" charset="2"/>
              <a:buChar char=""/>
              <a:tabLst>
                <a:tab pos="457200" algn="l"/>
              </a:tabLs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عسر في الالتزام بالنغمة أثناء الغناء أو الإنشاد</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a:t>
            </a:r>
            <a:endParaRPr lang="en-US" sz="4000" dirty="0">
              <a:solidFill>
                <a:srgbClr val="333333"/>
              </a:solidFill>
              <a:effectLst/>
              <a:latin typeface="Calibri" panose="020F0502020204030204" pitchFamily="34" charset="0"/>
              <a:ea typeface="Calibri" panose="020F0502020204030204" pitchFamily="34" charset="0"/>
              <a:cs typeface="Ali-A-Traditional" pitchFamily="2" charset="-78"/>
            </a:endParaRPr>
          </a:p>
        </p:txBody>
      </p:sp>
    </p:spTree>
    <p:extLst>
      <p:ext uri="{BB962C8B-B14F-4D97-AF65-F5344CB8AC3E}">
        <p14:creationId xmlns:p14="http://schemas.microsoft.com/office/powerpoint/2010/main" val="2903884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1303F6-22BC-C76A-5CDF-85FF9EEF495D}"/>
              </a:ext>
            </a:extLst>
          </p:cNvPr>
          <p:cNvSpPr>
            <a:spLocks noGrp="1"/>
          </p:cNvSpPr>
          <p:nvPr>
            <p:ph idx="1"/>
          </p:nvPr>
        </p:nvSpPr>
        <p:spPr>
          <a:xfrm>
            <a:off x="838200" y="308113"/>
            <a:ext cx="10515600" cy="5868850"/>
          </a:xfrm>
        </p:spPr>
        <p:txBody>
          <a:bodyPr>
            <a:normAutofit/>
          </a:bodyPr>
          <a:lstStyle/>
          <a:p>
            <a:pPr marL="342900" marR="142875" lvl="0" indent="-342900" algn="r">
              <a:lnSpc>
                <a:spcPct val="107000"/>
              </a:lnSpc>
              <a:spcBef>
                <a:spcPts val="0"/>
              </a:spcBef>
              <a:spcAft>
                <a:spcPts val="375"/>
              </a:spcAft>
              <a:buSzPts val="1000"/>
              <a:buFont typeface="Symbol" panose="05050102010706020507" pitchFamily="18" charset="2"/>
              <a:buChar char=""/>
              <a:tabLst>
                <a:tab pos="457200" algn="l"/>
              </a:tabLs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مشكلات في تعلم الحروف والأرقام والألوان والأشكال و أيام الأسبوع</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a:t>
            </a:r>
            <a:endParaRPr lang="en-US" sz="4000" dirty="0">
              <a:solidFill>
                <a:srgbClr val="333333"/>
              </a:solidFill>
              <a:effectLst/>
              <a:latin typeface="Calibri" panose="020F0502020204030204" pitchFamily="34" charset="0"/>
              <a:ea typeface="Calibri" panose="020F0502020204030204" pitchFamily="34" charset="0"/>
              <a:cs typeface="Ali-A-Traditional" pitchFamily="2" charset="-78"/>
            </a:endParaRPr>
          </a:p>
          <a:p>
            <a:pPr marL="342900" marR="142875" lvl="0" indent="-342900" algn="r">
              <a:lnSpc>
                <a:spcPct val="107000"/>
              </a:lnSpc>
              <a:spcBef>
                <a:spcPts val="0"/>
              </a:spcBef>
              <a:spcAft>
                <a:spcPts val="375"/>
              </a:spcAft>
              <a:buSzPts val="1000"/>
              <a:buFont typeface="Symbol" panose="05050102010706020507" pitchFamily="18" charset="2"/>
              <a:buChar char=""/>
              <a:tabLst>
                <a:tab pos="457200" algn="l"/>
              </a:tabLs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صعوبة في فهم الاتجاهات ومتابعتها، وفي اتباع الروتين أيضا</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a:t>
            </a:r>
            <a:endParaRPr lang="en-US" sz="4000" dirty="0">
              <a:solidFill>
                <a:srgbClr val="333333"/>
              </a:solidFill>
              <a:effectLst/>
              <a:latin typeface="Calibri" panose="020F0502020204030204" pitchFamily="34" charset="0"/>
              <a:ea typeface="Calibri" panose="020F0502020204030204" pitchFamily="34" charset="0"/>
              <a:cs typeface="Ali-A-Traditional" pitchFamily="2" charset="-78"/>
            </a:endParaRPr>
          </a:p>
          <a:p>
            <a:pPr marL="342900" marR="142875" lvl="0" indent="-342900" algn="r">
              <a:lnSpc>
                <a:spcPct val="107000"/>
              </a:lnSpc>
              <a:spcBef>
                <a:spcPts val="0"/>
              </a:spcBef>
              <a:spcAft>
                <a:spcPts val="375"/>
              </a:spcAft>
              <a:buSzPts val="1000"/>
              <a:buFont typeface="Symbol" panose="05050102010706020507" pitchFamily="18" charset="2"/>
              <a:buChar char=""/>
              <a:tabLst>
                <a:tab pos="457200" algn="l"/>
              </a:tabLs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صعوبة في الامساك بالقلم أو الطباشير أو المقص</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a:t>
            </a:r>
            <a:endParaRPr lang="en-US" sz="4000" dirty="0">
              <a:solidFill>
                <a:srgbClr val="333333"/>
              </a:solidFill>
              <a:effectLst/>
              <a:latin typeface="Calibri" panose="020F0502020204030204" pitchFamily="34" charset="0"/>
              <a:ea typeface="Calibri" panose="020F0502020204030204" pitchFamily="34" charset="0"/>
              <a:cs typeface="Ali-A-Traditional" pitchFamily="2" charset="-78"/>
            </a:endParaRPr>
          </a:p>
          <a:p>
            <a:pPr marL="342900" marR="142875" lvl="0" indent="-342900" algn="r">
              <a:lnSpc>
                <a:spcPct val="107000"/>
              </a:lnSpc>
              <a:spcBef>
                <a:spcPts val="0"/>
              </a:spcBef>
              <a:spcAft>
                <a:spcPts val="375"/>
              </a:spcAft>
              <a:buSzPts val="1000"/>
              <a:buFont typeface="Symbol" panose="05050102010706020507" pitchFamily="18" charset="2"/>
              <a:buChar char=""/>
              <a:tabLst>
                <a:tab pos="457200" algn="l"/>
              </a:tabLs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صعوبة في التعامل مع الأزرار و ربط الحذاء</a:t>
            </a:r>
            <a:endParaRPr lang="en-US" sz="4000" dirty="0">
              <a:solidFill>
                <a:srgbClr val="333333"/>
              </a:solidFill>
              <a:effectLst/>
              <a:latin typeface="Calibri" panose="020F0502020204030204" pitchFamily="34" charset="0"/>
              <a:ea typeface="Calibri" panose="020F0502020204030204" pitchFamily="34" charset="0"/>
              <a:cs typeface="Ali-A-Traditional" pitchFamily="2" charset="-78"/>
            </a:endParaRPr>
          </a:p>
          <a:p>
            <a:endParaRPr lang="en-US" sz="4000" dirty="0">
              <a:cs typeface="Ali-A-Traditional" pitchFamily="2" charset="-78"/>
            </a:endParaRPr>
          </a:p>
        </p:txBody>
      </p:sp>
    </p:spTree>
    <p:extLst>
      <p:ext uri="{BB962C8B-B14F-4D97-AF65-F5344CB8AC3E}">
        <p14:creationId xmlns:p14="http://schemas.microsoft.com/office/powerpoint/2010/main" val="2776519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18E025-91F8-332C-3E80-5FC5D2A36B97}"/>
              </a:ext>
            </a:extLst>
          </p:cNvPr>
          <p:cNvSpPr>
            <a:spLocks noGrp="1"/>
          </p:cNvSpPr>
          <p:nvPr>
            <p:ph idx="1"/>
          </p:nvPr>
        </p:nvSpPr>
        <p:spPr>
          <a:xfrm>
            <a:off x="838200" y="417443"/>
            <a:ext cx="10515600" cy="5759520"/>
          </a:xfrm>
        </p:spPr>
        <p:txBody>
          <a:bodyPr>
            <a:normAutofit/>
          </a:bodyPr>
          <a:lstStyle/>
          <a:p>
            <a:pPr marL="0" marR="0" algn="r">
              <a:lnSpc>
                <a:spcPts val="2700"/>
              </a:lnSpc>
              <a:spcBef>
                <a:spcPts val="0"/>
              </a:spcBef>
              <a:spcAft>
                <a:spcPts val="0"/>
              </a:spcAft>
            </a:pPr>
            <a:r>
              <a:rPr lang="ar-SA" sz="4000" b="1" dirty="0">
                <a:solidFill>
                  <a:srgbClr val="008000"/>
                </a:solidFill>
                <a:effectLst/>
                <a:latin typeface="droid arabic kufi"/>
                <a:ea typeface="Times New Roman" panose="02020603050405020304" pitchFamily="18" charset="0"/>
                <a:cs typeface="Ali-A-Traditional" pitchFamily="2" charset="-78"/>
              </a:rPr>
              <a:t>من سن أربعة إلى تسعة</a:t>
            </a:r>
            <a:r>
              <a:rPr lang="en-US" sz="4000" b="1" dirty="0">
                <a:solidFill>
                  <a:srgbClr val="008000"/>
                </a:solidFill>
                <a:effectLst/>
                <a:latin typeface="droid arabic kufi"/>
                <a:ea typeface="Times New Roman" panose="02020603050405020304" pitchFamily="18" charset="0"/>
                <a:cs typeface="Ali-A-Traditional" pitchFamily="2" charset="-78"/>
              </a:rPr>
              <a:t>:</a:t>
            </a:r>
            <a:endParaRPr lang="en-US" sz="4000" dirty="0">
              <a:effectLst/>
              <a:latin typeface="Calibri" panose="020F0502020204030204" pitchFamily="34" charset="0"/>
              <a:ea typeface="Calibri" panose="020F0502020204030204" pitchFamily="34" charset="0"/>
              <a:cs typeface="Ali-A-Traditional" pitchFamily="2" charset="-78"/>
            </a:endParaRPr>
          </a:p>
          <a:p>
            <a:pPr marL="342900" marR="142875" lvl="0" indent="-342900" algn="r">
              <a:lnSpc>
                <a:spcPct val="107000"/>
              </a:lnSpc>
              <a:spcBef>
                <a:spcPts val="0"/>
              </a:spcBef>
              <a:spcAft>
                <a:spcPts val="375"/>
              </a:spcAft>
              <a:buSzPts val="1000"/>
              <a:buFont typeface="Symbol" panose="05050102010706020507" pitchFamily="18" charset="2"/>
              <a:buChar char=""/>
              <a:tabLst>
                <a:tab pos="457200" algn="l"/>
              </a:tabLs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صعوبة في الربط بين الحروف وطريقة نطقها</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a:t>
            </a:r>
            <a:endParaRPr lang="en-US" sz="4000" dirty="0">
              <a:solidFill>
                <a:srgbClr val="333333"/>
              </a:solidFill>
              <a:effectLst/>
              <a:latin typeface="Calibri" panose="020F0502020204030204" pitchFamily="34" charset="0"/>
              <a:ea typeface="Calibri" panose="020F0502020204030204" pitchFamily="34" charset="0"/>
              <a:cs typeface="Ali-A-Traditional" pitchFamily="2" charset="-78"/>
            </a:endParaRPr>
          </a:p>
          <a:p>
            <a:pPr marL="342900" marR="142875" lvl="0" indent="-342900" algn="r">
              <a:lnSpc>
                <a:spcPct val="107000"/>
              </a:lnSpc>
              <a:spcBef>
                <a:spcPts val="0"/>
              </a:spcBef>
              <a:spcAft>
                <a:spcPts val="375"/>
              </a:spcAft>
              <a:buSzPts val="1000"/>
              <a:buFont typeface="Symbol" panose="05050102010706020507" pitchFamily="18" charset="2"/>
              <a:buChar char=""/>
              <a:tabLst>
                <a:tab pos="457200" algn="l"/>
              </a:tabLs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صعوبة في ربط أصوات الحروف ببعضها لنطق كلمة</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a:t>
            </a:r>
            <a:endParaRPr lang="en-US" sz="4000" dirty="0">
              <a:solidFill>
                <a:srgbClr val="333333"/>
              </a:solidFill>
              <a:effectLst/>
              <a:latin typeface="Calibri" panose="020F0502020204030204" pitchFamily="34" charset="0"/>
              <a:ea typeface="Calibri" panose="020F0502020204030204" pitchFamily="34" charset="0"/>
              <a:cs typeface="Ali-A-Traditional" pitchFamily="2" charset="-78"/>
            </a:endParaRPr>
          </a:p>
          <a:p>
            <a:pPr marL="342900" marR="142875" lvl="0" indent="-342900" algn="r">
              <a:lnSpc>
                <a:spcPct val="107000"/>
              </a:lnSpc>
              <a:spcBef>
                <a:spcPts val="0"/>
              </a:spcBef>
              <a:spcAft>
                <a:spcPts val="375"/>
              </a:spcAft>
              <a:buSzPts val="1000"/>
              <a:buFont typeface="Symbol" panose="05050102010706020507" pitchFamily="18" charset="2"/>
              <a:buChar char=""/>
              <a:tabLst>
                <a:tab pos="457200" algn="l"/>
              </a:tabLs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يخلط بين الكلمات عندما يقرِِؤها</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a:t>
            </a:r>
            <a:endParaRPr lang="en-US" sz="4000" dirty="0">
              <a:solidFill>
                <a:srgbClr val="333333"/>
              </a:solidFill>
              <a:effectLst/>
              <a:latin typeface="Calibri" panose="020F0502020204030204" pitchFamily="34" charset="0"/>
              <a:ea typeface="Calibri" panose="020F0502020204030204" pitchFamily="34" charset="0"/>
              <a:cs typeface="Ali-A-Traditional" pitchFamily="2" charset="-78"/>
            </a:endParaRPr>
          </a:p>
          <a:p>
            <a:pPr marL="342900" marR="142875" lvl="0" indent="-342900" algn="r">
              <a:lnSpc>
                <a:spcPct val="107000"/>
              </a:lnSpc>
              <a:spcBef>
                <a:spcPts val="0"/>
              </a:spcBef>
              <a:spcAft>
                <a:spcPts val="375"/>
              </a:spcAft>
              <a:buSzPts val="1000"/>
              <a:buFont typeface="Symbol" panose="05050102010706020507" pitchFamily="18" charset="2"/>
              <a:buChar char=""/>
              <a:tabLst>
                <a:tab pos="457200" algn="l"/>
              </a:tabLs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يخطىء في التهجي باستمرار، ويخطىء في القراءة دائما</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a:t>
            </a:r>
            <a:endParaRPr lang="en-US" sz="4000" dirty="0">
              <a:solidFill>
                <a:srgbClr val="333333"/>
              </a:solidFill>
              <a:effectLst/>
              <a:latin typeface="Calibri" panose="020F0502020204030204" pitchFamily="34" charset="0"/>
              <a:ea typeface="Calibri" panose="020F0502020204030204" pitchFamily="34" charset="0"/>
              <a:cs typeface="Ali-A-Traditional" pitchFamily="2" charset="-78"/>
            </a:endParaRPr>
          </a:p>
          <a:p>
            <a:pPr marL="342900" marR="142875" lvl="0" indent="-342900" algn="r">
              <a:lnSpc>
                <a:spcPct val="107000"/>
              </a:lnSpc>
              <a:spcBef>
                <a:spcPts val="0"/>
              </a:spcBef>
              <a:spcAft>
                <a:spcPts val="375"/>
              </a:spcAft>
              <a:buSzPts val="1000"/>
              <a:buFont typeface="Symbol" panose="05050102010706020507" pitchFamily="18" charset="2"/>
              <a:buChar char=""/>
              <a:tabLst>
                <a:tab pos="457200" algn="l"/>
              </a:tabLs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صعوبة في تعلم المفاهيم الأساسية للحساب مثل الجمع والطرح</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a:t>
            </a:r>
            <a:endParaRPr lang="en-US" sz="4000" dirty="0">
              <a:solidFill>
                <a:srgbClr val="333333"/>
              </a:solidFill>
              <a:effectLst/>
              <a:latin typeface="Calibri" panose="020F0502020204030204" pitchFamily="34" charset="0"/>
              <a:ea typeface="Calibri" panose="020F0502020204030204" pitchFamily="34" charset="0"/>
              <a:cs typeface="Ali-A-Traditional" pitchFamily="2" charset="-78"/>
            </a:endParaRPr>
          </a:p>
          <a:p>
            <a:pPr marL="342900" marR="142875" lvl="0" indent="-342900" algn="r">
              <a:lnSpc>
                <a:spcPct val="107000"/>
              </a:lnSpc>
              <a:spcBef>
                <a:spcPts val="0"/>
              </a:spcBef>
              <a:spcAft>
                <a:spcPts val="375"/>
              </a:spcAft>
              <a:buSzPts val="1000"/>
              <a:buFont typeface="Symbol" panose="05050102010706020507" pitchFamily="18" charset="2"/>
              <a:buChar char=""/>
              <a:tabLst>
                <a:tab pos="457200" algn="l"/>
              </a:tabLs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صعوبة في قراءة الوقت وتذكر ترتيب أجزاء اليوم والساعة</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a:t>
            </a:r>
            <a:endParaRPr lang="en-US" sz="4000" dirty="0">
              <a:solidFill>
                <a:srgbClr val="333333"/>
              </a:solidFill>
              <a:effectLst/>
              <a:latin typeface="Calibri" panose="020F0502020204030204" pitchFamily="34" charset="0"/>
              <a:ea typeface="Calibri" panose="020F0502020204030204" pitchFamily="34" charset="0"/>
              <a:cs typeface="Ali-A-Traditional" pitchFamily="2" charset="-78"/>
            </a:endParaRPr>
          </a:p>
          <a:p>
            <a:pPr algn="r"/>
            <a:r>
              <a:rPr lang="ar-SA" sz="4000" dirty="0">
                <a:solidFill>
                  <a:srgbClr val="333333"/>
                </a:solidFill>
                <a:effectLst/>
                <a:ea typeface="Times New Roman" panose="02020603050405020304" pitchFamily="18" charset="0"/>
                <a:cs typeface="Ali-A-Traditional" pitchFamily="2" charset="-78"/>
              </a:rPr>
              <a:t>بطىء في تعلم المهارات الجديدة</a:t>
            </a:r>
            <a:endParaRPr lang="en-US" sz="4000" dirty="0">
              <a:cs typeface="Ali-A-Traditional" pitchFamily="2" charset="-78"/>
            </a:endParaRPr>
          </a:p>
        </p:txBody>
      </p:sp>
    </p:spTree>
    <p:extLst>
      <p:ext uri="{BB962C8B-B14F-4D97-AF65-F5344CB8AC3E}">
        <p14:creationId xmlns:p14="http://schemas.microsoft.com/office/powerpoint/2010/main" val="4290663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F9F10C-F4F7-3E2D-34C6-CFFBFEC177A0}"/>
              </a:ext>
            </a:extLst>
          </p:cNvPr>
          <p:cNvSpPr>
            <a:spLocks noGrp="1"/>
          </p:cNvSpPr>
          <p:nvPr>
            <p:ph idx="1"/>
          </p:nvPr>
        </p:nvSpPr>
        <p:spPr>
          <a:xfrm>
            <a:off x="838200" y="427383"/>
            <a:ext cx="10515600" cy="5749580"/>
          </a:xfrm>
        </p:spPr>
        <p:txBody>
          <a:bodyPr>
            <a:normAutofit/>
          </a:bodyPr>
          <a:lstStyle/>
          <a:p>
            <a:pPr marL="0" marR="0" algn="r">
              <a:lnSpc>
                <a:spcPts val="2700"/>
              </a:lnSpc>
              <a:spcBef>
                <a:spcPts val="0"/>
              </a:spcBef>
              <a:spcAft>
                <a:spcPts val="0"/>
              </a:spcAft>
            </a:pPr>
            <a:r>
              <a:rPr lang="ar-SA" sz="4000" b="1" dirty="0">
                <a:solidFill>
                  <a:srgbClr val="008000"/>
                </a:solidFill>
                <a:effectLst/>
                <a:latin typeface="droid arabic kufi"/>
                <a:ea typeface="Times New Roman" panose="02020603050405020304" pitchFamily="18" charset="0"/>
                <a:cs typeface="Ali-A-Traditional" pitchFamily="2" charset="-78"/>
              </a:rPr>
              <a:t>من سن تسعة إلى خمسة عشر</a:t>
            </a:r>
            <a:r>
              <a:rPr lang="en-US" sz="4000" b="1" dirty="0">
                <a:solidFill>
                  <a:srgbClr val="008000"/>
                </a:solidFill>
                <a:effectLst/>
                <a:latin typeface="droid arabic kufi"/>
                <a:ea typeface="Times New Roman" panose="02020603050405020304" pitchFamily="18" charset="0"/>
                <a:cs typeface="Ali-A-Traditional" pitchFamily="2" charset="-78"/>
              </a:rPr>
              <a:t>:</a:t>
            </a:r>
            <a:endParaRPr lang="en-US" sz="4000" dirty="0">
              <a:effectLst/>
              <a:latin typeface="Calibri" panose="020F0502020204030204" pitchFamily="34" charset="0"/>
              <a:ea typeface="Calibri" panose="020F0502020204030204" pitchFamily="34" charset="0"/>
              <a:cs typeface="Ali-A-Traditional" pitchFamily="2" charset="-78"/>
            </a:endParaRPr>
          </a:p>
          <a:p>
            <a:pPr marL="342900" marR="142875" lvl="0" indent="-342900" algn="r">
              <a:lnSpc>
                <a:spcPct val="107000"/>
              </a:lnSpc>
              <a:spcBef>
                <a:spcPts val="0"/>
              </a:spcBef>
              <a:spcAft>
                <a:spcPts val="375"/>
              </a:spcAft>
              <a:buSzPts val="1000"/>
              <a:buFont typeface="Symbol" panose="05050102010706020507" pitchFamily="18" charset="2"/>
              <a:buChar char=""/>
              <a:tabLst>
                <a:tab pos="457200" algn="l"/>
              </a:tabLs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صعوبة في قراءة النصوص وإجراء العمليات الحسابية</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a:t>
            </a:r>
            <a:endParaRPr lang="en-US" sz="4000" dirty="0">
              <a:solidFill>
                <a:srgbClr val="333333"/>
              </a:solidFill>
              <a:effectLst/>
              <a:latin typeface="Calibri" panose="020F0502020204030204" pitchFamily="34" charset="0"/>
              <a:ea typeface="Calibri" panose="020F0502020204030204" pitchFamily="34" charset="0"/>
              <a:cs typeface="Ali-A-Traditional" pitchFamily="2" charset="-78"/>
            </a:endParaRPr>
          </a:p>
          <a:p>
            <a:pPr marL="342900" marR="142875" lvl="0" indent="-342900" algn="r">
              <a:lnSpc>
                <a:spcPct val="107000"/>
              </a:lnSpc>
              <a:spcBef>
                <a:spcPts val="0"/>
              </a:spcBef>
              <a:spcAft>
                <a:spcPts val="375"/>
              </a:spcAft>
              <a:buSzPts val="1000"/>
              <a:buFont typeface="Symbol" panose="05050102010706020507" pitchFamily="18" charset="2"/>
              <a:buChar char=""/>
              <a:tabLst>
                <a:tab pos="457200" algn="l"/>
              </a:tabLs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صعوبة في الإجابة على الأسئلة التي تحتاج إلى الكتابة</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a:t>
            </a:r>
            <a:endParaRPr lang="en-US" sz="4000" dirty="0">
              <a:solidFill>
                <a:srgbClr val="333333"/>
              </a:solidFill>
              <a:effectLst/>
              <a:latin typeface="Calibri" panose="020F0502020204030204" pitchFamily="34" charset="0"/>
              <a:ea typeface="Calibri" panose="020F0502020204030204" pitchFamily="34" charset="0"/>
              <a:cs typeface="Ali-A-Traditional" pitchFamily="2" charset="-78"/>
            </a:endParaRPr>
          </a:p>
          <a:p>
            <a:pPr marL="342900" marR="142875" lvl="0" indent="-342900" algn="r">
              <a:lnSpc>
                <a:spcPct val="107000"/>
              </a:lnSpc>
              <a:spcBef>
                <a:spcPts val="0"/>
              </a:spcBef>
              <a:spcAft>
                <a:spcPts val="375"/>
              </a:spcAft>
              <a:buSzPts val="1000"/>
              <a:buFont typeface="Symbol" panose="05050102010706020507" pitchFamily="18" charset="2"/>
              <a:buChar char=""/>
              <a:tabLst>
                <a:tab pos="457200" algn="l"/>
              </a:tabLs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يتجنب القراءة والكتابة</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a:t>
            </a:r>
            <a:endParaRPr lang="en-US" sz="4000" dirty="0">
              <a:solidFill>
                <a:srgbClr val="333333"/>
              </a:solidFill>
              <a:effectLst/>
              <a:latin typeface="Calibri" panose="020F0502020204030204" pitchFamily="34" charset="0"/>
              <a:ea typeface="Calibri" panose="020F0502020204030204" pitchFamily="34" charset="0"/>
              <a:cs typeface="Ali-A-Traditional" pitchFamily="2" charset="-78"/>
            </a:endParaRPr>
          </a:p>
          <a:p>
            <a:pPr marL="342900" marR="142875" lvl="0" indent="-342900" algn="r">
              <a:lnSpc>
                <a:spcPct val="107000"/>
              </a:lnSpc>
              <a:spcBef>
                <a:spcPts val="0"/>
              </a:spcBef>
              <a:spcAft>
                <a:spcPts val="375"/>
              </a:spcAft>
              <a:buSzPts val="1000"/>
              <a:buFont typeface="Symbol" panose="05050102010706020507" pitchFamily="18" charset="2"/>
              <a:buChar char=""/>
              <a:tabLst>
                <a:tab pos="457200" algn="l"/>
              </a:tabLs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كتابة كلمة واحدة بأكثر من طريقة في موضوع واحد</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a:t>
            </a:r>
            <a:endParaRPr lang="en-US" sz="4000" dirty="0">
              <a:solidFill>
                <a:srgbClr val="333333"/>
              </a:solidFill>
              <a:effectLst/>
              <a:latin typeface="Calibri" panose="020F0502020204030204" pitchFamily="34" charset="0"/>
              <a:ea typeface="Calibri" panose="020F0502020204030204" pitchFamily="34" charset="0"/>
              <a:cs typeface="Ali-A-Traditional" pitchFamily="2" charset="-78"/>
            </a:endParaRPr>
          </a:p>
          <a:p>
            <a:pPr marL="342900" marR="142875" lvl="0" indent="-342900" algn="r">
              <a:lnSpc>
                <a:spcPct val="107000"/>
              </a:lnSpc>
              <a:spcBef>
                <a:spcPts val="0"/>
              </a:spcBef>
              <a:spcAft>
                <a:spcPts val="375"/>
              </a:spcAft>
              <a:buSzPts val="1000"/>
              <a:buFont typeface="Symbol" panose="05050102010706020507" pitchFamily="18" charset="2"/>
              <a:buChar char=""/>
              <a:tabLst>
                <a:tab pos="457200" algn="l"/>
              </a:tabLs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ضعف في الترتيب والتنظيم</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a:t>
            </a:r>
            <a:endParaRPr lang="en-US" sz="4000" dirty="0">
              <a:solidFill>
                <a:srgbClr val="333333"/>
              </a:solidFill>
              <a:effectLst/>
              <a:latin typeface="Calibri" panose="020F0502020204030204" pitchFamily="34" charset="0"/>
              <a:ea typeface="Calibri" panose="020F0502020204030204" pitchFamily="34" charset="0"/>
              <a:cs typeface="Ali-A-Traditional" pitchFamily="2" charset="-78"/>
            </a:endParaRPr>
          </a:p>
          <a:p>
            <a:pPr marL="342900" marR="142875" lvl="0" indent="-342900" algn="r">
              <a:lnSpc>
                <a:spcPct val="107000"/>
              </a:lnSpc>
              <a:spcBef>
                <a:spcPts val="0"/>
              </a:spcBef>
              <a:spcAft>
                <a:spcPts val="375"/>
              </a:spcAft>
              <a:buSzPts val="1000"/>
              <a:buFont typeface="Symbol" panose="05050102010706020507" pitchFamily="18" charset="2"/>
              <a:buChar char=""/>
              <a:tabLst>
                <a:tab pos="457200" algn="l"/>
              </a:tabLs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لا يستطيع الاندماج في مناقشات الفصل والتعبير عن أفكاره</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a:t>
            </a:r>
            <a:endParaRPr lang="en-US" sz="4000" dirty="0">
              <a:solidFill>
                <a:srgbClr val="333333"/>
              </a:solidFill>
              <a:effectLst/>
              <a:latin typeface="Calibri" panose="020F0502020204030204" pitchFamily="34" charset="0"/>
              <a:ea typeface="Calibri" panose="020F0502020204030204" pitchFamily="34" charset="0"/>
              <a:cs typeface="Ali-A-Traditional" pitchFamily="2" charset="-78"/>
            </a:endParaRPr>
          </a:p>
          <a:p>
            <a:pPr algn="r"/>
            <a:r>
              <a:rPr lang="ar-SA" sz="4000" u="sng" dirty="0">
                <a:solidFill>
                  <a:srgbClr val="1A4FC9"/>
                </a:solidFill>
                <a:effectLst/>
                <a:latin typeface="Calibri" panose="020F0502020204030204" pitchFamily="34" charset="0"/>
                <a:ea typeface="Times New Roman" panose="02020603050405020304" pitchFamily="18" charset="0"/>
                <a:cs typeface="Ali-A-Traditional" pitchFamily="2" charset="-78"/>
                <a:hlinkClick r:id="rId2"/>
              </a:rPr>
              <a:t>رداءة الخط</a:t>
            </a:r>
            <a:endParaRPr lang="en-US" sz="4000" dirty="0">
              <a:cs typeface="Ali-A-Traditional" pitchFamily="2" charset="-78"/>
            </a:endParaRPr>
          </a:p>
        </p:txBody>
      </p:sp>
    </p:spTree>
    <p:extLst>
      <p:ext uri="{BB962C8B-B14F-4D97-AF65-F5344CB8AC3E}">
        <p14:creationId xmlns:p14="http://schemas.microsoft.com/office/powerpoint/2010/main" val="3714485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أنواع صعوبات التعلم">
            <a:hlinkClick r:id="rId2"/>
            <a:extLst>
              <a:ext uri="{FF2B5EF4-FFF2-40B4-BE49-F238E27FC236}">
                <a16:creationId xmlns:a16="http://schemas.microsoft.com/office/drawing/2014/main" id="{D7036720-A8F7-73BE-8B1E-3FD1F6C4562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bwMode="auto">
          <a:xfrm>
            <a:off x="2389691" y="2160588"/>
            <a:ext cx="5172656" cy="3881437"/>
          </a:xfrm>
          <a:prstGeom prst="rect">
            <a:avLst/>
          </a:prstGeom>
          <a:noFill/>
          <a:ln>
            <a:noFill/>
          </a:ln>
        </p:spPr>
      </p:pic>
    </p:spTree>
    <p:extLst>
      <p:ext uri="{BB962C8B-B14F-4D97-AF65-F5344CB8AC3E}">
        <p14:creationId xmlns:p14="http://schemas.microsoft.com/office/powerpoint/2010/main" val="3076783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85B1A7-5C13-0401-9AEC-3B712688828D}"/>
              </a:ext>
            </a:extLst>
          </p:cNvPr>
          <p:cNvSpPr>
            <a:spLocks noGrp="1"/>
          </p:cNvSpPr>
          <p:nvPr>
            <p:ph idx="1"/>
          </p:nvPr>
        </p:nvSpPr>
        <p:spPr>
          <a:xfrm>
            <a:off x="838200" y="644236"/>
            <a:ext cx="10515600" cy="5532727"/>
          </a:xfrm>
        </p:spPr>
        <p:txBody>
          <a:bodyPr>
            <a:normAutofit lnSpcReduction="10000"/>
          </a:bodyPr>
          <a:lstStyle/>
          <a:p>
            <a:pPr algn="ctr"/>
            <a:r>
              <a:rPr lang="ar-IQ" sz="4000" dirty="0">
                <a:solidFill>
                  <a:srgbClr val="333333"/>
                </a:solidFill>
                <a:latin typeface="Calibri" panose="020F0502020204030204" pitchFamily="34" charset="0"/>
                <a:cs typeface="Ali-A-Traditional" pitchFamily="2" charset="-78"/>
              </a:rPr>
              <a:t>اهم صعوبات التعلم</a:t>
            </a:r>
          </a:p>
          <a:p>
            <a:pPr marL="0" marR="0" algn="r">
              <a:lnSpc>
                <a:spcPts val="2700"/>
              </a:lnSpc>
              <a:spcBef>
                <a:spcPts val="0"/>
              </a:spcBef>
              <a:spcAft>
                <a:spcPts val="0"/>
              </a:spcAft>
            </a:pPr>
            <a:r>
              <a:rPr lang="en-US" sz="4000" dirty="0">
                <a:solidFill>
                  <a:srgbClr val="333333"/>
                </a:solidFill>
                <a:latin typeface="Calibri" panose="020F0502020204030204" pitchFamily="34" charset="0"/>
                <a:cs typeface="Ali-A-Traditional" pitchFamily="2" charset="-78"/>
              </a:rPr>
              <a:t> </a:t>
            </a:r>
          </a:p>
          <a:p>
            <a:pPr marL="0" marR="0" algn="r">
              <a:lnSpc>
                <a:spcPct val="107000"/>
              </a:lnSpc>
              <a:spcBef>
                <a:spcPts val="0"/>
              </a:spcBef>
              <a:spcAft>
                <a:spcPts val="1500"/>
              </a:spcAft>
            </a:pPr>
            <a:r>
              <a:rPr lang="ar-SA" sz="4000" dirty="0">
                <a:solidFill>
                  <a:srgbClr val="333333"/>
                </a:solidFill>
                <a:latin typeface="Calibri" panose="020F0502020204030204" pitchFamily="34" charset="0"/>
                <a:cs typeface="Ali-A-Traditional" pitchFamily="2" charset="-78"/>
              </a:rPr>
              <a:t>أظهرت الدراسات الحديثة وجود أسباب متعددة و متداخلة لصعوبات التعلم، نوجزها فيما يلي</a:t>
            </a:r>
            <a:r>
              <a:rPr lang="en-US" sz="4000" dirty="0">
                <a:solidFill>
                  <a:srgbClr val="333333"/>
                </a:solidFill>
                <a:latin typeface="Calibri" panose="020F0502020204030204" pitchFamily="34" charset="0"/>
                <a:cs typeface="Ali-A-Traditional" pitchFamily="2" charset="-78"/>
              </a:rPr>
              <a:t>:</a:t>
            </a:r>
          </a:p>
          <a:p>
            <a:pPr marL="0" marR="0" algn="r">
              <a:lnSpc>
                <a:spcPts val="2700"/>
              </a:lnSpc>
              <a:spcBef>
                <a:spcPts val="0"/>
              </a:spcBef>
              <a:spcAft>
                <a:spcPts val="0"/>
              </a:spcAft>
            </a:pPr>
            <a:r>
              <a:rPr lang="ar-SA" sz="4000" dirty="0">
                <a:solidFill>
                  <a:srgbClr val="333333"/>
                </a:solidFill>
                <a:latin typeface="Calibri" panose="020F0502020204030204" pitchFamily="34" charset="0"/>
                <a:cs typeface="Ali-A-Traditional" pitchFamily="2" charset="-78"/>
              </a:rPr>
              <a:t>عيوب في نمو المخ</a:t>
            </a:r>
            <a:r>
              <a:rPr lang="en-US" sz="4000" dirty="0">
                <a:solidFill>
                  <a:srgbClr val="333333"/>
                </a:solidFill>
                <a:latin typeface="Calibri" panose="020F0502020204030204" pitchFamily="34" charset="0"/>
                <a:cs typeface="Ali-A-Traditional" pitchFamily="2" charset="-78"/>
              </a:rPr>
              <a:t> </a:t>
            </a:r>
          </a:p>
          <a:p>
            <a:pPr marL="0" marR="0" algn="r">
              <a:lnSpc>
                <a:spcPct val="107000"/>
              </a:lnSpc>
              <a:spcBef>
                <a:spcPts val="0"/>
              </a:spcBef>
              <a:spcAft>
                <a:spcPts val="1500"/>
              </a:spcAft>
            </a:pPr>
            <a:r>
              <a:rPr lang="ar-SA" sz="4000" dirty="0">
                <a:solidFill>
                  <a:srgbClr val="333333"/>
                </a:solidFill>
                <a:latin typeface="Calibri" panose="020F0502020204030204" pitchFamily="34" charset="0"/>
                <a:cs typeface="Ali-A-Traditional" pitchFamily="2" charset="-78"/>
              </a:rPr>
              <a:t>خلال مراحل نمو الجنين، قد تحدث بعض العيوب والأخطاء التي قد تؤثر على تكوين و اتصال الخلايا العصبية ببعضها البعض، و يعتقد العلماء أن هذه الأخطاء أو العيوب في نمو الخلايا العصبية هي التي تؤدي إلى ظهور صعوبات التعلم عند الأطفال</a:t>
            </a:r>
            <a:r>
              <a:rPr lang="en-US" sz="18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ctr"/>
            <a:endParaRPr lang="en-US" dirty="0"/>
          </a:p>
        </p:txBody>
      </p:sp>
    </p:spTree>
    <p:extLst>
      <p:ext uri="{BB962C8B-B14F-4D97-AF65-F5344CB8AC3E}">
        <p14:creationId xmlns:p14="http://schemas.microsoft.com/office/powerpoint/2010/main" val="3586068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047907-40E1-CF91-F158-9235FFAB40F4}"/>
              </a:ext>
            </a:extLst>
          </p:cNvPr>
          <p:cNvSpPr>
            <a:spLocks noGrp="1"/>
          </p:cNvSpPr>
          <p:nvPr>
            <p:ph idx="1"/>
          </p:nvPr>
        </p:nvSpPr>
        <p:spPr>
          <a:xfrm>
            <a:off x="693420" y="281941"/>
            <a:ext cx="10660380" cy="5895022"/>
          </a:xfrm>
        </p:spPr>
        <p:txBody>
          <a:bodyPr>
            <a:normAutofit fontScale="92500" lnSpcReduction="10000"/>
          </a:bodyPr>
          <a:lstStyle/>
          <a:p>
            <a:pPr marL="0" marR="0" algn="r">
              <a:lnSpc>
                <a:spcPts val="2700"/>
              </a:lnSpc>
              <a:spcBef>
                <a:spcPts val="0"/>
              </a:spcBef>
              <a:spcAft>
                <a:spcPts val="0"/>
              </a:spcAft>
            </a:pPr>
            <a:endParaRPr lang="ar-IQ" sz="4000" b="1" dirty="0">
              <a:solidFill>
                <a:srgbClr val="333399"/>
              </a:solidFill>
              <a:effectLst/>
              <a:latin typeface="droid arabic kufi"/>
              <a:ea typeface="Times New Roman" panose="02020603050405020304" pitchFamily="18" charset="0"/>
              <a:cs typeface="+mj-cs"/>
            </a:endParaRPr>
          </a:p>
          <a:p>
            <a:pPr marL="0" marR="0" algn="r">
              <a:lnSpc>
                <a:spcPts val="2700"/>
              </a:lnSpc>
              <a:spcBef>
                <a:spcPts val="0"/>
              </a:spcBef>
              <a:spcAft>
                <a:spcPts val="0"/>
              </a:spcAft>
            </a:pPr>
            <a:r>
              <a:rPr lang="ar-SA" sz="4000" b="1" dirty="0">
                <a:solidFill>
                  <a:srgbClr val="333399"/>
                </a:solidFill>
                <a:effectLst/>
                <a:latin typeface="droid arabic kufi"/>
                <a:ea typeface="Times New Roman" panose="02020603050405020304" pitchFamily="18" charset="0"/>
                <a:cs typeface="+mj-cs"/>
              </a:rPr>
              <a:t>ب- تعريف جمعية الأطفال والكبار ذوي صعوبات التعلم</a:t>
            </a:r>
            <a:endParaRPr lang="en-US" sz="4000" dirty="0">
              <a:effectLst/>
              <a:latin typeface="Calibri" panose="020F0502020204030204" pitchFamily="34" charset="0"/>
              <a:ea typeface="Calibri" panose="020F0502020204030204" pitchFamily="34" charset="0"/>
              <a:cs typeface="+mj-cs"/>
            </a:endParaRPr>
          </a:p>
          <a:p>
            <a:pPr algn="r"/>
            <a:r>
              <a:rPr lang="ar-SA" sz="4000" dirty="0">
                <a:solidFill>
                  <a:srgbClr val="333333"/>
                </a:solidFill>
                <a:effectLst/>
                <a:ea typeface="Times New Roman" panose="02020603050405020304" pitchFamily="18" charset="0"/>
                <a:cs typeface="+mj-cs"/>
              </a:rPr>
              <a:t>تعتبر صعوبات التعلم حالة مستمرة، ويفترض أن تكون ناتجة عن عوامل عصبية تتدخل في نمو القدرات اللفظية وغير اللفظية، وتوجد صعوبات التعلم كحالة إعاقة واضحة مع وجود قدرة عقلية عادية إلى فوق العادي، وأنظمة حسية حركية متكاملة وفرص تعليم كافية. وتتنوع هذه الحالة في درجة ظهورها وفي درجة شدتها. وتؤثر هذه الحالة خلال حياة الفرد على تقدير الذات، التربية، المهنة، التكيف الاجتماعي، وفي أنشطة الحياة اليومية</a:t>
            </a:r>
            <a:endParaRPr lang="en-US" sz="4000" dirty="0">
              <a:cs typeface="+mj-cs"/>
            </a:endParaRPr>
          </a:p>
        </p:txBody>
      </p:sp>
    </p:spTree>
    <p:extLst>
      <p:ext uri="{BB962C8B-B14F-4D97-AF65-F5344CB8AC3E}">
        <p14:creationId xmlns:p14="http://schemas.microsoft.com/office/powerpoint/2010/main" val="40165049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93136A-DFB1-1F7D-F92D-926128D8B382}"/>
              </a:ext>
            </a:extLst>
          </p:cNvPr>
          <p:cNvSpPr>
            <a:spLocks noGrp="1"/>
          </p:cNvSpPr>
          <p:nvPr>
            <p:ph idx="1"/>
          </p:nvPr>
        </p:nvSpPr>
        <p:spPr>
          <a:xfrm>
            <a:off x="833120" y="762000"/>
            <a:ext cx="10673080" cy="5740400"/>
          </a:xfrm>
        </p:spPr>
        <p:txBody>
          <a:bodyPr>
            <a:normAutofit fontScale="92500" lnSpcReduction="10000"/>
          </a:bodyPr>
          <a:lstStyle/>
          <a:p>
            <a:pPr marL="0" marR="0" algn="r">
              <a:lnSpc>
                <a:spcPts val="2700"/>
              </a:lnSpc>
              <a:spcBef>
                <a:spcPts val="0"/>
              </a:spcBef>
              <a:spcAft>
                <a:spcPts val="0"/>
              </a:spcAft>
            </a:pPr>
            <a:endParaRPr lang="ar-IQ" sz="4000" b="1" dirty="0">
              <a:solidFill>
                <a:srgbClr val="993300"/>
              </a:solidFill>
              <a:effectLst/>
              <a:latin typeface="droid arabic kufi"/>
              <a:ea typeface="Times New Roman" panose="02020603050405020304" pitchFamily="18" charset="0"/>
              <a:cs typeface="Ali-A-Traditional" pitchFamily="2" charset="-78"/>
            </a:endParaRPr>
          </a:p>
          <a:p>
            <a:pPr marL="0" marR="0" algn="r">
              <a:lnSpc>
                <a:spcPts val="2700"/>
              </a:lnSpc>
              <a:spcBef>
                <a:spcPts val="0"/>
              </a:spcBef>
              <a:spcAft>
                <a:spcPts val="0"/>
              </a:spcAft>
            </a:pPr>
            <a:r>
              <a:rPr lang="ar-SA" sz="4000" b="1" dirty="0">
                <a:solidFill>
                  <a:srgbClr val="993300"/>
                </a:solidFill>
                <a:effectLst/>
                <a:latin typeface="droid arabic kufi"/>
                <a:ea typeface="Times New Roman" panose="02020603050405020304" pitchFamily="18" charset="0"/>
                <a:cs typeface="Ali-A-Traditional" pitchFamily="2" charset="-78"/>
              </a:rPr>
              <a:t>العيوب الوراثية</a:t>
            </a:r>
            <a:endParaRPr lang="en-US" sz="4000" dirty="0">
              <a:effectLst/>
              <a:latin typeface="Calibri" panose="020F0502020204030204" pitchFamily="34" charset="0"/>
              <a:ea typeface="Calibri" panose="020F0502020204030204" pitchFamily="34" charset="0"/>
              <a:cs typeface="Ali-A-Traditional" pitchFamily="2" charset="-78"/>
            </a:endParaRPr>
          </a:p>
          <a:p>
            <a:pPr algn="r"/>
            <a:r>
              <a:rPr lang="ar-SA" sz="4000" dirty="0">
                <a:solidFill>
                  <a:srgbClr val="333333"/>
                </a:solidFill>
                <a:effectLst/>
                <a:ea typeface="Times New Roman" panose="02020603050405020304" pitchFamily="18" charset="0"/>
                <a:cs typeface="Ali-A-Traditional" pitchFamily="2" charset="-78"/>
              </a:rPr>
              <a:t>يلاحظ في كثير من الأحيان انتشار صعوبات التعلم في أسر معينة، و يعتقد أن هذا الأمر يعود لأساس وراثي، فعلى سبيل المثال فإن الأطفال الذين يفتقدون بعض المهارات المطلوبة للقراءة مثل سماع الأصوات المميزة والمفصلة للكلمات ، من المحتمل أن يكون أحد الأبوين يعاني من مشكلة مماثلة</a:t>
            </a:r>
            <a:r>
              <a:rPr lang="ar-IQ" sz="4000" dirty="0">
                <a:solidFill>
                  <a:srgbClr val="333333"/>
                </a:solidFill>
                <a:effectLst/>
                <a:ea typeface="Times New Roman" panose="02020603050405020304" pitchFamily="18" charset="0"/>
                <a:cs typeface="Ali-A-Traditional" pitchFamily="2" charset="-78"/>
              </a:rPr>
              <a:t>.</a:t>
            </a:r>
          </a:p>
          <a:p>
            <a:pPr algn="r"/>
            <a:r>
              <a:rPr lang="ar-IQ" sz="4000" dirty="0">
                <a:solidFill>
                  <a:srgbClr val="333333"/>
                </a:solidFill>
                <a:effectLst/>
                <a:ea typeface="Times New Roman" panose="02020603050405020304" pitchFamily="18" charset="0"/>
                <a:cs typeface="Ali-A-Traditional" pitchFamily="2" charset="-78"/>
              </a:rPr>
              <a:t> </a:t>
            </a:r>
          </a:p>
          <a:p>
            <a:pPr marL="0" marR="0" algn="r">
              <a:lnSpc>
                <a:spcPts val="2700"/>
              </a:lnSpc>
              <a:spcBef>
                <a:spcPts val="0"/>
              </a:spcBef>
              <a:spcAft>
                <a:spcPts val="0"/>
              </a:spcAft>
            </a:pPr>
            <a:r>
              <a:rPr lang="ar-IQ" sz="4000" b="1" dirty="0">
                <a:solidFill>
                  <a:srgbClr val="8A2BE2"/>
                </a:solidFill>
                <a:effectLst/>
                <a:latin typeface="droid arabic kufi"/>
                <a:ea typeface="Times New Roman" panose="02020603050405020304" pitchFamily="18" charset="0"/>
                <a:cs typeface="Ali-A-Traditional" pitchFamily="2" charset="-78"/>
              </a:rPr>
              <a:t>مشاكل الحمل والولادة</a:t>
            </a:r>
            <a:r>
              <a:rPr lang="en-US" sz="4000" b="1" dirty="0">
                <a:solidFill>
                  <a:srgbClr val="8A2BE2"/>
                </a:solidFill>
                <a:effectLst/>
                <a:latin typeface="droid arabic kufi"/>
                <a:ea typeface="Times New Roman" panose="02020603050405020304" pitchFamily="18" charset="0"/>
                <a:cs typeface="Ali-A-Traditional" pitchFamily="2" charset="-78"/>
              </a:rPr>
              <a:t> </a:t>
            </a:r>
            <a:endParaRPr lang="en-US" sz="4000" dirty="0">
              <a:effectLst/>
              <a:latin typeface="Calibri" panose="020F0502020204030204" pitchFamily="34" charset="0"/>
              <a:ea typeface="Calibri" panose="020F0502020204030204" pitchFamily="34" charset="0"/>
              <a:cs typeface="Ali-A-Traditional" pitchFamily="2" charset="-78"/>
            </a:endParaRPr>
          </a:p>
          <a:p>
            <a:pPr marL="0" marR="0" algn="r">
              <a:lnSpc>
                <a:spcPct val="107000"/>
              </a:lnSpc>
              <a:spcBef>
                <a:spcPts val="0"/>
              </a:spcBef>
              <a:spcAft>
                <a:spcPts val="1500"/>
              </a:spcAf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يمكن أن يرتبط ظهور صعوبات التعلم لدى الطفل بالمراحل التي تسبق ولادته، ففي بعض الحالات يتفاعل الجهاز المناعي للأم مع الجنين كما لو كان جسما غريبا يهاجمه، وهذا التفاعل يؤدي إلى اختلال فى نمو الجهاز العصبي لهذا الأخير</a:t>
            </a:r>
            <a:endParaRPr lang="en-US" sz="4000" dirty="0">
              <a:cs typeface="Ali-A-Traditional" pitchFamily="2" charset="-78"/>
            </a:endParaRPr>
          </a:p>
        </p:txBody>
      </p:sp>
    </p:spTree>
    <p:extLst>
      <p:ext uri="{BB962C8B-B14F-4D97-AF65-F5344CB8AC3E}">
        <p14:creationId xmlns:p14="http://schemas.microsoft.com/office/powerpoint/2010/main" val="4051905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D5A075-0086-ED5D-C023-5354EBA3789F}"/>
              </a:ext>
            </a:extLst>
          </p:cNvPr>
          <p:cNvSpPr>
            <a:spLocks noGrp="1"/>
          </p:cNvSpPr>
          <p:nvPr>
            <p:ph idx="1"/>
          </p:nvPr>
        </p:nvSpPr>
        <p:spPr>
          <a:xfrm>
            <a:off x="838200" y="203200"/>
            <a:ext cx="10515600" cy="5973763"/>
          </a:xfrm>
        </p:spPr>
        <p:txBody>
          <a:bodyPr>
            <a:noAutofit/>
          </a:bodyPr>
          <a:lstStyle/>
          <a:p>
            <a:pPr marL="0" marR="0" algn="r">
              <a:lnSpc>
                <a:spcPts val="2700"/>
              </a:lnSpc>
              <a:spcBef>
                <a:spcPts val="0"/>
              </a:spcBef>
              <a:spcAft>
                <a:spcPts val="0"/>
              </a:spcAft>
            </a:pPr>
            <a:endParaRPr lang="en-US" sz="4000" dirty="0">
              <a:effectLst/>
              <a:latin typeface="Calibri" panose="020F0502020204030204" pitchFamily="34" charset="0"/>
              <a:ea typeface="Calibri" panose="020F0502020204030204" pitchFamily="34" charset="0"/>
              <a:cs typeface="Ali-A-Traditional" pitchFamily="2" charset="-78"/>
            </a:endParaRPr>
          </a:p>
          <a:p>
            <a:pPr marL="0" marR="0" algn="r">
              <a:lnSpc>
                <a:spcPct val="107000"/>
              </a:lnSpc>
              <a:spcBef>
                <a:spcPts val="0"/>
              </a:spcBef>
              <a:spcAft>
                <a:spcPts val="1500"/>
              </a:spcAf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في حالات أخرى، قد يحدث التواء للحبل السري حول نفسه أثناء الولادة مما يؤدي إلى نقص مفاجئ للأوكسجين الذي يصل للجنين، مما يؤدي إلى الإعاقة في عمل المخ وصعوبة في التعلم في الكبركما يمكن أيضا أن يسبب التدخين أو تناول الخمور، أو بعض الأدوية الخطيرة أثناء الحمل إلى معاناة الطفل من صعوبات التعلم</a:t>
            </a:r>
            <a:r>
              <a:rPr lang="ar-IQ" sz="4000" dirty="0">
                <a:solidFill>
                  <a:srgbClr val="333333"/>
                </a:solidFill>
                <a:effectLst/>
                <a:latin typeface="Calibri" panose="020F0502020204030204" pitchFamily="34" charset="0"/>
                <a:ea typeface="Times New Roman" panose="02020603050405020304" pitchFamily="18" charset="0"/>
                <a:cs typeface="Ali-A-Traditional" pitchFamily="2" charset="-78"/>
              </a:rPr>
              <a:t>.</a:t>
            </a:r>
          </a:p>
          <a:p>
            <a:pPr algn="r"/>
            <a:endParaRPr lang="en-US" sz="4000" dirty="0">
              <a:cs typeface="Ali-A-Traditional" pitchFamily="2" charset="-78"/>
            </a:endParaRPr>
          </a:p>
        </p:txBody>
      </p:sp>
    </p:spTree>
    <p:extLst>
      <p:ext uri="{BB962C8B-B14F-4D97-AF65-F5344CB8AC3E}">
        <p14:creationId xmlns:p14="http://schemas.microsoft.com/office/powerpoint/2010/main" val="22469506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AC02A9-38E7-D476-178D-313234848033}"/>
              </a:ext>
            </a:extLst>
          </p:cNvPr>
          <p:cNvSpPr>
            <a:spLocks noGrp="1"/>
          </p:cNvSpPr>
          <p:nvPr>
            <p:ph idx="1"/>
          </p:nvPr>
        </p:nvSpPr>
        <p:spPr>
          <a:xfrm>
            <a:off x="838200" y="528320"/>
            <a:ext cx="10515600" cy="5648643"/>
          </a:xfrm>
        </p:spPr>
        <p:txBody>
          <a:bodyPr>
            <a:normAutofit/>
          </a:bodyPr>
          <a:lstStyle/>
          <a:p>
            <a:pPr marL="0" marR="0" algn="r">
              <a:lnSpc>
                <a:spcPct val="107000"/>
              </a:lnSpc>
              <a:spcBef>
                <a:spcPts val="0"/>
              </a:spcBef>
              <a:spcAft>
                <a:spcPts val="1500"/>
              </a:spcAft>
            </a:pPr>
            <a:endParaRPr lang="ar-IQ" sz="4000" dirty="0">
              <a:solidFill>
                <a:srgbClr val="333333"/>
              </a:solidFill>
              <a:latin typeface="Calibri" panose="020F0502020204030204" pitchFamily="34" charset="0"/>
              <a:cs typeface="Ali-A-Traditional" pitchFamily="2" charset="-78"/>
            </a:endParaRPr>
          </a:p>
          <a:p>
            <a:pPr marL="0" marR="0" algn="r">
              <a:lnSpc>
                <a:spcPts val="2700"/>
              </a:lnSpc>
              <a:spcBef>
                <a:spcPts val="0"/>
              </a:spcBef>
              <a:spcAft>
                <a:spcPts val="0"/>
              </a:spcAft>
            </a:pPr>
            <a:r>
              <a:rPr lang="ar-SA" sz="4000" dirty="0">
                <a:solidFill>
                  <a:schemeClr val="accent1"/>
                </a:solidFill>
                <a:latin typeface="Calibri" panose="020F0502020204030204" pitchFamily="34" charset="0"/>
                <a:cs typeface="Ali-A-Traditional" pitchFamily="2" charset="-78"/>
              </a:rPr>
              <a:t>مشاكل التلوث و البيئة</a:t>
            </a:r>
            <a:endParaRPr lang="en-US" sz="4000" dirty="0">
              <a:solidFill>
                <a:schemeClr val="accent1"/>
              </a:solidFill>
              <a:latin typeface="Calibri" panose="020F0502020204030204" pitchFamily="34" charset="0"/>
              <a:cs typeface="Ali-A-Traditional" pitchFamily="2" charset="-78"/>
            </a:endParaRPr>
          </a:p>
          <a:p>
            <a:pPr algn="r"/>
            <a:r>
              <a:rPr lang="ar-SA" sz="4000" dirty="0">
                <a:solidFill>
                  <a:srgbClr val="333333"/>
                </a:solidFill>
                <a:latin typeface="Calibri" panose="020F0502020204030204" pitchFamily="34" charset="0"/>
                <a:cs typeface="Ali-A-Traditional" pitchFamily="2" charset="-78"/>
              </a:rPr>
              <a:t>أثبتت الأبحاث أن التلوث البيئي من الممكن أن يؤدي إلى صعوبات التعلم بسبب تأثيره الضار على نمو الخلايا العصبية، وقد أظهرت الدراسات أن الرصاص وهو من المواد الملوثة للبيئة والناتج عن احتراق البنزين والموجود كذلك في مواسير مياه الشرب، من الممكن أن يؤدي إلى كثير من صعوبات التعلم</a:t>
            </a:r>
            <a:endParaRPr lang="en-US" sz="4000" dirty="0">
              <a:solidFill>
                <a:srgbClr val="333333"/>
              </a:solidFill>
              <a:latin typeface="Calibri" panose="020F0502020204030204" pitchFamily="34" charset="0"/>
              <a:cs typeface="Ali-A-Traditional" pitchFamily="2" charset="-78"/>
            </a:endParaRPr>
          </a:p>
          <a:p>
            <a:endParaRPr lang="en-US" sz="4000" dirty="0"/>
          </a:p>
        </p:txBody>
      </p:sp>
    </p:spTree>
    <p:extLst>
      <p:ext uri="{BB962C8B-B14F-4D97-AF65-F5344CB8AC3E}">
        <p14:creationId xmlns:p14="http://schemas.microsoft.com/office/powerpoint/2010/main" val="2009374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F6E75D-2197-05BB-8EB3-48473468330E}"/>
              </a:ext>
            </a:extLst>
          </p:cNvPr>
          <p:cNvSpPr>
            <a:spLocks noGrp="1"/>
          </p:cNvSpPr>
          <p:nvPr>
            <p:ph idx="1"/>
          </p:nvPr>
        </p:nvSpPr>
        <p:spPr/>
        <p:txBody>
          <a:bodyPr>
            <a:normAutofit fontScale="92500" lnSpcReduction="20000"/>
          </a:bodyPr>
          <a:lstStyle/>
          <a:p>
            <a:pPr marL="0" marR="0" algn="r">
              <a:lnSpc>
                <a:spcPts val="2700"/>
              </a:lnSpc>
              <a:spcBef>
                <a:spcPts val="0"/>
              </a:spcBef>
              <a:spcAft>
                <a:spcPts val="0"/>
              </a:spcAft>
            </a:pPr>
            <a:r>
              <a:rPr lang="ar-SA" sz="4000" b="1" kern="1800" dirty="0">
                <a:solidFill>
                  <a:srgbClr val="000080"/>
                </a:solidFill>
                <a:effectLst/>
                <a:latin typeface="droid arabic kufi"/>
                <a:ea typeface="Times New Roman" panose="02020603050405020304" pitchFamily="18" charset="0"/>
                <a:cs typeface="Ali-A-Traditional" pitchFamily="2" charset="-78"/>
              </a:rPr>
              <a:t>علاج صعوبات التعلم</a:t>
            </a:r>
            <a:endParaRPr lang="en-US" sz="4000" dirty="0">
              <a:effectLst/>
              <a:latin typeface="Calibri" panose="020F0502020204030204" pitchFamily="34" charset="0"/>
              <a:ea typeface="Calibri" panose="020F0502020204030204" pitchFamily="34" charset="0"/>
              <a:cs typeface="Ali-A-Traditional" pitchFamily="2" charset="-78"/>
            </a:endParaRPr>
          </a:p>
          <a:p>
            <a:pPr algn="r"/>
            <a:r>
              <a:rPr lang="ar-SA" sz="4000" dirty="0">
                <a:solidFill>
                  <a:srgbClr val="333333"/>
                </a:solidFill>
                <a:effectLst/>
                <a:ea typeface="Times New Roman" panose="02020603050405020304" pitchFamily="18" charset="0"/>
                <a:cs typeface="Ali-A-Traditional" pitchFamily="2" charset="-78"/>
              </a:rPr>
              <a:t>رأينا فيما سبق من هذا المقال أن لصعوبات التعلم أسبابا متعددة، و من الطبيعي أن يكون العلاج متناسبا مع طبيعة الصعوبة التي يعاني منها الطفل و درجة خطورتها، و من الطبيعي أيضا تظافر الجهود بين مختلف المتدخلين في تربية الطفل من آباء و معلمين و أطباء نفسيين. و عموما، يمكن التخفيف من الآثار المحتملة لصعوبات التعلم من خلال تفعيل التوجيهات التالية</a:t>
            </a:r>
            <a:endParaRPr lang="en-US" sz="4000" dirty="0">
              <a:cs typeface="Ali-A-Traditional" pitchFamily="2" charset="-78"/>
            </a:endParaRPr>
          </a:p>
        </p:txBody>
      </p:sp>
    </p:spTree>
    <p:extLst>
      <p:ext uri="{BB962C8B-B14F-4D97-AF65-F5344CB8AC3E}">
        <p14:creationId xmlns:p14="http://schemas.microsoft.com/office/powerpoint/2010/main" val="22080620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A8C35D-3D31-861A-D5F2-262F545D8D8C}"/>
              </a:ext>
            </a:extLst>
          </p:cNvPr>
          <p:cNvSpPr>
            <a:spLocks noGrp="1"/>
          </p:cNvSpPr>
          <p:nvPr>
            <p:ph idx="1"/>
          </p:nvPr>
        </p:nvSpPr>
        <p:spPr>
          <a:xfrm>
            <a:off x="838200" y="284480"/>
            <a:ext cx="10515600" cy="6035040"/>
          </a:xfrm>
        </p:spPr>
        <p:txBody>
          <a:bodyPr>
            <a:noAutofit/>
          </a:bodyPr>
          <a:lstStyle/>
          <a:p>
            <a:pPr algn="r"/>
            <a:r>
              <a:rPr lang="ar-SA" sz="4000" b="1" dirty="0">
                <a:solidFill>
                  <a:srgbClr val="008000"/>
                </a:solidFill>
                <a:effectLst/>
                <a:latin typeface="droid arabic kufi"/>
                <a:ea typeface="Times New Roman" panose="02020603050405020304" pitchFamily="18" charset="0"/>
                <a:cs typeface="Ali-A-Traditional" pitchFamily="2" charset="-78"/>
              </a:rPr>
              <a:t>أ- تفهم الوالدين للمشكلة</a:t>
            </a:r>
            <a:endParaRPr lang="ar-IQ" sz="4000" b="1" dirty="0">
              <a:solidFill>
                <a:srgbClr val="008000"/>
              </a:solidFill>
              <a:effectLst/>
              <a:latin typeface="droid arabic kufi"/>
              <a:ea typeface="Times New Roman" panose="02020603050405020304" pitchFamily="18" charset="0"/>
              <a:cs typeface="Ali-A-Traditional" pitchFamily="2" charset="-78"/>
            </a:endParaRPr>
          </a:p>
          <a:p>
            <a:pPr marL="0" marR="0" algn="r">
              <a:lnSpc>
                <a:spcPct val="107000"/>
              </a:lnSpc>
              <a:spcBef>
                <a:spcPts val="0"/>
              </a:spcBef>
              <a:spcAft>
                <a:spcPts val="1500"/>
              </a:spcAf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يجب على الآباء أن يتفهموا طبيعة مشاكل أبنائهم و أن يساعدوا المدرسة في بناء برنامج علاجي لهؤلاء الأبناء بعيدا عن التوترات النفسية</a:t>
            </a:r>
            <a:r>
              <a:rPr lang="ar-IQ" sz="4000" dirty="0">
                <a:solidFill>
                  <a:srgbClr val="333333"/>
                </a:solidFill>
                <a:effectLst/>
                <a:latin typeface="Calibri" panose="020F0502020204030204" pitchFamily="34" charset="0"/>
                <a:ea typeface="Times New Roman" panose="02020603050405020304" pitchFamily="18" charset="0"/>
                <a:cs typeface="Ali-A-Traditional" pitchFamily="2" charset="-78"/>
              </a:rPr>
              <a:t>.</a:t>
            </a:r>
          </a:p>
          <a:p>
            <a:pPr marL="0" marR="0" algn="r">
              <a:lnSpc>
                <a:spcPts val="2700"/>
              </a:lnSpc>
              <a:spcBef>
                <a:spcPts val="0"/>
              </a:spcBef>
              <a:spcAft>
                <a:spcPts val="0"/>
              </a:spcAft>
            </a:pPr>
            <a:endParaRPr lang="ar-IQ" sz="4000" b="1" dirty="0">
              <a:solidFill>
                <a:srgbClr val="333333"/>
              </a:solidFill>
              <a:latin typeface="Calibri" panose="020F0502020204030204" pitchFamily="34" charset="0"/>
              <a:ea typeface="Times New Roman" panose="02020603050405020304" pitchFamily="18" charset="0"/>
              <a:cs typeface="Ali-A-Traditional" pitchFamily="2" charset="-78"/>
            </a:endParaRPr>
          </a:p>
          <a:p>
            <a:pPr marL="0" marR="0" algn="r">
              <a:lnSpc>
                <a:spcPts val="2700"/>
              </a:lnSpc>
              <a:spcBef>
                <a:spcPts val="0"/>
              </a:spcBef>
              <a:spcAft>
                <a:spcPts val="0"/>
              </a:spcAft>
            </a:pPr>
            <a:r>
              <a:rPr lang="ar-SA" sz="4000" b="1" dirty="0">
                <a:solidFill>
                  <a:srgbClr val="008000"/>
                </a:solidFill>
                <a:effectLst/>
                <a:latin typeface="droid arabic kufi"/>
                <a:ea typeface="Times New Roman" panose="02020603050405020304" pitchFamily="18" charset="0"/>
                <a:cs typeface="Ali-A-Traditional" pitchFamily="2" charset="-78"/>
              </a:rPr>
              <a:t>ب- البرنامج التعليمي الخاص</a:t>
            </a:r>
            <a:endParaRPr lang="en-US" sz="4000" dirty="0">
              <a:effectLst/>
              <a:latin typeface="Calibri" panose="020F0502020204030204" pitchFamily="34" charset="0"/>
              <a:ea typeface="Calibri" panose="020F0502020204030204" pitchFamily="34" charset="0"/>
              <a:cs typeface="Ali-A-Traditional" pitchFamily="2" charset="-78"/>
            </a:endParaRPr>
          </a:p>
          <a:p>
            <a:pPr algn="r"/>
            <a:r>
              <a:rPr lang="ar-SA" sz="4000" dirty="0">
                <a:solidFill>
                  <a:srgbClr val="333333"/>
                </a:solidFill>
                <a:effectLst/>
                <a:ea typeface="Times New Roman" panose="02020603050405020304" pitchFamily="18" charset="0"/>
                <a:cs typeface="Ali-A-Traditional" pitchFamily="2" charset="-78"/>
              </a:rPr>
              <a:t>يجب تخطيط برنامج تعليمي خاص مناسب لكل طفل حسب نوع الصعوبة التعليمية التي يعاني منها، ويكون ذلك بالتعاون بين الأخصائي النفسي والمدرس والأسرة</a:t>
            </a:r>
            <a:r>
              <a:rPr lang="ar-IQ" sz="4000" dirty="0">
                <a:solidFill>
                  <a:srgbClr val="333333"/>
                </a:solidFill>
                <a:effectLst/>
                <a:ea typeface="Times New Roman" panose="02020603050405020304" pitchFamily="18" charset="0"/>
                <a:cs typeface="Ali-A-Traditional" pitchFamily="2" charset="-78"/>
              </a:rPr>
              <a:t>.</a:t>
            </a:r>
            <a:endParaRPr lang="en-US" sz="4000" dirty="0">
              <a:effectLst/>
              <a:latin typeface="Calibri" panose="020F0502020204030204" pitchFamily="34" charset="0"/>
              <a:ea typeface="Calibri" panose="020F0502020204030204" pitchFamily="34" charset="0"/>
              <a:cs typeface="Ali-A-Traditional" pitchFamily="2" charset="-78"/>
            </a:endParaRPr>
          </a:p>
          <a:p>
            <a:pPr algn="r"/>
            <a:endParaRPr lang="en-US" sz="4000" dirty="0">
              <a:cs typeface="Ali-A-Traditional" pitchFamily="2" charset="-78"/>
            </a:endParaRPr>
          </a:p>
        </p:txBody>
      </p:sp>
    </p:spTree>
    <p:extLst>
      <p:ext uri="{BB962C8B-B14F-4D97-AF65-F5344CB8AC3E}">
        <p14:creationId xmlns:p14="http://schemas.microsoft.com/office/powerpoint/2010/main" val="19506104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469A73-BB43-839C-3986-0F87C10DEBE1}"/>
              </a:ext>
            </a:extLst>
          </p:cNvPr>
          <p:cNvSpPr>
            <a:spLocks noGrp="1"/>
          </p:cNvSpPr>
          <p:nvPr>
            <p:ph idx="1"/>
          </p:nvPr>
        </p:nvSpPr>
        <p:spPr>
          <a:xfrm>
            <a:off x="838200" y="518160"/>
            <a:ext cx="10515600" cy="5658803"/>
          </a:xfrm>
        </p:spPr>
        <p:txBody>
          <a:bodyPr>
            <a:normAutofit/>
          </a:bodyPr>
          <a:lstStyle/>
          <a:p>
            <a:pPr algn="r"/>
            <a:endParaRPr lang="ar-IQ" sz="4000" dirty="0">
              <a:solidFill>
                <a:srgbClr val="333333"/>
              </a:solidFill>
              <a:effectLst/>
              <a:ea typeface="Times New Roman" panose="02020603050405020304" pitchFamily="18" charset="0"/>
              <a:cs typeface="Ali-A-Traditional" pitchFamily="2" charset="-78"/>
            </a:endParaRPr>
          </a:p>
          <a:p>
            <a:pPr marL="0" marR="0" algn="r">
              <a:lnSpc>
                <a:spcPct val="107000"/>
              </a:lnSpc>
              <a:spcBef>
                <a:spcPts val="0"/>
              </a:spcBef>
              <a:spcAft>
                <a:spcPts val="0"/>
              </a:spcAft>
            </a:pP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 </a:t>
            </a:r>
            <a:r>
              <a:rPr lang="ar-SA" sz="4000" b="1" dirty="0">
                <a:solidFill>
                  <a:srgbClr val="008000"/>
                </a:solidFill>
                <a:effectLst/>
                <a:latin typeface="droid arabic kufi"/>
                <a:ea typeface="Times New Roman" panose="02020603050405020304" pitchFamily="18" charset="0"/>
                <a:cs typeface="Ali-A-Traditional" pitchFamily="2" charset="-78"/>
              </a:rPr>
              <a:t>ج- التشخيص والتدخل المبكر</a:t>
            </a:r>
            <a:r>
              <a:rPr lang="en-US" sz="4000" b="1" dirty="0">
                <a:solidFill>
                  <a:srgbClr val="008000"/>
                </a:solidFill>
                <a:effectLst/>
                <a:latin typeface="droid arabic kufi"/>
                <a:ea typeface="Times New Roman" panose="02020603050405020304" pitchFamily="18" charset="0"/>
                <a:cs typeface="Ali-A-Traditional" pitchFamily="2" charset="-78"/>
              </a:rPr>
              <a:t> </a:t>
            </a:r>
            <a:endParaRPr lang="en-US" sz="4000" dirty="0">
              <a:effectLst/>
              <a:latin typeface="Calibri" panose="020F0502020204030204" pitchFamily="34" charset="0"/>
              <a:ea typeface="Calibri" panose="020F0502020204030204" pitchFamily="34" charset="0"/>
              <a:cs typeface="Ali-A-Traditional" pitchFamily="2" charset="-78"/>
            </a:endParaRPr>
          </a:p>
          <a:p>
            <a:pPr marL="0" marR="0" algn="r">
              <a:lnSpc>
                <a:spcPct val="107000"/>
              </a:lnSpc>
              <a:spcBef>
                <a:spcPts val="0"/>
              </a:spcBef>
              <a:spcAft>
                <a:spcPts val="1500"/>
              </a:spcAf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إن تشخيص حالة الطفل المصاب ينبغي أن تتم تحت إشراف الأخصائيين النفسيين ، و كلما كان التشخيص مبكرا، كلما تمكنا من التعامل بشكل أفضل مع الطفل، و تجنب الكثير من سوء الفهم</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a:t>
            </a:r>
            <a:endParaRPr lang="en-US" sz="4000" dirty="0">
              <a:effectLst/>
              <a:latin typeface="Calibri" panose="020F0502020204030204" pitchFamily="34" charset="0"/>
              <a:ea typeface="Calibri" panose="020F0502020204030204" pitchFamily="34" charset="0"/>
              <a:cs typeface="Ali-A-Traditional" pitchFamily="2" charset="-78"/>
            </a:endParaRPr>
          </a:p>
          <a:p>
            <a:pPr marL="0" marR="0" algn="r">
              <a:lnSpc>
                <a:spcPts val="2700"/>
              </a:lnSpc>
              <a:spcBef>
                <a:spcPts val="0"/>
              </a:spcBef>
              <a:spcAft>
                <a:spcPts val="0"/>
              </a:spcAft>
            </a:pPr>
            <a:r>
              <a:rPr lang="ar-SA" sz="4000" b="1" dirty="0">
                <a:solidFill>
                  <a:srgbClr val="008000"/>
                </a:solidFill>
                <a:effectLst/>
                <a:latin typeface="droid arabic kufi"/>
                <a:ea typeface="Times New Roman" panose="02020603050405020304" pitchFamily="18" charset="0"/>
                <a:cs typeface="Ali-A-Traditional" pitchFamily="2" charset="-78"/>
              </a:rPr>
              <a:t>د- التعاون بين المدرسة والعائلة</a:t>
            </a:r>
            <a:endParaRPr lang="en-US" sz="4000" dirty="0">
              <a:effectLst/>
              <a:latin typeface="Calibri" panose="020F0502020204030204" pitchFamily="34" charset="0"/>
              <a:ea typeface="Calibri" panose="020F0502020204030204" pitchFamily="34" charset="0"/>
              <a:cs typeface="Ali-A-Traditional" pitchFamily="2" charset="-78"/>
            </a:endParaRPr>
          </a:p>
          <a:p>
            <a:pPr marL="0" marR="0" algn="r">
              <a:lnSpc>
                <a:spcPct val="107000"/>
              </a:lnSpc>
              <a:spcBef>
                <a:spcPts val="0"/>
              </a:spcBef>
              <a:spcAft>
                <a:spcPts val="0"/>
              </a:spcAf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تؤثر صعوبات التعلم على الحياة ككل، ولذلك يجب أن يكون البرنامج العلاجي شاملا لكل نواحي التعلم، و بتنسيق تام بين الأسرة و المدرسة</a:t>
            </a:r>
            <a:endParaRPr lang="en-US" sz="4000" dirty="0">
              <a:cs typeface="Ali-A-Traditional" pitchFamily="2" charset="-78"/>
            </a:endParaRPr>
          </a:p>
        </p:txBody>
      </p:sp>
    </p:spTree>
    <p:extLst>
      <p:ext uri="{BB962C8B-B14F-4D97-AF65-F5344CB8AC3E}">
        <p14:creationId xmlns:p14="http://schemas.microsoft.com/office/powerpoint/2010/main" val="324669440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822CC4-CE49-6415-E2C6-80D0AF866385}"/>
              </a:ext>
            </a:extLst>
          </p:cNvPr>
          <p:cNvSpPr>
            <a:spLocks noGrp="1"/>
          </p:cNvSpPr>
          <p:nvPr>
            <p:ph idx="1"/>
          </p:nvPr>
        </p:nvSpPr>
        <p:spPr>
          <a:xfrm>
            <a:off x="838200" y="465667"/>
            <a:ext cx="10515600" cy="5711296"/>
          </a:xfrm>
        </p:spPr>
        <p:txBody>
          <a:bodyPr>
            <a:noAutofit/>
          </a:bodyPr>
          <a:lstStyle/>
          <a:p>
            <a:pPr algn="r"/>
            <a:r>
              <a:rPr lang="ar-IQ" sz="4000" dirty="0">
                <a:cs typeface="Ali-A-Traditional" pitchFamily="2" charset="-78"/>
              </a:rPr>
              <a:t>نشأة صعوبات التعلم: </a:t>
            </a:r>
          </a:p>
          <a:p>
            <a:pPr algn="r"/>
            <a:r>
              <a:rPr lang="ar-SA" sz="4000" dirty="0">
                <a:solidFill>
                  <a:srgbClr val="333333"/>
                </a:solidFill>
                <a:effectLst/>
                <a:ea typeface="Times New Roman" panose="02020603050405020304" pitchFamily="18" charset="0"/>
                <a:cs typeface="Ali-A-Traditional" pitchFamily="2" charset="-78"/>
              </a:rPr>
              <a:t>بدأ الاهتمام بصعوبات التعلم أساسا في المجال الطبي، وخاصة من قبل العلماء المهتمين بما يعرف الآن باضطرابات النطق، أما دور التربويين في تنمية وتطوير حقل صعوبات التعلـّم فلم يظهر بشكل ملحوظ إلا في مطلع القرن العشرين، و خصوصا في الستينات من القرن الماضي، </a:t>
            </a:r>
            <a:endParaRPr lang="ar-IQ" sz="4000" dirty="0">
              <a:solidFill>
                <a:srgbClr val="333333"/>
              </a:solidFill>
              <a:effectLst/>
              <a:ea typeface="Times New Roman" panose="02020603050405020304" pitchFamily="18" charset="0"/>
              <a:cs typeface="Ali-A-Traditional" pitchFamily="2" charset="-78"/>
            </a:endParaRPr>
          </a:p>
          <a:p>
            <a:pPr algn="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حيث ظهر مصطلح صعوبات التعلـّم حين قام  ” صموئيل كيرك</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 ” </a:t>
            </a:r>
            <a:r>
              <a:rPr lang="en-US" sz="4000" u="sng" dirty="0">
                <a:solidFill>
                  <a:srgbClr val="1A4FC9"/>
                </a:solidFill>
                <a:effectLst/>
                <a:latin typeface="Arial" panose="020B0604020202020204" pitchFamily="34" charset="0"/>
                <a:ea typeface="Times New Roman" panose="02020603050405020304" pitchFamily="18" charset="0"/>
                <a:cs typeface="Ali-A-Traditional" pitchFamily="2" charset="-78"/>
                <a:hlinkClick r:id="rId2"/>
              </a:rPr>
              <a:t>Samuel A. Kirk</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 </a:t>
            </a:r>
            <a:r>
              <a:rPr lang="ar-SA" sz="4000" dirty="0">
                <a:solidFill>
                  <a:srgbClr val="333333"/>
                </a:solidFill>
                <a:effectLst/>
                <a:latin typeface="Arial" panose="020B0604020202020204" pitchFamily="34" charset="0"/>
                <a:ea typeface="Times New Roman" panose="02020603050405020304" pitchFamily="18" charset="0"/>
                <a:cs typeface="Ali-A-Traditional" pitchFamily="2" charset="-78"/>
              </a:rPr>
              <a:t>عالم النفس الأمريكي في عام 1962 بإعداد كتاب جامعي يتحدث عن التربية الخاصة ظهر فيه أول التعريفات الخاصة بصعوبات التعلم</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a:t>
            </a:r>
            <a:endParaRPr lang="en-US" sz="4000" dirty="0">
              <a:effectLst/>
              <a:latin typeface="Calibri" panose="020F0502020204030204" pitchFamily="34" charset="0"/>
              <a:ea typeface="Calibri" panose="020F0502020204030204" pitchFamily="34" charset="0"/>
              <a:cs typeface="Ali-A-Traditional" pitchFamily="2" charset="-78"/>
            </a:endParaRPr>
          </a:p>
          <a:p>
            <a:pPr algn="r"/>
            <a:endParaRPr lang="en-US" sz="4000" dirty="0">
              <a:cs typeface="Ali-A-Traditional" pitchFamily="2" charset="-78"/>
            </a:endParaRPr>
          </a:p>
        </p:txBody>
      </p:sp>
    </p:spTree>
    <p:extLst>
      <p:ext uri="{BB962C8B-B14F-4D97-AF65-F5344CB8AC3E}">
        <p14:creationId xmlns:p14="http://schemas.microsoft.com/office/powerpoint/2010/main" val="56404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F2AC29-E153-67DD-2DBB-7DE8EDF13A27}"/>
              </a:ext>
            </a:extLst>
          </p:cNvPr>
          <p:cNvSpPr>
            <a:spLocks noGrp="1"/>
          </p:cNvSpPr>
          <p:nvPr>
            <p:ph idx="1"/>
          </p:nvPr>
        </p:nvSpPr>
        <p:spPr>
          <a:xfrm>
            <a:off x="552450" y="524933"/>
            <a:ext cx="10801350" cy="6085417"/>
          </a:xfrm>
        </p:spPr>
        <p:txBody>
          <a:bodyPr>
            <a:noAutofit/>
          </a:bodyPr>
          <a:lstStyle/>
          <a:p>
            <a:pPr algn="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وفي نفس العام أيضا كانت البداية العلمية عندما استخدم كل من كيرك و بيثمان هذا المصطلح لوصف مجموعة من الأطفال في الفصول الدراسية الذين يعانون من صعوبات تعلم القراءة والتهجي أو إجراء العمليات الحسابية</a:t>
            </a:r>
            <a:endParaRPr lang="ar-IQ" sz="4000" dirty="0">
              <a:solidFill>
                <a:srgbClr val="333333"/>
              </a:solidFill>
              <a:effectLst/>
              <a:latin typeface="Calibri" panose="020F0502020204030204" pitchFamily="34" charset="0"/>
              <a:ea typeface="Times New Roman" panose="02020603050405020304" pitchFamily="18" charset="0"/>
              <a:cs typeface="Ali-A-Traditional" pitchFamily="2" charset="-78"/>
            </a:endParaRPr>
          </a:p>
          <a:p>
            <a:pPr algn="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وفي عام 1963 عقد مؤتمر حضره التربويون وعلماء النفس والمهتمون بموضوع صعوبات التعلم وذلك لمناقشة واكتشاف مشكلات الأطفال المعاقين إدراكيا</a:t>
            </a:r>
            <a:endParaRPr lang="ar-IQ" sz="4000" dirty="0">
              <a:solidFill>
                <a:srgbClr val="333333"/>
              </a:solidFill>
              <a:effectLst/>
              <a:latin typeface="Calibri" panose="020F0502020204030204" pitchFamily="34" charset="0"/>
              <a:ea typeface="Times New Roman" panose="02020603050405020304" pitchFamily="18" charset="0"/>
              <a:cs typeface="Ali-A-Traditional" pitchFamily="2" charset="-78"/>
            </a:endParaRPr>
          </a:p>
          <a:p>
            <a:pPr algn="r"/>
            <a:r>
              <a:rPr lang="ar-SA" sz="4000" dirty="0">
                <a:solidFill>
                  <a:srgbClr val="333333"/>
                </a:solidFill>
                <a:effectLst/>
                <a:ea typeface="Times New Roman" panose="02020603050405020304" pitchFamily="18" charset="0"/>
                <a:cs typeface="Ali-A-Traditional" pitchFamily="2" charset="-78"/>
              </a:rPr>
              <a:t>وفي عام 1975 تم قبول مصطلح ” صعوبة التعلم ” في القانون الفيدرالي (التعليم لكل الأطفال المعاقين) وكانت هذه هي الخطوة الأخيرة لاستقرار المصطلح على المستوى الوطني بعد جهود كبيرة لتطوير تعريف أكثر تحديدا له وللمعايير المتعلقة به في السجل الفيدرالي عام</a:t>
            </a:r>
            <a:r>
              <a:rPr lang="ar-IQ" sz="4000" dirty="0">
                <a:solidFill>
                  <a:srgbClr val="333333"/>
                </a:solidFill>
                <a:effectLst/>
                <a:ea typeface="Times New Roman" panose="02020603050405020304" pitchFamily="18" charset="0"/>
                <a:cs typeface="Ali-A-Traditional" pitchFamily="2" charset="-78"/>
              </a:rPr>
              <a:t> </a:t>
            </a:r>
            <a:r>
              <a:rPr lang="ar-SA" sz="4000" dirty="0">
                <a:solidFill>
                  <a:srgbClr val="333333"/>
                </a:solidFill>
                <a:effectLst/>
                <a:ea typeface="Times New Roman" panose="02020603050405020304" pitchFamily="18" charset="0"/>
                <a:cs typeface="Ali-A-Traditional" pitchFamily="2" charset="-78"/>
              </a:rPr>
              <a:t>1977</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a:t>
            </a:r>
            <a:endParaRPr lang="ar-IQ" sz="4000" dirty="0">
              <a:solidFill>
                <a:srgbClr val="333333"/>
              </a:solidFill>
              <a:effectLst/>
              <a:latin typeface="Arial" panose="020B0604020202020204" pitchFamily="34" charset="0"/>
              <a:ea typeface="Times New Roman" panose="02020603050405020304" pitchFamily="18" charset="0"/>
              <a:cs typeface="Ali-A-Traditional" pitchFamily="2" charset="-78"/>
            </a:endParaRPr>
          </a:p>
          <a:p>
            <a:pPr algn="r"/>
            <a:endParaRPr lang="en-US" sz="4000" dirty="0">
              <a:cs typeface="Ali-A-Traditional" pitchFamily="2" charset="-78"/>
            </a:endParaRPr>
          </a:p>
        </p:txBody>
      </p:sp>
    </p:spTree>
    <p:extLst>
      <p:ext uri="{BB962C8B-B14F-4D97-AF65-F5344CB8AC3E}">
        <p14:creationId xmlns:p14="http://schemas.microsoft.com/office/powerpoint/2010/main" val="117976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BD9836-BD5A-2E88-4BEC-5C2029235146}"/>
              </a:ext>
            </a:extLst>
          </p:cNvPr>
          <p:cNvSpPr>
            <a:spLocks noGrp="1"/>
          </p:cNvSpPr>
          <p:nvPr>
            <p:ph idx="1"/>
          </p:nvPr>
        </p:nvSpPr>
        <p:spPr>
          <a:xfrm>
            <a:off x="838200" y="476250"/>
            <a:ext cx="10515600" cy="5700713"/>
          </a:xfrm>
        </p:spPr>
        <p:txBody>
          <a:bodyPr>
            <a:normAutofit lnSpcReduction="10000"/>
          </a:bodyPr>
          <a:lstStyle/>
          <a:p>
            <a:pPr algn="r"/>
            <a:r>
              <a:rPr lang="ar-SA" sz="4000" dirty="0">
                <a:solidFill>
                  <a:srgbClr val="333333"/>
                </a:solidFill>
                <a:effectLst/>
                <a:ea typeface="Times New Roman" panose="02020603050405020304" pitchFamily="18" charset="0"/>
                <a:cs typeface="Ali-A-Traditional" pitchFamily="2" charset="-78"/>
              </a:rPr>
              <a:t>وامتازت حقبة السبعينيات أيضا بظهور القانون العام 94 / 142 ، والذي يعتبر لدى التربويين من أهم القوانين التي ضمنت لذوي الاحتياجات الخاصة بشكل عام حقوقهم في التعليم والخدمات الأخرى المساندة، وحددت أدوار المتخصصين وحقوق أسرهم، وكان لمجال صعوبات التعلـّم نصيب كبير كغيره من مجالات الإعاقة فيما نص عليه هذا القانون ، وقد تغير مسمى هذا القانون وأصبح يعرف الآن بالقانون التربوي للأفراد الذين لديهم إعاقات، وقد أعطى هذا القانون منذ ظهوره في عام 1975م الجمعيات والمجموعات الداعمة لمجال صعوبات التعلـّم قاعدة قانونية يستفيدون منها في مناداتهم ومطالباتهم بتقديم تعليم مجاني مناسب للتلاميذ الذين لديهم صعوبات تعلـّم</a:t>
            </a:r>
            <a:endParaRPr lang="en-US" sz="4000" dirty="0">
              <a:effectLst/>
              <a:latin typeface="Calibri" panose="020F0502020204030204" pitchFamily="34" charset="0"/>
              <a:ea typeface="Calibri" panose="020F0502020204030204" pitchFamily="34" charset="0"/>
              <a:cs typeface="Ali-A-Traditional" pitchFamily="2" charset="-78"/>
            </a:endParaRPr>
          </a:p>
          <a:p>
            <a:pPr algn="r"/>
            <a:endParaRPr lang="en-US" sz="4000" dirty="0"/>
          </a:p>
        </p:txBody>
      </p:sp>
    </p:spTree>
    <p:extLst>
      <p:ext uri="{BB962C8B-B14F-4D97-AF65-F5344CB8AC3E}">
        <p14:creationId xmlns:p14="http://schemas.microsoft.com/office/powerpoint/2010/main" val="2370380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A93049-4257-3914-2223-955CCD407330}"/>
              </a:ext>
            </a:extLst>
          </p:cNvPr>
          <p:cNvSpPr>
            <a:spLocks noGrp="1"/>
          </p:cNvSpPr>
          <p:nvPr>
            <p:ph idx="1"/>
          </p:nvPr>
        </p:nvSpPr>
        <p:spPr>
          <a:xfrm>
            <a:off x="838200" y="426720"/>
            <a:ext cx="10515600" cy="5750243"/>
          </a:xfrm>
        </p:spPr>
        <p:txBody>
          <a:bodyPr>
            <a:noAutofit/>
          </a:bodyPr>
          <a:lstStyle/>
          <a:p>
            <a:pPr marL="0" marR="0" algn="r">
              <a:lnSpc>
                <a:spcPct val="107000"/>
              </a:lnSpc>
              <a:spcBef>
                <a:spcPts val="0"/>
              </a:spcBef>
              <a:spcAft>
                <a:spcPts val="0"/>
              </a:spcAf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وقد تم الاعتراف رسمياً بصعوبات التعلم بموجب </a:t>
            </a:r>
            <a:r>
              <a:rPr lang="ar-SA" sz="4000" u="sng" dirty="0">
                <a:solidFill>
                  <a:srgbClr val="1A4FC9"/>
                </a:solidFill>
                <a:effectLst/>
                <a:latin typeface="Calibri" panose="020F0502020204030204" pitchFamily="34" charset="0"/>
                <a:ea typeface="Times New Roman" panose="02020603050405020304" pitchFamily="18" charset="0"/>
                <a:cs typeface="Ali-A-Traditional" pitchFamily="2" charset="-78"/>
                <a:hlinkClick r:id="rId2"/>
              </a:rPr>
              <a:t>القانون العام للولايات المتحدة 91/230</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 </a:t>
            </a:r>
            <a:r>
              <a:rPr lang="ar-SA" sz="4000" dirty="0">
                <a:solidFill>
                  <a:srgbClr val="333333"/>
                </a:solidFill>
                <a:effectLst/>
                <a:latin typeface="Arial" panose="020B0604020202020204" pitchFamily="34" charset="0"/>
                <a:ea typeface="Times New Roman" panose="02020603050405020304" pitchFamily="18" charset="0"/>
                <a:cs typeface="Ali-A-Traditional" pitchFamily="2" charset="-78"/>
              </a:rPr>
              <a:t>عام 1969 الخاص بالأطفال ذوي صعوبات التعلم</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a:t>
            </a:r>
            <a:endParaRPr lang="ar-IQ" sz="4000" dirty="0">
              <a:solidFill>
                <a:srgbClr val="333333"/>
              </a:solidFill>
              <a:effectLst/>
              <a:latin typeface="Arial" panose="020B0604020202020204" pitchFamily="34" charset="0"/>
              <a:ea typeface="Times New Roman" panose="02020603050405020304" pitchFamily="18" charset="0"/>
              <a:cs typeface="Ali-A-Traditional" pitchFamily="2" charset="-78"/>
            </a:endParaRPr>
          </a:p>
          <a:p>
            <a:pPr marL="0" marR="0" algn="r">
              <a:lnSpc>
                <a:spcPts val="2700"/>
              </a:lnSpc>
              <a:spcBef>
                <a:spcPts val="0"/>
              </a:spcBef>
              <a:spcAft>
                <a:spcPts val="0"/>
              </a:spcAft>
            </a:pPr>
            <a:endParaRPr lang="ar-IQ" sz="4000" b="1" kern="1800" dirty="0">
              <a:solidFill>
                <a:srgbClr val="000080"/>
              </a:solidFill>
              <a:effectLst/>
              <a:latin typeface="droid arabic kufi"/>
              <a:ea typeface="Times New Roman" panose="02020603050405020304" pitchFamily="18" charset="0"/>
              <a:cs typeface="Ali-A-Traditional" pitchFamily="2" charset="-78"/>
            </a:endParaRPr>
          </a:p>
          <a:p>
            <a:pPr marL="0" marR="0" algn="r">
              <a:lnSpc>
                <a:spcPts val="2700"/>
              </a:lnSpc>
              <a:spcBef>
                <a:spcPts val="0"/>
              </a:spcBef>
              <a:spcAft>
                <a:spcPts val="0"/>
              </a:spcAft>
            </a:pPr>
            <a:r>
              <a:rPr lang="ar-SA" sz="4000" b="1" kern="1800" dirty="0">
                <a:solidFill>
                  <a:srgbClr val="000080"/>
                </a:solidFill>
                <a:effectLst/>
                <a:latin typeface="droid arabic kufi"/>
                <a:ea typeface="Times New Roman" panose="02020603050405020304" pitchFamily="18" charset="0"/>
                <a:cs typeface="Ali-A-Traditional" pitchFamily="2" charset="-78"/>
              </a:rPr>
              <a:t>تصنيف وأنماط صعوبات التعلم</a:t>
            </a:r>
            <a:r>
              <a:rPr lang="ar-IQ" sz="4000" b="1" kern="1800" dirty="0">
                <a:solidFill>
                  <a:srgbClr val="000080"/>
                </a:solidFill>
                <a:effectLst/>
                <a:latin typeface="droid arabic kufi"/>
                <a:ea typeface="Times New Roman" panose="02020603050405020304" pitchFamily="18" charset="0"/>
                <a:cs typeface="Ali-A-Traditional" pitchFamily="2" charset="-78"/>
              </a:rPr>
              <a:t>: </a:t>
            </a: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يصنف المتخصصون في مجال صعوبات</a:t>
            </a:r>
            <a:r>
              <a:rPr lang="ar-IQ" sz="4000" dirty="0">
                <a:solidFill>
                  <a:srgbClr val="333333"/>
                </a:solidFill>
                <a:effectLst/>
                <a:latin typeface="Calibri" panose="020F0502020204030204" pitchFamily="34" charset="0"/>
                <a:ea typeface="Times New Roman" panose="02020603050405020304" pitchFamily="18" charset="0"/>
                <a:cs typeface="Ali-A-Traditional" pitchFamily="2" charset="-78"/>
              </a:rPr>
              <a:t> </a:t>
            </a:r>
          </a:p>
          <a:p>
            <a:pPr marL="0" marR="0" algn="r">
              <a:lnSpc>
                <a:spcPts val="2700"/>
              </a:lnSpc>
              <a:spcBef>
                <a:spcPts val="0"/>
              </a:spcBef>
              <a:spcAft>
                <a:spcPts val="0"/>
              </a:spcAft>
            </a:pPr>
            <a:r>
              <a:rPr lang="ar-IQ" sz="4000" dirty="0">
                <a:solidFill>
                  <a:srgbClr val="333333"/>
                </a:solidFill>
                <a:effectLst/>
                <a:latin typeface="Calibri" panose="020F0502020204030204" pitchFamily="34" charset="0"/>
                <a:ea typeface="Times New Roman" panose="02020603050405020304" pitchFamily="18" charset="0"/>
                <a:cs typeface="Ali-A-Traditional" pitchFamily="2" charset="-78"/>
              </a:rPr>
              <a:t> </a:t>
            </a: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التعلم هذه الأخيرة إلى مجموعتين رئيسيتين</a:t>
            </a:r>
            <a:endParaRPr lang="ar-IQ" sz="4000" dirty="0">
              <a:solidFill>
                <a:srgbClr val="333333"/>
              </a:solidFill>
              <a:effectLst/>
              <a:latin typeface="Calibri" panose="020F0502020204030204" pitchFamily="34" charset="0"/>
              <a:ea typeface="Times New Roman" panose="02020603050405020304" pitchFamily="18" charset="0"/>
              <a:cs typeface="Ali-A-Traditional" pitchFamily="2" charset="-78"/>
            </a:endParaRPr>
          </a:p>
          <a:p>
            <a:pPr marL="0" marR="0" algn="r">
              <a:lnSpc>
                <a:spcPts val="2700"/>
              </a:lnSpc>
              <a:spcBef>
                <a:spcPts val="0"/>
              </a:spcBef>
              <a:spcAft>
                <a:spcPts val="0"/>
              </a:spcAft>
            </a:pPr>
            <a:endParaRPr lang="ar-IQ" sz="4000" b="1" dirty="0">
              <a:solidFill>
                <a:srgbClr val="333333"/>
              </a:solidFill>
              <a:latin typeface="Calibri" panose="020F0502020204030204" pitchFamily="34" charset="0"/>
              <a:ea typeface="Times New Roman" panose="02020603050405020304" pitchFamily="18" charset="0"/>
              <a:cs typeface="Ali-A-Traditional" pitchFamily="2" charset="-78"/>
            </a:endParaRPr>
          </a:p>
          <a:p>
            <a:pPr marL="0" marR="0" algn="r">
              <a:lnSpc>
                <a:spcPts val="2700"/>
              </a:lnSpc>
              <a:spcBef>
                <a:spcPts val="0"/>
              </a:spcBef>
              <a:spcAft>
                <a:spcPts val="0"/>
              </a:spcAft>
            </a:pPr>
            <a:r>
              <a:rPr lang="ar-IQ" sz="4000" b="1" dirty="0">
                <a:solidFill>
                  <a:srgbClr val="333399"/>
                </a:solidFill>
                <a:effectLst/>
                <a:latin typeface="droid arabic kufi"/>
                <a:ea typeface="Times New Roman" panose="02020603050405020304" pitchFamily="18" charset="0"/>
                <a:cs typeface="Ali-A-Traditional" pitchFamily="2" charset="-78"/>
              </a:rPr>
              <a:t>أولاً: ا</a:t>
            </a:r>
            <a:r>
              <a:rPr lang="ar-SA" sz="4000" b="1" dirty="0">
                <a:solidFill>
                  <a:srgbClr val="333399"/>
                </a:solidFill>
                <a:effectLst/>
                <a:latin typeface="droid arabic kufi"/>
                <a:ea typeface="Times New Roman" panose="02020603050405020304" pitchFamily="18" charset="0"/>
                <a:cs typeface="Ali-A-Traditional" pitchFamily="2" charset="-78"/>
              </a:rPr>
              <a:t>صعوبات التعلم النمائية</a:t>
            </a:r>
            <a:endParaRPr lang="en-US" sz="4000" dirty="0">
              <a:effectLst/>
              <a:latin typeface="Calibri" panose="020F0502020204030204" pitchFamily="34" charset="0"/>
              <a:ea typeface="Calibri" panose="020F0502020204030204" pitchFamily="34" charset="0"/>
              <a:cs typeface="Ali-A-Traditional" pitchFamily="2" charset="-78"/>
            </a:endParaRPr>
          </a:p>
          <a:p>
            <a:pPr marL="0" marR="0" algn="r">
              <a:lnSpc>
                <a:spcPct val="107000"/>
              </a:lnSpc>
              <a:spcBef>
                <a:spcPts val="0"/>
              </a:spcBef>
              <a:spcAft>
                <a:spcPts val="1500"/>
              </a:spcAf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تتعلق هذه الصعوبات بالوظائف الدماغية، وبالعمليات العقلية والمعرفية التي يحتاجها الطفل في تحصيله الأكاديمي، وقد يكون السبب في حدوثها هو اضطرابات وظيفية تخص الجهاز العصبي المركزي، و تؤثر هذه الصعوبات على العمليات ما قبل الأكاديمية، </a:t>
            </a:r>
            <a:endParaRPr lang="en-US" sz="4000" dirty="0">
              <a:cs typeface="Ali-A-Traditional" pitchFamily="2" charset="-78"/>
            </a:endParaRPr>
          </a:p>
        </p:txBody>
      </p:sp>
    </p:spTree>
    <p:extLst>
      <p:ext uri="{BB962C8B-B14F-4D97-AF65-F5344CB8AC3E}">
        <p14:creationId xmlns:p14="http://schemas.microsoft.com/office/powerpoint/2010/main" val="1213082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09F023-304C-58F6-B2B0-AB25E6F5EE88}"/>
              </a:ext>
            </a:extLst>
          </p:cNvPr>
          <p:cNvSpPr>
            <a:spLocks noGrp="1"/>
          </p:cNvSpPr>
          <p:nvPr>
            <p:ph idx="1"/>
          </p:nvPr>
        </p:nvSpPr>
        <p:spPr>
          <a:xfrm>
            <a:off x="802640" y="640080"/>
            <a:ext cx="10551160" cy="5831840"/>
          </a:xfrm>
        </p:spPr>
        <p:txBody>
          <a:bodyPr>
            <a:noAutofit/>
          </a:bodyPr>
          <a:lstStyle/>
          <a:p>
            <a:pPr marL="0" marR="0" algn="r">
              <a:lnSpc>
                <a:spcPct val="107000"/>
              </a:lnSpc>
              <a:spcBef>
                <a:spcPts val="0"/>
              </a:spcBef>
              <a:spcAft>
                <a:spcPts val="1500"/>
              </a:spcAf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مثل الانتباه والإدراك و الذاكرة والتفكير و اللغة، والتي يعتمد عليها التحصيل الأكاديمي، وتشكل أهم الأسس التي يقوم عليها النشاط العقلي المعرفي للفرد</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a:t>
            </a:r>
            <a:endParaRPr lang="en-US" sz="4000" dirty="0">
              <a:effectLst/>
              <a:latin typeface="Calibri" panose="020F0502020204030204" pitchFamily="34" charset="0"/>
              <a:ea typeface="Calibri" panose="020F0502020204030204" pitchFamily="34" charset="0"/>
              <a:cs typeface="Ali-A-Traditional" pitchFamily="2" charset="-78"/>
            </a:endParaRPr>
          </a:p>
          <a:p>
            <a:pPr marL="0" marR="0" indent="0" algn="r">
              <a:lnSpc>
                <a:spcPts val="2700"/>
              </a:lnSpc>
              <a:spcBef>
                <a:spcPts val="0"/>
              </a:spcBef>
              <a:spcAft>
                <a:spcPts val="0"/>
              </a:spcAft>
              <a:buNone/>
            </a:pPr>
            <a:r>
              <a:rPr lang="ar-IQ" sz="4000" dirty="0">
                <a:latin typeface="Calibri" panose="020F0502020204030204" pitchFamily="34" charset="0"/>
                <a:ea typeface="Times New Roman" panose="02020603050405020304" pitchFamily="18" charset="0"/>
                <a:cs typeface="Ali-A-Traditional" pitchFamily="2" charset="-78"/>
              </a:rPr>
              <a:t>: </a:t>
            </a:r>
            <a:r>
              <a:rPr lang="en-US" sz="4000" b="1" dirty="0">
                <a:solidFill>
                  <a:srgbClr val="333399"/>
                </a:solidFill>
                <a:effectLst/>
                <a:latin typeface="droid arabic kufi"/>
                <a:ea typeface="Times New Roman" panose="02020603050405020304" pitchFamily="18" charset="0"/>
                <a:cs typeface="Ali-A-Traditional" pitchFamily="2" charset="-78"/>
              </a:rPr>
              <a:t> </a:t>
            </a:r>
            <a:r>
              <a:rPr lang="ar-IQ" sz="4000" b="1" dirty="0">
                <a:solidFill>
                  <a:srgbClr val="333399"/>
                </a:solidFill>
                <a:effectLst/>
                <a:latin typeface="droid arabic kufi"/>
                <a:ea typeface="Times New Roman" panose="02020603050405020304" pitchFamily="18" charset="0"/>
                <a:cs typeface="Ali-A-Traditional" pitchFamily="2" charset="-78"/>
              </a:rPr>
              <a:t> ثانياً: </a:t>
            </a:r>
            <a:r>
              <a:rPr lang="ar-SA" sz="4000" b="1" dirty="0">
                <a:solidFill>
                  <a:srgbClr val="333399"/>
                </a:solidFill>
                <a:effectLst/>
                <a:latin typeface="droid arabic kufi"/>
                <a:ea typeface="Times New Roman" panose="02020603050405020304" pitchFamily="18" charset="0"/>
                <a:cs typeface="Ali-A-Traditional" pitchFamily="2" charset="-78"/>
              </a:rPr>
              <a:t>صعوبات التعلم النمائية</a:t>
            </a:r>
            <a:endParaRPr lang="en-US" sz="4000" dirty="0">
              <a:effectLst/>
              <a:latin typeface="Calibri" panose="020F0502020204030204" pitchFamily="34" charset="0"/>
              <a:ea typeface="Calibri" panose="020F0502020204030204" pitchFamily="34" charset="0"/>
              <a:cs typeface="Ali-A-Traditional" pitchFamily="2" charset="-78"/>
            </a:endParaRPr>
          </a:p>
          <a:p>
            <a:pPr marL="0" marR="0" algn="r">
              <a:lnSpc>
                <a:spcPct val="107000"/>
              </a:lnSpc>
              <a:spcBef>
                <a:spcPts val="0"/>
              </a:spcBef>
              <a:spcAft>
                <a:spcPts val="1500"/>
              </a:spcAft>
            </a:pP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تتعلق هذه الصعوبات بالوظائف الدماغية، وبالعمليات العقلية والمعرفية التي يحتاجها الطفل في تحصيله الأكاديمي، وقد يكون السبب في حدوثها هو اضطرابات وظيفية تخص الجهاز العصبي المركزي،</a:t>
            </a:r>
            <a:r>
              <a:rPr lang="en-US" sz="4000" dirty="0">
                <a:solidFill>
                  <a:srgbClr val="333333"/>
                </a:solidFill>
                <a:effectLst/>
                <a:latin typeface="Arial" panose="020B0604020202020204" pitchFamily="34" charset="0"/>
                <a:ea typeface="Times New Roman" panose="02020603050405020304" pitchFamily="18" charset="0"/>
                <a:cs typeface="Ali-A-Traditional" pitchFamily="2" charset="-78"/>
              </a:rPr>
              <a:t>.</a:t>
            </a:r>
            <a:endParaRPr lang="en-US" sz="4000" dirty="0">
              <a:effectLst/>
              <a:latin typeface="Calibri" panose="020F0502020204030204" pitchFamily="34" charset="0"/>
              <a:ea typeface="Calibri" panose="020F0502020204030204" pitchFamily="34" charset="0"/>
              <a:cs typeface="Ali-A-Traditional" pitchFamily="2" charset="-78"/>
            </a:endParaRPr>
          </a:p>
          <a:p>
            <a:pPr algn="r"/>
            <a:endParaRPr lang="en-US" sz="4000" dirty="0">
              <a:cs typeface="Ali-A-Traditional" pitchFamily="2" charset="-78"/>
            </a:endParaRPr>
          </a:p>
        </p:txBody>
      </p:sp>
    </p:spTree>
    <p:extLst>
      <p:ext uri="{BB962C8B-B14F-4D97-AF65-F5344CB8AC3E}">
        <p14:creationId xmlns:p14="http://schemas.microsoft.com/office/powerpoint/2010/main" val="1335574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913A4C-953C-51BF-3575-D8B98C9DDD3A}"/>
              </a:ext>
            </a:extLst>
          </p:cNvPr>
          <p:cNvSpPr>
            <a:spLocks noGrp="1"/>
          </p:cNvSpPr>
          <p:nvPr>
            <p:ph idx="1"/>
          </p:nvPr>
        </p:nvSpPr>
        <p:spPr/>
        <p:txBody>
          <a:bodyPr>
            <a:normAutofit/>
          </a:bodyPr>
          <a:lstStyle/>
          <a:p>
            <a:pPr algn="r"/>
            <a:r>
              <a:rPr lang="ar-SA" sz="4000" dirty="0">
                <a:solidFill>
                  <a:srgbClr val="333333"/>
                </a:solidFill>
                <a:effectLst/>
                <a:latin typeface="Calibri" panose="020F0502020204030204" pitchFamily="34" charset="0"/>
                <a:ea typeface="Times New Roman" panose="02020603050405020304" pitchFamily="18" charset="0"/>
                <a:cs typeface="Ali-A-Traditional" pitchFamily="2" charset="-78"/>
              </a:rPr>
              <a:t>و تؤثر هذه الصعوبات على العمليات ما قبل الأكاديمية، مثل الانتباه والإدراك و الذاكرة والتفكير و اللغة، والتي يعتمد عليها التحصيل الأكاديمي، وتشكل أهم الأسس التي يقوم عليها النشاط العقلي المعرفي للفرد</a:t>
            </a:r>
            <a:endParaRPr lang="en-US" sz="4000" dirty="0"/>
          </a:p>
        </p:txBody>
      </p:sp>
    </p:spTree>
    <p:extLst>
      <p:ext uri="{BB962C8B-B14F-4D97-AF65-F5344CB8AC3E}">
        <p14:creationId xmlns:p14="http://schemas.microsoft.com/office/powerpoint/2010/main" val="3965434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صعوبات التعلم">
            <a:hlinkClick r:id="rId3"/>
            <a:extLst>
              <a:ext uri="{FF2B5EF4-FFF2-40B4-BE49-F238E27FC236}">
                <a16:creationId xmlns:a16="http://schemas.microsoft.com/office/drawing/2014/main" id="{058F6EF7-F85D-84CF-10A4-FD894EE3F5EA}"/>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bwMode="auto">
          <a:xfrm>
            <a:off x="-101766" y="270164"/>
            <a:ext cx="8594601" cy="5771861"/>
          </a:xfrm>
          <a:prstGeom prst="rect">
            <a:avLst/>
          </a:prstGeom>
          <a:noFill/>
          <a:ln>
            <a:noFill/>
          </a:ln>
        </p:spPr>
      </p:pic>
    </p:spTree>
    <p:extLst>
      <p:ext uri="{BB962C8B-B14F-4D97-AF65-F5344CB8AC3E}">
        <p14:creationId xmlns:p14="http://schemas.microsoft.com/office/powerpoint/2010/main" val="113699987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320</TotalTime>
  <Words>1661</Words>
  <Application>Microsoft Office PowerPoint</Application>
  <PresentationFormat>Widescreen</PresentationFormat>
  <Paragraphs>94</Paragraphs>
  <Slides>25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droid arabic kufi</vt:lpstr>
      <vt:lpstr>Symbol</vt:lpstr>
      <vt:lpstr>Trebuchet MS</vt:lpstr>
      <vt:lpstr>Wingdings 3</vt:lpstr>
      <vt:lpstr>Facet</vt:lpstr>
      <vt:lpstr>صعوبات التعلم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صعوبات التعلم</dc:title>
  <dc:creator>hp</dc:creator>
  <cp:lastModifiedBy>hp</cp:lastModifiedBy>
  <cp:revision>28</cp:revision>
  <dcterms:created xsi:type="dcterms:W3CDTF">2023-01-22T19:05:33Z</dcterms:created>
  <dcterms:modified xsi:type="dcterms:W3CDTF">2023-01-29T10:10:31Z</dcterms:modified>
</cp:coreProperties>
</file>