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99" autoAdjust="0"/>
    <p:restoredTop sz="94660"/>
  </p:normalViewPr>
  <p:slideViewPr>
    <p:cSldViewPr snapToGrid="0">
      <p:cViewPr varScale="1">
        <p:scale>
          <a:sx n="83" d="100"/>
          <a:sy n="83" d="100"/>
        </p:scale>
        <p:origin x="103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2887B-3372-C511-8479-5BA8C605D8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AE589A-90BE-5223-D0F4-31930BAEA3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E367AA-C98C-3040-B0DA-35ACE03A51F6}"/>
              </a:ext>
            </a:extLst>
          </p:cNvPr>
          <p:cNvSpPr>
            <a:spLocks noGrp="1"/>
          </p:cNvSpPr>
          <p:nvPr>
            <p:ph type="dt" sz="half" idx="10"/>
          </p:nvPr>
        </p:nvSpPr>
        <p:spPr/>
        <p:txBody>
          <a:bodyPr/>
          <a:lstStyle/>
          <a:p>
            <a:fld id="{1B7A1F99-2EEA-4D58-A0E3-29588EAA09EB}" type="datetimeFigureOut">
              <a:rPr lang="en-US" smtClean="0"/>
              <a:t>4/9/2023</a:t>
            </a:fld>
            <a:endParaRPr lang="en-US"/>
          </a:p>
        </p:txBody>
      </p:sp>
      <p:sp>
        <p:nvSpPr>
          <p:cNvPr id="5" name="Footer Placeholder 4">
            <a:extLst>
              <a:ext uri="{FF2B5EF4-FFF2-40B4-BE49-F238E27FC236}">
                <a16:creationId xmlns:a16="http://schemas.microsoft.com/office/drawing/2014/main" id="{B3A83F5A-2BAF-2CAF-CA69-035E5243AB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6CD9A-58FA-3BD1-AF43-D3784ACBBBB8}"/>
              </a:ext>
            </a:extLst>
          </p:cNvPr>
          <p:cNvSpPr>
            <a:spLocks noGrp="1"/>
          </p:cNvSpPr>
          <p:nvPr>
            <p:ph type="sldNum" sz="quarter" idx="12"/>
          </p:nvPr>
        </p:nvSpPr>
        <p:spPr/>
        <p:txBody>
          <a:bodyPr/>
          <a:lstStyle/>
          <a:p>
            <a:fld id="{E40566FA-819A-4EE3-9481-E692C1C2DA60}" type="slidenum">
              <a:rPr lang="en-US" smtClean="0"/>
              <a:t>‹#›</a:t>
            </a:fld>
            <a:endParaRPr lang="en-US"/>
          </a:p>
        </p:txBody>
      </p:sp>
    </p:spTree>
    <p:extLst>
      <p:ext uri="{BB962C8B-B14F-4D97-AF65-F5344CB8AC3E}">
        <p14:creationId xmlns:p14="http://schemas.microsoft.com/office/powerpoint/2010/main" val="267615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3B06-A786-47A4-7522-E116345A2E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D07DFC-D7D8-F26F-1349-371813D65C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871B8B-2445-2B25-C4C8-7358007A3CD3}"/>
              </a:ext>
            </a:extLst>
          </p:cNvPr>
          <p:cNvSpPr>
            <a:spLocks noGrp="1"/>
          </p:cNvSpPr>
          <p:nvPr>
            <p:ph type="dt" sz="half" idx="10"/>
          </p:nvPr>
        </p:nvSpPr>
        <p:spPr/>
        <p:txBody>
          <a:bodyPr/>
          <a:lstStyle/>
          <a:p>
            <a:fld id="{1B7A1F99-2EEA-4D58-A0E3-29588EAA09EB}" type="datetimeFigureOut">
              <a:rPr lang="en-US" smtClean="0"/>
              <a:t>4/9/2023</a:t>
            </a:fld>
            <a:endParaRPr lang="en-US"/>
          </a:p>
        </p:txBody>
      </p:sp>
      <p:sp>
        <p:nvSpPr>
          <p:cNvPr id="5" name="Footer Placeholder 4">
            <a:extLst>
              <a:ext uri="{FF2B5EF4-FFF2-40B4-BE49-F238E27FC236}">
                <a16:creationId xmlns:a16="http://schemas.microsoft.com/office/drawing/2014/main" id="{77C3BF20-D03D-480B-D45C-F200DA358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34C9C8-68E7-5A56-3EDA-A08ED5773633}"/>
              </a:ext>
            </a:extLst>
          </p:cNvPr>
          <p:cNvSpPr>
            <a:spLocks noGrp="1"/>
          </p:cNvSpPr>
          <p:nvPr>
            <p:ph type="sldNum" sz="quarter" idx="12"/>
          </p:nvPr>
        </p:nvSpPr>
        <p:spPr/>
        <p:txBody>
          <a:bodyPr/>
          <a:lstStyle/>
          <a:p>
            <a:fld id="{E40566FA-819A-4EE3-9481-E692C1C2DA60}" type="slidenum">
              <a:rPr lang="en-US" smtClean="0"/>
              <a:t>‹#›</a:t>
            </a:fld>
            <a:endParaRPr lang="en-US"/>
          </a:p>
        </p:txBody>
      </p:sp>
    </p:spTree>
    <p:extLst>
      <p:ext uri="{BB962C8B-B14F-4D97-AF65-F5344CB8AC3E}">
        <p14:creationId xmlns:p14="http://schemas.microsoft.com/office/powerpoint/2010/main" val="143450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46335B-FC89-68E7-7407-4089563CC1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E374C3-2E02-5D1A-F18D-B24D7EF7F0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869B6D-921F-3F29-DC00-2EF8AE9903CB}"/>
              </a:ext>
            </a:extLst>
          </p:cNvPr>
          <p:cNvSpPr>
            <a:spLocks noGrp="1"/>
          </p:cNvSpPr>
          <p:nvPr>
            <p:ph type="dt" sz="half" idx="10"/>
          </p:nvPr>
        </p:nvSpPr>
        <p:spPr/>
        <p:txBody>
          <a:bodyPr/>
          <a:lstStyle/>
          <a:p>
            <a:fld id="{1B7A1F99-2EEA-4D58-A0E3-29588EAA09EB}" type="datetimeFigureOut">
              <a:rPr lang="en-US" smtClean="0"/>
              <a:t>4/9/2023</a:t>
            </a:fld>
            <a:endParaRPr lang="en-US"/>
          </a:p>
        </p:txBody>
      </p:sp>
      <p:sp>
        <p:nvSpPr>
          <p:cNvPr id="5" name="Footer Placeholder 4">
            <a:extLst>
              <a:ext uri="{FF2B5EF4-FFF2-40B4-BE49-F238E27FC236}">
                <a16:creationId xmlns:a16="http://schemas.microsoft.com/office/drawing/2014/main" id="{7F9DC731-A573-93A1-1327-8AE4367DAA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B88224-CD42-B68E-46C4-12701FA7C7CB}"/>
              </a:ext>
            </a:extLst>
          </p:cNvPr>
          <p:cNvSpPr>
            <a:spLocks noGrp="1"/>
          </p:cNvSpPr>
          <p:nvPr>
            <p:ph type="sldNum" sz="quarter" idx="12"/>
          </p:nvPr>
        </p:nvSpPr>
        <p:spPr/>
        <p:txBody>
          <a:bodyPr/>
          <a:lstStyle/>
          <a:p>
            <a:fld id="{E40566FA-819A-4EE3-9481-E692C1C2DA60}" type="slidenum">
              <a:rPr lang="en-US" smtClean="0"/>
              <a:t>‹#›</a:t>
            </a:fld>
            <a:endParaRPr lang="en-US"/>
          </a:p>
        </p:txBody>
      </p:sp>
    </p:spTree>
    <p:extLst>
      <p:ext uri="{BB962C8B-B14F-4D97-AF65-F5344CB8AC3E}">
        <p14:creationId xmlns:p14="http://schemas.microsoft.com/office/powerpoint/2010/main" val="324219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C8B81-DED7-160A-8462-CB400AA67F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99C49-550D-0A61-8925-7AB5F49BC3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F60D54-BD71-E205-9B73-BD37789B6406}"/>
              </a:ext>
            </a:extLst>
          </p:cNvPr>
          <p:cNvSpPr>
            <a:spLocks noGrp="1"/>
          </p:cNvSpPr>
          <p:nvPr>
            <p:ph type="dt" sz="half" idx="10"/>
          </p:nvPr>
        </p:nvSpPr>
        <p:spPr/>
        <p:txBody>
          <a:bodyPr/>
          <a:lstStyle/>
          <a:p>
            <a:fld id="{1B7A1F99-2EEA-4D58-A0E3-29588EAA09EB}" type="datetimeFigureOut">
              <a:rPr lang="en-US" smtClean="0"/>
              <a:t>4/9/2023</a:t>
            </a:fld>
            <a:endParaRPr lang="en-US"/>
          </a:p>
        </p:txBody>
      </p:sp>
      <p:sp>
        <p:nvSpPr>
          <p:cNvPr id="5" name="Footer Placeholder 4">
            <a:extLst>
              <a:ext uri="{FF2B5EF4-FFF2-40B4-BE49-F238E27FC236}">
                <a16:creationId xmlns:a16="http://schemas.microsoft.com/office/drawing/2014/main" id="{FA49C0D3-421D-A225-0009-16BF1C41CC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5A41C-7220-681D-C5CD-F6AF6DB76265}"/>
              </a:ext>
            </a:extLst>
          </p:cNvPr>
          <p:cNvSpPr>
            <a:spLocks noGrp="1"/>
          </p:cNvSpPr>
          <p:nvPr>
            <p:ph type="sldNum" sz="quarter" idx="12"/>
          </p:nvPr>
        </p:nvSpPr>
        <p:spPr/>
        <p:txBody>
          <a:bodyPr/>
          <a:lstStyle/>
          <a:p>
            <a:fld id="{E40566FA-819A-4EE3-9481-E692C1C2DA60}" type="slidenum">
              <a:rPr lang="en-US" smtClean="0"/>
              <a:t>‹#›</a:t>
            </a:fld>
            <a:endParaRPr lang="en-US"/>
          </a:p>
        </p:txBody>
      </p:sp>
    </p:spTree>
    <p:extLst>
      <p:ext uri="{BB962C8B-B14F-4D97-AF65-F5344CB8AC3E}">
        <p14:creationId xmlns:p14="http://schemas.microsoft.com/office/powerpoint/2010/main" val="8056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DA16E-ADAD-CF56-4E64-EB53467E63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2309EB-80C4-3894-3487-99F4B4BF47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A21714-0945-AEF5-B775-EE31DB2BA74A}"/>
              </a:ext>
            </a:extLst>
          </p:cNvPr>
          <p:cNvSpPr>
            <a:spLocks noGrp="1"/>
          </p:cNvSpPr>
          <p:nvPr>
            <p:ph type="dt" sz="half" idx="10"/>
          </p:nvPr>
        </p:nvSpPr>
        <p:spPr/>
        <p:txBody>
          <a:bodyPr/>
          <a:lstStyle/>
          <a:p>
            <a:fld id="{1B7A1F99-2EEA-4D58-A0E3-29588EAA09EB}" type="datetimeFigureOut">
              <a:rPr lang="en-US" smtClean="0"/>
              <a:t>4/9/2023</a:t>
            </a:fld>
            <a:endParaRPr lang="en-US"/>
          </a:p>
        </p:txBody>
      </p:sp>
      <p:sp>
        <p:nvSpPr>
          <p:cNvPr id="5" name="Footer Placeholder 4">
            <a:extLst>
              <a:ext uri="{FF2B5EF4-FFF2-40B4-BE49-F238E27FC236}">
                <a16:creationId xmlns:a16="http://schemas.microsoft.com/office/drawing/2014/main" id="{0FE92CF2-8F9E-B1C2-4F9A-A0FC4EB8E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EE1A3-4CFB-F200-A95D-48E330316123}"/>
              </a:ext>
            </a:extLst>
          </p:cNvPr>
          <p:cNvSpPr>
            <a:spLocks noGrp="1"/>
          </p:cNvSpPr>
          <p:nvPr>
            <p:ph type="sldNum" sz="quarter" idx="12"/>
          </p:nvPr>
        </p:nvSpPr>
        <p:spPr/>
        <p:txBody>
          <a:bodyPr/>
          <a:lstStyle/>
          <a:p>
            <a:fld id="{E40566FA-819A-4EE3-9481-E692C1C2DA60}" type="slidenum">
              <a:rPr lang="en-US" smtClean="0"/>
              <a:t>‹#›</a:t>
            </a:fld>
            <a:endParaRPr lang="en-US"/>
          </a:p>
        </p:txBody>
      </p:sp>
    </p:spTree>
    <p:extLst>
      <p:ext uri="{BB962C8B-B14F-4D97-AF65-F5344CB8AC3E}">
        <p14:creationId xmlns:p14="http://schemas.microsoft.com/office/powerpoint/2010/main" val="312582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46C55-2714-8E2A-D2BA-C6036F9ADA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B1145B-CFCB-FF73-C96B-959B428238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824BA4-F875-4E4E-3E94-F1C07E9677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4DF0DC-A673-86D2-E4AF-44FD5934FEEB}"/>
              </a:ext>
            </a:extLst>
          </p:cNvPr>
          <p:cNvSpPr>
            <a:spLocks noGrp="1"/>
          </p:cNvSpPr>
          <p:nvPr>
            <p:ph type="dt" sz="half" idx="10"/>
          </p:nvPr>
        </p:nvSpPr>
        <p:spPr/>
        <p:txBody>
          <a:bodyPr/>
          <a:lstStyle/>
          <a:p>
            <a:fld id="{1B7A1F99-2EEA-4D58-A0E3-29588EAA09EB}" type="datetimeFigureOut">
              <a:rPr lang="en-US" smtClean="0"/>
              <a:t>4/9/2023</a:t>
            </a:fld>
            <a:endParaRPr lang="en-US"/>
          </a:p>
        </p:txBody>
      </p:sp>
      <p:sp>
        <p:nvSpPr>
          <p:cNvPr id="6" name="Footer Placeholder 5">
            <a:extLst>
              <a:ext uri="{FF2B5EF4-FFF2-40B4-BE49-F238E27FC236}">
                <a16:creationId xmlns:a16="http://schemas.microsoft.com/office/drawing/2014/main" id="{F810AA70-C58D-D715-6471-BA8625C1D0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EE5434-CFCB-667C-09A9-AF470D885C90}"/>
              </a:ext>
            </a:extLst>
          </p:cNvPr>
          <p:cNvSpPr>
            <a:spLocks noGrp="1"/>
          </p:cNvSpPr>
          <p:nvPr>
            <p:ph type="sldNum" sz="quarter" idx="12"/>
          </p:nvPr>
        </p:nvSpPr>
        <p:spPr/>
        <p:txBody>
          <a:bodyPr/>
          <a:lstStyle/>
          <a:p>
            <a:fld id="{E40566FA-819A-4EE3-9481-E692C1C2DA60}" type="slidenum">
              <a:rPr lang="en-US" smtClean="0"/>
              <a:t>‹#›</a:t>
            </a:fld>
            <a:endParaRPr lang="en-US"/>
          </a:p>
        </p:txBody>
      </p:sp>
    </p:spTree>
    <p:extLst>
      <p:ext uri="{BB962C8B-B14F-4D97-AF65-F5344CB8AC3E}">
        <p14:creationId xmlns:p14="http://schemas.microsoft.com/office/powerpoint/2010/main" val="1010705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0C51-5894-2BD3-0F5C-E27DC70A42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CF235C-66D3-A509-8B61-1FEFD70661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BA9362-C088-69FB-2EE8-940AF9D8C9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DB4E84-AB03-1019-CB5F-74072F5E9E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5764DC-F976-11F0-F843-EDE9442680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6A08AC-DEB9-478F-0EAE-69DA42788D69}"/>
              </a:ext>
            </a:extLst>
          </p:cNvPr>
          <p:cNvSpPr>
            <a:spLocks noGrp="1"/>
          </p:cNvSpPr>
          <p:nvPr>
            <p:ph type="dt" sz="half" idx="10"/>
          </p:nvPr>
        </p:nvSpPr>
        <p:spPr/>
        <p:txBody>
          <a:bodyPr/>
          <a:lstStyle/>
          <a:p>
            <a:fld id="{1B7A1F99-2EEA-4D58-A0E3-29588EAA09EB}" type="datetimeFigureOut">
              <a:rPr lang="en-US" smtClean="0"/>
              <a:t>4/9/2023</a:t>
            </a:fld>
            <a:endParaRPr lang="en-US"/>
          </a:p>
        </p:txBody>
      </p:sp>
      <p:sp>
        <p:nvSpPr>
          <p:cNvPr id="8" name="Footer Placeholder 7">
            <a:extLst>
              <a:ext uri="{FF2B5EF4-FFF2-40B4-BE49-F238E27FC236}">
                <a16:creationId xmlns:a16="http://schemas.microsoft.com/office/drawing/2014/main" id="{0DFEA69D-B207-7C67-1856-E816843EF6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F58F67-E930-3DC1-5F6B-0BC35EBF382C}"/>
              </a:ext>
            </a:extLst>
          </p:cNvPr>
          <p:cNvSpPr>
            <a:spLocks noGrp="1"/>
          </p:cNvSpPr>
          <p:nvPr>
            <p:ph type="sldNum" sz="quarter" idx="12"/>
          </p:nvPr>
        </p:nvSpPr>
        <p:spPr/>
        <p:txBody>
          <a:bodyPr/>
          <a:lstStyle/>
          <a:p>
            <a:fld id="{E40566FA-819A-4EE3-9481-E692C1C2DA60}" type="slidenum">
              <a:rPr lang="en-US" smtClean="0"/>
              <a:t>‹#›</a:t>
            </a:fld>
            <a:endParaRPr lang="en-US"/>
          </a:p>
        </p:txBody>
      </p:sp>
    </p:spTree>
    <p:extLst>
      <p:ext uri="{BB962C8B-B14F-4D97-AF65-F5344CB8AC3E}">
        <p14:creationId xmlns:p14="http://schemas.microsoft.com/office/powerpoint/2010/main" val="4132932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0A45A-752C-A3AB-A94B-7C667B7725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4D4BE9-B6F2-ECCC-C8B6-02E0FDBEF5F8}"/>
              </a:ext>
            </a:extLst>
          </p:cNvPr>
          <p:cNvSpPr>
            <a:spLocks noGrp="1"/>
          </p:cNvSpPr>
          <p:nvPr>
            <p:ph type="dt" sz="half" idx="10"/>
          </p:nvPr>
        </p:nvSpPr>
        <p:spPr/>
        <p:txBody>
          <a:bodyPr/>
          <a:lstStyle/>
          <a:p>
            <a:fld id="{1B7A1F99-2EEA-4D58-A0E3-29588EAA09EB}" type="datetimeFigureOut">
              <a:rPr lang="en-US" smtClean="0"/>
              <a:t>4/9/2023</a:t>
            </a:fld>
            <a:endParaRPr lang="en-US"/>
          </a:p>
        </p:txBody>
      </p:sp>
      <p:sp>
        <p:nvSpPr>
          <p:cNvPr id="4" name="Footer Placeholder 3">
            <a:extLst>
              <a:ext uri="{FF2B5EF4-FFF2-40B4-BE49-F238E27FC236}">
                <a16:creationId xmlns:a16="http://schemas.microsoft.com/office/drawing/2014/main" id="{C9CA207B-EEA2-B97B-D4AB-811FA21EC8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3A503E-745B-227D-C157-BABD7FF79BFB}"/>
              </a:ext>
            </a:extLst>
          </p:cNvPr>
          <p:cNvSpPr>
            <a:spLocks noGrp="1"/>
          </p:cNvSpPr>
          <p:nvPr>
            <p:ph type="sldNum" sz="quarter" idx="12"/>
          </p:nvPr>
        </p:nvSpPr>
        <p:spPr/>
        <p:txBody>
          <a:bodyPr/>
          <a:lstStyle/>
          <a:p>
            <a:fld id="{E40566FA-819A-4EE3-9481-E692C1C2DA60}" type="slidenum">
              <a:rPr lang="en-US" smtClean="0"/>
              <a:t>‹#›</a:t>
            </a:fld>
            <a:endParaRPr lang="en-US"/>
          </a:p>
        </p:txBody>
      </p:sp>
    </p:spTree>
    <p:extLst>
      <p:ext uri="{BB962C8B-B14F-4D97-AF65-F5344CB8AC3E}">
        <p14:creationId xmlns:p14="http://schemas.microsoft.com/office/powerpoint/2010/main" val="384182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1F5D53-8684-C6BF-10DA-88F56224E917}"/>
              </a:ext>
            </a:extLst>
          </p:cNvPr>
          <p:cNvSpPr>
            <a:spLocks noGrp="1"/>
          </p:cNvSpPr>
          <p:nvPr>
            <p:ph type="dt" sz="half" idx="10"/>
          </p:nvPr>
        </p:nvSpPr>
        <p:spPr/>
        <p:txBody>
          <a:bodyPr/>
          <a:lstStyle/>
          <a:p>
            <a:fld id="{1B7A1F99-2EEA-4D58-A0E3-29588EAA09EB}" type="datetimeFigureOut">
              <a:rPr lang="en-US" smtClean="0"/>
              <a:t>4/9/2023</a:t>
            </a:fld>
            <a:endParaRPr lang="en-US"/>
          </a:p>
        </p:txBody>
      </p:sp>
      <p:sp>
        <p:nvSpPr>
          <p:cNvPr id="3" name="Footer Placeholder 2">
            <a:extLst>
              <a:ext uri="{FF2B5EF4-FFF2-40B4-BE49-F238E27FC236}">
                <a16:creationId xmlns:a16="http://schemas.microsoft.com/office/drawing/2014/main" id="{B9ED3065-1667-23D4-2889-F077113431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F2DCB5-E272-5276-FD32-9F6CEFF8E066}"/>
              </a:ext>
            </a:extLst>
          </p:cNvPr>
          <p:cNvSpPr>
            <a:spLocks noGrp="1"/>
          </p:cNvSpPr>
          <p:nvPr>
            <p:ph type="sldNum" sz="quarter" idx="12"/>
          </p:nvPr>
        </p:nvSpPr>
        <p:spPr/>
        <p:txBody>
          <a:bodyPr/>
          <a:lstStyle/>
          <a:p>
            <a:fld id="{E40566FA-819A-4EE3-9481-E692C1C2DA60}" type="slidenum">
              <a:rPr lang="en-US" smtClean="0"/>
              <a:t>‹#›</a:t>
            </a:fld>
            <a:endParaRPr lang="en-US"/>
          </a:p>
        </p:txBody>
      </p:sp>
    </p:spTree>
    <p:extLst>
      <p:ext uri="{BB962C8B-B14F-4D97-AF65-F5344CB8AC3E}">
        <p14:creationId xmlns:p14="http://schemas.microsoft.com/office/powerpoint/2010/main" val="1096460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C29A9-9E26-88CA-C28B-65131D1FA9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FE27B7-446A-29B0-AEE5-B9AD979E4E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363BC2-7021-9593-6864-D0ED9FE9ED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468A1E-43EC-66F7-D129-3227B97CC77F}"/>
              </a:ext>
            </a:extLst>
          </p:cNvPr>
          <p:cNvSpPr>
            <a:spLocks noGrp="1"/>
          </p:cNvSpPr>
          <p:nvPr>
            <p:ph type="dt" sz="half" idx="10"/>
          </p:nvPr>
        </p:nvSpPr>
        <p:spPr/>
        <p:txBody>
          <a:bodyPr/>
          <a:lstStyle/>
          <a:p>
            <a:fld id="{1B7A1F99-2EEA-4D58-A0E3-29588EAA09EB}" type="datetimeFigureOut">
              <a:rPr lang="en-US" smtClean="0"/>
              <a:t>4/9/2023</a:t>
            </a:fld>
            <a:endParaRPr lang="en-US"/>
          </a:p>
        </p:txBody>
      </p:sp>
      <p:sp>
        <p:nvSpPr>
          <p:cNvPr id="6" name="Footer Placeholder 5">
            <a:extLst>
              <a:ext uri="{FF2B5EF4-FFF2-40B4-BE49-F238E27FC236}">
                <a16:creationId xmlns:a16="http://schemas.microsoft.com/office/drawing/2014/main" id="{293A0756-B082-E120-D322-1A28397213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E28000-B98F-66E8-BFA9-A2677F6574E0}"/>
              </a:ext>
            </a:extLst>
          </p:cNvPr>
          <p:cNvSpPr>
            <a:spLocks noGrp="1"/>
          </p:cNvSpPr>
          <p:nvPr>
            <p:ph type="sldNum" sz="quarter" idx="12"/>
          </p:nvPr>
        </p:nvSpPr>
        <p:spPr/>
        <p:txBody>
          <a:bodyPr/>
          <a:lstStyle/>
          <a:p>
            <a:fld id="{E40566FA-819A-4EE3-9481-E692C1C2DA60}" type="slidenum">
              <a:rPr lang="en-US" smtClean="0"/>
              <a:t>‹#›</a:t>
            </a:fld>
            <a:endParaRPr lang="en-US"/>
          </a:p>
        </p:txBody>
      </p:sp>
    </p:spTree>
    <p:extLst>
      <p:ext uri="{BB962C8B-B14F-4D97-AF65-F5344CB8AC3E}">
        <p14:creationId xmlns:p14="http://schemas.microsoft.com/office/powerpoint/2010/main" val="46560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666D5-52DB-0B7D-5FC7-3F1152BF76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1BC9D1-3876-C278-C27D-440E7BD8A1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1BEDC6-B9B9-11CE-27DC-287A2E18A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3B01CC-FF04-B006-4284-D7C10997C699}"/>
              </a:ext>
            </a:extLst>
          </p:cNvPr>
          <p:cNvSpPr>
            <a:spLocks noGrp="1"/>
          </p:cNvSpPr>
          <p:nvPr>
            <p:ph type="dt" sz="half" idx="10"/>
          </p:nvPr>
        </p:nvSpPr>
        <p:spPr/>
        <p:txBody>
          <a:bodyPr/>
          <a:lstStyle/>
          <a:p>
            <a:fld id="{1B7A1F99-2EEA-4D58-A0E3-29588EAA09EB}" type="datetimeFigureOut">
              <a:rPr lang="en-US" smtClean="0"/>
              <a:t>4/9/2023</a:t>
            </a:fld>
            <a:endParaRPr lang="en-US"/>
          </a:p>
        </p:txBody>
      </p:sp>
      <p:sp>
        <p:nvSpPr>
          <p:cNvPr id="6" name="Footer Placeholder 5">
            <a:extLst>
              <a:ext uri="{FF2B5EF4-FFF2-40B4-BE49-F238E27FC236}">
                <a16:creationId xmlns:a16="http://schemas.microsoft.com/office/drawing/2014/main" id="{50BE9656-1FE2-99D8-D3B6-3CAC829280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F4C339-6F9B-9AC3-1E3C-D563DE7777A4}"/>
              </a:ext>
            </a:extLst>
          </p:cNvPr>
          <p:cNvSpPr>
            <a:spLocks noGrp="1"/>
          </p:cNvSpPr>
          <p:nvPr>
            <p:ph type="sldNum" sz="quarter" idx="12"/>
          </p:nvPr>
        </p:nvSpPr>
        <p:spPr/>
        <p:txBody>
          <a:bodyPr/>
          <a:lstStyle/>
          <a:p>
            <a:fld id="{E40566FA-819A-4EE3-9481-E692C1C2DA60}" type="slidenum">
              <a:rPr lang="en-US" smtClean="0"/>
              <a:t>‹#›</a:t>
            </a:fld>
            <a:endParaRPr lang="en-US"/>
          </a:p>
        </p:txBody>
      </p:sp>
    </p:spTree>
    <p:extLst>
      <p:ext uri="{BB962C8B-B14F-4D97-AF65-F5344CB8AC3E}">
        <p14:creationId xmlns:p14="http://schemas.microsoft.com/office/powerpoint/2010/main" val="4222877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A22C50-8274-20E9-0826-B4338ED225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854B76-3B35-F5EE-34E0-0C17AAD665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5BE085-365B-63AF-48FD-0AF7D47168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A1F99-2EEA-4D58-A0E3-29588EAA09EB}" type="datetimeFigureOut">
              <a:rPr lang="en-US" smtClean="0"/>
              <a:t>4/9/2023</a:t>
            </a:fld>
            <a:endParaRPr lang="en-US"/>
          </a:p>
        </p:txBody>
      </p:sp>
      <p:sp>
        <p:nvSpPr>
          <p:cNvPr id="5" name="Footer Placeholder 4">
            <a:extLst>
              <a:ext uri="{FF2B5EF4-FFF2-40B4-BE49-F238E27FC236}">
                <a16:creationId xmlns:a16="http://schemas.microsoft.com/office/drawing/2014/main" id="{CFB58AAE-F824-2021-EB1E-493032466F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5AB96A-CDF5-F37C-9DC6-A599182648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566FA-819A-4EE3-9481-E692C1C2DA60}" type="slidenum">
              <a:rPr lang="en-US" smtClean="0"/>
              <a:t>‹#›</a:t>
            </a:fld>
            <a:endParaRPr lang="en-US"/>
          </a:p>
        </p:txBody>
      </p:sp>
    </p:spTree>
    <p:extLst>
      <p:ext uri="{BB962C8B-B14F-4D97-AF65-F5344CB8AC3E}">
        <p14:creationId xmlns:p14="http://schemas.microsoft.com/office/powerpoint/2010/main" val="4228894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E5B59-749F-9F0D-6476-BF28A1C3DD20}"/>
              </a:ext>
            </a:extLst>
          </p:cNvPr>
          <p:cNvSpPr>
            <a:spLocks noGrp="1"/>
          </p:cNvSpPr>
          <p:nvPr>
            <p:ph type="ctrTitle"/>
          </p:nvPr>
        </p:nvSpPr>
        <p:spPr>
          <a:xfrm>
            <a:off x="1384300" y="1233028"/>
            <a:ext cx="9423400" cy="897468"/>
          </a:xfrm>
        </p:spPr>
        <p:txBody>
          <a:bodyPr>
            <a:normAutofit fontScale="90000"/>
          </a:bodyPr>
          <a:lstStyle/>
          <a:p>
            <a:r>
              <a:rPr lang="ar-IQ" dirty="0"/>
              <a:t>إدارة المدرسة</a:t>
            </a:r>
            <a:endParaRPr lang="en-US" dirty="0"/>
          </a:p>
        </p:txBody>
      </p:sp>
      <p:sp>
        <p:nvSpPr>
          <p:cNvPr id="3" name="Subtitle 2">
            <a:extLst>
              <a:ext uri="{FF2B5EF4-FFF2-40B4-BE49-F238E27FC236}">
                <a16:creationId xmlns:a16="http://schemas.microsoft.com/office/drawing/2014/main" id="{BA141492-53F8-D083-245D-E516E64655A6}"/>
              </a:ext>
            </a:extLst>
          </p:cNvPr>
          <p:cNvSpPr>
            <a:spLocks noGrp="1"/>
          </p:cNvSpPr>
          <p:nvPr>
            <p:ph type="subTitle" idx="1"/>
          </p:nvPr>
        </p:nvSpPr>
        <p:spPr>
          <a:xfrm>
            <a:off x="1524000" y="1837267"/>
            <a:ext cx="9144000" cy="4572000"/>
          </a:xfrm>
        </p:spPr>
        <p:txBody>
          <a:bodyPr>
            <a:noAutofit/>
          </a:bodyPr>
          <a:lstStyle/>
          <a:p>
            <a:pPr marL="0" marR="0" algn="r">
              <a:spcBef>
                <a:spcPts val="0"/>
              </a:spcBef>
              <a:spcAft>
                <a:spcPts val="0"/>
              </a:spcAft>
            </a:pPr>
            <a:endParaRPr lang="ar-IQ" sz="3200" b="1" dirty="0">
              <a:solidFill>
                <a:srgbClr val="333333"/>
              </a:solidFill>
              <a:effectLst/>
              <a:latin typeface="Helvetica" panose="020B0604020202020204" pitchFamily="34" charset="0"/>
              <a:ea typeface="Times New Roman" panose="02020603050405020304" pitchFamily="18" charset="0"/>
              <a:cs typeface="Ali-A-Traditional" pitchFamily="2" charset="-78"/>
            </a:endParaRPr>
          </a:p>
          <a:p>
            <a:pPr marL="0" marR="0" algn="r">
              <a:spcBef>
                <a:spcPts val="0"/>
              </a:spcBef>
              <a:spcAft>
                <a:spcPts val="0"/>
              </a:spcAft>
            </a:pPr>
            <a:r>
              <a:rPr lang="ar-SA" sz="3200" b="1" dirty="0">
                <a:solidFill>
                  <a:srgbClr val="333333"/>
                </a:solidFill>
                <a:effectLst/>
                <a:latin typeface="Helvetica" panose="020B0604020202020204" pitchFamily="34" charset="0"/>
                <a:ea typeface="Times New Roman" panose="02020603050405020304" pitchFamily="18" charset="0"/>
                <a:cs typeface="Ali-A-Traditional" pitchFamily="2" charset="-78"/>
              </a:rPr>
              <a:t>تعريف الادارة المدرسية</a:t>
            </a:r>
            <a:endParaRPr lang="ar-IQ" sz="3200" b="1" dirty="0">
              <a:solidFill>
                <a:srgbClr val="333333"/>
              </a:solidFill>
              <a:effectLst/>
              <a:latin typeface="Helvetica" panose="020B0604020202020204" pitchFamily="34" charset="0"/>
              <a:ea typeface="Times New Roman" panose="02020603050405020304" pitchFamily="18" charset="0"/>
              <a:cs typeface="Ali-A-Traditional" pitchFamily="2" charset="-78"/>
            </a:endParaRPr>
          </a:p>
          <a:p>
            <a:pPr marL="0" marR="0" algn="r">
              <a:spcBef>
                <a:spcPts val="0"/>
              </a:spcBef>
              <a:spcAft>
                <a:spcPts val="0"/>
              </a:spcAft>
            </a:pPr>
            <a:endParaRPr lang="en-US" sz="3200" b="1" dirty="0">
              <a:effectLst/>
              <a:latin typeface="Times New Roman" panose="02020603050405020304" pitchFamily="18" charset="0"/>
              <a:ea typeface="Times New Roman" panose="02020603050405020304" pitchFamily="18" charset="0"/>
              <a:cs typeface="Ali-A-Traditional" pitchFamily="2" charset="-78"/>
            </a:endParaRPr>
          </a:p>
          <a:p>
            <a:pPr marL="0" marR="0" algn="r">
              <a:lnSpc>
                <a:spcPts val="1650"/>
              </a:lnSpc>
              <a:spcBef>
                <a:spcPts val="0"/>
              </a:spcBef>
              <a:spcAft>
                <a:spcPts val="0"/>
              </a:spcAft>
            </a:pPr>
            <a:r>
              <a:rPr lang="ar-SA" sz="3200" dirty="0">
                <a:solidFill>
                  <a:srgbClr val="333333"/>
                </a:solidFill>
                <a:effectLst/>
                <a:latin typeface="Droid Sans"/>
                <a:ea typeface="Times New Roman" panose="02020603050405020304" pitchFamily="18" charset="0"/>
                <a:cs typeface="Ali-A-Traditional" pitchFamily="2" charset="-78"/>
              </a:rPr>
              <a:t>الإدارة المدرسية الحديثة هي </a:t>
            </a:r>
            <a:r>
              <a:rPr lang="ar-SA" sz="3200" dirty="0">
                <a:solidFill>
                  <a:srgbClr val="333333"/>
                </a:solidFill>
                <a:latin typeface="Droid Sans"/>
                <a:cs typeface="Ali-A-Traditional" pitchFamily="2" charset="-78"/>
              </a:rPr>
              <a:t>عملية</a:t>
            </a:r>
            <a:r>
              <a:rPr lang="ar-IQ" sz="3200" dirty="0">
                <a:solidFill>
                  <a:srgbClr val="333333"/>
                </a:solidFill>
                <a:latin typeface="Droid Sans"/>
                <a:cs typeface="Ali-A-Traditional" pitchFamily="2" charset="-78"/>
              </a:rPr>
              <a:t> التخطيط لأنشطة</a:t>
            </a:r>
          </a:p>
          <a:p>
            <a:pPr marL="0" marR="0" algn="r">
              <a:lnSpc>
                <a:spcPts val="1650"/>
              </a:lnSpc>
              <a:spcBef>
                <a:spcPts val="0"/>
              </a:spcBef>
              <a:spcAft>
                <a:spcPts val="0"/>
              </a:spcAft>
            </a:pPr>
            <a:r>
              <a:rPr lang="en-US" sz="3200" dirty="0">
                <a:solidFill>
                  <a:srgbClr val="333333"/>
                </a:solidFill>
                <a:latin typeface="Droid Sans"/>
                <a:cs typeface="Ali-A-Traditional" pitchFamily="2" charset="-78"/>
              </a:rPr>
              <a:t> </a:t>
            </a:r>
            <a:endParaRPr lang="ar-IQ" sz="3200" dirty="0">
              <a:solidFill>
                <a:srgbClr val="333333"/>
              </a:solidFill>
              <a:latin typeface="Droid Sans"/>
              <a:cs typeface="Ali-A-Traditional" pitchFamily="2" charset="-78"/>
            </a:endParaRPr>
          </a:p>
          <a:p>
            <a:pPr marL="0" marR="0" algn="r">
              <a:lnSpc>
                <a:spcPts val="1650"/>
              </a:lnSpc>
              <a:spcBef>
                <a:spcPts val="0"/>
              </a:spcBef>
              <a:spcAft>
                <a:spcPts val="0"/>
              </a:spcAft>
            </a:pPr>
            <a:r>
              <a:rPr lang="ar-IQ" sz="3200" dirty="0">
                <a:solidFill>
                  <a:srgbClr val="333333"/>
                </a:solidFill>
                <a:latin typeface="Droid Sans"/>
                <a:cs typeface="Ali-A-Traditional" pitchFamily="2" charset="-78"/>
              </a:rPr>
              <a:t> </a:t>
            </a:r>
            <a:r>
              <a:rPr lang="ar-SA" sz="3200" dirty="0">
                <a:solidFill>
                  <a:srgbClr val="333333"/>
                </a:solidFill>
                <a:effectLst/>
                <a:latin typeface="Droid Sans"/>
                <a:ea typeface="Times New Roman" panose="02020603050405020304" pitchFamily="18" charset="0"/>
                <a:cs typeface="Ali-A-Traditional" pitchFamily="2" charset="-78"/>
              </a:rPr>
              <a:t>تقوم بها مؤسسة تعليمية، والتنظيم لها، وإدارتها، والإشراف عليها من خلال</a:t>
            </a:r>
            <a:endParaRPr lang="ar-IQ" sz="3200" dirty="0">
              <a:solidFill>
                <a:srgbClr val="333333"/>
              </a:solidFill>
              <a:effectLst/>
              <a:latin typeface="Droid Sans"/>
              <a:ea typeface="Times New Roman" panose="02020603050405020304" pitchFamily="18" charset="0"/>
              <a:cs typeface="Ali-A-Traditional" pitchFamily="2" charset="-78"/>
            </a:endParaRPr>
          </a:p>
          <a:p>
            <a:pPr marL="0" marR="0" algn="r">
              <a:lnSpc>
                <a:spcPts val="1650"/>
              </a:lnSpc>
              <a:spcBef>
                <a:spcPts val="0"/>
              </a:spcBef>
              <a:spcAft>
                <a:spcPts val="0"/>
              </a:spcAft>
            </a:pPr>
            <a:endParaRPr lang="ar-IQ" sz="3200" dirty="0">
              <a:solidFill>
                <a:srgbClr val="333333"/>
              </a:solidFill>
              <a:latin typeface="Droid Sans"/>
              <a:ea typeface="Times New Roman" panose="02020603050405020304" pitchFamily="18" charset="0"/>
              <a:cs typeface="Ali-A-Traditional" pitchFamily="2" charset="-78"/>
            </a:endParaRPr>
          </a:p>
          <a:p>
            <a:pPr marL="0" marR="0" algn="r">
              <a:lnSpc>
                <a:spcPts val="1650"/>
              </a:lnSpc>
              <a:spcBef>
                <a:spcPts val="0"/>
              </a:spcBef>
              <a:spcAft>
                <a:spcPts val="0"/>
              </a:spcAft>
            </a:pPr>
            <a:r>
              <a:rPr lang="ar-SA" sz="3200" dirty="0">
                <a:solidFill>
                  <a:srgbClr val="333333"/>
                </a:solidFill>
                <a:effectLst/>
                <a:latin typeface="Droid Sans"/>
                <a:ea typeface="Times New Roman" panose="02020603050405020304" pitchFamily="18" charset="0"/>
                <a:cs typeface="Ali-A-Traditional" pitchFamily="2" charset="-78"/>
              </a:rPr>
              <a:t> استخدام المصادر الإنسانية والمواد التعليمية لتحقيق وظيفة التدريس بكفاءة</a:t>
            </a:r>
            <a:endParaRPr lang="ar-IQ" sz="3200" dirty="0">
              <a:solidFill>
                <a:srgbClr val="333333"/>
              </a:solidFill>
              <a:effectLst/>
              <a:latin typeface="Droid Sans"/>
              <a:ea typeface="Times New Roman" panose="02020603050405020304" pitchFamily="18" charset="0"/>
              <a:cs typeface="Ali-A-Traditional" pitchFamily="2" charset="-78"/>
            </a:endParaRPr>
          </a:p>
          <a:p>
            <a:pPr marL="0" marR="0" algn="r">
              <a:lnSpc>
                <a:spcPts val="1650"/>
              </a:lnSpc>
              <a:spcBef>
                <a:spcPts val="0"/>
              </a:spcBef>
              <a:spcAft>
                <a:spcPts val="0"/>
              </a:spcAft>
            </a:pPr>
            <a:endParaRPr lang="ar-IQ" sz="3200" dirty="0">
              <a:solidFill>
                <a:srgbClr val="333333"/>
              </a:solidFill>
              <a:latin typeface="Droid Sans"/>
              <a:ea typeface="Times New Roman" panose="02020603050405020304" pitchFamily="18" charset="0"/>
              <a:cs typeface="Ali-A-Traditional" pitchFamily="2" charset="-78"/>
            </a:endParaRPr>
          </a:p>
          <a:p>
            <a:pPr marL="0" marR="0" algn="r">
              <a:lnSpc>
                <a:spcPts val="1650"/>
              </a:lnSpc>
              <a:spcBef>
                <a:spcPts val="0"/>
              </a:spcBef>
              <a:spcAft>
                <a:spcPts val="0"/>
              </a:spcAft>
            </a:pPr>
            <a:r>
              <a:rPr lang="ar-IQ" sz="3200" dirty="0">
                <a:solidFill>
                  <a:srgbClr val="333333"/>
                </a:solidFill>
                <a:effectLst/>
                <a:latin typeface="Droid Sans"/>
                <a:ea typeface="Times New Roman" panose="02020603050405020304" pitchFamily="18" charset="0"/>
                <a:cs typeface="Ali-A-Traditional" pitchFamily="2" charset="-78"/>
              </a:rPr>
              <a:t> </a:t>
            </a:r>
            <a:r>
              <a:rPr lang="ar-SA" sz="3200" dirty="0">
                <a:solidFill>
                  <a:srgbClr val="333333"/>
                </a:solidFill>
                <a:effectLst/>
                <a:latin typeface="Droid Sans"/>
                <a:ea typeface="Times New Roman" panose="02020603050405020304" pitchFamily="18" charset="0"/>
                <a:cs typeface="Ali-A-Traditional" pitchFamily="2" charset="-78"/>
              </a:rPr>
              <a:t>وفعالية</a:t>
            </a:r>
            <a:endParaRPr lang="ar-IQ" sz="3200" dirty="0">
              <a:solidFill>
                <a:srgbClr val="333333"/>
              </a:solidFill>
              <a:latin typeface="Droid Sans"/>
              <a:ea typeface="Times New Roman" panose="02020603050405020304" pitchFamily="18" charset="0"/>
              <a:cs typeface="Ali-A-Traditional" pitchFamily="2" charset="-78"/>
            </a:endParaRPr>
          </a:p>
          <a:p>
            <a:pPr marL="0" marR="0" algn="r">
              <a:lnSpc>
                <a:spcPts val="1650"/>
              </a:lnSpc>
              <a:spcBef>
                <a:spcPts val="0"/>
              </a:spcBef>
              <a:spcAft>
                <a:spcPts val="0"/>
              </a:spcAft>
            </a:pPr>
            <a:endParaRPr lang="ar-IQ" sz="3200" dirty="0">
              <a:solidFill>
                <a:srgbClr val="333333"/>
              </a:solidFill>
              <a:latin typeface="Droid Sans"/>
              <a:ea typeface="Times New Roman" panose="02020603050405020304" pitchFamily="18" charset="0"/>
              <a:cs typeface="Ali-A-Traditional" pitchFamily="2" charset="-78"/>
            </a:endParaRPr>
          </a:p>
          <a:p>
            <a:pPr marL="0" marR="0" algn="r">
              <a:lnSpc>
                <a:spcPts val="1650"/>
              </a:lnSpc>
              <a:spcBef>
                <a:spcPts val="0"/>
              </a:spcBef>
              <a:spcAft>
                <a:spcPts val="0"/>
              </a:spcAft>
            </a:pPr>
            <a:r>
              <a:rPr lang="ar-SA" sz="3200" dirty="0">
                <a:solidFill>
                  <a:srgbClr val="333333"/>
                </a:solidFill>
                <a:effectLst/>
                <a:latin typeface="Droid Sans"/>
                <a:ea typeface="Times New Roman" panose="02020603050405020304" pitchFamily="18" charset="0"/>
                <a:cs typeface="Ali-A-Traditional" pitchFamily="2" charset="-78"/>
              </a:rPr>
              <a:t>وتشتمل الإدارة المدرسية الذكية على إجراء العمليات التعليمية أو المدرسية من</a:t>
            </a:r>
            <a:endParaRPr lang="ar-IQ" sz="3200" dirty="0">
              <a:solidFill>
                <a:srgbClr val="333333"/>
              </a:solidFill>
              <a:effectLst/>
              <a:latin typeface="Droid Sans"/>
              <a:ea typeface="Times New Roman" panose="02020603050405020304" pitchFamily="18" charset="0"/>
              <a:cs typeface="Ali-A-Traditional" pitchFamily="2" charset="-78"/>
            </a:endParaRPr>
          </a:p>
          <a:p>
            <a:pPr marL="0" marR="0" algn="r">
              <a:lnSpc>
                <a:spcPts val="1650"/>
              </a:lnSpc>
              <a:spcBef>
                <a:spcPts val="0"/>
              </a:spcBef>
              <a:spcAft>
                <a:spcPts val="0"/>
              </a:spcAft>
            </a:pPr>
            <a:endParaRPr lang="ar-IQ" sz="3200" dirty="0">
              <a:solidFill>
                <a:srgbClr val="333333"/>
              </a:solidFill>
              <a:latin typeface="Droid Sans"/>
              <a:ea typeface="Times New Roman" panose="02020603050405020304" pitchFamily="18" charset="0"/>
              <a:cs typeface="Ali-A-Traditional" pitchFamily="2" charset="-78"/>
            </a:endParaRPr>
          </a:p>
          <a:p>
            <a:pPr marL="0" marR="0" algn="r">
              <a:lnSpc>
                <a:spcPts val="1650"/>
              </a:lnSpc>
              <a:spcBef>
                <a:spcPts val="0"/>
              </a:spcBef>
              <a:spcAft>
                <a:spcPts val="0"/>
              </a:spcAft>
            </a:pPr>
            <a:r>
              <a:rPr lang="ar-SA" sz="3200" dirty="0">
                <a:solidFill>
                  <a:srgbClr val="333333"/>
                </a:solidFill>
                <a:effectLst/>
                <a:latin typeface="Droid Sans"/>
                <a:ea typeface="Times New Roman" panose="02020603050405020304" pitchFamily="18" charset="0"/>
                <a:cs typeface="Ali-A-Traditional" pitchFamily="2" charset="-78"/>
              </a:rPr>
              <a:t> تقديم بيئة تعليمية آمنة وحتى إدارة ميزانية المدرسة</a:t>
            </a:r>
            <a:r>
              <a:rPr lang="ar-IQ" sz="3200" dirty="0">
                <a:solidFill>
                  <a:srgbClr val="333333"/>
                </a:solidFill>
                <a:effectLst/>
                <a:latin typeface="Droid Sans"/>
                <a:ea typeface="Times New Roman" panose="02020603050405020304" pitchFamily="18" charset="0"/>
                <a:cs typeface="Ali-A-Traditional" pitchFamily="2" charset="-78"/>
              </a:rPr>
              <a:t>.</a:t>
            </a:r>
            <a:endParaRPr lang="en-US" sz="3200" dirty="0">
              <a:effectLst/>
              <a:latin typeface="Times New Roman" panose="02020603050405020304" pitchFamily="18" charset="0"/>
              <a:ea typeface="Times New Roman" panose="02020603050405020304" pitchFamily="18" charset="0"/>
              <a:cs typeface="Ali-A-Traditional" pitchFamily="2" charset="-78"/>
            </a:endParaRPr>
          </a:p>
          <a:p>
            <a:pPr lvl="0" algn="r" eaLnBrk="0" fontAlgn="base" hangingPunct="0">
              <a:lnSpc>
                <a:spcPct val="100000"/>
              </a:lnSpc>
              <a:spcBef>
                <a:spcPct val="0"/>
              </a:spcBef>
              <a:spcAft>
                <a:spcPct val="0"/>
              </a:spcAft>
              <a:buFontTx/>
              <a:buChar char="•"/>
            </a:pPr>
            <a:endParaRPr lang="ar-IQ" altLang="en-US" sz="3200" dirty="0">
              <a:solidFill>
                <a:srgbClr val="333333"/>
              </a:solidFill>
              <a:latin typeface="Droid Sans" charset="0"/>
              <a:ea typeface="Calibri" panose="020F0502020204030204" pitchFamily="34" charset="0"/>
              <a:cs typeface="Ali-A-Traditional" pitchFamily="2" charset="-78"/>
            </a:endParaRPr>
          </a:p>
          <a:p>
            <a:pPr algn="r"/>
            <a:endParaRPr lang="en-US" sz="3200" dirty="0">
              <a:cs typeface="Ali-A-Traditional" pitchFamily="2" charset="-78"/>
            </a:endParaRPr>
          </a:p>
        </p:txBody>
      </p:sp>
      <p:pic>
        <p:nvPicPr>
          <p:cNvPr id="1028" name="Picture 26" descr="تعريف الادارة المدرسية">
            <a:extLst>
              <a:ext uri="{FF2B5EF4-FFF2-40B4-BE49-F238E27FC236}">
                <a16:creationId xmlns:a16="http://schemas.microsoft.com/office/drawing/2014/main" id="{0717862F-821B-6D3D-E013-65FE4981C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625475" cy="6254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A696AB3-5E1A-9DD8-30D4-A7E9FB6DAF54}"/>
              </a:ext>
            </a:extLst>
          </p:cNvPr>
          <p:cNvSpPr>
            <a:spLocks noChangeArrowheads="1"/>
          </p:cNvSpPr>
          <p:nvPr/>
        </p:nvSpPr>
        <p:spPr bwMode="auto">
          <a:xfrm>
            <a:off x="12007269" y="944176"/>
            <a:ext cx="184731"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3561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A06A14-B2F8-657C-5013-A2E1002CEA83}"/>
              </a:ext>
            </a:extLst>
          </p:cNvPr>
          <p:cNvSpPr>
            <a:spLocks noGrp="1"/>
          </p:cNvSpPr>
          <p:nvPr>
            <p:ph idx="1"/>
          </p:nvPr>
        </p:nvSpPr>
        <p:spPr>
          <a:xfrm>
            <a:off x="838200" y="523783"/>
            <a:ext cx="10515600" cy="5653180"/>
          </a:xfrm>
        </p:spPr>
        <p:txBody>
          <a:bodyPr>
            <a:normAutofit/>
          </a:bodyPr>
          <a:lstStyle/>
          <a:p>
            <a:pPr marL="514350" indent="-514350" algn="r" rtl="1">
              <a:lnSpc>
                <a:spcPct val="100000"/>
              </a:lnSpc>
              <a:buFont typeface="+mj-lt"/>
              <a:buAutoNum type="arabicPeriod"/>
            </a:pPr>
            <a:endParaRPr lang="ar-IQ" sz="3200" b="0" i="0" dirty="0">
              <a:solidFill>
                <a:srgbClr val="333333"/>
              </a:solidFill>
              <a:effectLst/>
              <a:latin typeface="Droid Sans"/>
              <a:cs typeface="Ali-A-Traditional" pitchFamily="2" charset="-78"/>
            </a:endParaRPr>
          </a:p>
          <a:p>
            <a:pPr marL="0" indent="0" algn="r" rtl="1">
              <a:lnSpc>
                <a:spcPct val="100000"/>
              </a:lnSpc>
              <a:buNone/>
            </a:pPr>
            <a:r>
              <a:rPr lang="ar-IQ" sz="3200" dirty="0">
                <a:solidFill>
                  <a:srgbClr val="333333"/>
                </a:solidFill>
                <a:latin typeface="Droid Sans"/>
                <a:cs typeface="Ali-A-Traditional" pitchFamily="2" charset="-78"/>
              </a:rPr>
              <a:t>5ـ </a:t>
            </a:r>
            <a:r>
              <a:rPr lang="ar-IQ" sz="3200" b="0" i="0" dirty="0">
                <a:solidFill>
                  <a:srgbClr val="333333"/>
                </a:solidFill>
                <a:effectLst/>
                <a:latin typeface="Droid Sans"/>
                <a:cs typeface="Ali-A-Traditional" pitchFamily="2" charset="-78"/>
              </a:rPr>
              <a:t>جد طرق مختلفة ومتنوعة يتواصل من خلالها الطلاب مع المدرسة، سواء من خلال استخدام برنامج إدارة المدرسة أو من خلال الألعاب والأنشطة.</a:t>
            </a:r>
          </a:p>
          <a:p>
            <a:pPr marL="0" indent="0" algn="r" rtl="1">
              <a:lnSpc>
                <a:spcPct val="100000"/>
              </a:lnSpc>
              <a:buNone/>
            </a:pPr>
            <a:r>
              <a:rPr lang="ar-IQ" sz="3200" b="0" i="0" dirty="0">
                <a:solidFill>
                  <a:srgbClr val="333333"/>
                </a:solidFill>
                <a:effectLst/>
                <a:latin typeface="Droid Sans"/>
                <a:cs typeface="Ali-A-Traditional" pitchFamily="2" charset="-78"/>
              </a:rPr>
              <a:t>6ـ شجع المعلمين على عرض الأعمال الفنية للطلاب في مبنى المدرسة وفي مواضع مرئية للجميع</a:t>
            </a:r>
          </a:p>
          <a:p>
            <a:pPr marL="0" indent="0" algn="r" rtl="1">
              <a:lnSpc>
                <a:spcPct val="100000"/>
              </a:lnSpc>
              <a:buNone/>
            </a:pPr>
            <a:r>
              <a:rPr lang="ar-IQ" sz="3200" b="0" i="0" dirty="0">
                <a:solidFill>
                  <a:srgbClr val="333333"/>
                </a:solidFill>
                <a:effectLst/>
                <a:latin typeface="Droid Sans"/>
                <a:cs typeface="Ali-A-Traditional" pitchFamily="2" charset="-78"/>
              </a:rPr>
              <a:t>7 قدم طرق رسمية تستطيع من خلالها الاستماع إلى آراء طلاب المدرسة سواء عن طريق أنشطة يقوم بها مدير المدرسة مع الطلاب أو عبر عمل اجتماعات</a:t>
            </a:r>
          </a:p>
          <a:p>
            <a:pPr marL="514350" indent="-514350">
              <a:lnSpc>
                <a:spcPct val="100000"/>
              </a:lnSpc>
              <a:buFont typeface="+mj-lt"/>
              <a:buAutoNum type="arabicPeriod"/>
            </a:pPr>
            <a:endParaRPr lang="en-US" sz="3200" dirty="0"/>
          </a:p>
        </p:txBody>
      </p:sp>
    </p:spTree>
    <p:extLst>
      <p:ext uri="{BB962C8B-B14F-4D97-AF65-F5344CB8AC3E}">
        <p14:creationId xmlns:p14="http://schemas.microsoft.com/office/powerpoint/2010/main" val="1136999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CDB75E-61EF-A2CA-2B34-FA6CC7A0877E}"/>
              </a:ext>
            </a:extLst>
          </p:cNvPr>
          <p:cNvSpPr>
            <a:spLocks noGrp="1"/>
          </p:cNvSpPr>
          <p:nvPr>
            <p:ph idx="1"/>
          </p:nvPr>
        </p:nvSpPr>
        <p:spPr>
          <a:xfrm>
            <a:off x="944880" y="455612"/>
            <a:ext cx="10515600" cy="5946776"/>
          </a:xfrm>
        </p:spPr>
        <p:txBody>
          <a:bodyPr>
            <a:noAutofit/>
          </a:bodyPr>
          <a:lstStyle/>
          <a:p>
            <a:pPr algn="ctr"/>
            <a:r>
              <a:rPr lang="ar-IQ" sz="3200" dirty="0">
                <a:solidFill>
                  <a:srgbClr val="333333"/>
                </a:solidFill>
                <a:latin typeface="Droid Sans"/>
                <a:cs typeface="Ali-A-Traditional" pitchFamily="2" charset="-78"/>
              </a:rPr>
              <a:t>معايير الإدارة المدرسية الناجحة</a:t>
            </a:r>
          </a:p>
          <a:p>
            <a:pPr marL="342900" indent="-342900" algn="r" rtl="1">
              <a:buFont typeface="+mj-lt"/>
              <a:buAutoNum type="arabicPeriod"/>
            </a:pPr>
            <a:r>
              <a:rPr lang="ar-IQ" sz="3200" b="0" i="0" dirty="0">
                <a:solidFill>
                  <a:srgbClr val="333333"/>
                </a:solidFill>
                <a:effectLst/>
                <a:latin typeface="Droid Sans"/>
                <a:cs typeface="Ali-A-Traditional" pitchFamily="2" charset="-78"/>
              </a:rPr>
              <a:t>التواصل المستمر بين الإدارة المدرسية الناجحة وأولياء الأمور</a:t>
            </a:r>
          </a:p>
          <a:p>
            <a:pPr marL="342900" indent="-342900" algn="r" rtl="1">
              <a:buFont typeface="+mj-lt"/>
              <a:buAutoNum type="arabicPeriod"/>
            </a:pPr>
            <a:r>
              <a:rPr lang="ar-IQ" sz="3200" b="0" i="0" dirty="0">
                <a:solidFill>
                  <a:srgbClr val="333333"/>
                </a:solidFill>
                <a:effectLst/>
                <a:latin typeface="Droid Sans"/>
                <a:cs typeface="Ali-A-Traditional" pitchFamily="2" charset="-78"/>
              </a:rPr>
              <a:t>الإدارة المدرسية الناجحة تعتمد البيانات والتقارير الرقمية الدقيقة</a:t>
            </a:r>
          </a:p>
          <a:p>
            <a:pPr marL="342900" indent="-342900" algn="r" rtl="1">
              <a:buFont typeface="+mj-lt"/>
              <a:buAutoNum type="arabicPeriod"/>
            </a:pPr>
            <a:r>
              <a:rPr lang="ar-IQ" sz="3200" b="0" i="0" dirty="0">
                <a:solidFill>
                  <a:srgbClr val="333333"/>
                </a:solidFill>
                <a:effectLst/>
                <a:latin typeface="Droid Sans"/>
                <a:cs typeface="Ali-A-Traditional" pitchFamily="2" charset="-78"/>
              </a:rPr>
              <a:t>التميز في الإدارة المدرسية</a:t>
            </a:r>
          </a:p>
          <a:p>
            <a:pPr marL="342900" indent="-342900" algn="r" rtl="1">
              <a:buFont typeface="+mj-lt"/>
              <a:buAutoNum type="arabicPeriod"/>
            </a:pPr>
            <a:r>
              <a:rPr lang="ar-IQ" sz="3200" b="0" i="0" dirty="0">
                <a:solidFill>
                  <a:srgbClr val="333333"/>
                </a:solidFill>
                <a:effectLst/>
                <a:latin typeface="Droid Sans"/>
                <a:cs typeface="Ali-A-Traditional" pitchFamily="2" charset="-78"/>
              </a:rPr>
              <a:t>اتخاذ القرارات الصعبة عند الحاجة</a:t>
            </a:r>
          </a:p>
          <a:p>
            <a:pPr marL="342900" indent="-342900" algn="r" rtl="1">
              <a:buFont typeface="+mj-lt"/>
              <a:buAutoNum type="arabicPeriod"/>
            </a:pPr>
            <a:r>
              <a:rPr lang="ar-IQ" sz="3200" b="0" i="0" dirty="0">
                <a:solidFill>
                  <a:srgbClr val="333333"/>
                </a:solidFill>
                <a:effectLst/>
                <a:latin typeface="Droid Sans"/>
                <a:cs typeface="Ali-A-Traditional" pitchFamily="2" charset="-78"/>
              </a:rPr>
              <a:t>توظيف برنامج إدارة المدارس</a:t>
            </a:r>
          </a:p>
          <a:p>
            <a:pPr marL="342900" indent="-342900" algn="r" rtl="1">
              <a:buFont typeface="+mj-lt"/>
              <a:buAutoNum type="arabicPeriod"/>
            </a:pPr>
            <a:r>
              <a:rPr lang="ar-IQ" sz="3200" b="0" i="0" dirty="0">
                <a:solidFill>
                  <a:srgbClr val="333333"/>
                </a:solidFill>
                <a:effectLst/>
                <a:latin typeface="Droid Sans"/>
                <a:cs typeface="Ali-A-Traditional" pitchFamily="2" charset="-78"/>
              </a:rPr>
              <a:t>الابتكار والتطوير المهني</a:t>
            </a:r>
            <a:endParaRPr lang="en-US" sz="4000" dirty="0">
              <a:cs typeface="Ali-A-Traditional" pitchFamily="2" charset="-78"/>
            </a:endParaRPr>
          </a:p>
        </p:txBody>
      </p:sp>
    </p:spTree>
    <p:extLst>
      <p:ext uri="{BB962C8B-B14F-4D97-AF65-F5344CB8AC3E}">
        <p14:creationId xmlns:p14="http://schemas.microsoft.com/office/powerpoint/2010/main" val="3926395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0735E6-3957-5BC9-BA19-9E24A01E45A8}"/>
              </a:ext>
            </a:extLst>
          </p:cNvPr>
          <p:cNvSpPr txBox="1"/>
          <p:nvPr/>
        </p:nvSpPr>
        <p:spPr>
          <a:xfrm>
            <a:off x="647700" y="352758"/>
            <a:ext cx="10443210" cy="6505242"/>
          </a:xfrm>
          <a:prstGeom prst="rect">
            <a:avLst/>
          </a:prstGeom>
          <a:noFill/>
        </p:spPr>
        <p:txBody>
          <a:bodyPr wrap="square">
            <a:spAutoFit/>
          </a:bodyPr>
          <a:lstStyle/>
          <a:p>
            <a:pPr marL="342900" indent="-342900" algn="r" rtl="1">
              <a:buFont typeface="+mj-lt"/>
              <a:buAutoNum type="arabicPeriod"/>
            </a:pPr>
            <a:endParaRPr lang="ar-IQ" sz="3200" b="0" i="0" dirty="0">
              <a:solidFill>
                <a:srgbClr val="333333"/>
              </a:solidFill>
              <a:effectLst/>
              <a:latin typeface="Droid Sans"/>
              <a:cs typeface="Ali-A-Traditional" pitchFamily="2" charset="-78"/>
            </a:endParaRPr>
          </a:p>
          <a:p>
            <a:pPr algn="r" rtl="1"/>
            <a:r>
              <a:rPr lang="ar-IQ" sz="3200" b="1" i="0" dirty="0">
                <a:solidFill>
                  <a:srgbClr val="333333"/>
                </a:solidFill>
                <a:effectLst/>
                <a:latin typeface="tahoma" panose="020B0604030504040204" pitchFamily="34" charset="0"/>
                <a:cs typeface="Ali-A-Traditional" pitchFamily="2" charset="-78"/>
              </a:rPr>
              <a:t>التواصل المستمر بين الإدارة المدرسية الناجحة وأولياء الأمور</a:t>
            </a:r>
          </a:p>
          <a:p>
            <a:pPr algn="r" rtl="1"/>
            <a:r>
              <a:rPr lang="ar-IQ" sz="3200" b="0" i="0" dirty="0">
                <a:solidFill>
                  <a:srgbClr val="333333"/>
                </a:solidFill>
                <a:effectLst/>
                <a:latin typeface="Droid Sans"/>
                <a:cs typeface="Ali-A-Traditional" pitchFamily="2" charset="-78"/>
              </a:rPr>
              <a:t>يتمتع أغلب مدراء المدارس الناجحين بقدرة على التواصل الجيد، فهم ودودون ويسهل التعامل معهم. كما أن دورهم واضح للجميع – سواء أولياء الأمور أو الطلاب أو المعلمين وغيرهم من موظفي المدرسة. هذا بالإضافة إلى أنهم عضو فاعل في المجتمع بشكل عام!</a:t>
            </a:r>
          </a:p>
          <a:p>
            <a:pPr algn="r" rtl="1"/>
            <a:r>
              <a:rPr lang="ar-IQ" sz="3200" b="0" i="0" dirty="0">
                <a:solidFill>
                  <a:srgbClr val="333333"/>
                </a:solidFill>
                <a:effectLst/>
                <a:latin typeface="Droid Sans"/>
                <a:cs typeface="Ali-A-Traditional" pitchFamily="2" charset="-78"/>
              </a:rPr>
              <a:t>فتجد مدير المدرسة الناجح دائم البحث عن فرصة للقاء طلاب المدرسة وعائلاتهم وتحيتهم بصفة شخصية، وبابه مفتوح للجميع</a:t>
            </a:r>
            <a:r>
              <a:rPr lang="ar-IQ" sz="3200" b="1" i="0" dirty="0">
                <a:solidFill>
                  <a:srgbClr val="333333"/>
                </a:solidFill>
                <a:effectLst/>
                <a:latin typeface="Droid Sans"/>
                <a:cs typeface="Ali-A-Traditional" pitchFamily="2" charset="-78"/>
              </a:rPr>
              <a:t>.</a:t>
            </a:r>
          </a:p>
          <a:p>
            <a:pPr algn="r" rtl="1"/>
            <a:r>
              <a:rPr lang="ar-IQ" sz="3200" b="0" i="0" dirty="0">
                <a:solidFill>
                  <a:srgbClr val="333333"/>
                </a:solidFill>
                <a:effectLst/>
                <a:latin typeface="Droid Sans"/>
              </a:rPr>
              <a:t>لا تتعامل الإدارة المدرسية الذكية مع أولياء الأمور كعملاء بل كشركاء أساسيين في العملية التعليمية. لذا التواصل المستمر بين مدير المدرسة والعائلات، والاجتماعات وتقديم تقارير الحضور والانصراف ونتائج الامتحانات عبر أنظمة إدارة المدارس الحديثة، واطلاعهم على ما يحدث في المدرسة والأنشطة المختلفة التي يقوم بها أولادهم من من أهم علامات الإدارة المدرسية الذكية.</a:t>
            </a:r>
            <a:endParaRPr lang="ar-IQ" sz="3200" b="0" i="0" dirty="0">
              <a:solidFill>
                <a:srgbClr val="333333"/>
              </a:solidFill>
              <a:effectLst/>
              <a:latin typeface="Droid Sans"/>
              <a:cs typeface="Ali-A-Traditional" pitchFamily="2" charset="-78"/>
            </a:endParaRPr>
          </a:p>
          <a:p>
            <a:pPr marL="342900" marR="142875" lvl="0" indent="-342900" algn="r">
              <a:lnSpc>
                <a:spcPct val="107000"/>
              </a:lnSpc>
              <a:spcBef>
                <a:spcPts val="0"/>
              </a:spcBef>
              <a:spcAft>
                <a:spcPts val="0"/>
              </a:spcAft>
              <a:buSzPts val="1000"/>
              <a:buFont typeface="Symbol" panose="05050102010706020507" pitchFamily="18" charset="2"/>
              <a:buChar char=""/>
              <a:tabLst>
                <a:tab pos="457200" algn="l"/>
              </a:tabLst>
            </a:pPr>
            <a:endParaRPr lang="en-US" sz="3200" dirty="0">
              <a:cs typeface="Ali-A-Traditional" pitchFamily="2" charset="-78"/>
            </a:endParaRPr>
          </a:p>
        </p:txBody>
      </p:sp>
    </p:spTree>
    <p:extLst>
      <p:ext uri="{BB962C8B-B14F-4D97-AF65-F5344CB8AC3E}">
        <p14:creationId xmlns:p14="http://schemas.microsoft.com/office/powerpoint/2010/main" val="222604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0962-6059-9C9D-BE21-522B813CEFAE}"/>
              </a:ext>
            </a:extLst>
          </p:cNvPr>
          <p:cNvSpPr>
            <a:spLocks noGrp="1"/>
          </p:cNvSpPr>
          <p:nvPr>
            <p:ph type="title"/>
          </p:nvPr>
        </p:nvSpPr>
        <p:spPr/>
        <p:txBody>
          <a:bodyPr>
            <a:normAutofit/>
          </a:bodyPr>
          <a:lstStyle/>
          <a:p>
            <a:pPr lvl="0" algn="r" eaLnBrk="0" fontAlgn="base" hangingPunct="0">
              <a:lnSpc>
                <a:spcPct val="100000"/>
              </a:lnSpc>
              <a:spcAft>
                <a:spcPct val="0"/>
              </a:spcAft>
            </a:pPr>
            <a:r>
              <a:rPr lang="ar-SA" altLang="en-US" dirty="0">
                <a:solidFill>
                  <a:srgbClr val="333333"/>
                </a:solidFill>
                <a:latin typeface="Droid Sans" charset="0"/>
                <a:ea typeface="Calibri" panose="020F0502020204030204" pitchFamily="34" charset="0"/>
              </a:rPr>
              <a:t> أهداف الإدارة المدرسية</a:t>
            </a:r>
            <a:endParaRPr lang="en-US" dirty="0"/>
          </a:p>
        </p:txBody>
      </p:sp>
      <p:sp>
        <p:nvSpPr>
          <p:cNvPr id="3" name="Content Placeholder 2">
            <a:extLst>
              <a:ext uri="{FF2B5EF4-FFF2-40B4-BE49-F238E27FC236}">
                <a16:creationId xmlns:a16="http://schemas.microsoft.com/office/drawing/2014/main" id="{70ABAC6A-16FA-122B-2A8C-983773079795}"/>
              </a:ext>
            </a:extLst>
          </p:cNvPr>
          <p:cNvSpPr>
            <a:spLocks noGrp="1"/>
          </p:cNvSpPr>
          <p:nvPr>
            <p:ph idx="1"/>
          </p:nvPr>
        </p:nvSpPr>
        <p:spPr/>
        <p:txBody>
          <a:bodyPr>
            <a:normAutofit fontScale="92500" lnSpcReduction="20000"/>
          </a:bodyPr>
          <a:lstStyle/>
          <a:p>
            <a:pPr marL="0" lvl="0" indent="0" algn="r" eaLnBrk="0" fontAlgn="base" hangingPunct="0">
              <a:lnSpc>
                <a:spcPct val="100000"/>
              </a:lnSpc>
              <a:spcBef>
                <a:spcPct val="0"/>
              </a:spcBef>
              <a:spcAft>
                <a:spcPct val="0"/>
              </a:spcAft>
              <a:buNone/>
            </a:pPr>
            <a:r>
              <a:rPr lang="ar-IQ" altLang="en-US" sz="2800" dirty="0">
                <a:solidFill>
                  <a:srgbClr val="333333"/>
                </a:solidFill>
                <a:latin typeface="Droid Sans" charset="0"/>
                <a:ea typeface="Calibri" panose="020F0502020204030204" pitchFamily="34" charset="0"/>
                <a:cs typeface="+mj-cs"/>
              </a:rPr>
              <a:t>1ـ </a:t>
            </a:r>
            <a:r>
              <a:rPr lang="ar-SA" altLang="en-US" sz="2800" dirty="0">
                <a:solidFill>
                  <a:srgbClr val="333333"/>
                </a:solidFill>
                <a:latin typeface="Droid Sans" charset="0"/>
                <a:ea typeface="Calibri" panose="020F0502020204030204" pitchFamily="34" charset="0"/>
                <a:cs typeface="+mj-cs"/>
              </a:rPr>
              <a:t>يضع مدير المدرسة تعريفات واضحة لمسؤوليات كل عنصر فاعل داخل المؤسسة التعليمية التي يديرها</a:t>
            </a:r>
            <a:r>
              <a:rPr lang="ar-IQ" altLang="en-US" sz="2800" dirty="0">
                <a:solidFill>
                  <a:srgbClr val="333333"/>
                </a:solidFill>
                <a:latin typeface="Droid Sans" charset="0"/>
                <a:ea typeface="Calibri" panose="020F0502020204030204" pitchFamily="34" charset="0"/>
                <a:cs typeface="+mj-cs"/>
              </a:rPr>
              <a:t>.</a:t>
            </a:r>
          </a:p>
          <a:p>
            <a:pPr marL="0" lvl="0" indent="0" algn="r" eaLnBrk="0" fontAlgn="base" hangingPunct="0">
              <a:lnSpc>
                <a:spcPct val="100000"/>
              </a:lnSpc>
              <a:spcBef>
                <a:spcPct val="0"/>
              </a:spcBef>
              <a:spcAft>
                <a:spcPct val="0"/>
              </a:spcAft>
              <a:buNone/>
            </a:pPr>
            <a:endParaRPr lang="en-US" altLang="en-US" sz="2800" dirty="0">
              <a:solidFill>
                <a:srgbClr val="333333"/>
              </a:solidFill>
              <a:latin typeface="Calibri" panose="020F0502020204030204" pitchFamily="34" charset="0"/>
              <a:ea typeface="Calibri" panose="020F0502020204030204" pitchFamily="34" charset="0"/>
              <a:cs typeface="+mj-cs"/>
            </a:endParaRPr>
          </a:p>
          <a:p>
            <a:pPr marL="0" lvl="0" indent="0" algn="r" eaLnBrk="0" fontAlgn="base" hangingPunct="0">
              <a:lnSpc>
                <a:spcPct val="100000"/>
              </a:lnSpc>
              <a:spcBef>
                <a:spcPct val="0"/>
              </a:spcBef>
              <a:spcAft>
                <a:spcPct val="0"/>
              </a:spcAft>
              <a:buNone/>
            </a:pPr>
            <a:r>
              <a:rPr lang="ar-IQ" altLang="en-US" sz="2800" dirty="0">
                <a:solidFill>
                  <a:srgbClr val="333333"/>
                </a:solidFill>
                <a:latin typeface="Droid Sans" charset="0"/>
                <a:ea typeface="Calibri" panose="020F0502020204030204" pitchFamily="34" charset="0"/>
                <a:cs typeface="+mj-cs"/>
              </a:rPr>
              <a:t>2ـ </a:t>
            </a:r>
            <a:r>
              <a:rPr lang="ar-SA" altLang="en-US" sz="2800" dirty="0">
                <a:solidFill>
                  <a:srgbClr val="333333"/>
                </a:solidFill>
                <a:latin typeface="Droid Sans" charset="0"/>
                <a:ea typeface="Calibri" panose="020F0502020204030204" pitchFamily="34" charset="0"/>
                <a:cs typeface="+mj-cs"/>
              </a:rPr>
              <a:t>وجود نظام ديمقراطي حقيقي داخل المؤسسة التعليمية مبني على أسس التفاهم والمعرفة والاحترام المتبادل بين الموظفين والإدارة المدرسية</a:t>
            </a:r>
            <a:r>
              <a:rPr lang="ar-IQ" altLang="en-US" sz="2800" dirty="0">
                <a:solidFill>
                  <a:srgbClr val="333333"/>
                </a:solidFill>
                <a:latin typeface="Droid Sans" charset="0"/>
                <a:ea typeface="Calibri" panose="020F0502020204030204" pitchFamily="34" charset="0"/>
                <a:cs typeface="+mj-cs"/>
              </a:rPr>
              <a:t>.</a:t>
            </a:r>
          </a:p>
          <a:p>
            <a:pPr marL="0" lvl="0" indent="0" algn="r" eaLnBrk="0" fontAlgn="base" hangingPunct="0">
              <a:lnSpc>
                <a:spcPct val="100000"/>
              </a:lnSpc>
              <a:spcBef>
                <a:spcPct val="0"/>
              </a:spcBef>
              <a:spcAft>
                <a:spcPct val="0"/>
              </a:spcAft>
              <a:buNone/>
            </a:pPr>
            <a:endParaRPr lang="en-US" altLang="en-US" sz="2800" dirty="0">
              <a:cs typeface="+mj-cs"/>
            </a:endParaRPr>
          </a:p>
          <a:p>
            <a:pPr marL="0" lvl="0" indent="0" algn="r" eaLnBrk="0" fontAlgn="base" hangingPunct="0">
              <a:lnSpc>
                <a:spcPct val="100000"/>
              </a:lnSpc>
              <a:spcBef>
                <a:spcPct val="0"/>
              </a:spcBef>
              <a:spcAft>
                <a:spcPct val="0"/>
              </a:spcAft>
              <a:buNone/>
            </a:pPr>
            <a:r>
              <a:rPr lang="ar-IQ" altLang="en-US" sz="2800" dirty="0">
                <a:solidFill>
                  <a:srgbClr val="333333"/>
                </a:solidFill>
                <a:latin typeface="Droid Sans" charset="0"/>
                <a:ea typeface="Calibri" panose="020F0502020204030204" pitchFamily="34" charset="0"/>
                <a:cs typeface="+mj-cs"/>
              </a:rPr>
              <a:t>3ـ </a:t>
            </a:r>
            <a:r>
              <a:rPr lang="ar-SA" altLang="en-US" sz="2800" dirty="0">
                <a:solidFill>
                  <a:srgbClr val="333333"/>
                </a:solidFill>
                <a:latin typeface="Droid Sans" charset="0"/>
                <a:ea typeface="Calibri" panose="020F0502020204030204" pitchFamily="34" charset="0"/>
                <a:cs typeface="+mj-cs"/>
              </a:rPr>
              <a:t>تكثيف جهود كافة الأطراف داخل المدرسة وتوحيدها لخدمة العملية التعليمية في المدرسة، وذلك حتى تصل إدارة المدرسة إلى أعلى معدلات النجاح مع الاقتصاد في المال، والوقت، وكذلك المجهود، وهذا وفقًا لياسر سلامة في كتاب”الإدارة المدرسية الحديثة” عام 2003</a:t>
            </a:r>
            <a:r>
              <a:rPr lang="ar-IQ" altLang="en-US" sz="2800" dirty="0">
                <a:solidFill>
                  <a:srgbClr val="333333"/>
                </a:solidFill>
                <a:latin typeface="Droid Sans" charset="0"/>
                <a:ea typeface="Calibri" panose="020F0502020204030204" pitchFamily="34" charset="0"/>
                <a:cs typeface="+mj-cs"/>
              </a:rPr>
              <a:t>.</a:t>
            </a:r>
          </a:p>
          <a:p>
            <a:pPr marL="0" lvl="0" indent="0" algn="r" eaLnBrk="0" fontAlgn="base" hangingPunct="0">
              <a:lnSpc>
                <a:spcPct val="100000"/>
              </a:lnSpc>
              <a:spcBef>
                <a:spcPct val="0"/>
              </a:spcBef>
              <a:spcAft>
                <a:spcPct val="0"/>
              </a:spcAft>
              <a:buNone/>
            </a:pPr>
            <a:endParaRPr lang="en-US" altLang="en-US" sz="2800" dirty="0">
              <a:ea typeface="Times New Roman" panose="02020603050405020304" pitchFamily="18" charset="0"/>
              <a:cs typeface="+mj-cs"/>
            </a:endParaRPr>
          </a:p>
          <a:p>
            <a:pPr marL="0" lvl="0" indent="0" algn="r" eaLnBrk="0" fontAlgn="base" hangingPunct="0">
              <a:lnSpc>
                <a:spcPct val="100000"/>
              </a:lnSpc>
              <a:spcBef>
                <a:spcPct val="0"/>
              </a:spcBef>
              <a:spcAft>
                <a:spcPct val="0"/>
              </a:spcAft>
              <a:buNone/>
            </a:pPr>
            <a:r>
              <a:rPr lang="ar-IQ" altLang="en-US" sz="2800" dirty="0">
                <a:solidFill>
                  <a:srgbClr val="333333"/>
                </a:solidFill>
                <a:latin typeface="Arial" panose="020B0604020202020204" pitchFamily="34" charset="0"/>
                <a:ea typeface="Calibri" panose="020F0502020204030204" pitchFamily="34" charset="0"/>
                <a:cs typeface="+mj-cs"/>
              </a:rPr>
              <a:t>4ـ </a:t>
            </a:r>
            <a:r>
              <a:rPr lang="ar-SA" altLang="en-US" sz="2800" dirty="0">
                <a:solidFill>
                  <a:srgbClr val="333333"/>
                </a:solidFill>
                <a:latin typeface="Arial" panose="020B0604020202020204" pitchFamily="34" charset="0"/>
                <a:ea typeface="Calibri" panose="020F0502020204030204" pitchFamily="34" charset="0"/>
                <a:cs typeface="+mj-cs"/>
              </a:rPr>
              <a:t>الإدارة المدرسية الذكية من أهم عناصرها وجود برنامج إدارة مدرسية قوي إذ أن الهدف الأساسي للتكنولوجيا هو توفير الوقت والمال ويساعدها على الإشراف على المنظومة التعليمية وإيجاد وسيلة اتصال آمنة داخل المدرسة بينها وبين المعلمين وأولياء الأمور والطلاب وكذلك الإدارة التعليمية</a:t>
            </a:r>
            <a:r>
              <a:rPr lang="en-US" altLang="en-US" sz="2800" dirty="0">
                <a:ea typeface="Times New Roman" panose="02020603050405020304" pitchFamily="18" charset="0"/>
                <a:cs typeface="+mj-cs"/>
              </a:rPr>
              <a:t> </a:t>
            </a:r>
            <a:endParaRPr lang="en-US" altLang="en-US" sz="2800" dirty="0">
              <a:latin typeface="Arial" panose="020B0604020202020204" pitchFamily="34" charset="0"/>
              <a:cs typeface="+mj-cs"/>
            </a:endParaRPr>
          </a:p>
          <a:p>
            <a:endParaRPr lang="en-US" dirty="0"/>
          </a:p>
        </p:txBody>
      </p:sp>
    </p:spTree>
    <p:extLst>
      <p:ext uri="{BB962C8B-B14F-4D97-AF65-F5344CB8AC3E}">
        <p14:creationId xmlns:p14="http://schemas.microsoft.com/office/powerpoint/2010/main" val="181044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047907-40E1-CF91-F158-9235FFAB40F4}"/>
              </a:ext>
            </a:extLst>
          </p:cNvPr>
          <p:cNvSpPr>
            <a:spLocks noGrp="1"/>
          </p:cNvSpPr>
          <p:nvPr>
            <p:ph idx="1"/>
          </p:nvPr>
        </p:nvSpPr>
        <p:spPr>
          <a:xfrm>
            <a:off x="693420" y="281941"/>
            <a:ext cx="10660380" cy="5895022"/>
          </a:xfrm>
        </p:spPr>
        <p:txBody>
          <a:bodyPr>
            <a:normAutofit/>
          </a:bodyPr>
          <a:lstStyle/>
          <a:p>
            <a:pPr marL="0" indent="0" algn="r">
              <a:lnSpc>
                <a:spcPts val="2700"/>
              </a:lnSpc>
              <a:spcBef>
                <a:spcPts val="0"/>
              </a:spcBef>
              <a:buNone/>
            </a:pPr>
            <a:endParaRPr lang="ar-IQ" sz="1800" b="1" i="0" dirty="0">
              <a:solidFill>
                <a:srgbClr val="333333"/>
              </a:solidFill>
              <a:effectLst/>
              <a:latin typeface="Helvetica" panose="020B0604020202020204" pitchFamily="34" charset="0"/>
            </a:endParaRPr>
          </a:p>
          <a:p>
            <a:pPr marL="0" indent="0" algn="r">
              <a:lnSpc>
                <a:spcPts val="2700"/>
              </a:lnSpc>
              <a:spcBef>
                <a:spcPts val="0"/>
              </a:spcBef>
              <a:buNone/>
            </a:pPr>
            <a:r>
              <a:rPr lang="ar-IQ" sz="3200" i="0" dirty="0">
                <a:solidFill>
                  <a:srgbClr val="333333"/>
                </a:solidFill>
                <a:effectLst/>
                <a:latin typeface="Helvetica" panose="020B0604020202020204" pitchFamily="34" charset="0"/>
                <a:cs typeface="Ali-A-Traditional" pitchFamily="2" charset="-78"/>
              </a:rPr>
              <a:t>عناصر تطوير الإدارة المدرسية الناجحة: خصائص الادارة المدرسية</a:t>
            </a:r>
          </a:p>
          <a:p>
            <a:pPr marL="0" indent="0" algn="r">
              <a:lnSpc>
                <a:spcPts val="2700"/>
              </a:lnSpc>
              <a:spcBef>
                <a:spcPts val="0"/>
              </a:spcBef>
              <a:buNone/>
            </a:pPr>
            <a:endParaRPr lang="ar-IQ" sz="3200" i="0" dirty="0">
              <a:solidFill>
                <a:srgbClr val="333333"/>
              </a:solidFill>
              <a:effectLst/>
              <a:latin typeface="Helvetica" panose="020B0604020202020204" pitchFamily="34" charset="0"/>
              <a:cs typeface="Ali-A-Traditional" pitchFamily="2" charset="-78"/>
            </a:endParaRPr>
          </a:p>
          <a:p>
            <a:pPr marL="0" indent="0" algn="r">
              <a:lnSpc>
                <a:spcPts val="2700"/>
              </a:lnSpc>
              <a:spcBef>
                <a:spcPts val="0"/>
              </a:spcBef>
              <a:buNone/>
            </a:pPr>
            <a:r>
              <a:rPr lang="ar-IQ" sz="1800" b="1" i="0" dirty="0">
                <a:solidFill>
                  <a:srgbClr val="333333"/>
                </a:solidFill>
                <a:effectLst/>
                <a:latin typeface="Droid Sans"/>
              </a:rPr>
              <a:t>  </a:t>
            </a:r>
            <a:r>
              <a:rPr lang="ar-IQ" sz="2400" b="1" i="0" dirty="0">
                <a:solidFill>
                  <a:srgbClr val="333333"/>
                </a:solidFill>
                <a:effectLst/>
                <a:latin typeface="Droid Sans"/>
              </a:rPr>
              <a:t>1ـ  </a:t>
            </a:r>
            <a:r>
              <a:rPr lang="ar-IQ" sz="2400" b="1" i="0" u="sng" dirty="0">
                <a:solidFill>
                  <a:srgbClr val="333333"/>
                </a:solidFill>
                <a:effectLst/>
                <a:latin typeface="Droid Sans"/>
              </a:rPr>
              <a:t> تحديد الأهداف</a:t>
            </a:r>
            <a:r>
              <a:rPr lang="ar-IQ" sz="2400" b="1" i="0" dirty="0">
                <a:solidFill>
                  <a:srgbClr val="333333"/>
                </a:solidFill>
                <a:effectLst/>
                <a:latin typeface="Droid Sans"/>
              </a:rPr>
              <a:t>.</a:t>
            </a:r>
            <a:r>
              <a:rPr lang="ar-IQ" sz="2400" b="0" i="0" dirty="0">
                <a:solidFill>
                  <a:srgbClr val="333333"/>
                </a:solidFill>
                <a:effectLst/>
                <a:latin typeface="Droid Sans"/>
              </a:rPr>
              <a:t> ابدأ بوضع مجموعة من الأهداف طويلة المدى وقصيرة المدى لما يجب أن تكون عليه مدرستك أو مؤسستك التعليمية،وتعريف فريق العمل على هذه الأهداف والتعاون على تحقيقها. من المهم أن تتضمن خطتك أهدافًا دقيقة، ومحددة، وقابلة للقياس والتحقيق. وكن طموحًا في وضع أهدافك. فكلما كان الهدف عظيم، كلما كان النجاح أكبر. هذه الأهداف، على سبيل المثال، يمكن أن تتضمن الحصول على الاعتماد الدولي ورفع جودة التدريس وتقديم خدمات أكثر للطلاب ذوي الاحتياجات الخاصة وفتح فروع جديدة للمدرسة محليًا أو دوليًا.</a:t>
            </a:r>
          </a:p>
          <a:p>
            <a:pPr marL="0" indent="0" algn="r">
              <a:lnSpc>
                <a:spcPts val="2700"/>
              </a:lnSpc>
              <a:spcBef>
                <a:spcPts val="0"/>
              </a:spcBef>
              <a:buNone/>
            </a:pPr>
            <a:endParaRPr lang="ar-IQ" sz="2400" b="0" i="0" dirty="0">
              <a:solidFill>
                <a:srgbClr val="333333"/>
              </a:solidFill>
              <a:effectLst/>
              <a:latin typeface="Droid Sans"/>
            </a:endParaRPr>
          </a:p>
          <a:p>
            <a:pPr marL="0" indent="0" algn="r">
              <a:lnSpc>
                <a:spcPts val="2700"/>
              </a:lnSpc>
              <a:spcBef>
                <a:spcPts val="0"/>
              </a:spcBef>
              <a:buNone/>
            </a:pPr>
            <a:r>
              <a:rPr lang="ar-IQ" sz="2400" dirty="0">
                <a:solidFill>
                  <a:srgbClr val="333333"/>
                </a:solidFill>
                <a:latin typeface="Droid Sans"/>
              </a:rPr>
              <a:t>2ـ </a:t>
            </a:r>
            <a:r>
              <a:rPr lang="ar-IQ" sz="2400" b="1" i="0" u="sng" dirty="0">
                <a:solidFill>
                  <a:srgbClr val="333333"/>
                </a:solidFill>
                <a:effectLst/>
                <a:latin typeface="Droid Sans"/>
              </a:rPr>
              <a:t>دمج خبرات جميع الأطراف في عملية إدارة المدرسة</a:t>
            </a:r>
            <a:r>
              <a:rPr lang="ar-IQ" sz="2400" b="1" i="0" dirty="0">
                <a:solidFill>
                  <a:srgbClr val="333333"/>
                </a:solidFill>
                <a:effectLst/>
                <a:latin typeface="Droid Sans"/>
              </a:rPr>
              <a:t>.</a:t>
            </a:r>
            <a:r>
              <a:rPr lang="ar-IQ" sz="2400" b="0" i="0" dirty="0">
                <a:solidFill>
                  <a:srgbClr val="333333"/>
                </a:solidFill>
                <a:effectLst/>
                <a:latin typeface="Droid Sans"/>
              </a:rPr>
              <a:t> تظهر الأبحاث أن الاستراتيجيات التي تم تطويرها بشكل تعاوني أصبحت أكثر دعمًا واعتمادًا وأن المديرين والقادة الأكثر فعالية يعرفون كيفية الاستماع إلى الآخرين.</a:t>
            </a:r>
            <a:br>
              <a:rPr lang="ar-IQ" sz="3600" b="0" i="0" dirty="0">
                <a:solidFill>
                  <a:srgbClr val="333333"/>
                </a:solidFill>
                <a:effectLst/>
                <a:latin typeface="Droid Sans"/>
              </a:rPr>
            </a:br>
            <a:r>
              <a:rPr lang="ar-IQ" sz="2400" b="0" i="0" dirty="0">
                <a:solidFill>
                  <a:srgbClr val="333333"/>
                </a:solidFill>
                <a:effectLst/>
                <a:latin typeface="Droid Sans"/>
              </a:rPr>
              <a:t>دمج خبرات جميع أطراف المنظومة التعليمية – المعلمين والإداريين والطلاب وأولياء الأمور وغيرهم – في وضع رؤية المدرسة وتحديد الأهداف وتحديد خطوات العمل. اطلب منهم التعبير عن آرائهم طوال الوقت واستمع لما يقولوه باهتمام.</a:t>
            </a:r>
            <a:endParaRPr lang="ar-IQ" sz="3600" b="0" i="0" dirty="0">
              <a:solidFill>
                <a:srgbClr val="333333"/>
              </a:solidFill>
              <a:effectLst/>
              <a:latin typeface="Droid Sans"/>
            </a:endParaRPr>
          </a:p>
          <a:p>
            <a:pPr marL="0" indent="0" algn="r">
              <a:lnSpc>
                <a:spcPts val="2700"/>
              </a:lnSpc>
              <a:spcBef>
                <a:spcPts val="0"/>
              </a:spcBef>
              <a:buNone/>
            </a:pPr>
            <a:endParaRPr lang="en-US" sz="4000" dirty="0">
              <a:cs typeface="+mj-cs"/>
            </a:endParaRPr>
          </a:p>
        </p:txBody>
      </p:sp>
    </p:spTree>
    <p:extLst>
      <p:ext uri="{BB962C8B-B14F-4D97-AF65-F5344CB8AC3E}">
        <p14:creationId xmlns:p14="http://schemas.microsoft.com/office/powerpoint/2010/main" val="4016504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822CC4-CE49-6415-E2C6-80D0AF866385}"/>
              </a:ext>
            </a:extLst>
          </p:cNvPr>
          <p:cNvSpPr>
            <a:spLocks noGrp="1"/>
          </p:cNvSpPr>
          <p:nvPr>
            <p:ph idx="1"/>
          </p:nvPr>
        </p:nvSpPr>
        <p:spPr>
          <a:xfrm>
            <a:off x="838200" y="465667"/>
            <a:ext cx="10515600" cy="5711296"/>
          </a:xfrm>
        </p:spPr>
        <p:txBody>
          <a:bodyPr>
            <a:noAutofit/>
          </a:bodyPr>
          <a:lstStyle/>
          <a:p>
            <a:pPr marL="0" indent="0" algn="r" rtl="1">
              <a:buNone/>
            </a:pPr>
            <a:r>
              <a:rPr lang="ar-IQ" b="1" i="0" dirty="0">
                <a:solidFill>
                  <a:srgbClr val="333333"/>
                </a:solidFill>
                <a:effectLst/>
                <a:latin typeface="Helvetica" panose="020B0604020202020204" pitchFamily="34" charset="0"/>
                <a:cs typeface="Ali-A-Traditional" pitchFamily="2" charset="-78"/>
              </a:rPr>
              <a:t>هي مميزات برنامج إدارة المدارس الأفضل</a:t>
            </a:r>
            <a:endParaRPr lang="ar-IQ" b="0" i="0" dirty="0">
              <a:solidFill>
                <a:srgbClr val="333333"/>
              </a:solidFill>
              <a:effectLst/>
              <a:latin typeface="Helvetica" panose="020B0604020202020204" pitchFamily="34" charset="0"/>
              <a:cs typeface="Ali-A-Traditional" pitchFamily="2" charset="-78"/>
            </a:endParaRPr>
          </a:p>
          <a:p>
            <a:pPr marL="0" indent="0" algn="r" rtl="1">
              <a:buNone/>
            </a:pPr>
            <a:r>
              <a:rPr lang="ar-IQ" b="0" i="0" dirty="0">
                <a:solidFill>
                  <a:srgbClr val="333333"/>
                </a:solidFill>
                <a:effectLst/>
                <a:latin typeface="Droid Sans"/>
                <a:cs typeface="Ali-A-Traditional" pitchFamily="2" charset="-78"/>
              </a:rPr>
              <a:t>1ـ وجود تقنيات تكنولوجية حديثة قائمة على الحوسبة السحابية</a:t>
            </a:r>
          </a:p>
          <a:p>
            <a:pPr marL="0" indent="0" algn="r" rtl="1">
              <a:buNone/>
            </a:pPr>
            <a:r>
              <a:rPr lang="ar-IQ" b="0" i="0" dirty="0">
                <a:solidFill>
                  <a:srgbClr val="333333"/>
                </a:solidFill>
                <a:effectLst/>
                <a:latin typeface="Droid Sans"/>
                <a:cs typeface="Ali-A-Traditional" pitchFamily="2" charset="-78"/>
              </a:rPr>
              <a:t>2ـ وجود تقويم أكاديمي</a:t>
            </a:r>
          </a:p>
          <a:p>
            <a:pPr marL="0" indent="0" algn="r" rtl="1">
              <a:buNone/>
            </a:pPr>
            <a:r>
              <a:rPr lang="ar-IQ" b="0" i="0" dirty="0">
                <a:solidFill>
                  <a:srgbClr val="333333"/>
                </a:solidFill>
                <a:effectLst/>
                <a:latin typeface="Droid Sans"/>
                <a:cs typeface="Ali-A-Traditional" pitchFamily="2" charset="-78"/>
              </a:rPr>
              <a:t>3ـ  توافر عنصر إدارة الموارد البشرية والرواتب داخل برنامج إدارة المدارس الحديثة</a:t>
            </a:r>
          </a:p>
          <a:p>
            <a:pPr marL="0" indent="0" algn="r" rtl="1">
              <a:buNone/>
            </a:pPr>
            <a:r>
              <a:rPr lang="ar-IQ" b="0" i="0" dirty="0">
                <a:solidFill>
                  <a:srgbClr val="333333"/>
                </a:solidFill>
                <a:effectLst/>
                <a:latin typeface="Droid Sans"/>
                <a:cs typeface="Ali-A-Traditional" pitchFamily="2" charset="-78"/>
              </a:rPr>
              <a:t>4ـ سهل الاستخدام بالنسبة للطلاب، وأولياء الأمور، والإدارة المدرسية، وكذلك المعلمين</a:t>
            </a:r>
          </a:p>
          <a:p>
            <a:pPr marL="0" indent="0" algn="r" rtl="1">
              <a:buNone/>
            </a:pPr>
            <a:r>
              <a:rPr lang="ar-IQ" b="0" i="0" dirty="0">
                <a:solidFill>
                  <a:srgbClr val="333333"/>
                </a:solidFill>
                <a:effectLst/>
                <a:latin typeface="Droid Sans"/>
                <a:cs typeface="Ali-A-Traditional" pitchFamily="2" charset="-78"/>
              </a:rPr>
              <a:t>5ـ سهولة الوصول إلى بيانات الطالب</a:t>
            </a:r>
          </a:p>
          <a:p>
            <a:pPr marL="0" indent="0" algn="r" rtl="1">
              <a:buNone/>
            </a:pPr>
            <a:r>
              <a:rPr lang="ar-IQ" b="0" i="0" dirty="0">
                <a:solidFill>
                  <a:srgbClr val="333333"/>
                </a:solidFill>
                <a:effectLst/>
                <a:latin typeface="Droid Sans"/>
                <a:cs typeface="Ali-A-Traditional" pitchFamily="2" charset="-78"/>
              </a:rPr>
              <a:t>6ـ تكامل برنامج إدارة المدارس مع العديد من الإضافات الهامة لتوفر حلاً أكثر شمولية يحتوي علي مجموعة متكاملة من احتياجات المدرسة وإدارة التعليم.</a:t>
            </a:r>
          </a:p>
          <a:p>
            <a:pPr marL="0" indent="0" algn="r" rtl="1">
              <a:buNone/>
            </a:pPr>
            <a:r>
              <a:rPr lang="ar-IQ" dirty="0">
                <a:solidFill>
                  <a:srgbClr val="333333"/>
                </a:solidFill>
                <a:latin typeface="Droid Sans"/>
                <a:cs typeface="Ali-A-Traditional" pitchFamily="2" charset="-78"/>
              </a:rPr>
              <a:t>7ـ </a:t>
            </a:r>
            <a:r>
              <a:rPr lang="ar-IQ" b="0" i="0" dirty="0">
                <a:solidFill>
                  <a:srgbClr val="333333"/>
                </a:solidFill>
                <a:effectLst/>
                <a:latin typeface="Droid Sans"/>
                <a:cs typeface="Ali-A-Traditional" pitchFamily="2" charset="-78"/>
              </a:rPr>
              <a:t>إمكانية التواصل مع أي من أولياء الأمور أو جميعهم وكذلك إرسال الإشعارات</a:t>
            </a:r>
          </a:p>
          <a:p>
            <a:pPr marL="0" indent="0" algn="r">
              <a:buNone/>
            </a:pPr>
            <a:endParaRPr lang="en-US" dirty="0">
              <a:cs typeface="Ali-A-Traditional" pitchFamily="2" charset="-78"/>
            </a:endParaRPr>
          </a:p>
        </p:txBody>
      </p:sp>
    </p:spTree>
    <p:extLst>
      <p:ext uri="{BB962C8B-B14F-4D97-AF65-F5344CB8AC3E}">
        <p14:creationId xmlns:p14="http://schemas.microsoft.com/office/powerpoint/2010/main" val="56404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2AC29-E153-67DD-2DBB-7DE8EDF13A27}"/>
              </a:ext>
            </a:extLst>
          </p:cNvPr>
          <p:cNvSpPr>
            <a:spLocks noGrp="1"/>
          </p:cNvSpPr>
          <p:nvPr>
            <p:ph idx="1"/>
          </p:nvPr>
        </p:nvSpPr>
        <p:spPr>
          <a:xfrm>
            <a:off x="552450" y="524933"/>
            <a:ext cx="10801350" cy="6085417"/>
          </a:xfrm>
        </p:spPr>
        <p:txBody>
          <a:bodyPr>
            <a:noAutofit/>
          </a:bodyPr>
          <a:lstStyle/>
          <a:p>
            <a:pPr marL="0" indent="0" algn="r">
              <a:buNone/>
            </a:pPr>
            <a:r>
              <a:rPr lang="ar-IQ" sz="3200" b="0" i="0" dirty="0">
                <a:solidFill>
                  <a:srgbClr val="333333"/>
                </a:solidFill>
                <a:effectLst/>
                <a:latin typeface="Droid Sans"/>
                <a:cs typeface="Ali-A-Traditional" pitchFamily="2" charset="-78"/>
              </a:rPr>
              <a:t>8ـ وجود جدول زمني إلكتروني وبنك للأسئلة</a:t>
            </a:r>
            <a:endParaRPr lang="ar-IQ" sz="4400" b="0" i="0" dirty="0">
              <a:solidFill>
                <a:srgbClr val="333333"/>
              </a:solidFill>
              <a:effectLst/>
              <a:latin typeface="Droid Sans"/>
              <a:cs typeface="Ali-A-Traditional" pitchFamily="2" charset="-78"/>
            </a:endParaRPr>
          </a:p>
          <a:p>
            <a:pPr marL="0" indent="0" algn="r">
              <a:buNone/>
            </a:pPr>
            <a:r>
              <a:rPr lang="ar-IQ" sz="3200" b="0" i="0" dirty="0">
                <a:solidFill>
                  <a:srgbClr val="333333"/>
                </a:solidFill>
                <a:effectLst/>
                <a:latin typeface="Droid Sans"/>
                <a:cs typeface="Ali-A-Traditional" pitchFamily="2" charset="-78"/>
              </a:rPr>
              <a:t>9ـ إمكانية إرسال الواجب المنزلي والتقارير</a:t>
            </a:r>
            <a:endParaRPr lang="ar-IQ" sz="4400" b="0" i="0" dirty="0">
              <a:solidFill>
                <a:srgbClr val="333333"/>
              </a:solidFill>
              <a:effectLst/>
              <a:latin typeface="Droid Sans"/>
              <a:cs typeface="Ali-A-Traditional" pitchFamily="2" charset="-78"/>
            </a:endParaRPr>
          </a:p>
          <a:p>
            <a:pPr marL="0" indent="0" algn="r">
              <a:buNone/>
            </a:pPr>
            <a:r>
              <a:rPr lang="ar-IQ" sz="3200" b="0" i="0" dirty="0">
                <a:solidFill>
                  <a:srgbClr val="333333"/>
                </a:solidFill>
                <a:effectLst/>
                <a:latin typeface="Droid Sans"/>
                <a:cs typeface="Ali-A-Traditional" pitchFamily="2" charset="-78"/>
              </a:rPr>
              <a:t>10ـ وجود تقييمات وإمكانية تسجيل المهام عبر الإنترنت</a:t>
            </a:r>
            <a:endParaRPr lang="ar-IQ" sz="4400" b="0" i="0" dirty="0">
              <a:solidFill>
                <a:srgbClr val="333333"/>
              </a:solidFill>
              <a:effectLst/>
              <a:latin typeface="Droid Sans"/>
              <a:cs typeface="Ali-A-Traditional" pitchFamily="2" charset="-78"/>
            </a:endParaRPr>
          </a:p>
          <a:p>
            <a:pPr marL="0" indent="0" algn="r">
              <a:buNone/>
            </a:pPr>
            <a:r>
              <a:rPr lang="ar-IQ" sz="3200" b="0" i="0" dirty="0">
                <a:solidFill>
                  <a:srgbClr val="333333"/>
                </a:solidFill>
                <a:effectLst/>
                <a:latin typeface="Droid Sans"/>
                <a:cs typeface="Ali-A-Traditional" pitchFamily="2" charset="-78"/>
              </a:rPr>
              <a:t>11ـ إمكانية تتبع الرسوم والدفع عبر الإنترنت</a:t>
            </a:r>
            <a:endParaRPr lang="ar-IQ" sz="4400" b="0" i="0" dirty="0">
              <a:solidFill>
                <a:srgbClr val="333333"/>
              </a:solidFill>
              <a:effectLst/>
              <a:latin typeface="Droid Sans"/>
              <a:cs typeface="Ali-A-Traditional" pitchFamily="2" charset="-78"/>
            </a:endParaRPr>
          </a:p>
          <a:p>
            <a:pPr marL="0" indent="0" algn="r">
              <a:buNone/>
            </a:pPr>
            <a:r>
              <a:rPr lang="ar-IQ" sz="3200" b="0" i="0" dirty="0">
                <a:solidFill>
                  <a:srgbClr val="333333"/>
                </a:solidFill>
                <a:effectLst/>
                <a:latin typeface="Droid Sans"/>
                <a:cs typeface="Ali-A-Traditional" pitchFamily="2" charset="-78"/>
              </a:rPr>
              <a:t>12ـ إدارة الملف الشخصي</a:t>
            </a:r>
            <a:endParaRPr lang="ar-IQ" sz="4400" b="0" i="0" dirty="0">
              <a:solidFill>
                <a:srgbClr val="333333"/>
              </a:solidFill>
              <a:effectLst/>
              <a:latin typeface="Droid Sans"/>
              <a:cs typeface="Ali-A-Traditional" pitchFamily="2" charset="-78"/>
            </a:endParaRPr>
          </a:p>
          <a:p>
            <a:pPr marL="0" indent="0" algn="r">
              <a:buNone/>
            </a:pPr>
            <a:r>
              <a:rPr lang="ar-IQ" sz="3200" b="0" i="0" dirty="0">
                <a:solidFill>
                  <a:srgbClr val="333333"/>
                </a:solidFill>
                <a:effectLst/>
                <a:latin typeface="Droid Sans"/>
                <a:cs typeface="Ali-A-Traditional" pitchFamily="2" charset="-78"/>
              </a:rPr>
              <a:t>13ـ إدارة وسائل النقل التابعة للمدرسة</a:t>
            </a:r>
            <a:endParaRPr lang="ar-IQ" sz="4400" b="0" i="0" dirty="0">
              <a:solidFill>
                <a:srgbClr val="333333"/>
              </a:solidFill>
              <a:effectLst/>
              <a:latin typeface="Droid Sans"/>
              <a:cs typeface="Ali-A-Traditional" pitchFamily="2" charset="-78"/>
            </a:endParaRPr>
          </a:p>
          <a:p>
            <a:pPr marL="0" indent="0" algn="r">
              <a:buNone/>
            </a:pPr>
            <a:r>
              <a:rPr lang="ar-IQ" sz="3200" b="0" i="0" dirty="0">
                <a:solidFill>
                  <a:srgbClr val="333333"/>
                </a:solidFill>
                <a:effectLst/>
                <a:latin typeface="Droid Sans"/>
                <a:cs typeface="Ali-A-Traditional" pitchFamily="2" charset="-78"/>
              </a:rPr>
              <a:t>14ـ تكامل برنامج إدارة المدارس مع التطبيقات والبرامج الضرورية</a:t>
            </a:r>
            <a:endParaRPr lang="ar-IQ" sz="4400" b="0" i="0" dirty="0">
              <a:solidFill>
                <a:srgbClr val="333333"/>
              </a:solidFill>
              <a:effectLst/>
              <a:latin typeface="Droid Sans"/>
              <a:cs typeface="Ali-A-Traditional" pitchFamily="2" charset="-78"/>
            </a:endParaRPr>
          </a:p>
          <a:p>
            <a:pPr marL="0" indent="0" algn="r">
              <a:buNone/>
            </a:pPr>
            <a:r>
              <a:rPr lang="ar-IQ" sz="3200" b="0" i="0" dirty="0">
                <a:solidFill>
                  <a:srgbClr val="333333"/>
                </a:solidFill>
                <a:effectLst/>
                <a:latin typeface="Droid Sans"/>
                <a:cs typeface="Ali-A-Traditional" pitchFamily="2" charset="-78"/>
              </a:rPr>
              <a:t>15ـ امكانية استمرارية الدراسة والعملية التعليمية ومتابعة سيرها خاصة في وقت الأزمات</a:t>
            </a:r>
            <a:endParaRPr lang="ar-IQ" sz="4400" b="0" i="0" dirty="0">
              <a:solidFill>
                <a:srgbClr val="333333"/>
              </a:solidFill>
              <a:effectLst/>
              <a:latin typeface="Droid Sans"/>
              <a:cs typeface="Ali-A-Traditional" pitchFamily="2" charset="-78"/>
            </a:endParaRPr>
          </a:p>
          <a:p>
            <a:pPr marL="0" indent="0" algn="r">
              <a:buNone/>
            </a:pPr>
            <a:endParaRPr lang="en-US" sz="3200" dirty="0">
              <a:cs typeface="Ali-A-Traditional" pitchFamily="2" charset="-78"/>
            </a:endParaRPr>
          </a:p>
        </p:txBody>
      </p:sp>
    </p:spTree>
    <p:extLst>
      <p:ext uri="{BB962C8B-B14F-4D97-AF65-F5344CB8AC3E}">
        <p14:creationId xmlns:p14="http://schemas.microsoft.com/office/powerpoint/2010/main" val="11797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BD9836-BD5A-2E88-4BEC-5C2029235146}"/>
              </a:ext>
            </a:extLst>
          </p:cNvPr>
          <p:cNvSpPr>
            <a:spLocks noGrp="1"/>
          </p:cNvSpPr>
          <p:nvPr>
            <p:ph idx="1"/>
          </p:nvPr>
        </p:nvSpPr>
        <p:spPr>
          <a:xfrm>
            <a:off x="838200" y="476250"/>
            <a:ext cx="10515600" cy="5700713"/>
          </a:xfrm>
        </p:spPr>
        <p:txBody>
          <a:bodyPr>
            <a:noAutofit/>
          </a:bodyPr>
          <a:lstStyle/>
          <a:p>
            <a:pPr marL="457200" lvl="1" indent="0" algn="r" rtl="1">
              <a:buNone/>
            </a:pPr>
            <a:r>
              <a:rPr lang="ar-IQ" sz="3200" b="1" i="0" dirty="0">
                <a:solidFill>
                  <a:srgbClr val="333333"/>
                </a:solidFill>
                <a:effectLst/>
                <a:latin typeface="Helvetica" panose="020B0604020202020204" pitchFamily="34" charset="0"/>
                <a:cs typeface="Ali-A-Traditional" pitchFamily="2" charset="-78"/>
              </a:rPr>
              <a:t>قوانين</a:t>
            </a:r>
            <a:r>
              <a:rPr lang="ar-IQ" sz="3200" b="0" i="0" dirty="0">
                <a:solidFill>
                  <a:srgbClr val="333333"/>
                </a:solidFill>
                <a:effectLst/>
                <a:latin typeface="Helvetica" panose="020B0604020202020204" pitchFamily="34" charset="0"/>
                <a:cs typeface="Ali-A-Traditional" pitchFamily="2" charset="-78"/>
              </a:rPr>
              <a:t> </a:t>
            </a:r>
            <a:r>
              <a:rPr lang="ar-IQ" sz="3200" b="1" i="0" dirty="0">
                <a:solidFill>
                  <a:srgbClr val="333333"/>
                </a:solidFill>
                <a:effectLst/>
                <a:latin typeface="Helvetica" panose="020B0604020202020204" pitchFamily="34" charset="0"/>
                <a:cs typeface="Ali-A-Traditional" pitchFamily="2" charset="-78"/>
              </a:rPr>
              <a:t>الإدارة المدرسية الناجحة</a:t>
            </a:r>
          </a:p>
          <a:p>
            <a:pPr marL="457200" lvl="1" indent="0" algn="r" rtl="1">
              <a:buNone/>
            </a:pPr>
            <a:r>
              <a:rPr lang="ar-IQ" sz="3200" b="0" i="0" dirty="0">
                <a:solidFill>
                  <a:srgbClr val="333333"/>
                </a:solidFill>
                <a:effectLst/>
                <a:latin typeface="Droid Sans"/>
                <a:cs typeface="Ali-A-Traditional" pitchFamily="2" charset="-78"/>
              </a:rPr>
              <a:t>طور إيفان روب  في كتابه هذه القواعد خلال عمله كمدير مدرسة ومساعد مدير مدرسة ووضع في كتابه خلاصة خبرته طوال 20 عام وهي:</a:t>
            </a:r>
          </a:p>
          <a:p>
            <a:pPr marL="971550" lvl="1" indent="-514350" algn="r" rtl="1">
              <a:buFont typeface="+mj-lt"/>
              <a:buAutoNum type="arabicPeriod"/>
            </a:pPr>
            <a:r>
              <a:rPr lang="ar-IQ" sz="3200" b="0" i="0" dirty="0">
                <a:solidFill>
                  <a:srgbClr val="333333"/>
                </a:solidFill>
                <a:effectLst/>
                <a:latin typeface="Droid Sans"/>
                <a:cs typeface="Ali-A-Traditional" pitchFamily="2" charset="-78"/>
              </a:rPr>
              <a:t>وجود رؤية</a:t>
            </a:r>
          </a:p>
          <a:p>
            <a:pPr marL="971550" lvl="1" indent="-514350" algn="r" rtl="1">
              <a:buFont typeface="+mj-lt"/>
              <a:buAutoNum type="arabicPeriod"/>
            </a:pPr>
            <a:r>
              <a:rPr lang="ar-IQ" sz="3200" b="0" i="0" dirty="0">
                <a:solidFill>
                  <a:srgbClr val="333333"/>
                </a:solidFill>
                <a:effectLst/>
                <a:latin typeface="Droid Sans"/>
                <a:cs typeface="Ali-A-Traditional" pitchFamily="2" charset="-78"/>
              </a:rPr>
              <a:t>تعزيز العلاقات العملية الإيجابية داخل المدرسة</a:t>
            </a:r>
          </a:p>
          <a:p>
            <a:pPr marL="971550" lvl="1" indent="-514350" algn="r" rtl="1">
              <a:buFont typeface="+mj-lt"/>
              <a:buAutoNum type="arabicPeriod"/>
            </a:pPr>
            <a:r>
              <a:rPr lang="ar-IQ" sz="3200" b="0" i="0" dirty="0">
                <a:solidFill>
                  <a:srgbClr val="333333"/>
                </a:solidFill>
                <a:effectLst/>
                <a:latin typeface="Droid Sans"/>
                <a:cs typeface="Ali-A-Traditional" pitchFamily="2" charset="-78"/>
              </a:rPr>
              <a:t>الثقة</a:t>
            </a:r>
          </a:p>
          <a:p>
            <a:pPr marL="971550" lvl="1" indent="-514350" algn="r" rtl="1">
              <a:buFont typeface="+mj-lt"/>
              <a:buAutoNum type="arabicPeriod"/>
            </a:pPr>
            <a:r>
              <a:rPr lang="ar-IQ" sz="3200" b="0" i="0" dirty="0">
                <a:solidFill>
                  <a:srgbClr val="333333"/>
                </a:solidFill>
                <a:effectLst/>
                <a:latin typeface="Droid Sans"/>
                <a:cs typeface="Ali-A-Traditional" pitchFamily="2" charset="-78"/>
              </a:rPr>
              <a:t>الكفاءة</a:t>
            </a:r>
          </a:p>
          <a:p>
            <a:pPr marL="971550" lvl="1" indent="-514350" algn="r" rtl="1">
              <a:buFont typeface="+mj-lt"/>
              <a:buAutoNum type="arabicPeriod"/>
            </a:pPr>
            <a:r>
              <a:rPr lang="ar-IQ" sz="3200" b="0" i="0" dirty="0">
                <a:solidFill>
                  <a:srgbClr val="333333"/>
                </a:solidFill>
                <a:effectLst/>
                <a:latin typeface="Droid Sans"/>
                <a:cs typeface="Ali-A-Traditional" pitchFamily="2" charset="-78"/>
              </a:rPr>
              <a:t>توفير بيئة محورها الطالب</a:t>
            </a:r>
          </a:p>
          <a:p>
            <a:pPr marL="971550" lvl="1" indent="-514350" algn="r" rtl="1">
              <a:buFont typeface="+mj-lt"/>
              <a:buAutoNum type="arabicPeriod"/>
            </a:pPr>
            <a:r>
              <a:rPr lang="ar-IQ" sz="3200" b="0" i="0" dirty="0">
                <a:solidFill>
                  <a:srgbClr val="333333"/>
                </a:solidFill>
                <a:effectLst/>
                <a:latin typeface="Droid Sans"/>
                <a:cs typeface="Ali-A-Traditional" pitchFamily="2" charset="-78"/>
              </a:rPr>
              <a:t>المعرفة التعليمية</a:t>
            </a:r>
            <a:endParaRPr lang="en-US" sz="3200" dirty="0">
              <a:cs typeface="Ali-A-Traditional" pitchFamily="2" charset="-78"/>
            </a:endParaRPr>
          </a:p>
        </p:txBody>
      </p:sp>
    </p:spTree>
    <p:extLst>
      <p:ext uri="{BB962C8B-B14F-4D97-AF65-F5344CB8AC3E}">
        <p14:creationId xmlns:p14="http://schemas.microsoft.com/office/powerpoint/2010/main" val="2370380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A93049-4257-3914-2223-955CCD407330}"/>
              </a:ext>
            </a:extLst>
          </p:cNvPr>
          <p:cNvSpPr>
            <a:spLocks noGrp="1"/>
          </p:cNvSpPr>
          <p:nvPr>
            <p:ph idx="1"/>
          </p:nvPr>
        </p:nvSpPr>
        <p:spPr>
          <a:xfrm>
            <a:off x="838200" y="426720"/>
            <a:ext cx="10515600" cy="5750243"/>
          </a:xfrm>
        </p:spPr>
        <p:txBody>
          <a:bodyPr>
            <a:noAutofit/>
          </a:bodyPr>
          <a:lstStyle/>
          <a:p>
            <a:pPr marL="457200" lvl="1" indent="0" algn="r" rtl="1">
              <a:buNone/>
            </a:pPr>
            <a:r>
              <a:rPr lang="ar-IQ" sz="2800" b="1" i="0" dirty="0">
                <a:solidFill>
                  <a:srgbClr val="333333"/>
                </a:solidFill>
                <a:effectLst/>
                <a:latin typeface="Helvetica" panose="020B0604020202020204" pitchFamily="34" charset="0"/>
                <a:cs typeface="Ali-A-Traditional" pitchFamily="2" charset="-78"/>
              </a:rPr>
              <a:t>قوانين الإدارة المدرسية لتعزيز علاقة مدير المدرسة بالمعلمين والطلاب</a:t>
            </a:r>
          </a:p>
          <a:p>
            <a:pPr marL="457200" lvl="1" indent="0" algn="r" rtl="1">
              <a:buNone/>
            </a:pPr>
            <a:endParaRPr lang="ar-IQ" sz="2800" b="0" i="0" dirty="0">
              <a:solidFill>
                <a:srgbClr val="333333"/>
              </a:solidFill>
              <a:effectLst/>
              <a:latin typeface="Helvetica" panose="020B0604020202020204" pitchFamily="34" charset="0"/>
              <a:cs typeface="Ali-A-Traditional" pitchFamily="2" charset="-78"/>
            </a:endParaRPr>
          </a:p>
          <a:p>
            <a:pPr marL="971550" lvl="1" indent="-514350" algn="r" rtl="1">
              <a:buFont typeface="+mj-lt"/>
              <a:buAutoNum type="arabicPeriod"/>
            </a:pPr>
            <a:r>
              <a:rPr lang="ar-IQ" sz="2800" b="0" i="0" dirty="0">
                <a:solidFill>
                  <a:srgbClr val="333333"/>
                </a:solidFill>
                <a:effectLst/>
                <a:latin typeface="Droid Sans"/>
                <a:cs typeface="Ali-A-Traditional" pitchFamily="2" charset="-78"/>
              </a:rPr>
              <a:t>دعم مدير المدرسة للروابط والعلاقات العملية المتينة المبنية على الثقة بين موظفي المدرسة مهم للغاية.</a:t>
            </a:r>
          </a:p>
          <a:p>
            <a:pPr marL="971550" lvl="1" indent="-514350" algn="r" rtl="1">
              <a:buFont typeface="+mj-lt"/>
              <a:buAutoNum type="arabicPeriod"/>
            </a:pPr>
            <a:r>
              <a:rPr lang="ar-IQ" sz="2800" b="0" i="0" dirty="0">
                <a:solidFill>
                  <a:srgbClr val="333333"/>
                </a:solidFill>
                <a:effectLst/>
                <a:latin typeface="Droid Sans"/>
                <a:cs typeface="Ali-A-Traditional" pitchFamily="2" charset="-78"/>
              </a:rPr>
              <a:t>يستطيع مديرالمدرسة، مثلًا، تشجيع المعلمين على اكتشاف طرق جديدة لإيجاد وقت للتعاون فيما بينهم على تطوير تجارب ومشاريع تعليمية واستخدام التكنولوجيا التعليمية وبرنامج إدارة المدرسة.</a:t>
            </a:r>
          </a:p>
          <a:p>
            <a:pPr marL="971550" lvl="1" indent="-514350" algn="r" rtl="1">
              <a:buFont typeface="+mj-lt"/>
              <a:buAutoNum type="arabicPeriod"/>
            </a:pPr>
            <a:r>
              <a:rPr lang="ar-IQ" sz="2800" b="0" i="0" dirty="0">
                <a:solidFill>
                  <a:srgbClr val="333333"/>
                </a:solidFill>
                <a:effectLst/>
                <a:latin typeface="Droid Sans"/>
                <a:cs typeface="Ali-A-Traditional" pitchFamily="2" charset="-78"/>
              </a:rPr>
              <a:t> فمع إيضاح توقعاتك من المعلمين ومنحهم الثقة الكافية ليقوموا بدور بناء في الإدارة التعليمية، سوف تجد التزامًا كبيرًا منهم بالفكرة وتعزيز العلاقات فيما بينكم. إليك أهم قوانين الإدارة المدرسية لتعزيز العلاقات بين المعلمين والطلاب:</a:t>
            </a:r>
          </a:p>
          <a:p>
            <a:pPr marL="971550" lvl="1" indent="-514350" algn="r" rtl="1">
              <a:lnSpc>
                <a:spcPct val="107000"/>
              </a:lnSpc>
              <a:spcBef>
                <a:spcPts val="0"/>
              </a:spcBef>
              <a:buFont typeface="+mj-lt"/>
              <a:buAutoNum type="arabicPeriod"/>
            </a:pPr>
            <a:endParaRPr lang="en-US" sz="2800" dirty="0">
              <a:cs typeface="Ali-A-Traditional" pitchFamily="2" charset="-78"/>
            </a:endParaRPr>
          </a:p>
        </p:txBody>
      </p:sp>
    </p:spTree>
    <p:extLst>
      <p:ext uri="{BB962C8B-B14F-4D97-AF65-F5344CB8AC3E}">
        <p14:creationId xmlns:p14="http://schemas.microsoft.com/office/powerpoint/2010/main" val="1213082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09F023-304C-58F6-B2B0-AB25E6F5EE88}"/>
              </a:ext>
            </a:extLst>
          </p:cNvPr>
          <p:cNvSpPr>
            <a:spLocks noGrp="1"/>
          </p:cNvSpPr>
          <p:nvPr>
            <p:ph idx="1"/>
          </p:nvPr>
        </p:nvSpPr>
        <p:spPr>
          <a:xfrm>
            <a:off x="802640" y="640080"/>
            <a:ext cx="10551160" cy="5831840"/>
          </a:xfrm>
        </p:spPr>
        <p:txBody>
          <a:bodyPr>
            <a:noAutofit/>
          </a:bodyPr>
          <a:lstStyle/>
          <a:p>
            <a:pPr marL="0" indent="0" algn="r" rtl="1">
              <a:buNone/>
            </a:pPr>
            <a:r>
              <a:rPr lang="ar-IQ" sz="3200" b="0" i="0" dirty="0">
                <a:solidFill>
                  <a:srgbClr val="333333"/>
                </a:solidFill>
                <a:effectLst/>
                <a:latin typeface="Droid Sans"/>
                <a:cs typeface="Ali-A-Traditional" pitchFamily="2" charset="-78"/>
              </a:rPr>
              <a:t>قوانين الإدارة المدرسية في بالنسبة للطلاب </a:t>
            </a:r>
            <a:r>
              <a:rPr lang="ar-IQ" sz="3200" b="1" i="0" dirty="0">
                <a:solidFill>
                  <a:srgbClr val="333333"/>
                </a:solidFill>
                <a:effectLst/>
                <a:latin typeface="Helvetica" panose="020B0604020202020204" pitchFamily="34" charset="0"/>
                <a:cs typeface="Ali-A-Traditional" pitchFamily="2" charset="-78"/>
              </a:rPr>
              <a:t>:</a:t>
            </a:r>
            <a:endParaRPr lang="ar-IQ" sz="3200" b="0" i="0" dirty="0">
              <a:solidFill>
                <a:srgbClr val="333333"/>
              </a:solidFill>
              <a:effectLst/>
              <a:latin typeface="Helvetica" panose="020B0604020202020204" pitchFamily="34" charset="0"/>
              <a:cs typeface="Ali-A-Traditional" pitchFamily="2" charset="-78"/>
            </a:endParaRPr>
          </a:p>
          <a:p>
            <a:pPr marL="514350" indent="-514350" algn="r" rtl="1">
              <a:buFont typeface="+mj-lt"/>
              <a:buAutoNum type="arabicPeriod"/>
            </a:pPr>
            <a:r>
              <a:rPr lang="ar-IQ" sz="3200" b="0" i="0" dirty="0">
                <a:solidFill>
                  <a:srgbClr val="333333"/>
                </a:solidFill>
                <a:effectLst/>
                <a:latin typeface="Droid Sans"/>
                <a:cs typeface="Ali-A-Traditional" pitchFamily="2" charset="-78"/>
              </a:rPr>
              <a:t>كن مستمعًا جيدًا لهم ولمشكلاتهم وخذ آرائهم بعين الاعتبار بدلًا من المبادرة بالإجابة بسرعة.</a:t>
            </a:r>
          </a:p>
          <a:p>
            <a:pPr marL="514350" indent="-514350" algn="r" rtl="1">
              <a:buFont typeface="+mj-lt"/>
              <a:buAutoNum type="arabicPeriod"/>
            </a:pPr>
            <a:r>
              <a:rPr lang="ar-IQ" sz="3200" b="0" i="0" dirty="0">
                <a:solidFill>
                  <a:srgbClr val="333333"/>
                </a:solidFill>
                <a:effectLst/>
                <a:latin typeface="Droid Sans"/>
                <a:cs typeface="Ali-A-Traditional" pitchFamily="2" charset="-78"/>
              </a:rPr>
              <a:t>تواصل معهم وأوضح بشفافية توقعاتك منهم</a:t>
            </a:r>
          </a:p>
          <a:p>
            <a:pPr marL="514350" indent="-514350" algn="r" rtl="1">
              <a:buFont typeface="+mj-lt"/>
              <a:buAutoNum type="arabicPeriod"/>
            </a:pPr>
            <a:r>
              <a:rPr lang="ar-IQ" sz="3200" b="0" i="0" dirty="0">
                <a:solidFill>
                  <a:srgbClr val="333333"/>
                </a:solidFill>
                <a:effectLst/>
                <a:latin typeface="Droid Sans"/>
                <a:cs typeface="Ali-A-Traditional" pitchFamily="2" charset="-78"/>
              </a:rPr>
              <a:t>كن موجودًا داخل المدرسة واجعل مكتبك مكانًا يمكن الوصول إليه بسهولة ومتاحًا للجميع</a:t>
            </a:r>
          </a:p>
          <a:p>
            <a:pPr marL="514350" indent="-514350" algn="r" rtl="1">
              <a:buFont typeface="+mj-lt"/>
              <a:buAutoNum type="arabicPeriod"/>
            </a:pPr>
            <a:r>
              <a:rPr lang="ar-IQ" sz="3200" b="0" i="0" dirty="0">
                <a:solidFill>
                  <a:srgbClr val="333333"/>
                </a:solidFill>
                <a:effectLst/>
                <a:latin typeface="Droid Sans"/>
                <a:cs typeface="Ali-A-Traditional" pitchFamily="2" charset="-78"/>
              </a:rPr>
              <a:t>تعرف على موظفيك كأشخاص متفردين كل له حياته الخاصة وطبيعته المختلفة</a:t>
            </a:r>
          </a:p>
          <a:p>
            <a:pPr marL="514350" indent="-514350" algn="r" rtl="1">
              <a:buFont typeface="+mj-lt"/>
              <a:buAutoNum type="arabicPeriod"/>
            </a:pPr>
            <a:r>
              <a:rPr lang="ar-IQ" sz="3200" b="0" i="0" dirty="0">
                <a:solidFill>
                  <a:srgbClr val="333333"/>
                </a:solidFill>
                <a:effectLst/>
                <a:latin typeface="Droid Sans"/>
                <a:cs typeface="Ali-A-Traditional" pitchFamily="2" charset="-78"/>
              </a:rPr>
              <a:t>اجعل كلماتك وأفعالك تنطق بالإيجابية والعزيمة</a:t>
            </a:r>
          </a:p>
          <a:p>
            <a:pPr marL="514350" indent="-514350" algn="r" rtl="1">
              <a:buFont typeface="+mj-lt"/>
              <a:buAutoNum type="arabicPeriod"/>
            </a:pPr>
            <a:r>
              <a:rPr lang="ar-IQ" sz="3200" b="0" i="0" dirty="0">
                <a:solidFill>
                  <a:srgbClr val="333333"/>
                </a:solidFill>
                <a:effectLst/>
                <a:latin typeface="Droid Sans"/>
                <a:cs typeface="Ali-A-Traditional" pitchFamily="2" charset="-78"/>
              </a:rPr>
              <a:t>اجعل الشفافية والصدق شعارك</a:t>
            </a:r>
          </a:p>
          <a:p>
            <a:pPr marL="514350" indent="-514350" algn="r" rtl="1">
              <a:buFont typeface="+mj-lt"/>
              <a:buAutoNum type="arabicPeriod"/>
            </a:pPr>
            <a:r>
              <a:rPr lang="ar-IQ" sz="3200" b="0" i="0" dirty="0">
                <a:solidFill>
                  <a:srgbClr val="333333"/>
                </a:solidFill>
                <a:effectLst/>
                <a:latin typeface="Droid Sans"/>
                <a:cs typeface="Ali-A-Traditional" pitchFamily="2" charset="-78"/>
              </a:rPr>
              <a:t>احضر الفعاليات التي تقام في المدرسة</a:t>
            </a:r>
          </a:p>
          <a:p>
            <a:pPr marL="514350" indent="-514350" algn="l" rtl="1">
              <a:buFont typeface="+mj-lt"/>
              <a:buAutoNum type="arabicPeriod"/>
            </a:pPr>
            <a:endParaRPr lang="en-US" sz="3200" dirty="0">
              <a:cs typeface="Ali-A-Traditional" pitchFamily="2" charset="-78"/>
            </a:endParaRPr>
          </a:p>
        </p:txBody>
      </p:sp>
    </p:spTree>
    <p:extLst>
      <p:ext uri="{BB962C8B-B14F-4D97-AF65-F5344CB8AC3E}">
        <p14:creationId xmlns:p14="http://schemas.microsoft.com/office/powerpoint/2010/main" val="1335574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913A4C-953C-51BF-3575-D8B98C9DDD3A}"/>
              </a:ext>
            </a:extLst>
          </p:cNvPr>
          <p:cNvSpPr>
            <a:spLocks noGrp="1"/>
          </p:cNvSpPr>
          <p:nvPr>
            <p:ph idx="1"/>
          </p:nvPr>
        </p:nvSpPr>
        <p:spPr>
          <a:xfrm>
            <a:off x="931333" y="250825"/>
            <a:ext cx="10515600" cy="6192308"/>
          </a:xfrm>
        </p:spPr>
        <p:txBody>
          <a:bodyPr>
            <a:noAutofit/>
          </a:bodyPr>
          <a:lstStyle/>
          <a:p>
            <a:pPr marL="0" indent="0" algn="r" rtl="1">
              <a:buNone/>
            </a:pPr>
            <a:r>
              <a:rPr lang="ar-IQ" sz="3200" b="0" i="0" dirty="0">
                <a:solidFill>
                  <a:srgbClr val="333333"/>
                </a:solidFill>
                <a:effectLst/>
                <a:latin typeface="Droid Sans"/>
                <a:cs typeface="Ali-A-Traditional" pitchFamily="2" charset="-78"/>
              </a:rPr>
              <a:t>  </a:t>
            </a:r>
            <a:r>
              <a:rPr lang="ar-IQ" sz="4400" b="0" i="0" dirty="0">
                <a:solidFill>
                  <a:srgbClr val="333333"/>
                </a:solidFill>
                <a:effectLst/>
                <a:latin typeface="Droid Sans"/>
                <a:cs typeface="Ali-A-Traditional" pitchFamily="2" charset="-78"/>
              </a:rPr>
              <a:t>قوانين الإدارة المدرسية في بالنسبة للطلاب</a:t>
            </a:r>
          </a:p>
          <a:p>
            <a:pPr marL="0" indent="0" algn="r" rtl="1">
              <a:buNone/>
            </a:pPr>
            <a:endParaRPr lang="ar-IQ" sz="3200" b="0" i="0" dirty="0">
              <a:solidFill>
                <a:srgbClr val="333333"/>
              </a:solidFill>
              <a:effectLst/>
              <a:latin typeface="Droid Sans"/>
              <a:cs typeface="Ali-A-Traditional" pitchFamily="2" charset="-78"/>
            </a:endParaRPr>
          </a:p>
          <a:p>
            <a:pPr marL="342900" indent="-342900" algn="r" rtl="1">
              <a:buFont typeface="+mj-lt"/>
              <a:buAutoNum type="arabicPeriod"/>
            </a:pPr>
            <a:r>
              <a:rPr lang="ar-IQ" sz="3200" b="0" i="0" dirty="0">
                <a:solidFill>
                  <a:srgbClr val="333333"/>
                </a:solidFill>
                <a:effectLst/>
                <a:latin typeface="Droid Sans"/>
                <a:cs typeface="Ali-A-Traditional" pitchFamily="2" charset="-78"/>
              </a:rPr>
              <a:t>استثمر بعض الوقت للتعرف على جميع طلاب المدرسة. كن حاضرًا خاصة في فترات الاستراحة</a:t>
            </a:r>
          </a:p>
          <a:p>
            <a:pPr marL="342900" indent="-342900" algn="r" rtl="1">
              <a:buFont typeface="+mj-lt"/>
              <a:buAutoNum type="arabicPeriod"/>
            </a:pPr>
            <a:r>
              <a:rPr lang="ar-IQ" sz="3200" b="0" i="0" dirty="0">
                <a:solidFill>
                  <a:srgbClr val="333333"/>
                </a:solidFill>
                <a:effectLst/>
                <a:latin typeface="Droid Sans"/>
                <a:cs typeface="Ali-A-Traditional" pitchFamily="2" charset="-78"/>
              </a:rPr>
              <a:t>امدح الطلاب المتفوقين أو الطلاب الذين يتطور أدائهم التعليمي بشكل محدد وصريح عندما تلاحظ ذلك</a:t>
            </a:r>
          </a:p>
          <a:p>
            <a:pPr marL="342900" indent="-342900" algn="r" rtl="1">
              <a:buFont typeface="+mj-lt"/>
              <a:buAutoNum type="arabicPeriod"/>
            </a:pPr>
            <a:r>
              <a:rPr lang="ar-IQ" sz="3200" b="0" i="0" dirty="0">
                <a:solidFill>
                  <a:srgbClr val="333333"/>
                </a:solidFill>
                <a:effectLst/>
                <a:latin typeface="Droid Sans"/>
                <a:cs typeface="Ali-A-Traditional" pitchFamily="2" charset="-78"/>
              </a:rPr>
              <a:t>امدح الطلاب الذين يشير المعلمين إلى تطور أدائهم التعليمي بشكل إيجابي</a:t>
            </a:r>
          </a:p>
          <a:p>
            <a:pPr marL="342900" indent="-342900" algn="r" rtl="1">
              <a:buFont typeface="+mj-lt"/>
              <a:buAutoNum type="arabicPeriod"/>
            </a:pPr>
            <a:r>
              <a:rPr lang="ar-IQ" sz="3200" b="0" i="0" dirty="0">
                <a:solidFill>
                  <a:srgbClr val="333333"/>
                </a:solidFill>
                <a:effectLst/>
                <a:latin typeface="Droid Sans"/>
                <a:cs typeface="Ali-A-Traditional" pitchFamily="2" charset="-78"/>
              </a:rPr>
              <a:t>ساعد طلاب المدرسة دائمًا وحاول أن تشعرهم أن هناك أمل لتحسن أدائهم المدرسي طوال الوقت</a:t>
            </a:r>
            <a:endParaRPr lang="en-US" sz="3200" dirty="0">
              <a:cs typeface="Ali-A-Traditional" pitchFamily="2" charset="-78"/>
            </a:endParaRPr>
          </a:p>
        </p:txBody>
      </p:sp>
    </p:spTree>
    <p:extLst>
      <p:ext uri="{BB962C8B-B14F-4D97-AF65-F5344CB8AC3E}">
        <p14:creationId xmlns:p14="http://schemas.microsoft.com/office/powerpoint/2010/main" val="3965434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1011</Words>
  <Application>Microsoft Office PowerPoint</Application>
  <PresentationFormat>Widescreen</PresentationFormat>
  <Paragraphs>88</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Droid Sans</vt:lpstr>
      <vt:lpstr>Helvetica</vt:lpstr>
      <vt:lpstr>Symbol</vt:lpstr>
      <vt:lpstr>tahoma</vt:lpstr>
      <vt:lpstr>Times New Roman</vt:lpstr>
      <vt:lpstr>Office Theme</vt:lpstr>
      <vt:lpstr>إدارة المدرسة</vt:lpstr>
      <vt:lpstr> أهداف الإدارة المدرسية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صعوبات التعلم</dc:title>
  <dc:creator>hp</dc:creator>
  <cp:lastModifiedBy>hp</cp:lastModifiedBy>
  <cp:revision>33</cp:revision>
  <dcterms:created xsi:type="dcterms:W3CDTF">2023-01-22T19:05:33Z</dcterms:created>
  <dcterms:modified xsi:type="dcterms:W3CDTF">2023-04-09T02:48:00Z</dcterms:modified>
</cp:coreProperties>
</file>