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08" r:id="rId1"/>
  </p:sldMasterIdLst>
  <p:notesMasterIdLst>
    <p:notesMasterId r:id="rId101"/>
  </p:notesMasterIdLst>
  <p:sldIdLst>
    <p:sldId id="389" r:id="rId2"/>
    <p:sldId id="388" r:id="rId3"/>
    <p:sldId id="382" r:id="rId4"/>
    <p:sldId id="385" r:id="rId5"/>
    <p:sldId id="386" r:id="rId6"/>
    <p:sldId id="387" r:id="rId7"/>
    <p:sldId id="391" r:id="rId8"/>
    <p:sldId id="390" r:id="rId9"/>
    <p:sldId id="350" r:id="rId10"/>
    <p:sldId id="351" r:id="rId11"/>
    <p:sldId id="256" r:id="rId12"/>
    <p:sldId id="257" r:id="rId13"/>
    <p:sldId id="291" r:id="rId14"/>
    <p:sldId id="292" r:id="rId15"/>
    <p:sldId id="352" r:id="rId16"/>
    <p:sldId id="392" r:id="rId17"/>
    <p:sldId id="293" r:id="rId18"/>
    <p:sldId id="294" r:id="rId19"/>
    <p:sldId id="295" r:id="rId20"/>
    <p:sldId id="398" r:id="rId21"/>
    <p:sldId id="420" r:id="rId22"/>
    <p:sldId id="296" r:id="rId23"/>
    <p:sldId id="297" r:id="rId24"/>
    <p:sldId id="298" r:id="rId25"/>
    <p:sldId id="299" r:id="rId26"/>
    <p:sldId id="300" r:id="rId27"/>
    <p:sldId id="301" r:id="rId28"/>
    <p:sldId id="302" r:id="rId29"/>
    <p:sldId id="424" r:id="rId30"/>
    <p:sldId id="303" r:id="rId31"/>
    <p:sldId id="304" r:id="rId32"/>
    <p:sldId id="393" r:id="rId33"/>
    <p:sldId id="394" r:id="rId34"/>
    <p:sldId id="305" r:id="rId35"/>
    <p:sldId id="306" r:id="rId36"/>
    <p:sldId id="307" r:id="rId37"/>
    <p:sldId id="308" r:id="rId38"/>
    <p:sldId id="309"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74" r:id="rId53"/>
    <p:sldId id="375" r:id="rId54"/>
    <p:sldId id="376" r:id="rId55"/>
    <p:sldId id="371" r:id="rId56"/>
    <p:sldId id="372" r:id="rId57"/>
    <p:sldId id="373" r:id="rId58"/>
    <p:sldId id="326" r:id="rId59"/>
    <p:sldId id="327" r:id="rId60"/>
    <p:sldId id="328" r:id="rId61"/>
    <p:sldId id="329" r:id="rId62"/>
    <p:sldId id="330" r:id="rId63"/>
    <p:sldId id="331" r:id="rId64"/>
    <p:sldId id="332" r:id="rId65"/>
    <p:sldId id="403" r:id="rId66"/>
    <p:sldId id="422" r:id="rId67"/>
    <p:sldId id="333" r:id="rId68"/>
    <p:sldId id="334" r:id="rId69"/>
    <p:sldId id="335" r:id="rId70"/>
    <p:sldId id="397" r:id="rId71"/>
    <p:sldId id="396" r:id="rId72"/>
    <p:sldId id="381" r:id="rId73"/>
    <p:sldId id="336" r:id="rId74"/>
    <p:sldId id="380" r:id="rId75"/>
    <p:sldId id="337" r:id="rId76"/>
    <p:sldId id="338" r:id="rId77"/>
    <p:sldId id="339" r:id="rId78"/>
    <p:sldId id="379" r:id="rId79"/>
    <p:sldId id="340" r:id="rId80"/>
    <p:sldId id="341" r:id="rId81"/>
    <p:sldId id="342" r:id="rId82"/>
    <p:sldId id="378" r:id="rId83"/>
    <p:sldId id="343" r:id="rId84"/>
    <p:sldId id="344" r:id="rId85"/>
    <p:sldId id="345" r:id="rId86"/>
    <p:sldId id="346" r:id="rId87"/>
    <p:sldId id="347" r:id="rId88"/>
    <p:sldId id="348" r:id="rId89"/>
    <p:sldId id="349" r:id="rId90"/>
    <p:sldId id="377" r:id="rId91"/>
    <p:sldId id="353" r:id="rId92"/>
    <p:sldId id="355" r:id="rId93"/>
    <p:sldId id="361" r:id="rId94"/>
    <p:sldId id="356" r:id="rId95"/>
    <p:sldId id="357" r:id="rId96"/>
    <p:sldId id="358" r:id="rId97"/>
    <p:sldId id="359" r:id="rId98"/>
    <p:sldId id="362" r:id="rId99"/>
    <p:sldId id="360" r:id="rId10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172" autoAdjust="0"/>
    <p:restoredTop sz="86533" autoAdjust="0"/>
  </p:normalViewPr>
  <p:slideViewPr>
    <p:cSldViewPr>
      <p:cViewPr>
        <p:scale>
          <a:sx n="75" d="100"/>
          <a:sy n="75" d="100"/>
        </p:scale>
        <p:origin x="-1002" y="-738"/>
      </p:cViewPr>
      <p:guideLst>
        <p:guide orient="horz" pos="1620"/>
        <p:guide pos="2880"/>
      </p:guideLst>
    </p:cSldViewPr>
  </p:slideViewPr>
  <p:outlineViewPr>
    <p:cViewPr>
      <p:scale>
        <a:sx n="33" d="100"/>
        <a:sy n="33" d="100"/>
      </p:scale>
      <p:origin x="0" y="149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EACC19-42D1-4B38-ABF6-B23105A6B3DC}" type="doc">
      <dgm:prSet loTypeId="urn:microsoft.com/office/officeart/2005/8/layout/radial1" loCatId="relationship" qsTypeId="urn:microsoft.com/office/officeart/2005/8/quickstyle/simple1" qsCatId="simple" csTypeId="urn:microsoft.com/office/officeart/2005/8/colors/accent1_2" csCatId="accent1"/>
      <dgm:spPr/>
    </dgm:pt>
    <dgm:pt modelId="{EB1773D8-49AA-40B5-B7E3-912A9E10ED3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smtClean="0">
              <a:ln>
                <a:noFill/>
              </a:ln>
              <a:solidFill>
                <a:schemeClr val="tx1"/>
              </a:solidFill>
              <a:effectLst/>
              <a:latin typeface="Arial" pitchFamily="34" charset="0"/>
              <a:ea typeface="Times New Roman" pitchFamily="18" charset="0"/>
              <a:cs typeface="Arial" pitchFamily="34" charset="0"/>
            </a:rPr>
            <a:t>خەسلەتەكانى ئابوورى</a:t>
          </a:r>
          <a:endParaRPr kumimoji="0" lang="ar-IQ"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smtClean="0">
              <a:ln>
                <a:noFill/>
              </a:ln>
              <a:solidFill>
                <a:schemeClr val="tx1"/>
              </a:solidFill>
              <a:effectLst/>
              <a:latin typeface="Arial" pitchFamily="34" charset="0"/>
              <a:ea typeface="Times New Roman" pitchFamily="18" charset="0"/>
              <a:cs typeface="Arial" pitchFamily="34" charset="0"/>
            </a:rPr>
            <a:t>ژمارەیی</a:t>
          </a:r>
          <a:endParaRPr kumimoji="0" lang="ar-IQ"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9BC9F5CD-6718-4D1C-8A01-8E8ED69B2389}" type="parTrans" cxnId="{BF7C454D-E067-4237-9973-D52FC4DE0E9C}">
      <dgm:prSet/>
      <dgm:spPr/>
      <dgm:t>
        <a:bodyPr/>
        <a:lstStyle/>
        <a:p>
          <a:pPr rtl="1"/>
          <a:endParaRPr lang="ar-IQ"/>
        </a:p>
      </dgm:t>
    </dgm:pt>
    <dgm:pt modelId="{6E04B8B3-1BD0-423F-B48D-DCA80393840F}" type="sibTrans" cxnId="{BF7C454D-E067-4237-9973-D52FC4DE0E9C}">
      <dgm:prSet/>
      <dgm:spPr/>
      <dgm:t>
        <a:bodyPr/>
        <a:lstStyle/>
        <a:p>
          <a:pPr rtl="1"/>
          <a:endParaRPr lang="ar-IQ"/>
        </a:p>
      </dgm:t>
    </dgm:pt>
    <dgm:pt modelId="{F7FB94C2-08B0-406A-913D-BA2697C02E4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smtClean="0">
              <a:ln>
                <a:noFill/>
              </a:ln>
              <a:solidFill>
                <a:schemeClr val="tx1"/>
              </a:solidFill>
              <a:effectLst/>
              <a:latin typeface="Arial" pitchFamily="34" charset="0"/>
              <a:ea typeface="Times New Roman" pitchFamily="18" charset="0"/>
              <a:cs typeface="Arial" pitchFamily="34" charset="0"/>
            </a:rPr>
            <a:t>گریمانەیی</a:t>
          </a: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0069417C-4861-4BE3-9F23-9E2A1B357F07}" type="parTrans" cxnId="{B00B7B4A-E462-4FA4-B570-1837969048B5}">
      <dgm:prSet/>
      <dgm:spPr/>
      <dgm:t>
        <a:bodyPr/>
        <a:lstStyle/>
        <a:p>
          <a:pPr rtl="1"/>
          <a:endParaRPr lang="ar-IQ"/>
        </a:p>
      </dgm:t>
    </dgm:pt>
    <dgm:pt modelId="{E07F133F-1D55-4443-9BF5-E0C19C9C0587}" type="sibTrans" cxnId="{B00B7B4A-E462-4FA4-B570-1837969048B5}">
      <dgm:prSet/>
      <dgm:spPr/>
      <dgm:t>
        <a:bodyPr/>
        <a:lstStyle/>
        <a:p>
          <a:pPr rtl="1"/>
          <a:endParaRPr lang="ar-IQ"/>
        </a:p>
      </dgm:t>
    </dgm:pt>
    <dgm:pt modelId="{ACDD1F05-5212-4BBC-BC4D-243B8AEF293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نا بەرجەستە</a:t>
          </a:r>
          <a:endParaRPr kumimoji="0" lang="ar-IQ" b="0" i="0" u="none" strike="noStrike" cap="none" normalizeH="0" baseline="0" dirty="0" smtClean="0">
            <a:ln>
              <a:noFill/>
            </a:ln>
            <a:solidFill>
              <a:schemeClr val="tx1"/>
            </a:solidFill>
            <a:effectLst/>
            <a:latin typeface="Arial" pitchFamily="34" charset="0"/>
            <a:cs typeface="Arial" pitchFamily="34" charset="0"/>
          </a:endParaRPr>
        </a:p>
      </dgm:t>
    </dgm:pt>
    <dgm:pt modelId="{176E750F-E4C7-49B7-8021-5725E657D41B}" type="parTrans" cxnId="{72C96F67-A808-48C7-8AEB-9CF82BF842B1}">
      <dgm:prSet/>
      <dgm:spPr/>
      <dgm:t>
        <a:bodyPr/>
        <a:lstStyle/>
        <a:p>
          <a:pPr rtl="1"/>
          <a:endParaRPr lang="ar-IQ"/>
        </a:p>
      </dgm:t>
    </dgm:pt>
    <dgm:pt modelId="{2CD27836-2511-4E0B-8C11-4DE18F3D1A08}" type="sibTrans" cxnId="{72C96F67-A808-48C7-8AEB-9CF82BF842B1}">
      <dgm:prSet/>
      <dgm:spPr/>
      <dgm:t>
        <a:bodyPr/>
        <a:lstStyle/>
        <a:p>
          <a:pPr rtl="1"/>
          <a:endParaRPr lang="ar-IQ"/>
        </a:p>
      </dgm:t>
    </dgm:pt>
    <dgm:pt modelId="{692A9D87-8EF2-406C-9F53-AF5CEBF408FB}">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smtClean="0">
              <a:ln>
                <a:noFill/>
              </a:ln>
              <a:solidFill>
                <a:schemeClr val="tx1"/>
              </a:solidFill>
              <a:effectLst/>
              <a:latin typeface="Arial" pitchFamily="34" charset="0"/>
              <a:ea typeface="Times New Roman" pitchFamily="18" charset="0"/>
              <a:cs typeface="Arial" pitchFamily="34" charset="0"/>
            </a:rPr>
            <a:t>تۆر</a:t>
          </a: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2EF30F0D-8A8A-4B15-92D9-3717A6CD1471}" type="parTrans" cxnId="{965793EE-0E0F-4B8F-8CFB-352F7F4C6731}">
      <dgm:prSet/>
      <dgm:spPr/>
      <dgm:t>
        <a:bodyPr/>
        <a:lstStyle/>
        <a:p>
          <a:pPr rtl="1"/>
          <a:endParaRPr lang="ar-IQ"/>
        </a:p>
      </dgm:t>
    </dgm:pt>
    <dgm:pt modelId="{8E9EE5DC-72A0-4094-ABE4-B7359D3724A4}" type="sibTrans" cxnId="{965793EE-0E0F-4B8F-8CFB-352F7F4C6731}">
      <dgm:prSet/>
      <dgm:spPr/>
      <dgm:t>
        <a:bodyPr/>
        <a:lstStyle/>
        <a:p>
          <a:pPr rtl="1"/>
          <a:endParaRPr lang="ar-IQ"/>
        </a:p>
      </dgm:t>
    </dgm:pt>
    <dgm:pt modelId="{AD259C06-0E60-4609-950E-F8653B0A10E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smtClean="0">
              <a:ln>
                <a:noFill/>
              </a:ln>
              <a:solidFill>
                <a:schemeClr val="tx1"/>
              </a:solidFill>
              <a:effectLst/>
              <a:latin typeface="Arial" pitchFamily="34" charset="0"/>
              <a:ea typeface="Times New Roman" pitchFamily="18" charset="0"/>
              <a:cs typeface="Arial" pitchFamily="34" charset="0"/>
            </a:rPr>
            <a:t>ژمارە</a:t>
          </a: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7DE86AF5-B353-43E5-9448-1E06F06ED576}" type="parTrans" cxnId="{02361888-16BF-4B91-81F5-FF7B1EEE0E67}">
      <dgm:prSet/>
      <dgm:spPr/>
      <dgm:t>
        <a:bodyPr/>
        <a:lstStyle/>
        <a:p>
          <a:pPr rtl="1"/>
          <a:endParaRPr lang="ar-IQ"/>
        </a:p>
      </dgm:t>
    </dgm:pt>
    <dgm:pt modelId="{0C74D951-3EFD-45AF-BA03-54F4696A97E2}" type="sibTrans" cxnId="{02361888-16BF-4B91-81F5-FF7B1EEE0E67}">
      <dgm:prSet/>
      <dgm:spPr/>
      <dgm:t>
        <a:bodyPr/>
        <a:lstStyle/>
        <a:p>
          <a:pPr rtl="1"/>
          <a:endParaRPr lang="ar-IQ"/>
        </a:p>
      </dgm:t>
    </dgm:pt>
    <dgm:pt modelId="{BA68FDAC-1A36-405D-8A54-9F0AF5AD9B0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smtClean="0">
              <a:ln>
                <a:noFill/>
              </a:ln>
              <a:solidFill>
                <a:schemeClr val="tx1"/>
              </a:solidFill>
              <a:effectLst/>
              <a:latin typeface="Arial" pitchFamily="34" charset="0"/>
              <a:ea typeface="Times New Roman" pitchFamily="18" charset="0"/>
              <a:cs typeface="Arial" pitchFamily="34" charset="0"/>
            </a:rPr>
            <a:t>سەرمايەى مەعريفى</a:t>
          </a: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C9294409-5212-4446-BAC8-20657A021697}" type="parTrans" cxnId="{590C8CC4-F2B0-479D-9316-BF4E91D722DC}">
      <dgm:prSet/>
      <dgm:spPr/>
      <dgm:t>
        <a:bodyPr/>
        <a:lstStyle/>
        <a:p>
          <a:pPr rtl="1"/>
          <a:endParaRPr lang="ar-IQ"/>
        </a:p>
      </dgm:t>
    </dgm:pt>
    <dgm:pt modelId="{4411FA9F-A751-4010-AA84-58C1A459246A}" type="sibTrans" cxnId="{590C8CC4-F2B0-479D-9316-BF4E91D722DC}">
      <dgm:prSet/>
      <dgm:spPr/>
      <dgm:t>
        <a:bodyPr/>
        <a:lstStyle/>
        <a:p>
          <a:pPr rtl="1"/>
          <a:endParaRPr lang="ar-IQ"/>
        </a:p>
      </dgm:t>
    </dgm:pt>
    <dgm:pt modelId="{6F21882B-5C1A-4037-8EB7-E11644A19082}">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smtClean="0">
              <a:ln>
                <a:noFill/>
              </a:ln>
              <a:solidFill>
                <a:schemeClr val="tx1"/>
              </a:solidFill>
              <a:effectLst/>
              <a:latin typeface="Arial" pitchFamily="34" charset="0"/>
              <a:ea typeface="Times New Roman" pitchFamily="18" charset="0"/>
              <a:cs typeface="Arial" pitchFamily="34" charset="0"/>
            </a:rPr>
            <a:t>فيركردن</a:t>
          </a:r>
          <a:endParaRPr kumimoji="0" lang="ar-SA" b="0" i="0" u="none" strike="noStrike" cap="none" normalizeH="0" baseline="0" smtClean="0">
            <a:ln>
              <a:noFill/>
            </a:ln>
            <a:solidFill>
              <a:schemeClr val="tx1"/>
            </a:solidFill>
            <a:effectLst/>
            <a:latin typeface="Arial" pitchFamily="34" charset="0"/>
            <a:cs typeface="Arial" pitchFamily="34" charset="0"/>
          </a:endParaRPr>
        </a:p>
      </dgm:t>
    </dgm:pt>
    <dgm:pt modelId="{8C198919-EAE7-4BC0-A6CE-13754479DE14}" type="parTrans" cxnId="{B67F0BB3-6965-4BEC-BC6A-9911BD9AC888}">
      <dgm:prSet/>
      <dgm:spPr/>
      <dgm:t>
        <a:bodyPr/>
        <a:lstStyle/>
        <a:p>
          <a:pPr rtl="1"/>
          <a:endParaRPr lang="ar-IQ"/>
        </a:p>
      </dgm:t>
    </dgm:pt>
    <dgm:pt modelId="{11D4FFA1-1922-424A-A2C0-957110A22F28}" type="sibTrans" cxnId="{B67F0BB3-6965-4BEC-BC6A-9911BD9AC888}">
      <dgm:prSet/>
      <dgm:spPr/>
      <dgm:t>
        <a:bodyPr/>
        <a:lstStyle/>
        <a:p>
          <a:pPr rtl="1"/>
          <a:endParaRPr lang="ar-IQ"/>
        </a:p>
      </dgm:t>
    </dgm:pt>
    <dgm:pt modelId="{873F098F-8645-4A1A-AE84-213309367AC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smtClean="0">
              <a:ln>
                <a:noFill/>
              </a:ln>
              <a:solidFill>
                <a:schemeClr val="tx1"/>
              </a:solidFill>
              <a:effectLst/>
              <a:latin typeface="Arial" pitchFamily="34" charset="0"/>
              <a:ea typeface="Times New Roman" pitchFamily="18" charset="0"/>
              <a:cs typeface="Arial" pitchFamily="34" charset="0"/>
            </a:rPr>
            <a:t>بازاری نوێ</a:t>
          </a: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29820EB8-58D0-4A20-94ED-F938CEB05057}" type="parTrans" cxnId="{9F43BA49-30F5-412D-86BF-002A4F2D7755}">
      <dgm:prSet/>
      <dgm:spPr/>
      <dgm:t>
        <a:bodyPr/>
        <a:lstStyle/>
        <a:p>
          <a:pPr rtl="1"/>
          <a:endParaRPr lang="ar-IQ"/>
        </a:p>
      </dgm:t>
    </dgm:pt>
    <dgm:pt modelId="{B0183C19-A200-4FA3-8E10-020E034B8BD6}" type="sibTrans" cxnId="{9F43BA49-30F5-412D-86BF-002A4F2D7755}">
      <dgm:prSet/>
      <dgm:spPr/>
      <dgm:t>
        <a:bodyPr/>
        <a:lstStyle/>
        <a:p>
          <a:pPr rtl="1"/>
          <a:endParaRPr lang="ar-IQ"/>
        </a:p>
      </dgm:t>
    </dgm:pt>
    <dgm:pt modelId="{875D32DC-7FD4-4E59-9A10-800CB17003E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smtClean="0">
              <a:ln>
                <a:noFill/>
              </a:ln>
              <a:solidFill>
                <a:schemeClr val="tx1"/>
              </a:solidFill>
              <a:effectLst/>
              <a:latin typeface="Arial" pitchFamily="34" charset="0"/>
              <a:ea typeface="Times New Roman" pitchFamily="18" charset="0"/>
              <a:cs typeface="Arial" pitchFamily="34" charset="0"/>
            </a:rPr>
            <a:t>تەکنیکی نوێ</a:t>
          </a:r>
          <a:endParaRPr kumimoji="0" lang="ar-IQ" b="0" i="0" u="none" strike="noStrike" cap="none" normalizeH="0" baseline="0" smtClean="0">
            <a:ln>
              <a:noFill/>
            </a:ln>
            <a:solidFill>
              <a:schemeClr val="tx1"/>
            </a:solidFill>
            <a:effectLst/>
            <a:latin typeface="Arial" pitchFamily="34" charset="0"/>
            <a:cs typeface="Arial" pitchFamily="34" charset="0"/>
          </a:endParaRPr>
        </a:p>
      </dgm:t>
    </dgm:pt>
    <dgm:pt modelId="{BDA81617-C0A7-47B2-9AC1-9F370AD71EE1}" type="parTrans" cxnId="{D5D9A021-9ECD-4C34-8F0B-D7123DB1E01D}">
      <dgm:prSet/>
      <dgm:spPr/>
      <dgm:t>
        <a:bodyPr/>
        <a:lstStyle/>
        <a:p>
          <a:pPr rtl="1"/>
          <a:endParaRPr lang="ar-IQ"/>
        </a:p>
      </dgm:t>
    </dgm:pt>
    <dgm:pt modelId="{2432D516-57FE-426E-BE76-982F6966F2E4}" type="sibTrans" cxnId="{D5D9A021-9ECD-4C34-8F0B-D7123DB1E01D}">
      <dgm:prSet/>
      <dgm:spPr/>
      <dgm:t>
        <a:bodyPr/>
        <a:lstStyle/>
        <a:p>
          <a:pPr rtl="1"/>
          <a:endParaRPr lang="ar-IQ"/>
        </a:p>
      </dgm:t>
    </dgm:pt>
    <dgm:pt modelId="{86734C78-F195-4980-9AD5-6FDA5A0AAF12}" type="pres">
      <dgm:prSet presAssocID="{A2EACC19-42D1-4B38-ABF6-B23105A6B3DC}" presName="cycle" presStyleCnt="0">
        <dgm:presLayoutVars>
          <dgm:chMax val="1"/>
          <dgm:dir/>
          <dgm:animLvl val="ctr"/>
          <dgm:resizeHandles val="exact"/>
        </dgm:presLayoutVars>
      </dgm:prSet>
      <dgm:spPr/>
    </dgm:pt>
    <dgm:pt modelId="{4D4E3925-1B97-4329-A55D-FF02E6D56142}" type="pres">
      <dgm:prSet presAssocID="{EB1773D8-49AA-40B5-B7E3-912A9E10ED31}" presName="centerShape" presStyleLbl="node0" presStyleIdx="0" presStyleCnt="1"/>
      <dgm:spPr/>
      <dgm:t>
        <a:bodyPr/>
        <a:lstStyle/>
        <a:p>
          <a:pPr rtl="1"/>
          <a:endParaRPr lang="ar-IQ"/>
        </a:p>
      </dgm:t>
    </dgm:pt>
    <dgm:pt modelId="{04E24625-EC92-4C9B-928B-00AD60DA4434}" type="pres">
      <dgm:prSet presAssocID="{0069417C-4861-4BE3-9F23-9E2A1B357F07}" presName="Name9" presStyleLbl="parChTrans1D2" presStyleIdx="0" presStyleCnt="8"/>
      <dgm:spPr/>
      <dgm:t>
        <a:bodyPr/>
        <a:lstStyle/>
        <a:p>
          <a:pPr rtl="1"/>
          <a:endParaRPr lang="ar-IQ"/>
        </a:p>
      </dgm:t>
    </dgm:pt>
    <dgm:pt modelId="{EBB8BC27-26C9-4E87-B3FE-026B5B8269DE}" type="pres">
      <dgm:prSet presAssocID="{0069417C-4861-4BE3-9F23-9E2A1B357F07}" presName="connTx" presStyleLbl="parChTrans1D2" presStyleIdx="0" presStyleCnt="8"/>
      <dgm:spPr/>
      <dgm:t>
        <a:bodyPr/>
        <a:lstStyle/>
        <a:p>
          <a:pPr rtl="1"/>
          <a:endParaRPr lang="ar-IQ"/>
        </a:p>
      </dgm:t>
    </dgm:pt>
    <dgm:pt modelId="{E8BF2E74-01E2-4C15-9441-F410F5A2957B}" type="pres">
      <dgm:prSet presAssocID="{F7FB94C2-08B0-406A-913D-BA2697C02E44}" presName="node" presStyleLbl="node1" presStyleIdx="0" presStyleCnt="8">
        <dgm:presLayoutVars>
          <dgm:bulletEnabled val="1"/>
        </dgm:presLayoutVars>
      </dgm:prSet>
      <dgm:spPr/>
      <dgm:t>
        <a:bodyPr/>
        <a:lstStyle/>
        <a:p>
          <a:pPr rtl="1"/>
          <a:endParaRPr lang="ar-IQ"/>
        </a:p>
      </dgm:t>
    </dgm:pt>
    <dgm:pt modelId="{50E590D5-3760-49EF-9589-AEEACACDBAE8}" type="pres">
      <dgm:prSet presAssocID="{176E750F-E4C7-49B7-8021-5725E657D41B}" presName="Name9" presStyleLbl="parChTrans1D2" presStyleIdx="1" presStyleCnt="8"/>
      <dgm:spPr/>
      <dgm:t>
        <a:bodyPr/>
        <a:lstStyle/>
        <a:p>
          <a:pPr rtl="1"/>
          <a:endParaRPr lang="ar-IQ"/>
        </a:p>
      </dgm:t>
    </dgm:pt>
    <dgm:pt modelId="{203AA756-1348-42B8-9250-EE32A2369568}" type="pres">
      <dgm:prSet presAssocID="{176E750F-E4C7-49B7-8021-5725E657D41B}" presName="connTx" presStyleLbl="parChTrans1D2" presStyleIdx="1" presStyleCnt="8"/>
      <dgm:spPr/>
      <dgm:t>
        <a:bodyPr/>
        <a:lstStyle/>
        <a:p>
          <a:pPr rtl="1"/>
          <a:endParaRPr lang="ar-IQ"/>
        </a:p>
      </dgm:t>
    </dgm:pt>
    <dgm:pt modelId="{5C2855A9-2612-4DA8-83FB-BEBF8C8C0384}" type="pres">
      <dgm:prSet presAssocID="{ACDD1F05-5212-4BBC-BC4D-243B8AEF2933}" presName="node" presStyleLbl="node1" presStyleIdx="1" presStyleCnt="8">
        <dgm:presLayoutVars>
          <dgm:bulletEnabled val="1"/>
        </dgm:presLayoutVars>
      </dgm:prSet>
      <dgm:spPr/>
      <dgm:t>
        <a:bodyPr/>
        <a:lstStyle/>
        <a:p>
          <a:pPr rtl="1"/>
          <a:endParaRPr lang="ar-IQ"/>
        </a:p>
      </dgm:t>
    </dgm:pt>
    <dgm:pt modelId="{7D35F483-D895-4B1F-BCA9-792795FE1191}" type="pres">
      <dgm:prSet presAssocID="{2EF30F0D-8A8A-4B15-92D9-3717A6CD1471}" presName="Name9" presStyleLbl="parChTrans1D2" presStyleIdx="2" presStyleCnt="8"/>
      <dgm:spPr/>
      <dgm:t>
        <a:bodyPr/>
        <a:lstStyle/>
        <a:p>
          <a:pPr rtl="1"/>
          <a:endParaRPr lang="ar-IQ"/>
        </a:p>
      </dgm:t>
    </dgm:pt>
    <dgm:pt modelId="{E48914EA-6295-439C-B3DA-48012A79D57F}" type="pres">
      <dgm:prSet presAssocID="{2EF30F0D-8A8A-4B15-92D9-3717A6CD1471}" presName="connTx" presStyleLbl="parChTrans1D2" presStyleIdx="2" presStyleCnt="8"/>
      <dgm:spPr/>
      <dgm:t>
        <a:bodyPr/>
        <a:lstStyle/>
        <a:p>
          <a:pPr rtl="1"/>
          <a:endParaRPr lang="ar-IQ"/>
        </a:p>
      </dgm:t>
    </dgm:pt>
    <dgm:pt modelId="{C52B66E8-F2EE-4DE7-B086-5B0538B0619A}" type="pres">
      <dgm:prSet presAssocID="{692A9D87-8EF2-406C-9F53-AF5CEBF408FB}" presName="node" presStyleLbl="node1" presStyleIdx="2" presStyleCnt="8">
        <dgm:presLayoutVars>
          <dgm:bulletEnabled val="1"/>
        </dgm:presLayoutVars>
      </dgm:prSet>
      <dgm:spPr/>
      <dgm:t>
        <a:bodyPr/>
        <a:lstStyle/>
        <a:p>
          <a:pPr rtl="1"/>
          <a:endParaRPr lang="ar-IQ"/>
        </a:p>
      </dgm:t>
    </dgm:pt>
    <dgm:pt modelId="{7EA46D86-694B-4C0A-A89A-258295859601}" type="pres">
      <dgm:prSet presAssocID="{7DE86AF5-B353-43E5-9448-1E06F06ED576}" presName="Name9" presStyleLbl="parChTrans1D2" presStyleIdx="3" presStyleCnt="8"/>
      <dgm:spPr/>
      <dgm:t>
        <a:bodyPr/>
        <a:lstStyle/>
        <a:p>
          <a:pPr rtl="1"/>
          <a:endParaRPr lang="ar-IQ"/>
        </a:p>
      </dgm:t>
    </dgm:pt>
    <dgm:pt modelId="{C0CF53C1-35F3-4E09-90AF-B89EF626A6A2}" type="pres">
      <dgm:prSet presAssocID="{7DE86AF5-B353-43E5-9448-1E06F06ED576}" presName="connTx" presStyleLbl="parChTrans1D2" presStyleIdx="3" presStyleCnt="8"/>
      <dgm:spPr/>
      <dgm:t>
        <a:bodyPr/>
        <a:lstStyle/>
        <a:p>
          <a:pPr rtl="1"/>
          <a:endParaRPr lang="ar-IQ"/>
        </a:p>
      </dgm:t>
    </dgm:pt>
    <dgm:pt modelId="{625A12CD-CF60-4169-A09E-1F8199B18914}" type="pres">
      <dgm:prSet presAssocID="{AD259C06-0E60-4609-950E-F8653B0A10E4}" presName="node" presStyleLbl="node1" presStyleIdx="3" presStyleCnt="8">
        <dgm:presLayoutVars>
          <dgm:bulletEnabled val="1"/>
        </dgm:presLayoutVars>
      </dgm:prSet>
      <dgm:spPr/>
      <dgm:t>
        <a:bodyPr/>
        <a:lstStyle/>
        <a:p>
          <a:pPr rtl="1"/>
          <a:endParaRPr lang="ar-IQ"/>
        </a:p>
      </dgm:t>
    </dgm:pt>
    <dgm:pt modelId="{C86BEF5A-E1C5-46BA-90E8-15602322638F}" type="pres">
      <dgm:prSet presAssocID="{C9294409-5212-4446-BAC8-20657A021697}" presName="Name9" presStyleLbl="parChTrans1D2" presStyleIdx="4" presStyleCnt="8"/>
      <dgm:spPr/>
      <dgm:t>
        <a:bodyPr/>
        <a:lstStyle/>
        <a:p>
          <a:pPr rtl="1"/>
          <a:endParaRPr lang="ar-IQ"/>
        </a:p>
      </dgm:t>
    </dgm:pt>
    <dgm:pt modelId="{439EF620-60BD-4427-9F2E-DC877BCC1F02}" type="pres">
      <dgm:prSet presAssocID="{C9294409-5212-4446-BAC8-20657A021697}" presName="connTx" presStyleLbl="parChTrans1D2" presStyleIdx="4" presStyleCnt="8"/>
      <dgm:spPr/>
      <dgm:t>
        <a:bodyPr/>
        <a:lstStyle/>
        <a:p>
          <a:pPr rtl="1"/>
          <a:endParaRPr lang="ar-IQ"/>
        </a:p>
      </dgm:t>
    </dgm:pt>
    <dgm:pt modelId="{7C79475F-ED03-4844-A782-C6253D5F71F2}" type="pres">
      <dgm:prSet presAssocID="{BA68FDAC-1A36-405D-8A54-9F0AF5AD9B0F}" presName="node" presStyleLbl="node1" presStyleIdx="4" presStyleCnt="8">
        <dgm:presLayoutVars>
          <dgm:bulletEnabled val="1"/>
        </dgm:presLayoutVars>
      </dgm:prSet>
      <dgm:spPr/>
      <dgm:t>
        <a:bodyPr/>
        <a:lstStyle/>
        <a:p>
          <a:pPr rtl="1"/>
          <a:endParaRPr lang="ar-IQ"/>
        </a:p>
      </dgm:t>
    </dgm:pt>
    <dgm:pt modelId="{63F8CA9B-84BC-4EDB-9257-0FA64CB338B6}" type="pres">
      <dgm:prSet presAssocID="{8C198919-EAE7-4BC0-A6CE-13754479DE14}" presName="Name9" presStyleLbl="parChTrans1D2" presStyleIdx="5" presStyleCnt="8"/>
      <dgm:spPr/>
      <dgm:t>
        <a:bodyPr/>
        <a:lstStyle/>
        <a:p>
          <a:pPr rtl="1"/>
          <a:endParaRPr lang="ar-IQ"/>
        </a:p>
      </dgm:t>
    </dgm:pt>
    <dgm:pt modelId="{17D715B1-6E71-4E74-8F1E-AC261D12EF93}" type="pres">
      <dgm:prSet presAssocID="{8C198919-EAE7-4BC0-A6CE-13754479DE14}" presName="connTx" presStyleLbl="parChTrans1D2" presStyleIdx="5" presStyleCnt="8"/>
      <dgm:spPr/>
      <dgm:t>
        <a:bodyPr/>
        <a:lstStyle/>
        <a:p>
          <a:pPr rtl="1"/>
          <a:endParaRPr lang="ar-IQ"/>
        </a:p>
      </dgm:t>
    </dgm:pt>
    <dgm:pt modelId="{4F57BE84-427B-4650-AFCB-D5AC11B98A13}" type="pres">
      <dgm:prSet presAssocID="{6F21882B-5C1A-4037-8EB7-E11644A19082}" presName="node" presStyleLbl="node1" presStyleIdx="5" presStyleCnt="8">
        <dgm:presLayoutVars>
          <dgm:bulletEnabled val="1"/>
        </dgm:presLayoutVars>
      </dgm:prSet>
      <dgm:spPr/>
      <dgm:t>
        <a:bodyPr/>
        <a:lstStyle/>
        <a:p>
          <a:pPr rtl="1"/>
          <a:endParaRPr lang="ar-IQ"/>
        </a:p>
      </dgm:t>
    </dgm:pt>
    <dgm:pt modelId="{D571B23E-4DAC-43CD-80DC-4EC7D0428F45}" type="pres">
      <dgm:prSet presAssocID="{29820EB8-58D0-4A20-94ED-F938CEB05057}" presName="Name9" presStyleLbl="parChTrans1D2" presStyleIdx="6" presStyleCnt="8"/>
      <dgm:spPr/>
      <dgm:t>
        <a:bodyPr/>
        <a:lstStyle/>
        <a:p>
          <a:pPr rtl="1"/>
          <a:endParaRPr lang="ar-IQ"/>
        </a:p>
      </dgm:t>
    </dgm:pt>
    <dgm:pt modelId="{DCBEC763-F728-423B-8D67-F0BCF53B7BEC}" type="pres">
      <dgm:prSet presAssocID="{29820EB8-58D0-4A20-94ED-F938CEB05057}" presName="connTx" presStyleLbl="parChTrans1D2" presStyleIdx="6" presStyleCnt="8"/>
      <dgm:spPr/>
      <dgm:t>
        <a:bodyPr/>
        <a:lstStyle/>
        <a:p>
          <a:pPr rtl="1"/>
          <a:endParaRPr lang="ar-IQ"/>
        </a:p>
      </dgm:t>
    </dgm:pt>
    <dgm:pt modelId="{2208D3FC-268F-4F61-A784-0A60A5D6715A}" type="pres">
      <dgm:prSet presAssocID="{873F098F-8645-4A1A-AE84-213309367AC1}" presName="node" presStyleLbl="node1" presStyleIdx="6" presStyleCnt="8">
        <dgm:presLayoutVars>
          <dgm:bulletEnabled val="1"/>
        </dgm:presLayoutVars>
      </dgm:prSet>
      <dgm:spPr/>
      <dgm:t>
        <a:bodyPr/>
        <a:lstStyle/>
        <a:p>
          <a:pPr rtl="1"/>
          <a:endParaRPr lang="ar-IQ"/>
        </a:p>
      </dgm:t>
    </dgm:pt>
    <dgm:pt modelId="{AA7CACEE-6DCC-447D-B641-2D2B78786E12}" type="pres">
      <dgm:prSet presAssocID="{BDA81617-C0A7-47B2-9AC1-9F370AD71EE1}" presName="Name9" presStyleLbl="parChTrans1D2" presStyleIdx="7" presStyleCnt="8"/>
      <dgm:spPr/>
      <dgm:t>
        <a:bodyPr/>
        <a:lstStyle/>
        <a:p>
          <a:pPr rtl="1"/>
          <a:endParaRPr lang="ar-IQ"/>
        </a:p>
      </dgm:t>
    </dgm:pt>
    <dgm:pt modelId="{C040151F-9315-4C64-BA80-6C48F5473D47}" type="pres">
      <dgm:prSet presAssocID="{BDA81617-C0A7-47B2-9AC1-9F370AD71EE1}" presName="connTx" presStyleLbl="parChTrans1D2" presStyleIdx="7" presStyleCnt="8"/>
      <dgm:spPr/>
      <dgm:t>
        <a:bodyPr/>
        <a:lstStyle/>
        <a:p>
          <a:pPr rtl="1"/>
          <a:endParaRPr lang="ar-IQ"/>
        </a:p>
      </dgm:t>
    </dgm:pt>
    <dgm:pt modelId="{A1CA8369-1255-48E1-A692-4638BE3AD6DD}" type="pres">
      <dgm:prSet presAssocID="{875D32DC-7FD4-4E59-9A10-800CB17003E3}" presName="node" presStyleLbl="node1" presStyleIdx="7" presStyleCnt="8">
        <dgm:presLayoutVars>
          <dgm:bulletEnabled val="1"/>
        </dgm:presLayoutVars>
      </dgm:prSet>
      <dgm:spPr/>
      <dgm:t>
        <a:bodyPr/>
        <a:lstStyle/>
        <a:p>
          <a:pPr rtl="1"/>
          <a:endParaRPr lang="ar-IQ"/>
        </a:p>
      </dgm:t>
    </dgm:pt>
  </dgm:ptLst>
  <dgm:cxnLst>
    <dgm:cxn modelId="{62AFF673-6828-4418-8594-9628DC81CA93}" type="presOf" srcId="{F7FB94C2-08B0-406A-913D-BA2697C02E44}" destId="{E8BF2E74-01E2-4C15-9441-F410F5A2957B}" srcOrd="0" destOrd="0" presId="urn:microsoft.com/office/officeart/2005/8/layout/radial1"/>
    <dgm:cxn modelId="{CB10FF98-E4DD-4000-B079-486A5957C1CB}" type="presOf" srcId="{875D32DC-7FD4-4E59-9A10-800CB17003E3}" destId="{A1CA8369-1255-48E1-A692-4638BE3AD6DD}" srcOrd="0" destOrd="0" presId="urn:microsoft.com/office/officeart/2005/8/layout/radial1"/>
    <dgm:cxn modelId="{08A3C1C6-7699-4A5D-83CB-B54CA75B75D8}" type="presOf" srcId="{2EF30F0D-8A8A-4B15-92D9-3717A6CD1471}" destId="{7D35F483-D895-4B1F-BCA9-792795FE1191}" srcOrd="0" destOrd="0" presId="urn:microsoft.com/office/officeart/2005/8/layout/radial1"/>
    <dgm:cxn modelId="{BF7C454D-E067-4237-9973-D52FC4DE0E9C}" srcId="{A2EACC19-42D1-4B38-ABF6-B23105A6B3DC}" destId="{EB1773D8-49AA-40B5-B7E3-912A9E10ED31}" srcOrd="0" destOrd="0" parTransId="{9BC9F5CD-6718-4D1C-8A01-8E8ED69B2389}" sibTransId="{6E04B8B3-1BD0-423F-B48D-DCA80393840F}"/>
    <dgm:cxn modelId="{1BA29F00-748A-4D19-A118-50AD7A7D00B2}" type="presOf" srcId="{29820EB8-58D0-4A20-94ED-F938CEB05057}" destId="{DCBEC763-F728-423B-8D67-F0BCF53B7BEC}" srcOrd="1" destOrd="0" presId="urn:microsoft.com/office/officeart/2005/8/layout/radial1"/>
    <dgm:cxn modelId="{37E1640F-BDD2-4702-940F-3EC934B78293}" type="presOf" srcId="{BDA81617-C0A7-47B2-9AC1-9F370AD71EE1}" destId="{C040151F-9315-4C64-BA80-6C48F5473D47}" srcOrd="1" destOrd="0" presId="urn:microsoft.com/office/officeart/2005/8/layout/radial1"/>
    <dgm:cxn modelId="{B67F0BB3-6965-4BEC-BC6A-9911BD9AC888}" srcId="{EB1773D8-49AA-40B5-B7E3-912A9E10ED31}" destId="{6F21882B-5C1A-4037-8EB7-E11644A19082}" srcOrd="5" destOrd="0" parTransId="{8C198919-EAE7-4BC0-A6CE-13754479DE14}" sibTransId="{11D4FFA1-1922-424A-A2C0-957110A22F28}"/>
    <dgm:cxn modelId="{1F451F13-7BE0-43D2-BAA9-681E571B8B2E}" type="presOf" srcId="{C9294409-5212-4446-BAC8-20657A021697}" destId="{439EF620-60BD-4427-9F2E-DC877BCC1F02}" srcOrd="1" destOrd="0" presId="urn:microsoft.com/office/officeart/2005/8/layout/radial1"/>
    <dgm:cxn modelId="{94D782B6-E916-4305-8229-84B0C5316753}" type="presOf" srcId="{692A9D87-8EF2-406C-9F53-AF5CEBF408FB}" destId="{C52B66E8-F2EE-4DE7-B086-5B0538B0619A}" srcOrd="0" destOrd="0" presId="urn:microsoft.com/office/officeart/2005/8/layout/radial1"/>
    <dgm:cxn modelId="{72C96F67-A808-48C7-8AEB-9CF82BF842B1}" srcId="{EB1773D8-49AA-40B5-B7E3-912A9E10ED31}" destId="{ACDD1F05-5212-4BBC-BC4D-243B8AEF2933}" srcOrd="1" destOrd="0" parTransId="{176E750F-E4C7-49B7-8021-5725E657D41B}" sibTransId="{2CD27836-2511-4E0B-8C11-4DE18F3D1A08}"/>
    <dgm:cxn modelId="{9B1D1BDF-57DE-4735-A07A-7EA5746395EE}" type="presOf" srcId="{BA68FDAC-1A36-405D-8A54-9F0AF5AD9B0F}" destId="{7C79475F-ED03-4844-A782-C6253D5F71F2}" srcOrd="0" destOrd="0" presId="urn:microsoft.com/office/officeart/2005/8/layout/radial1"/>
    <dgm:cxn modelId="{79E9AA7A-CF78-4269-ABD8-A11C80B9E4B9}" type="presOf" srcId="{0069417C-4861-4BE3-9F23-9E2A1B357F07}" destId="{04E24625-EC92-4C9B-928B-00AD60DA4434}" srcOrd="0" destOrd="0" presId="urn:microsoft.com/office/officeart/2005/8/layout/radial1"/>
    <dgm:cxn modelId="{02361888-16BF-4B91-81F5-FF7B1EEE0E67}" srcId="{EB1773D8-49AA-40B5-B7E3-912A9E10ED31}" destId="{AD259C06-0E60-4609-950E-F8653B0A10E4}" srcOrd="3" destOrd="0" parTransId="{7DE86AF5-B353-43E5-9448-1E06F06ED576}" sibTransId="{0C74D951-3EFD-45AF-BA03-54F4696A97E2}"/>
    <dgm:cxn modelId="{9F43BA49-30F5-412D-86BF-002A4F2D7755}" srcId="{EB1773D8-49AA-40B5-B7E3-912A9E10ED31}" destId="{873F098F-8645-4A1A-AE84-213309367AC1}" srcOrd="6" destOrd="0" parTransId="{29820EB8-58D0-4A20-94ED-F938CEB05057}" sibTransId="{B0183C19-A200-4FA3-8E10-020E034B8BD6}"/>
    <dgm:cxn modelId="{E3064160-4F5E-45A6-8FCA-B99E7DC0475C}" type="presOf" srcId="{873F098F-8645-4A1A-AE84-213309367AC1}" destId="{2208D3FC-268F-4F61-A784-0A60A5D6715A}" srcOrd="0" destOrd="0" presId="urn:microsoft.com/office/officeart/2005/8/layout/radial1"/>
    <dgm:cxn modelId="{54AB43DA-8D29-4236-924A-B7D76693AD51}" type="presOf" srcId="{AD259C06-0E60-4609-950E-F8653B0A10E4}" destId="{625A12CD-CF60-4169-A09E-1F8199B18914}" srcOrd="0" destOrd="0" presId="urn:microsoft.com/office/officeart/2005/8/layout/radial1"/>
    <dgm:cxn modelId="{870402C9-52DF-4C52-B56A-F5B6D067DA08}" type="presOf" srcId="{C9294409-5212-4446-BAC8-20657A021697}" destId="{C86BEF5A-E1C5-46BA-90E8-15602322638F}" srcOrd="0" destOrd="0" presId="urn:microsoft.com/office/officeart/2005/8/layout/radial1"/>
    <dgm:cxn modelId="{2233BBED-9CC3-429B-8368-F4A2F277139C}" type="presOf" srcId="{2EF30F0D-8A8A-4B15-92D9-3717A6CD1471}" destId="{E48914EA-6295-439C-B3DA-48012A79D57F}" srcOrd="1" destOrd="0" presId="urn:microsoft.com/office/officeart/2005/8/layout/radial1"/>
    <dgm:cxn modelId="{976F0C56-A088-4014-83A2-10458B6CC72B}" type="presOf" srcId="{BDA81617-C0A7-47B2-9AC1-9F370AD71EE1}" destId="{AA7CACEE-6DCC-447D-B641-2D2B78786E12}" srcOrd="0" destOrd="0" presId="urn:microsoft.com/office/officeart/2005/8/layout/radial1"/>
    <dgm:cxn modelId="{D5D9A021-9ECD-4C34-8F0B-D7123DB1E01D}" srcId="{EB1773D8-49AA-40B5-B7E3-912A9E10ED31}" destId="{875D32DC-7FD4-4E59-9A10-800CB17003E3}" srcOrd="7" destOrd="0" parTransId="{BDA81617-C0A7-47B2-9AC1-9F370AD71EE1}" sibTransId="{2432D516-57FE-426E-BE76-982F6966F2E4}"/>
    <dgm:cxn modelId="{965793EE-0E0F-4B8F-8CFB-352F7F4C6731}" srcId="{EB1773D8-49AA-40B5-B7E3-912A9E10ED31}" destId="{692A9D87-8EF2-406C-9F53-AF5CEBF408FB}" srcOrd="2" destOrd="0" parTransId="{2EF30F0D-8A8A-4B15-92D9-3717A6CD1471}" sibTransId="{8E9EE5DC-72A0-4094-ABE4-B7359D3724A4}"/>
    <dgm:cxn modelId="{F83DECFA-3DD8-4F35-80DF-898AAE5AF505}" type="presOf" srcId="{176E750F-E4C7-49B7-8021-5725E657D41B}" destId="{50E590D5-3760-49EF-9589-AEEACACDBAE8}" srcOrd="0" destOrd="0" presId="urn:microsoft.com/office/officeart/2005/8/layout/radial1"/>
    <dgm:cxn modelId="{8B117AB2-D7C7-4719-AF6F-6A54536DE6EF}" type="presOf" srcId="{176E750F-E4C7-49B7-8021-5725E657D41B}" destId="{203AA756-1348-42B8-9250-EE32A2369568}" srcOrd="1" destOrd="0" presId="urn:microsoft.com/office/officeart/2005/8/layout/radial1"/>
    <dgm:cxn modelId="{691EAC22-28CF-487B-9111-19F49C5949BF}" type="presOf" srcId="{29820EB8-58D0-4A20-94ED-F938CEB05057}" destId="{D571B23E-4DAC-43CD-80DC-4EC7D0428F45}" srcOrd="0" destOrd="0" presId="urn:microsoft.com/office/officeart/2005/8/layout/radial1"/>
    <dgm:cxn modelId="{B108CF63-AA06-4470-A86F-C045A090E534}" type="presOf" srcId="{A2EACC19-42D1-4B38-ABF6-B23105A6B3DC}" destId="{86734C78-F195-4980-9AD5-6FDA5A0AAF12}" srcOrd="0" destOrd="0" presId="urn:microsoft.com/office/officeart/2005/8/layout/radial1"/>
    <dgm:cxn modelId="{9ABE5D72-D13B-4D21-A177-DCCB9E789A5D}" type="presOf" srcId="{7DE86AF5-B353-43E5-9448-1E06F06ED576}" destId="{7EA46D86-694B-4C0A-A89A-258295859601}" srcOrd="0" destOrd="0" presId="urn:microsoft.com/office/officeart/2005/8/layout/radial1"/>
    <dgm:cxn modelId="{590C8CC4-F2B0-479D-9316-BF4E91D722DC}" srcId="{EB1773D8-49AA-40B5-B7E3-912A9E10ED31}" destId="{BA68FDAC-1A36-405D-8A54-9F0AF5AD9B0F}" srcOrd="4" destOrd="0" parTransId="{C9294409-5212-4446-BAC8-20657A021697}" sibTransId="{4411FA9F-A751-4010-AA84-58C1A459246A}"/>
    <dgm:cxn modelId="{B00B7B4A-E462-4FA4-B570-1837969048B5}" srcId="{EB1773D8-49AA-40B5-B7E3-912A9E10ED31}" destId="{F7FB94C2-08B0-406A-913D-BA2697C02E44}" srcOrd="0" destOrd="0" parTransId="{0069417C-4861-4BE3-9F23-9E2A1B357F07}" sibTransId="{E07F133F-1D55-4443-9BF5-E0C19C9C0587}"/>
    <dgm:cxn modelId="{2E331C98-08BA-47A3-B51E-FFC4AAF85461}" type="presOf" srcId="{EB1773D8-49AA-40B5-B7E3-912A9E10ED31}" destId="{4D4E3925-1B97-4329-A55D-FF02E6D56142}" srcOrd="0" destOrd="0" presId="urn:microsoft.com/office/officeart/2005/8/layout/radial1"/>
    <dgm:cxn modelId="{07851962-88CC-4368-B1AE-DB699CB0986C}" type="presOf" srcId="{7DE86AF5-B353-43E5-9448-1E06F06ED576}" destId="{C0CF53C1-35F3-4E09-90AF-B89EF626A6A2}" srcOrd="1" destOrd="0" presId="urn:microsoft.com/office/officeart/2005/8/layout/radial1"/>
    <dgm:cxn modelId="{CBB68800-868A-4324-BD4F-89A31D95256B}" type="presOf" srcId="{ACDD1F05-5212-4BBC-BC4D-243B8AEF2933}" destId="{5C2855A9-2612-4DA8-83FB-BEBF8C8C0384}" srcOrd="0" destOrd="0" presId="urn:microsoft.com/office/officeart/2005/8/layout/radial1"/>
    <dgm:cxn modelId="{BEB1A43E-A30B-4180-9277-0ACEEE3D853C}" type="presOf" srcId="{6F21882B-5C1A-4037-8EB7-E11644A19082}" destId="{4F57BE84-427B-4650-AFCB-D5AC11B98A13}" srcOrd="0" destOrd="0" presId="urn:microsoft.com/office/officeart/2005/8/layout/radial1"/>
    <dgm:cxn modelId="{669A6778-B777-44C4-B134-91CB6BD034D8}" type="presOf" srcId="{8C198919-EAE7-4BC0-A6CE-13754479DE14}" destId="{63F8CA9B-84BC-4EDB-9257-0FA64CB338B6}" srcOrd="0" destOrd="0" presId="urn:microsoft.com/office/officeart/2005/8/layout/radial1"/>
    <dgm:cxn modelId="{0E03CA02-AF4B-4928-8932-2B9C24FEB136}" type="presOf" srcId="{0069417C-4861-4BE3-9F23-9E2A1B357F07}" destId="{EBB8BC27-26C9-4E87-B3FE-026B5B8269DE}" srcOrd="1" destOrd="0" presId="urn:microsoft.com/office/officeart/2005/8/layout/radial1"/>
    <dgm:cxn modelId="{3B324422-0009-4A1C-B7B1-63A6F487181E}" type="presOf" srcId="{8C198919-EAE7-4BC0-A6CE-13754479DE14}" destId="{17D715B1-6E71-4E74-8F1E-AC261D12EF93}" srcOrd="1" destOrd="0" presId="urn:microsoft.com/office/officeart/2005/8/layout/radial1"/>
    <dgm:cxn modelId="{ED311CF9-03D1-4A36-A043-3DE71287BB58}" type="presParOf" srcId="{86734C78-F195-4980-9AD5-6FDA5A0AAF12}" destId="{4D4E3925-1B97-4329-A55D-FF02E6D56142}" srcOrd="0" destOrd="0" presId="urn:microsoft.com/office/officeart/2005/8/layout/radial1"/>
    <dgm:cxn modelId="{294B52C6-7D15-4CC4-9C29-EDA6DCD9D85E}" type="presParOf" srcId="{86734C78-F195-4980-9AD5-6FDA5A0AAF12}" destId="{04E24625-EC92-4C9B-928B-00AD60DA4434}" srcOrd="1" destOrd="0" presId="urn:microsoft.com/office/officeart/2005/8/layout/radial1"/>
    <dgm:cxn modelId="{387D890E-580A-4918-828B-F036E6269235}" type="presParOf" srcId="{04E24625-EC92-4C9B-928B-00AD60DA4434}" destId="{EBB8BC27-26C9-4E87-B3FE-026B5B8269DE}" srcOrd="0" destOrd="0" presId="urn:microsoft.com/office/officeart/2005/8/layout/radial1"/>
    <dgm:cxn modelId="{36E8B646-B4AE-4C0A-842B-F8F11F00EEB7}" type="presParOf" srcId="{86734C78-F195-4980-9AD5-6FDA5A0AAF12}" destId="{E8BF2E74-01E2-4C15-9441-F410F5A2957B}" srcOrd="2" destOrd="0" presId="urn:microsoft.com/office/officeart/2005/8/layout/radial1"/>
    <dgm:cxn modelId="{71709BF2-F110-4698-B040-46C6BCC6F39A}" type="presParOf" srcId="{86734C78-F195-4980-9AD5-6FDA5A0AAF12}" destId="{50E590D5-3760-49EF-9589-AEEACACDBAE8}" srcOrd="3" destOrd="0" presId="urn:microsoft.com/office/officeart/2005/8/layout/radial1"/>
    <dgm:cxn modelId="{2C1C35EF-5034-4948-BEF9-94980917370A}" type="presParOf" srcId="{50E590D5-3760-49EF-9589-AEEACACDBAE8}" destId="{203AA756-1348-42B8-9250-EE32A2369568}" srcOrd="0" destOrd="0" presId="urn:microsoft.com/office/officeart/2005/8/layout/radial1"/>
    <dgm:cxn modelId="{00A01396-750B-4329-9F87-30FE75C82F14}" type="presParOf" srcId="{86734C78-F195-4980-9AD5-6FDA5A0AAF12}" destId="{5C2855A9-2612-4DA8-83FB-BEBF8C8C0384}" srcOrd="4" destOrd="0" presId="urn:microsoft.com/office/officeart/2005/8/layout/radial1"/>
    <dgm:cxn modelId="{B3EB0771-1476-4D64-9A16-596D7DAB83EE}" type="presParOf" srcId="{86734C78-F195-4980-9AD5-6FDA5A0AAF12}" destId="{7D35F483-D895-4B1F-BCA9-792795FE1191}" srcOrd="5" destOrd="0" presId="urn:microsoft.com/office/officeart/2005/8/layout/radial1"/>
    <dgm:cxn modelId="{E616A4AF-F40D-4E86-86C2-DFC972048A0D}" type="presParOf" srcId="{7D35F483-D895-4B1F-BCA9-792795FE1191}" destId="{E48914EA-6295-439C-B3DA-48012A79D57F}" srcOrd="0" destOrd="0" presId="urn:microsoft.com/office/officeart/2005/8/layout/radial1"/>
    <dgm:cxn modelId="{93A8E236-2F8C-43C4-A5AD-72439DEDC7CB}" type="presParOf" srcId="{86734C78-F195-4980-9AD5-6FDA5A0AAF12}" destId="{C52B66E8-F2EE-4DE7-B086-5B0538B0619A}" srcOrd="6" destOrd="0" presId="urn:microsoft.com/office/officeart/2005/8/layout/radial1"/>
    <dgm:cxn modelId="{9437187E-4D5F-4777-8F93-2AFDC3E9F172}" type="presParOf" srcId="{86734C78-F195-4980-9AD5-6FDA5A0AAF12}" destId="{7EA46D86-694B-4C0A-A89A-258295859601}" srcOrd="7" destOrd="0" presId="urn:microsoft.com/office/officeart/2005/8/layout/radial1"/>
    <dgm:cxn modelId="{34168593-2B31-4C34-9B6A-9010335BE9BB}" type="presParOf" srcId="{7EA46D86-694B-4C0A-A89A-258295859601}" destId="{C0CF53C1-35F3-4E09-90AF-B89EF626A6A2}" srcOrd="0" destOrd="0" presId="urn:microsoft.com/office/officeart/2005/8/layout/radial1"/>
    <dgm:cxn modelId="{E227911D-5136-4674-AAA9-FA616E287899}" type="presParOf" srcId="{86734C78-F195-4980-9AD5-6FDA5A0AAF12}" destId="{625A12CD-CF60-4169-A09E-1F8199B18914}" srcOrd="8" destOrd="0" presId="urn:microsoft.com/office/officeart/2005/8/layout/radial1"/>
    <dgm:cxn modelId="{36EAF280-C6BA-4232-8D1C-FE75987593E5}" type="presParOf" srcId="{86734C78-F195-4980-9AD5-6FDA5A0AAF12}" destId="{C86BEF5A-E1C5-46BA-90E8-15602322638F}" srcOrd="9" destOrd="0" presId="urn:microsoft.com/office/officeart/2005/8/layout/radial1"/>
    <dgm:cxn modelId="{6A60BCA2-DD19-4517-A7CF-60258D6666F3}" type="presParOf" srcId="{C86BEF5A-E1C5-46BA-90E8-15602322638F}" destId="{439EF620-60BD-4427-9F2E-DC877BCC1F02}" srcOrd="0" destOrd="0" presId="urn:microsoft.com/office/officeart/2005/8/layout/radial1"/>
    <dgm:cxn modelId="{A8F7DCD2-AEF5-4FCE-B578-45C624EF080B}" type="presParOf" srcId="{86734C78-F195-4980-9AD5-6FDA5A0AAF12}" destId="{7C79475F-ED03-4844-A782-C6253D5F71F2}" srcOrd="10" destOrd="0" presId="urn:microsoft.com/office/officeart/2005/8/layout/radial1"/>
    <dgm:cxn modelId="{5A989DAA-0318-426F-ADD0-108EFF2C61F7}" type="presParOf" srcId="{86734C78-F195-4980-9AD5-6FDA5A0AAF12}" destId="{63F8CA9B-84BC-4EDB-9257-0FA64CB338B6}" srcOrd="11" destOrd="0" presId="urn:microsoft.com/office/officeart/2005/8/layout/radial1"/>
    <dgm:cxn modelId="{56BB5433-FE90-4723-938A-3704E3A49D27}" type="presParOf" srcId="{63F8CA9B-84BC-4EDB-9257-0FA64CB338B6}" destId="{17D715B1-6E71-4E74-8F1E-AC261D12EF93}" srcOrd="0" destOrd="0" presId="urn:microsoft.com/office/officeart/2005/8/layout/radial1"/>
    <dgm:cxn modelId="{8C3C6144-816D-4ABF-8FFD-166E173E2AD1}" type="presParOf" srcId="{86734C78-F195-4980-9AD5-6FDA5A0AAF12}" destId="{4F57BE84-427B-4650-AFCB-D5AC11B98A13}" srcOrd="12" destOrd="0" presId="urn:microsoft.com/office/officeart/2005/8/layout/radial1"/>
    <dgm:cxn modelId="{B4147092-61AD-46A4-9483-3D686829B172}" type="presParOf" srcId="{86734C78-F195-4980-9AD5-6FDA5A0AAF12}" destId="{D571B23E-4DAC-43CD-80DC-4EC7D0428F45}" srcOrd="13" destOrd="0" presId="urn:microsoft.com/office/officeart/2005/8/layout/radial1"/>
    <dgm:cxn modelId="{3B118B60-E137-4192-A60C-F0337F4BB894}" type="presParOf" srcId="{D571B23E-4DAC-43CD-80DC-4EC7D0428F45}" destId="{DCBEC763-F728-423B-8D67-F0BCF53B7BEC}" srcOrd="0" destOrd="0" presId="urn:microsoft.com/office/officeart/2005/8/layout/radial1"/>
    <dgm:cxn modelId="{1ADF1DDF-1DFC-4C15-9C3D-23453AECECA0}" type="presParOf" srcId="{86734C78-F195-4980-9AD5-6FDA5A0AAF12}" destId="{2208D3FC-268F-4F61-A784-0A60A5D6715A}" srcOrd="14" destOrd="0" presId="urn:microsoft.com/office/officeart/2005/8/layout/radial1"/>
    <dgm:cxn modelId="{A90B7387-52FD-437D-B53F-D21C0C2C9898}" type="presParOf" srcId="{86734C78-F195-4980-9AD5-6FDA5A0AAF12}" destId="{AA7CACEE-6DCC-447D-B641-2D2B78786E12}" srcOrd="15" destOrd="0" presId="urn:microsoft.com/office/officeart/2005/8/layout/radial1"/>
    <dgm:cxn modelId="{30FE0F79-19A8-4D5C-B116-4D356B6C0D61}" type="presParOf" srcId="{AA7CACEE-6DCC-447D-B641-2D2B78786E12}" destId="{C040151F-9315-4C64-BA80-6C48F5473D47}" srcOrd="0" destOrd="0" presId="urn:microsoft.com/office/officeart/2005/8/layout/radial1"/>
    <dgm:cxn modelId="{112DF091-FE64-49BE-A2BC-C090A8C092EA}" type="presParOf" srcId="{86734C78-F195-4980-9AD5-6FDA5A0AAF12}" destId="{A1CA8369-1255-48E1-A692-4638BE3AD6DD}"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E3925-1B97-4329-A55D-FF02E6D56142}">
      <dsp:nvSpPr>
        <dsp:cNvPr id="0" name=""/>
        <dsp:cNvSpPr/>
      </dsp:nvSpPr>
      <dsp:spPr>
        <a:xfrm>
          <a:off x="2803477" y="1442395"/>
          <a:ext cx="847819" cy="847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000" b="1" i="0" u="none" strike="noStrike" kern="1200" cap="none" normalizeH="0" baseline="0" smtClean="0">
              <a:ln>
                <a:noFill/>
              </a:ln>
              <a:solidFill>
                <a:schemeClr val="tx1"/>
              </a:solidFill>
              <a:effectLst/>
              <a:latin typeface="Arial" pitchFamily="34" charset="0"/>
              <a:ea typeface="Times New Roman" pitchFamily="18" charset="0"/>
              <a:cs typeface="Arial" pitchFamily="34" charset="0"/>
            </a:rPr>
            <a:t>خەسلەتەكانى ئابوورى</a:t>
          </a:r>
          <a:endParaRPr kumimoji="0" lang="ar-IQ" sz="1000" b="0" i="0" u="none" strike="noStrike" kern="1200" cap="none" normalizeH="0" baseline="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000" b="1" i="0" u="none" strike="noStrike" kern="1200" cap="none" normalizeH="0" baseline="0" smtClean="0">
              <a:ln>
                <a:noFill/>
              </a:ln>
              <a:solidFill>
                <a:schemeClr val="tx1"/>
              </a:solidFill>
              <a:effectLst/>
              <a:latin typeface="Arial" pitchFamily="34" charset="0"/>
              <a:ea typeface="Times New Roman" pitchFamily="18" charset="0"/>
              <a:cs typeface="Arial" pitchFamily="34" charset="0"/>
            </a:rPr>
            <a:t>ژمارەیی</a:t>
          </a:r>
          <a:endParaRPr kumimoji="0" lang="ar-IQ" sz="1000" b="0" i="0" u="none" strike="noStrike" kern="1200"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IQ" sz="1000" b="0" i="0" u="none" strike="noStrike" kern="1200" cap="none" normalizeH="0" baseline="0" smtClean="0">
            <a:ln>
              <a:noFill/>
            </a:ln>
            <a:solidFill>
              <a:schemeClr val="tx1"/>
            </a:solidFill>
            <a:effectLst/>
            <a:latin typeface="Arial" pitchFamily="34" charset="0"/>
            <a:cs typeface="Arial" pitchFamily="34" charset="0"/>
          </a:endParaRPr>
        </a:p>
      </dsp:txBody>
      <dsp:txXfrm>
        <a:off x="2927637" y="1566555"/>
        <a:ext cx="599499" cy="599499"/>
      </dsp:txXfrm>
    </dsp:sp>
    <dsp:sp modelId="{04E24625-EC92-4C9B-928B-00AD60DA4434}">
      <dsp:nvSpPr>
        <dsp:cNvPr id="0" name=""/>
        <dsp:cNvSpPr/>
      </dsp:nvSpPr>
      <dsp:spPr>
        <a:xfrm rot="16200000">
          <a:off x="2931111" y="1134297"/>
          <a:ext cx="592552" cy="23642"/>
        </a:xfrm>
        <a:custGeom>
          <a:avLst/>
          <a:gdLst/>
          <a:ahLst/>
          <a:cxnLst/>
          <a:rect l="0" t="0" r="0" b="0"/>
          <a:pathLst>
            <a:path>
              <a:moveTo>
                <a:pt x="0" y="11821"/>
              </a:moveTo>
              <a:lnTo>
                <a:pt x="592552" y="11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3212573" y="1131305"/>
        <a:ext cx="29627" cy="29627"/>
      </dsp:txXfrm>
    </dsp:sp>
    <dsp:sp modelId="{E8BF2E74-01E2-4C15-9441-F410F5A2957B}">
      <dsp:nvSpPr>
        <dsp:cNvPr id="0" name=""/>
        <dsp:cNvSpPr/>
      </dsp:nvSpPr>
      <dsp:spPr>
        <a:xfrm>
          <a:off x="2803477" y="2023"/>
          <a:ext cx="847819" cy="847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300" b="1" i="0" u="none" strike="noStrike" kern="1200" cap="none" normalizeH="0" baseline="0" smtClean="0">
              <a:ln>
                <a:noFill/>
              </a:ln>
              <a:solidFill>
                <a:schemeClr val="tx1"/>
              </a:solidFill>
              <a:effectLst/>
              <a:latin typeface="Arial" pitchFamily="34" charset="0"/>
              <a:ea typeface="Times New Roman" pitchFamily="18" charset="0"/>
              <a:cs typeface="Arial" pitchFamily="34" charset="0"/>
            </a:rPr>
            <a:t>گریمانەیی</a:t>
          </a:r>
          <a:endParaRPr kumimoji="0" lang="ar-IQ" sz="1300" b="0" i="0" u="none" strike="noStrike" kern="1200" cap="none" normalizeH="0" baseline="0" smtClean="0">
            <a:ln>
              <a:noFill/>
            </a:ln>
            <a:solidFill>
              <a:schemeClr val="tx1"/>
            </a:solidFill>
            <a:effectLst/>
            <a:latin typeface="Arial" pitchFamily="34" charset="0"/>
            <a:cs typeface="Arial" pitchFamily="34" charset="0"/>
          </a:endParaRPr>
        </a:p>
      </dsp:txBody>
      <dsp:txXfrm>
        <a:off x="2927637" y="126183"/>
        <a:ext cx="599499" cy="599499"/>
      </dsp:txXfrm>
    </dsp:sp>
    <dsp:sp modelId="{50E590D5-3760-49EF-9589-AEEACACDBAE8}">
      <dsp:nvSpPr>
        <dsp:cNvPr id="0" name=""/>
        <dsp:cNvSpPr/>
      </dsp:nvSpPr>
      <dsp:spPr>
        <a:xfrm rot="18900000">
          <a:off x="3440359" y="1345235"/>
          <a:ext cx="592552" cy="23642"/>
        </a:xfrm>
        <a:custGeom>
          <a:avLst/>
          <a:gdLst/>
          <a:ahLst/>
          <a:cxnLst/>
          <a:rect l="0" t="0" r="0" b="0"/>
          <a:pathLst>
            <a:path>
              <a:moveTo>
                <a:pt x="0" y="11821"/>
              </a:moveTo>
              <a:lnTo>
                <a:pt x="592552" y="11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3721822" y="1342242"/>
        <a:ext cx="29627" cy="29627"/>
      </dsp:txXfrm>
    </dsp:sp>
    <dsp:sp modelId="{5C2855A9-2612-4DA8-83FB-BEBF8C8C0384}">
      <dsp:nvSpPr>
        <dsp:cNvPr id="0" name=""/>
        <dsp:cNvSpPr/>
      </dsp:nvSpPr>
      <dsp:spPr>
        <a:xfrm>
          <a:off x="3821974" y="423898"/>
          <a:ext cx="847819" cy="847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300" b="1" i="0" u="none" strike="noStrike" kern="1200" cap="none" normalizeH="0" baseline="0" dirty="0" smtClean="0">
              <a:ln>
                <a:noFill/>
              </a:ln>
              <a:solidFill>
                <a:schemeClr val="tx1"/>
              </a:solidFill>
              <a:effectLst/>
              <a:latin typeface="Arial" pitchFamily="34" charset="0"/>
              <a:ea typeface="Times New Roman" pitchFamily="18" charset="0"/>
              <a:cs typeface="Arial" pitchFamily="34" charset="0"/>
            </a:rPr>
            <a:t>نا بەرجەستە</a:t>
          </a:r>
          <a:endParaRPr kumimoji="0" lang="ar-IQ" sz="1300" b="0" i="0" u="none" strike="noStrike" kern="1200" cap="none" normalizeH="0" baseline="0" dirty="0" smtClean="0">
            <a:ln>
              <a:noFill/>
            </a:ln>
            <a:solidFill>
              <a:schemeClr val="tx1"/>
            </a:solidFill>
            <a:effectLst/>
            <a:latin typeface="Arial" pitchFamily="34" charset="0"/>
            <a:cs typeface="Arial" pitchFamily="34" charset="0"/>
          </a:endParaRPr>
        </a:p>
      </dsp:txBody>
      <dsp:txXfrm>
        <a:off x="3946134" y="548058"/>
        <a:ext cx="599499" cy="599499"/>
      </dsp:txXfrm>
    </dsp:sp>
    <dsp:sp modelId="{7D35F483-D895-4B1F-BCA9-792795FE1191}">
      <dsp:nvSpPr>
        <dsp:cNvPr id="0" name=""/>
        <dsp:cNvSpPr/>
      </dsp:nvSpPr>
      <dsp:spPr>
        <a:xfrm>
          <a:off x="3651297" y="1854483"/>
          <a:ext cx="592552" cy="23642"/>
        </a:xfrm>
        <a:custGeom>
          <a:avLst/>
          <a:gdLst/>
          <a:ahLst/>
          <a:cxnLst/>
          <a:rect l="0" t="0" r="0" b="0"/>
          <a:pathLst>
            <a:path>
              <a:moveTo>
                <a:pt x="0" y="11821"/>
              </a:moveTo>
              <a:lnTo>
                <a:pt x="592552" y="11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3932759" y="1851491"/>
        <a:ext cx="29627" cy="29627"/>
      </dsp:txXfrm>
    </dsp:sp>
    <dsp:sp modelId="{C52B66E8-F2EE-4DE7-B086-5B0538B0619A}">
      <dsp:nvSpPr>
        <dsp:cNvPr id="0" name=""/>
        <dsp:cNvSpPr/>
      </dsp:nvSpPr>
      <dsp:spPr>
        <a:xfrm>
          <a:off x="4243849" y="1442395"/>
          <a:ext cx="847819" cy="847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300" b="1" i="0" u="none" strike="noStrike" kern="1200" cap="none" normalizeH="0" baseline="0" smtClean="0">
              <a:ln>
                <a:noFill/>
              </a:ln>
              <a:solidFill>
                <a:schemeClr val="tx1"/>
              </a:solidFill>
              <a:effectLst/>
              <a:latin typeface="Arial" pitchFamily="34" charset="0"/>
              <a:ea typeface="Times New Roman" pitchFamily="18" charset="0"/>
              <a:cs typeface="Arial" pitchFamily="34" charset="0"/>
            </a:rPr>
            <a:t>تۆر</a:t>
          </a:r>
          <a:endParaRPr kumimoji="0" lang="ar-IQ" sz="1300" b="0" i="0" u="none" strike="noStrike" kern="1200" cap="none" normalizeH="0" baseline="0" smtClean="0">
            <a:ln>
              <a:noFill/>
            </a:ln>
            <a:solidFill>
              <a:schemeClr val="tx1"/>
            </a:solidFill>
            <a:effectLst/>
            <a:latin typeface="Arial" pitchFamily="34" charset="0"/>
            <a:cs typeface="Arial" pitchFamily="34" charset="0"/>
          </a:endParaRPr>
        </a:p>
      </dsp:txBody>
      <dsp:txXfrm>
        <a:off x="4368009" y="1566555"/>
        <a:ext cx="599499" cy="599499"/>
      </dsp:txXfrm>
    </dsp:sp>
    <dsp:sp modelId="{7EA46D86-694B-4C0A-A89A-258295859601}">
      <dsp:nvSpPr>
        <dsp:cNvPr id="0" name=""/>
        <dsp:cNvSpPr/>
      </dsp:nvSpPr>
      <dsp:spPr>
        <a:xfrm rot="2700000">
          <a:off x="3440359" y="2363732"/>
          <a:ext cx="592552" cy="23642"/>
        </a:xfrm>
        <a:custGeom>
          <a:avLst/>
          <a:gdLst/>
          <a:ahLst/>
          <a:cxnLst/>
          <a:rect l="0" t="0" r="0" b="0"/>
          <a:pathLst>
            <a:path>
              <a:moveTo>
                <a:pt x="0" y="11821"/>
              </a:moveTo>
              <a:lnTo>
                <a:pt x="592552" y="11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3721822" y="2360739"/>
        <a:ext cx="29627" cy="29627"/>
      </dsp:txXfrm>
    </dsp:sp>
    <dsp:sp modelId="{625A12CD-CF60-4169-A09E-1F8199B18914}">
      <dsp:nvSpPr>
        <dsp:cNvPr id="0" name=""/>
        <dsp:cNvSpPr/>
      </dsp:nvSpPr>
      <dsp:spPr>
        <a:xfrm>
          <a:off x="3821974" y="2460892"/>
          <a:ext cx="847819" cy="847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300" b="1" i="0" u="none" strike="noStrike" kern="1200" cap="none" normalizeH="0" baseline="0" smtClean="0">
              <a:ln>
                <a:noFill/>
              </a:ln>
              <a:solidFill>
                <a:schemeClr val="tx1"/>
              </a:solidFill>
              <a:effectLst/>
              <a:latin typeface="Arial" pitchFamily="34" charset="0"/>
              <a:ea typeface="Times New Roman" pitchFamily="18" charset="0"/>
              <a:cs typeface="Arial" pitchFamily="34" charset="0"/>
            </a:rPr>
            <a:t>ژمارە</a:t>
          </a:r>
          <a:endParaRPr kumimoji="0" lang="ar-IQ" sz="1300" b="0" i="0" u="none" strike="noStrike" kern="1200" cap="none" normalizeH="0" baseline="0" smtClean="0">
            <a:ln>
              <a:noFill/>
            </a:ln>
            <a:solidFill>
              <a:schemeClr val="tx1"/>
            </a:solidFill>
            <a:effectLst/>
            <a:latin typeface="Arial" pitchFamily="34" charset="0"/>
            <a:cs typeface="Arial" pitchFamily="34" charset="0"/>
          </a:endParaRPr>
        </a:p>
      </dsp:txBody>
      <dsp:txXfrm>
        <a:off x="3946134" y="2585052"/>
        <a:ext cx="599499" cy="599499"/>
      </dsp:txXfrm>
    </dsp:sp>
    <dsp:sp modelId="{C86BEF5A-E1C5-46BA-90E8-15602322638F}">
      <dsp:nvSpPr>
        <dsp:cNvPr id="0" name=""/>
        <dsp:cNvSpPr/>
      </dsp:nvSpPr>
      <dsp:spPr>
        <a:xfrm rot="5400000">
          <a:off x="2931111" y="2574669"/>
          <a:ext cx="592552" cy="23642"/>
        </a:xfrm>
        <a:custGeom>
          <a:avLst/>
          <a:gdLst/>
          <a:ahLst/>
          <a:cxnLst/>
          <a:rect l="0" t="0" r="0" b="0"/>
          <a:pathLst>
            <a:path>
              <a:moveTo>
                <a:pt x="0" y="11821"/>
              </a:moveTo>
              <a:lnTo>
                <a:pt x="592552" y="11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3212573" y="2571677"/>
        <a:ext cx="29627" cy="29627"/>
      </dsp:txXfrm>
    </dsp:sp>
    <dsp:sp modelId="{7C79475F-ED03-4844-A782-C6253D5F71F2}">
      <dsp:nvSpPr>
        <dsp:cNvPr id="0" name=""/>
        <dsp:cNvSpPr/>
      </dsp:nvSpPr>
      <dsp:spPr>
        <a:xfrm>
          <a:off x="2803477" y="2882767"/>
          <a:ext cx="847819" cy="847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300" b="1" i="0" u="none" strike="noStrike" kern="1200" cap="none" normalizeH="0" baseline="0" smtClean="0">
              <a:ln>
                <a:noFill/>
              </a:ln>
              <a:solidFill>
                <a:schemeClr val="tx1"/>
              </a:solidFill>
              <a:effectLst/>
              <a:latin typeface="Arial" pitchFamily="34" charset="0"/>
              <a:ea typeface="Times New Roman" pitchFamily="18" charset="0"/>
              <a:cs typeface="Arial" pitchFamily="34" charset="0"/>
            </a:rPr>
            <a:t>سەرمايەى مەعريفى</a:t>
          </a:r>
          <a:endParaRPr kumimoji="0" lang="ar-IQ" sz="1300" b="0" i="0" u="none" strike="noStrike" kern="1200" cap="none" normalizeH="0" baseline="0" smtClean="0">
            <a:ln>
              <a:noFill/>
            </a:ln>
            <a:solidFill>
              <a:schemeClr val="tx1"/>
            </a:solidFill>
            <a:effectLst/>
            <a:latin typeface="Arial" pitchFamily="34" charset="0"/>
            <a:cs typeface="Arial" pitchFamily="34" charset="0"/>
          </a:endParaRPr>
        </a:p>
      </dsp:txBody>
      <dsp:txXfrm>
        <a:off x="2927637" y="3006927"/>
        <a:ext cx="599499" cy="599499"/>
      </dsp:txXfrm>
    </dsp:sp>
    <dsp:sp modelId="{63F8CA9B-84BC-4EDB-9257-0FA64CB338B6}">
      <dsp:nvSpPr>
        <dsp:cNvPr id="0" name=""/>
        <dsp:cNvSpPr/>
      </dsp:nvSpPr>
      <dsp:spPr>
        <a:xfrm rot="8100000">
          <a:off x="2421862" y="2363732"/>
          <a:ext cx="592552" cy="23642"/>
        </a:xfrm>
        <a:custGeom>
          <a:avLst/>
          <a:gdLst/>
          <a:ahLst/>
          <a:cxnLst/>
          <a:rect l="0" t="0" r="0" b="0"/>
          <a:pathLst>
            <a:path>
              <a:moveTo>
                <a:pt x="0" y="11821"/>
              </a:moveTo>
              <a:lnTo>
                <a:pt x="592552" y="11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rot="10800000">
        <a:off x="2703325" y="2360739"/>
        <a:ext cx="29627" cy="29627"/>
      </dsp:txXfrm>
    </dsp:sp>
    <dsp:sp modelId="{4F57BE84-427B-4650-AFCB-D5AC11B98A13}">
      <dsp:nvSpPr>
        <dsp:cNvPr id="0" name=""/>
        <dsp:cNvSpPr/>
      </dsp:nvSpPr>
      <dsp:spPr>
        <a:xfrm>
          <a:off x="1784980" y="2460892"/>
          <a:ext cx="847819" cy="847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300" b="1" i="0" u="none" strike="noStrike" kern="1200" cap="none" normalizeH="0" baseline="0" smtClean="0">
              <a:ln>
                <a:noFill/>
              </a:ln>
              <a:solidFill>
                <a:schemeClr val="tx1"/>
              </a:solidFill>
              <a:effectLst/>
              <a:latin typeface="Arial" pitchFamily="34" charset="0"/>
              <a:ea typeface="Times New Roman" pitchFamily="18" charset="0"/>
              <a:cs typeface="Arial" pitchFamily="34" charset="0"/>
            </a:rPr>
            <a:t>فيركردن</a:t>
          </a:r>
          <a:endParaRPr kumimoji="0" lang="ar-SA" sz="1300" b="0" i="0" u="none" strike="noStrike" kern="1200" cap="none" normalizeH="0" baseline="0" smtClean="0">
            <a:ln>
              <a:noFill/>
            </a:ln>
            <a:solidFill>
              <a:schemeClr val="tx1"/>
            </a:solidFill>
            <a:effectLst/>
            <a:latin typeface="Arial" pitchFamily="34" charset="0"/>
            <a:cs typeface="Arial" pitchFamily="34" charset="0"/>
          </a:endParaRPr>
        </a:p>
      </dsp:txBody>
      <dsp:txXfrm>
        <a:off x="1909140" y="2585052"/>
        <a:ext cx="599499" cy="599499"/>
      </dsp:txXfrm>
    </dsp:sp>
    <dsp:sp modelId="{D571B23E-4DAC-43CD-80DC-4EC7D0428F45}">
      <dsp:nvSpPr>
        <dsp:cNvPr id="0" name=""/>
        <dsp:cNvSpPr/>
      </dsp:nvSpPr>
      <dsp:spPr>
        <a:xfrm rot="10800000">
          <a:off x="2210925" y="1854483"/>
          <a:ext cx="592552" cy="23642"/>
        </a:xfrm>
        <a:custGeom>
          <a:avLst/>
          <a:gdLst/>
          <a:ahLst/>
          <a:cxnLst/>
          <a:rect l="0" t="0" r="0" b="0"/>
          <a:pathLst>
            <a:path>
              <a:moveTo>
                <a:pt x="0" y="11821"/>
              </a:moveTo>
              <a:lnTo>
                <a:pt x="592552" y="11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rot="10800000">
        <a:off x="2492387" y="1851491"/>
        <a:ext cx="29627" cy="29627"/>
      </dsp:txXfrm>
    </dsp:sp>
    <dsp:sp modelId="{2208D3FC-268F-4F61-A784-0A60A5D6715A}">
      <dsp:nvSpPr>
        <dsp:cNvPr id="0" name=""/>
        <dsp:cNvSpPr/>
      </dsp:nvSpPr>
      <dsp:spPr>
        <a:xfrm>
          <a:off x="1363105" y="1442395"/>
          <a:ext cx="847819" cy="847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300" b="1" i="0" u="none" strike="noStrike" kern="1200" cap="none" normalizeH="0" baseline="0" smtClean="0">
              <a:ln>
                <a:noFill/>
              </a:ln>
              <a:solidFill>
                <a:schemeClr val="tx1"/>
              </a:solidFill>
              <a:effectLst/>
              <a:latin typeface="Arial" pitchFamily="34" charset="0"/>
              <a:ea typeface="Times New Roman" pitchFamily="18" charset="0"/>
              <a:cs typeface="Arial" pitchFamily="34" charset="0"/>
            </a:rPr>
            <a:t>بازاری نوێ</a:t>
          </a:r>
          <a:endParaRPr kumimoji="0" lang="ar-IQ" sz="1300" b="0" i="0" u="none" strike="noStrike" kern="1200" cap="none" normalizeH="0" baseline="0" smtClean="0">
            <a:ln>
              <a:noFill/>
            </a:ln>
            <a:solidFill>
              <a:schemeClr val="tx1"/>
            </a:solidFill>
            <a:effectLst/>
            <a:latin typeface="Arial" pitchFamily="34" charset="0"/>
            <a:cs typeface="Arial" pitchFamily="34" charset="0"/>
          </a:endParaRPr>
        </a:p>
      </dsp:txBody>
      <dsp:txXfrm>
        <a:off x="1487265" y="1566555"/>
        <a:ext cx="599499" cy="599499"/>
      </dsp:txXfrm>
    </dsp:sp>
    <dsp:sp modelId="{AA7CACEE-6DCC-447D-B641-2D2B78786E12}">
      <dsp:nvSpPr>
        <dsp:cNvPr id="0" name=""/>
        <dsp:cNvSpPr/>
      </dsp:nvSpPr>
      <dsp:spPr>
        <a:xfrm rot="13500000">
          <a:off x="2421862" y="1345235"/>
          <a:ext cx="592552" cy="23642"/>
        </a:xfrm>
        <a:custGeom>
          <a:avLst/>
          <a:gdLst/>
          <a:ahLst/>
          <a:cxnLst/>
          <a:rect l="0" t="0" r="0" b="0"/>
          <a:pathLst>
            <a:path>
              <a:moveTo>
                <a:pt x="0" y="11821"/>
              </a:moveTo>
              <a:lnTo>
                <a:pt x="592552" y="11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rot="10800000">
        <a:off x="2703325" y="1342242"/>
        <a:ext cx="29627" cy="29627"/>
      </dsp:txXfrm>
    </dsp:sp>
    <dsp:sp modelId="{A1CA8369-1255-48E1-A692-4638BE3AD6DD}">
      <dsp:nvSpPr>
        <dsp:cNvPr id="0" name=""/>
        <dsp:cNvSpPr/>
      </dsp:nvSpPr>
      <dsp:spPr>
        <a:xfrm>
          <a:off x="1784980" y="423898"/>
          <a:ext cx="847819" cy="847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300" b="1" i="0" u="none" strike="noStrike" kern="1200" cap="none" normalizeH="0" baseline="0" smtClean="0">
              <a:ln>
                <a:noFill/>
              </a:ln>
              <a:solidFill>
                <a:schemeClr val="tx1"/>
              </a:solidFill>
              <a:effectLst/>
              <a:latin typeface="Arial" pitchFamily="34" charset="0"/>
              <a:ea typeface="Times New Roman" pitchFamily="18" charset="0"/>
              <a:cs typeface="Arial" pitchFamily="34" charset="0"/>
            </a:rPr>
            <a:t>تەکنیکی نوێ</a:t>
          </a:r>
          <a:endParaRPr kumimoji="0" lang="ar-IQ" sz="1300" b="0" i="0" u="none" strike="noStrike" kern="1200" cap="none" normalizeH="0" baseline="0" smtClean="0">
            <a:ln>
              <a:noFill/>
            </a:ln>
            <a:solidFill>
              <a:schemeClr val="tx1"/>
            </a:solidFill>
            <a:effectLst/>
            <a:latin typeface="Arial" pitchFamily="34" charset="0"/>
            <a:cs typeface="Arial" pitchFamily="34" charset="0"/>
          </a:endParaRPr>
        </a:p>
      </dsp:txBody>
      <dsp:txXfrm>
        <a:off x="1909140" y="548058"/>
        <a:ext cx="599499" cy="59949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5569954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dirty="0"/>
          </a:p>
          <a:p>
            <a:pPr>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lgn="just" rtl="0">
              <a:lnSpc>
                <a:spcPct val="150000"/>
              </a:lnSpc>
              <a:spcBef>
                <a:spcPts val="500"/>
              </a:spcBef>
              <a:buNone/>
            </a:pPr>
            <a:r>
              <a:rPr lang="en" sz="2000">
                <a:solidFill>
                  <a:schemeClr val="dk1"/>
                </a:solidFill>
                <a:latin typeface="Georgia"/>
                <a:ea typeface="Georgia"/>
                <a:cs typeface="Georgia"/>
                <a:sym typeface="Georgia"/>
              </a:rPr>
              <a:t>Computer is an advanced electronic device that takes raw data as input from the user and processes these data under the control of set of instructions (called program) and gives the result (output) and saves output for the future use. It can process both numerical and non- numerical (arithmetic and logical) calculations.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314453"/>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3714750"/>
            <a:ext cx="9147765" cy="1434066"/>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D0065BE-0657-4A47-90AD-C21C55E16B19}" type="datetime4">
              <a:rPr lang="en-US" smtClean="0"/>
              <a:pPr/>
              <a:t>September 28, 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spcBef>
                <a:spcPts val="0"/>
              </a:spcBef>
              <a:buNone/>
            </a:pPr>
            <a:fld id="{00000000-1234-1234-1234-123412341234}" type="slidenum">
              <a:rPr lang="en" smtClean="0"/>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10999"/>
            <a:ext cx="8229600" cy="328955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6C3AA4-67BE-44F7-809A-3582401494AF}" type="datetime4">
              <a:rPr lang="en-US" smtClean="0"/>
              <a:pPr/>
              <a:t>September 28, 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05982"/>
            <a:ext cx="1777470" cy="419457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81"/>
            <a:ext cx="6324600" cy="419457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72EEB-1769-4776-AD69-E7C1260563EB}" type="datetime4">
              <a:rPr lang="en-US" smtClean="0"/>
              <a:pPr/>
              <a:t>September 28, 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2"/>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5"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61DC9C-71E1-472B-9574-84FF5F33C2FA}" type="datetime1">
              <a:rPr lang="en-US" smtClean="0"/>
              <a:t>9/28/2022</a:t>
            </a:fld>
            <a:endParaRPr lang="en-US"/>
          </a:p>
        </p:txBody>
      </p:sp>
      <p:sp>
        <p:nvSpPr>
          <p:cNvPr id="5" name="Footer Placeholder 4"/>
          <p:cNvSpPr>
            <a:spLocks noGrp="1"/>
          </p:cNvSpPr>
          <p:nvPr>
            <p:ph type="ftr" sz="quarter" idx="11"/>
          </p:nvPr>
        </p:nvSpPr>
        <p:spPr/>
        <p:txBody>
          <a:bodyPr/>
          <a:lstStyle>
            <a:extLst/>
          </a:lstStyle>
          <a:p>
            <a:r>
              <a:rPr lang="ar-IQ" smtClean="0"/>
              <a:t>م. سلوى بايز كريم                                  بیرکاری پوخت</a:t>
            </a:r>
            <a:endParaRPr lang="en-US"/>
          </a:p>
        </p:txBody>
      </p:sp>
      <p:sp>
        <p:nvSpPr>
          <p:cNvPr id="6" name="Slide Number Placeholder 5"/>
          <p:cNvSpPr>
            <a:spLocks noGrp="1"/>
          </p:cNvSpPr>
          <p:nvPr>
            <p:ph type="sldNum" sz="quarter" idx="12"/>
          </p:nvPr>
        </p:nvSpPr>
        <p:spPr/>
        <p:txBody>
          <a:bodyPr/>
          <a:lstStyle>
            <a:extLst/>
          </a:lstStyle>
          <a:p>
            <a:fld id="{F1855434-35D0-4EB5-91AA-4FDCC5769DB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19878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47D2193-4505-4A75-99BB-880C6989A757}" type="datetime4">
              <a:rPr lang="en-US" smtClean="0"/>
              <a:pPr/>
              <a:t>September 28, 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
        <p:nvSpPr>
          <p:cNvPr id="7" name="Chevron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3A18F4-33C3-445B-924C-31108C51719C}" type="datetime4">
              <a:rPr lang="en-US" smtClean="0"/>
              <a:pPr/>
              <a:t>September 28, 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31"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083223"/>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30" y="1083223"/>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F7543A-E259-478F-9E0D-57BA40E442B7}" type="datetime4">
              <a:rPr lang="en-US" smtClean="0"/>
              <a:pPr/>
              <a:t>September 28, 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EFB012D-77A1-44B0-BB26-329BA1EE55C9}" type="datetime4">
              <a:rPr lang="en-US" smtClean="0"/>
              <a:pPr/>
              <a:t>September 28, 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B7499E-3031-413E-B01E-B94970708CAA}" type="datetime4">
              <a:rPr lang="en-US" smtClean="0"/>
              <a:pPr/>
              <a:t>September 28, 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4805958"/>
            <a:ext cx="1920240" cy="274320"/>
          </a:xfrm>
        </p:spPr>
        <p:txBody>
          <a:bodyPr/>
          <a:lstStyle>
            <a:extLst/>
          </a:lstStyle>
          <a:p>
            <a:fld id="{DC7EAB0C-2220-4D0E-A0DD-DB7FA0F742F4}" type="datetime4">
              <a:rPr lang="en-US" smtClean="0"/>
              <a:pPr/>
              <a:t>September 28, 2022</a:t>
            </a:fld>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3416D63-31BF-4B94-B6C5-E20B2C63F515}" type="datetime4">
              <a:rPr lang="en-US" smtClean="0"/>
              <a:pPr/>
              <a:t>September 28, 2022</a:t>
            </a:fld>
            <a:endParaRPr lang="en-US"/>
          </a:p>
        </p:txBody>
      </p:sp>
      <p:sp>
        <p:nvSpPr>
          <p:cNvPr id="6" name="Footer Placeholder 5"/>
          <p:cNvSpPr>
            <a:spLocks noGrp="1"/>
          </p:cNvSpPr>
          <p:nvPr>
            <p:ph type="ftr" sz="quarter" idx="11"/>
          </p:nvPr>
        </p:nvSpPr>
        <p:spPr>
          <a:xfrm>
            <a:off x="4380077" y="4805958"/>
            <a:ext cx="2350681" cy="273844"/>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spcBef>
                <a:spcPts val="0"/>
              </a:spcBef>
              <a:buNone/>
            </a:pPr>
            <a:fld id="{00000000-1234-1234-1234-123412341234}" type="slidenum">
              <a:rPr lang="en" smtClean="0"/>
              <a:t>‹#›</a:t>
            </a:fld>
            <a:endParaRPr lang="en"/>
          </a:p>
        </p:txBody>
      </p:sp>
      <p:sp>
        <p:nvSpPr>
          <p:cNvPr id="2" name="Title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458704"/>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454260"/>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343441"/>
            <a:ext cx="3402314"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340806"/>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4458704"/>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454260"/>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343441"/>
            <a:ext cx="3402314" cy="810651"/>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340806"/>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110997"/>
            <a:ext cx="8229600" cy="339447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62B1B13E-D5AF-485E-81A1-82A140076526}" type="datetime4">
              <a:rPr lang="en-US" smtClean="0"/>
              <a:pPr/>
              <a:t>September 28, 2022</a:t>
            </a:fld>
            <a:endParaRPr lang="en-US" dirty="0"/>
          </a:p>
        </p:txBody>
      </p:sp>
      <p:sp>
        <p:nvSpPr>
          <p:cNvPr id="22" name="Footer Placeholder 21"/>
          <p:cNvSpPr>
            <a:spLocks noGrp="1"/>
          </p:cNvSpPr>
          <p:nvPr>
            <p:ph type="ftr" sz="quarter" idx="3"/>
          </p:nvPr>
        </p:nvSpPr>
        <p:spPr>
          <a:xfrm>
            <a:off x="4380077" y="4805958"/>
            <a:ext cx="2350681" cy="273844"/>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pPr>
              <a:spcBef>
                <a:spcPts val="0"/>
              </a:spcBef>
              <a:buNone/>
            </a:pPr>
            <a:fld id="{00000000-1234-1234-1234-123412341234}" type="slidenum">
              <a:rPr lang="en" smtClean="0"/>
              <a:t>‹#›</a:t>
            </a:fld>
            <a:endParaRPr lang="e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1</a:t>
            </a:fld>
            <a:endParaRPr lang="en-US"/>
          </a:p>
        </p:txBody>
      </p:sp>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                         </a:t>
            </a:r>
            <a:r>
              <a:rPr lang="ar-IQ" dirty="0" smtClean="0"/>
              <a:t> </a:t>
            </a:r>
            <a:endParaRPr lang="ar-IQ" dirty="0"/>
          </a:p>
        </p:txBody>
      </p:sp>
      <p:sp>
        <p:nvSpPr>
          <p:cNvPr id="6" name="Rectangle 5"/>
          <p:cNvSpPr/>
          <p:nvPr/>
        </p:nvSpPr>
        <p:spPr>
          <a:xfrm>
            <a:off x="1447801" y="209552"/>
            <a:ext cx="5791200" cy="461665"/>
          </a:xfrm>
          <a:prstGeom prst="rect">
            <a:avLst/>
          </a:prstGeom>
        </p:spPr>
        <p:txBody>
          <a:bodyPr wrap="square">
            <a:spAutoFit/>
          </a:bodyPr>
          <a:lstStyle/>
          <a:p>
            <a:r>
              <a:rPr lang="ar-SA" sz="2400" dirty="0" smtClean="0">
                <a:solidFill>
                  <a:srgbClr val="0070C0"/>
                </a:solidFill>
              </a:rPr>
              <a:t>ا</a:t>
            </a:r>
            <a:r>
              <a:rPr lang="ar-IQ" sz="2400" dirty="0" smtClean="0">
                <a:solidFill>
                  <a:srgbClr val="0070C0"/>
                </a:solidFill>
              </a:rPr>
              <a:t>لا</a:t>
            </a:r>
            <a:r>
              <a:rPr lang="ar-SA" sz="2400" dirty="0" smtClean="0">
                <a:solidFill>
                  <a:srgbClr val="0070C0"/>
                </a:solidFill>
              </a:rPr>
              <a:t>قتصاد المعرف</a:t>
            </a:r>
            <a:r>
              <a:rPr lang="ar-IQ" sz="2400" dirty="0" smtClean="0">
                <a:solidFill>
                  <a:srgbClr val="0070C0"/>
                </a:solidFill>
              </a:rPr>
              <a:t>ی</a:t>
            </a:r>
            <a:r>
              <a:rPr lang="en-US" sz="2400" dirty="0" smtClean="0">
                <a:solidFill>
                  <a:srgbClr val="0070C0"/>
                </a:solidFill>
              </a:rPr>
              <a:t> </a:t>
            </a:r>
            <a:r>
              <a:rPr lang="ar-SA" sz="2400" dirty="0">
                <a:solidFill>
                  <a:srgbClr val="0070C0"/>
                </a:solidFill>
              </a:rPr>
              <a:t>: </a:t>
            </a:r>
            <a:r>
              <a:rPr lang="en-US" sz="2400" dirty="0">
                <a:solidFill>
                  <a:srgbClr val="0070C0"/>
                </a:solidFill>
              </a:rPr>
              <a:t>Knowledge Economy</a:t>
            </a:r>
            <a:endParaRPr lang="ar-SA" sz="2400" dirty="0">
              <a:solidFill>
                <a:srgbClr val="0070C0"/>
              </a:solidFill>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276350"/>
            <a:ext cx="7669134"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2550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IQ" dirty="0" smtClean="0"/>
              <a:t>وظهر مصطلح اقتصاد معرفة لاول مرة في الخمسينات من القرن العشرين عندما كان هناك تطور تصاعدي لقطاع الصناعة , مما ادى الى ظهور اقتصاد جديد و اطلق عليها بمصطلح مرحلة مابعد الصناعة . والاقتصاد المبني على قطاع اقتصادي الجديد يبنى على معرفة الاتصال والتكنلوجيا والمعلومات وله اثر بالغ ودور كبير في النشاط والفكر الانساني  في كافة المجالات حتى لاتسيطر  </a:t>
            </a:r>
            <a:r>
              <a:rPr lang="ar-IQ" dirty="0"/>
              <a:t>الصناعة </a:t>
            </a:r>
            <a:r>
              <a:rPr lang="ar-IQ" dirty="0" smtClean="0"/>
              <a:t> على النفط والذهب, بل يجب سيطرة الانتاج من خلال المنهج العلمي والذي بمثابة احد متطلبات الاقتصاد الجديد .                                                                       </a:t>
            </a:r>
            <a:endParaRPr lang="ar-IQ" dirty="0"/>
          </a:p>
        </p:txBody>
      </p:sp>
      <p:sp>
        <p:nvSpPr>
          <p:cNvPr id="4" name="Footer Placeholder 3"/>
          <p:cNvSpPr>
            <a:spLocks noGrp="1"/>
          </p:cNvSpPr>
          <p:nvPr>
            <p:ph type="ftr" sz="quarter" idx="11"/>
          </p:nvPr>
        </p:nvSpPr>
        <p:spPr/>
        <p:txBody>
          <a:bodyPr/>
          <a:lstStyle/>
          <a:p>
            <a:r>
              <a:rPr lang="ar-IQ" dirty="0" smtClean="0"/>
              <a:t>               </a:t>
            </a:r>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10</a:t>
            </a:fld>
            <a:endParaRPr lang="en-US"/>
          </a:p>
        </p:txBody>
      </p:sp>
      <p:sp>
        <p:nvSpPr>
          <p:cNvPr id="2" name="Title 1"/>
          <p:cNvSpPr>
            <a:spLocks noGrp="1"/>
          </p:cNvSpPr>
          <p:nvPr>
            <p:ph type="title"/>
          </p:nvPr>
        </p:nvSpPr>
        <p:spPr/>
        <p:txBody>
          <a:bodyPr>
            <a:normAutofit/>
          </a:bodyPr>
          <a:lstStyle/>
          <a:p>
            <a:endParaRPr lang="ar-IQ" dirty="0"/>
          </a:p>
        </p:txBody>
      </p:sp>
    </p:spTree>
    <p:extLst>
      <p:ext uri="{BB962C8B-B14F-4D97-AF65-F5344CB8AC3E}">
        <p14:creationId xmlns:p14="http://schemas.microsoft.com/office/powerpoint/2010/main" val="2888199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13" name="Shape 38"/>
          <p:cNvSpPr txBox="1">
            <a:spLocks/>
          </p:cNvSpPr>
          <p:nvPr/>
        </p:nvSpPr>
        <p:spPr>
          <a:xfrm>
            <a:off x="2436524" y="438151"/>
            <a:ext cx="6203941" cy="646331"/>
          </a:xfrm>
          <a:prstGeom prst="rect">
            <a:avLst/>
          </a:prstGeom>
        </p:spPr>
        <p:txBody>
          <a:bodyPr wrap="none">
            <a:spAutoFit/>
          </a:bodyPr>
          <a:lstStyle>
            <a:defPPr marR="0" algn="l" rtl="0">
              <a:lnSpc>
                <a:spcPct val="100000"/>
              </a:lnSpc>
              <a:spcBef>
                <a:spcPts val="0"/>
              </a:spcBef>
              <a:spcAft>
                <a:spcPts val="0"/>
              </a:spcAft>
            </a:defPPr>
            <a:lvl1pPr algn="just" rtl="1">
              <a:defRPr sz="3600">
                <a:solidFill>
                  <a:schemeClr val="accent3">
                    <a:lumMod val="75000"/>
                  </a:schemeClr>
                </a:solidFill>
                <a:latin typeface="Times New Roman" panose="02020603050405020304" pitchFamily="18" charset="0"/>
                <a:ea typeface="Times New Roman" panose="02020603050405020304" pitchFamily="18" charset="0"/>
                <a:cs typeface="AF_Jeddah" pitchFamily="2" charset="-78"/>
              </a:defRPr>
            </a:lvl1pPr>
          </a:lstStyle>
          <a:p>
            <a:r>
              <a:rPr lang="ar-SA" dirty="0" smtClean="0">
                <a:solidFill>
                  <a:schemeClr val="accent4">
                    <a:lumMod val="60000"/>
                    <a:lumOff val="40000"/>
                  </a:schemeClr>
                </a:solidFill>
              </a:rPr>
              <a:t>ا</a:t>
            </a:r>
            <a:r>
              <a:rPr lang="ar-IQ" dirty="0" smtClean="0">
                <a:solidFill>
                  <a:schemeClr val="accent4">
                    <a:lumMod val="60000"/>
                    <a:lumOff val="40000"/>
                  </a:schemeClr>
                </a:solidFill>
              </a:rPr>
              <a:t>لا</a:t>
            </a:r>
            <a:r>
              <a:rPr lang="ar-SA" dirty="0" smtClean="0">
                <a:solidFill>
                  <a:schemeClr val="accent4">
                    <a:lumMod val="60000"/>
                    <a:lumOff val="40000"/>
                  </a:schemeClr>
                </a:solidFill>
              </a:rPr>
              <a:t>قتصاد المعرف</a:t>
            </a:r>
            <a:r>
              <a:rPr lang="ar-IQ" dirty="0" smtClean="0">
                <a:solidFill>
                  <a:schemeClr val="accent4">
                    <a:lumMod val="60000"/>
                    <a:lumOff val="40000"/>
                  </a:schemeClr>
                </a:solidFill>
              </a:rPr>
              <a:t>ى</a:t>
            </a:r>
            <a:r>
              <a:rPr lang="ar-SA" dirty="0" smtClean="0">
                <a:solidFill>
                  <a:schemeClr val="accent4">
                    <a:lumMod val="60000"/>
                    <a:lumOff val="40000"/>
                  </a:schemeClr>
                </a:solidFill>
              </a:rPr>
              <a:t>: </a:t>
            </a:r>
            <a:r>
              <a:rPr lang="en-US" dirty="0">
                <a:solidFill>
                  <a:schemeClr val="accent4">
                    <a:lumMod val="60000"/>
                    <a:lumOff val="40000"/>
                  </a:schemeClr>
                </a:solidFill>
              </a:rPr>
              <a:t>Knowledge </a:t>
            </a:r>
            <a:r>
              <a:rPr lang="en-US" dirty="0" smtClean="0">
                <a:solidFill>
                  <a:schemeClr val="accent4">
                    <a:lumMod val="60000"/>
                    <a:lumOff val="40000"/>
                  </a:schemeClr>
                </a:solidFill>
              </a:rPr>
              <a:t>Economy</a:t>
            </a:r>
            <a:endParaRPr lang="ar-SA" dirty="0">
              <a:solidFill>
                <a:schemeClr val="accent4">
                  <a:lumMod val="60000"/>
                  <a:lumOff val="40000"/>
                </a:schemeClr>
              </a:solidFill>
            </a:endParaRPr>
          </a:p>
        </p:txBody>
      </p:sp>
      <p:sp>
        <p:nvSpPr>
          <p:cNvPr id="2" name="Rectangle 1"/>
          <p:cNvSpPr/>
          <p:nvPr/>
        </p:nvSpPr>
        <p:spPr>
          <a:xfrm>
            <a:off x="723900" y="1504950"/>
            <a:ext cx="7696200" cy="2308324"/>
          </a:xfrm>
          <a:prstGeom prst="rect">
            <a:avLst/>
          </a:prstGeom>
        </p:spPr>
        <p:txBody>
          <a:bodyPr wrap="square">
            <a:spAutoFit/>
          </a:bodyPr>
          <a:lstStyle/>
          <a:p>
            <a:pPr algn="just" rtl="1">
              <a:lnSpc>
                <a:spcPct val="150000"/>
              </a:lnSpc>
            </a:pPr>
            <a:endParaRPr lang="ar-SA" sz="1600" dirty="0"/>
          </a:p>
          <a:p>
            <a:pPr algn="just" rtl="1">
              <a:lnSpc>
                <a:spcPct val="150000"/>
              </a:lnSpc>
            </a:pPr>
            <a:r>
              <a:rPr lang="ar-IQ" sz="1600" b="1" dirty="0" smtClean="0"/>
              <a:t>اذن </a:t>
            </a:r>
            <a:r>
              <a:rPr lang="ar-SA" sz="1600" b="1" dirty="0"/>
              <a:t>يعتبر الاقتصاد المعرفي فرع من فروع علم الاقتصاد، وهو يشكل جزء مهم من عمل المؤسسات والشركات ولا يمكن استثنائه أو عدم دراسته من قِبل المحللين الاقتصاديين؛ لأنه يعمل على توفير جميع المعلومات التي تحتاج لها المؤسسات وكذلك يُسهل عليهم الوصول إلى القرارات والأفكار والمعلومات المعرفية المتنوعة. وكذلك من خلال اقتصاد المعرفة يتم دراسة جميع الأوضاع الاقتصادية وتحليلها، مثل النمو الاقتصادي أو التضخم الاقتصادي أو الانكماش الاقتصادي أو الازدهار الاقتصادي.</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 name="Rectangle 3"/>
          <p:cNvSpPr/>
          <p:nvPr/>
        </p:nvSpPr>
        <p:spPr>
          <a:xfrm>
            <a:off x="457200" y="1809752"/>
            <a:ext cx="8229600" cy="2169825"/>
          </a:xfrm>
          <a:prstGeom prst="rect">
            <a:avLst/>
          </a:prstGeom>
        </p:spPr>
        <p:txBody>
          <a:bodyPr wrap="square">
            <a:spAutoFit/>
          </a:bodyPr>
          <a:lstStyle/>
          <a:p>
            <a:pPr algn="just" rtl="1">
              <a:lnSpc>
                <a:spcPct val="150000"/>
              </a:lnSpc>
            </a:pPr>
            <a:r>
              <a:rPr lang="en-US" sz="1800" dirty="0" smtClean="0"/>
              <a:t>	</a:t>
            </a:r>
            <a:r>
              <a:rPr lang="ar-SA" sz="1800" dirty="0"/>
              <a:t>يُعتبر الاقتصاد المعرفي جزء هام وحيوي من عمل المؤسسات والشركات </a:t>
            </a:r>
            <a:r>
              <a:rPr lang="ar-SA" sz="1800" dirty="0" smtClean="0"/>
              <a:t>البنوك </a:t>
            </a:r>
            <a:r>
              <a:rPr lang="ar-SA" sz="1800" dirty="0"/>
              <a:t>وجميع الأنظمة الاقتصادية المتنوعة، وكذلك جزء مهم من اقتصاد الدول؛ وذلك لأنه يعمل على تسهيل وتحسين جميع العمليات التي تعتمد على المعرفة العلمية والمعلوماتية التي تستخدمها وتستفيد منها الشركات والمؤسسات والدولة بشكل عام؛ حيث تكمن أهمية الاقتصاد المعرفي المتعلق بعملية رفع المستوى الكفائي في المؤسسات والشركات فيما يلي:</a:t>
            </a:r>
          </a:p>
        </p:txBody>
      </p:sp>
      <p:sp>
        <p:nvSpPr>
          <p:cNvPr id="2" name="Rectangle 1"/>
          <p:cNvSpPr/>
          <p:nvPr/>
        </p:nvSpPr>
        <p:spPr>
          <a:xfrm>
            <a:off x="5593233" y="361952"/>
            <a:ext cx="3098925" cy="646331"/>
          </a:xfrm>
          <a:prstGeom prst="rect">
            <a:avLst/>
          </a:prstGeom>
        </p:spPr>
        <p:txBody>
          <a:bodyPr wrap="none">
            <a:spAutoFit/>
          </a:bodyPr>
          <a:lstStyle/>
          <a:p>
            <a:pPr algn="just" rtl="1"/>
            <a:r>
              <a:rPr lang="ar-IQ" sz="3600" smtClean="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1- </a:t>
            </a:r>
            <a:r>
              <a:rPr lang="ar-SA" sz="3600" smtClean="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أهمية الاقتصاد المعرفي:</a:t>
            </a:r>
            <a:endParaRPr lang="en-US" sz="2000" dirty="0">
              <a:solidFill>
                <a:schemeClr val="accent3">
                  <a:lumMod val="75000"/>
                </a:schemeClr>
              </a:solidFill>
              <a:effectLst/>
              <a:latin typeface="Times New Roman" panose="02020603050405020304" pitchFamily="18" charset="0"/>
              <a:ea typeface="Times New Roman" panose="02020603050405020304" pitchFamily="18" charset="0"/>
              <a:cs typeface="AF_Jeddah" pitchFamily="2" charset="-7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1593" y="57150"/>
            <a:ext cx="4267203" cy="1219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352550"/>
            <a:ext cx="8229600" cy="3416320"/>
          </a:xfrm>
          <a:prstGeom prst="rect">
            <a:avLst/>
          </a:prstGeom>
        </p:spPr>
        <p:txBody>
          <a:bodyPr wrap="square">
            <a:spAutoFit/>
          </a:bodyPr>
          <a:lstStyle/>
          <a:p>
            <a:pPr algn="just" rtl="1">
              <a:lnSpc>
                <a:spcPct val="150000"/>
              </a:lnSpc>
            </a:pPr>
            <a:r>
              <a:rPr lang="ar-SA" sz="1800" dirty="0"/>
              <a:t>أولاً: من خلال الاقتصاد المعرفي يتم الابتكار في جميع المجالات العلمية والمهنية المتعلقة في المنتجات وصنعها والإبداع بها.</a:t>
            </a:r>
          </a:p>
          <a:p>
            <a:pPr algn="just" rtl="1">
              <a:lnSpc>
                <a:spcPct val="150000"/>
              </a:lnSpc>
            </a:pPr>
            <a:r>
              <a:rPr lang="ar-SA" sz="1800" dirty="0"/>
              <a:t>ثانياً: الاهتمام برأس المال البشري وكذلك بالموارد البشرية بشكل كبير والعمل على تعظيمها؛ حيث أن المؤسسات والشركات تعمل جاهدة على جذب أكبر عدد ممكن من العمال بناءً على الوضع الاقتصادي الجديد.</a:t>
            </a:r>
          </a:p>
          <a:p>
            <a:pPr algn="just" rtl="1">
              <a:lnSpc>
                <a:spcPct val="150000"/>
              </a:lnSpc>
            </a:pPr>
            <a:r>
              <a:rPr lang="ar-SA" sz="1800" dirty="0"/>
              <a:t>ثالثاً: من خلال الاقتصاد المعرفي يتم التوسع في العلوم بمختلف فروعها، وكذلك يتم الاستفادة من جميع التطورات والتحديثات والممارسات الجديدة المتعلقة بالعمل وبخط سير العمل.</a:t>
            </a:r>
          </a:p>
          <a:p>
            <a:pPr algn="just" rtl="1">
              <a:lnSpc>
                <a:spcPct val="150000"/>
              </a:lnSpc>
            </a:pPr>
            <a:r>
              <a:rPr lang="ar-SA" sz="1800" dirty="0"/>
              <a:t>رابعاً: من خلال الاقتصاد المعرفي يتم العمل على تطوير جميع المستويات الإنتاجية وتحسينها، وكذلك يتم العمل على تقديم العديد من المصادر الجديدة والمتنوعة.</a:t>
            </a:r>
          </a:p>
        </p:txBody>
      </p:sp>
    </p:spTree>
    <p:extLst>
      <p:ext uri="{BB962C8B-B14F-4D97-AF65-F5344CB8AC3E}">
        <p14:creationId xmlns:p14="http://schemas.microsoft.com/office/powerpoint/2010/main" val="1769500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04950"/>
            <a:ext cx="8229600" cy="3416320"/>
          </a:xfrm>
          <a:prstGeom prst="rect">
            <a:avLst/>
          </a:prstGeom>
        </p:spPr>
        <p:txBody>
          <a:bodyPr wrap="square">
            <a:spAutoFit/>
          </a:bodyPr>
          <a:lstStyle/>
          <a:p>
            <a:pPr algn="just" rtl="1">
              <a:lnSpc>
                <a:spcPct val="150000"/>
              </a:lnSpc>
            </a:pPr>
            <a:r>
              <a:rPr lang="ar-SA" sz="1800" dirty="0"/>
              <a:t>خامساً: بناءً على تطبيق واستخدام الاقتصاد المعرفي يتم غالباً يتم الاعتماد على الاقتصاد المعرفي من قِبل قسم الموارد البشرية في المؤسسات والشركات وكذلك البنوك؛ لأنه تعمل على زيادة خبرات ومعلومات العمال والموظفين وتُساعد على تحسين أدائهم وتطويره.</a:t>
            </a:r>
          </a:p>
          <a:p>
            <a:pPr algn="just" rtl="1">
              <a:lnSpc>
                <a:spcPct val="150000"/>
              </a:lnSpc>
            </a:pPr>
            <a:endParaRPr lang="ar-SA" sz="1800" dirty="0"/>
          </a:p>
          <a:p>
            <a:pPr algn="just" rtl="1">
              <a:lnSpc>
                <a:spcPct val="150000"/>
              </a:lnSpc>
            </a:pPr>
            <a:r>
              <a:rPr lang="ar-SA" sz="1800" dirty="0"/>
              <a:t>سادساً: من خلال استخدام الاقتصاد المعرفي يتم توفير الوقت والجهد والمال؛ حيث أن استخدام هذه الأنشطة المعرفية يحل محل المدخلات والمعلومات المادية؛ الأمر الذي يؤدي إلى الاستغناء عن العديد من المفاهيم الاقتصادية التقليدية وجعلها أقل أهمية مثل التكاليف العمالية والموارد المالية وغيرها</a:t>
            </a:r>
            <a:r>
              <a:rPr lang="ar-SA" sz="1800" dirty="0" smtClean="0"/>
              <a:t>.</a:t>
            </a:r>
            <a:endParaRPr lang="ar-IQ" sz="1800" dirty="0" smtClean="0"/>
          </a:p>
          <a:p>
            <a:pPr algn="just" rtl="1">
              <a:lnSpc>
                <a:spcPct val="150000"/>
              </a:lnSpc>
            </a:pPr>
            <a:endParaRPr lang="ar-SA" sz="1800" dirty="0"/>
          </a:p>
        </p:txBody>
      </p:sp>
    </p:spTree>
    <p:extLst>
      <p:ext uri="{BB962C8B-B14F-4D97-AF65-F5344CB8AC3E}">
        <p14:creationId xmlns:p14="http://schemas.microsoft.com/office/powerpoint/2010/main" val="1938260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r>
              <a:rPr lang="ar-IQ" dirty="0" smtClean="0"/>
              <a:t>م</a:t>
            </a:r>
            <a:endParaRPr lang="en-US" dirty="0"/>
          </a:p>
        </p:txBody>
      </p:sp>
      <p:sp>
        <p:nvSpPr>
          <p:cNvPr id="3" name="Slide Number Placeholder 2"/>
          <p:cNvSpPr>
            <a:spLocks noGrp="1"/>
          </p:cNvSpPr>
          <p:nvPr>
            <p:ph type="sldNum" sz="quarter" idx="12"/>
          </p:nvPr>
        </p:nvSpPr>
        <p:spPr/>
        <p:txBody>
          <a:bodyPr>
            <a:normAutofit/>
          </a:bodyPr>
          <a:lstStyle/>
          <a:p>
            <a:endParaRPr lang="en-US" dirty="0"/>
          </a:p>
        </p:txBody>
      </p:sp>
      <p:sp>
        <p:nvSpPr>
          <p:cNvPr id="4" name="Rectangle 3"/>
          <p:cNvSpPr/>
          <p:nvPr/>
        </p:nvSpPr>
        <p:spPr>
          <a:xfrm>
            <a:off x="1371604" y="415344"/>
            <a:ext cx="6114245" cy="2114938"/>
          </a:xfrm>
          <a:prstGeom prst="rect">
            <a:avLst/>
          </a:prstGeom>
        </p:spPr>
        <p:txBody>
          <a:bodyPr wrap="square" lIns="68580" tIns="34290" rIns="68580" bIns="34290">
            <a:spAutoFit/>
          </a:bodyPr>
          <a:lstStyle/>
          <a:p>
            <a:pPr algn="justLow" rtl="1">
              <a:lnSpc>
                <a:spcPct val="115000"/>
              </a:lnSpc>
              <a:spcAft>
                <a:spcPts val="750"/>
              </a:spcAft>
            </a:pPr>
            <a:r>
              <a:rPr lang="ar-IQ" sz="2400" b="1" dirty="0" smtClean="0">
                <a:ea typeface="Times New Roman"/>
                <a:cs typeface="Arial"/>
              </a:rPr>
              <a:t>اهمية الاقتصاد المعرفي</a:t>
            </a:r>
          </a:p>
          <a:p>
            <a:pPr algn="justLow" rtl="1">
              <a:lnSpc>
                <a:spcPct val="115000"/>
              </a:lnSpc>
              <a:spcAft>
                <a:spcPts val="750"/>
              </a:spcAft>
            </a:pPr>
            <a:r>
              <a:rPr lang="ar-IQ" sz="2000" b="1" dirty="0" smtClean="0">
                <a:ea typeface="Times New Roman"/>
                <a:cs typeface="Arial"/>
              </a:rPr>
              <a:t>سابعا- ای الاسهام في تحسين الاداء ورفع الانتاجية وتخفيض تكاليف الانتاج  وتحسين النوعية.</a:t>
            </a:r>
          </a:p>
          <a:p>
            <a:pPr algn="justLow" rtl="1">
              <a:lnSpc>
                <a:spcPct val="115000"/>
              </a:lnSpc>
              <a:spcAft>
                <a:spcPts val="750"/>
              </a:spcAft>
            </a:pPr>
            <a:r>
              <a:rPr lang="ar-IQ" sz="2000" b="1" dirty="0" smtClean="0">
                <a:ea typeface="Times New Roman"/>
                <a:cs typeface="Arial"/>
              </a:rPr>
              <a:t>ثامنا-الاسهام في توليد فرص عمل في المجالات </a:t>
            </a:r>
            <a:r>
              <a:rPr lang="ar-IQ" sz="2000" b="1" smtClean="0">
                <a:ea typeface="Times New Roman"/>
                <a:cs typeface="Arial"/>
              </a:rPr>
              <a:t>التي تستخدام </a:t>
            </a:r>
            <a:r>
              <a:rPr lang="ar-IQ" sz="2000" b="1" dirty="0" smtClean="0">
                <a:ea typeface="Times New Roman"/>
                <a:cs typeface="Arial"/>
              </a:rPr>
              <a:t>التقنيات  المتقدمة.</a:t>
            </a:r>
            <a:endParaRPr lang="en-US" sz="2000" b="1" dirty="0">
              <a:ea typeface="Times New Roman"/>
              <a:cs typeface="Arial"/>
            </a:endParaRPr>
          </a:p>
        </p:txBody>
      </p:sp>
    </p:spTree>
    <p:extLst>
      <p:ext uri="{BB962C8B-B14F-4D97-AF65-F5344CB8AC3E}">
        <p14:creationId xmlns:p14="http://schemas.microsoft.com/office/powerpoint/2010/main" val="3183009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endParaRPr lang="en-US" dirty="0"/>
          </a:p>
        </p:txBody>
      </p:sp>
      <p:sp>
        <p:nvSpPr>
          <p:cNvPr id="3" name="Slide Number Placeholder 2"/>
          <p:cNvSpPr>
            <a:spLocks noGrp="1"/>
          </p:cNvSpPr>
          <p:nvPr>
            <p:ph type="sldNum" sz="quarter" idx="12"/>
          </p:nvPr>
        </p:nvSpPr>
        <p:spPr/>
        <p:txBody>
          <a:bodyPr>
            <a:normAutofit/>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362" y="819150"/>
            <a:ext cx="6904037" cy="378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3226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11226"/>
            <a:ext cx="8229600" cy="3831818"/>
          </a:xfrm>
          <a:prstGeom prst="rect">
            <a:avLst/>
          </a:prstGeom>
        </p:spPr>
        <p:txBody>
          <a:bodyPr wrap="square">
            <a:spAutoFit/>
          </a:bodyPr>
          <a:lstStyle/>
          <a:p>
            <a:pPr algn="just" rtl="1">
              <a:lnSpc>
                <a:spcPct val="150000"/>
              </a:lnSpc>
            </a:pPr>
            <a:r>
              <a:rPr lang="ar-SA" sz="1800" dirty="0"/>
              <a:t> سوف نعمد لفهم نشأة "اقتصاد المعرفة" الولوج إلى تلك المراحل الثلاث التي ميّزت تطور المجتمعات البشرية أو ما يطلق عليها اصطلاحاً تسمية "التحولات الثلاث"، فمن المجتمع الزراعي إلى المجتمع الصناعي وصولاً إلى المجتمع المعرفي. </a:t>
            </a:r>
          </a:p>
          <a:p>
            <a:pPr algn="just" rtl="1">
              <a:lnSpc>
                <a:spcPct val="150000"/>
              </a:lnSpc>
            </a:pPr>
            <a:endParaRPr lang="ar-SA" sz="1800" dirty="0"/>
          </a:p>
          <a:p>
            <a:pPr algn="just" rtl="1">
              <a:lnSpc>
                <a:spcPct val="150000"/>
              </a:lnSpc>
            </a:pPr>
            <a:r>
              <a:rPr lang="ar-SA" sz="1800" dirty="0"/>
              <a:t>1-1: التحول الأول: المجتمع الزراعي أو "اقتصاد الطبيعة"  </a:t>
            </a:r>
          </a:p>
          <a:p>
            <a:pPr algn="just" rtl="1">
              <a:lnSpc>
                <a:spcPct val="150000"/>
              </a:lnSpc>
            </a:pPr>
            <a:r>
              <a:rPr lang="ar-SA" sz="1800" dirty="0"/>
              <a:t>     قد يشكل وصف المرحلة التي اعتمد فيها الإنسان بشكل أساسي على الطبيعة بالتحول الأول بعض من التحفظ، باعتبار أن الإنسان ومنذ نزوله على الأرض كان يعتمد على الطبيعة ومواردها بشكل تلقائي، وبذلك فليست مرحلة المجتمع الزراعي من هذه الزاوية تحولاً، بل هي امتداد طبيعي، ونتاج فطري للسلوك البشري.</a:t>
            </a:r>
          </a:p>
          <a:p>
            <a:pPr algn="just" rtl="1">
              <a:lnSpc>
                <a:spcPct val="150000"/>
              </a:lnSpc>
            </a:pPr>
            <a:r>
              <a:rPr lang="ar-SA" sz="1800" dirty="0"/>
              <a:t>و وصف هذه مرحلة ما بالثورة الزراعية والتي أنجبت مجتمعها الزراعي باعتبارها التحول الأول. </a:t>
            </a:r>
          </a:p>
        </p:txBody>
      </p:sp>
      <p:sp>
        <p:nvSpPr>
          <p:cNvPr id="3" name="Rectangle 2"/>
          <p:cNvSpPr/>
          <p:nvPr/>
        </p:nvSpPr>
        <p:spPr>
          <a:xfrm>
            <a:off x="1905000" y="133352"/>
            <a:ext cx="4572000" cy="553998"/>
          </a:xfrm>
          <a:prstGeom prst="rect">
            <a:avLst/>
          </a:prstGeom>
        </p:spPr>
        <p:txBody>
          <a:bodyPr>
            <a:spAutoFit/>
          </a:bodyPr>
          <a:lstStyle/>
          <a:p>
            <a:pPr algn="ctr" rtl="1">
              <a:lnSpc>
                <a:spcPct val="150000"/>
              </a:lnSpc>
            </a:pPr>
            <a:r>
              <a:rPr lang="ar-IQ" sz="2000" b="1" dirty="0" smtClean="0">
                <a:latin typeface="Abscissa" panose="00000400000000000000" pitchFamily="2" charset="0"/>
                <a:ea typeface="Times New Roman" panose="02020603050405020304" pitchFamily="18" charset="0"/>
                <a:cs typeface="Ali-A-Samik" pitchFamily="2" charset="-78"/>
              </a:rPr>
              <a:t>2-</a:t>
            </a:r>
            <a:r>
              <a:rPr lang="ar-SA" sz="2000" b="1" dirty="0" smtClean="0">
                <a:latin typeface="Abscissa" panose="00000400000000000000" pitchFamily="2" charset="0"/>
                <a:ea typeface="Times New Roman" panose="02020603050405020304" pitchFamily="18" charset="0"/>
                <a:cs typeface="Ali-A-Samik" pitchFamily="2" charset="-78"/>
              </a:rPr>
              <a:t>نشأة الاقتصاد المعرفة</a:t>
            </a:r>
            <a:endParaRPr lang="en-US" sz="1200" dirty="0">
              <a:effectLst/>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1875175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09750"/>
            <a:ext cx="8229600" cy="1754326"/>
          </a:xfrm>
          <a:prstGeom prst="rect">
            <a:avLst/>
          </a:prstGeom>
        </p:spPr>
        <p:txBody>
          <a:bodyPr wrap="square">
            <a:spAutoFit/>
          </a:bodyPr>
          <a:lstStyle/>
          <a:p>
            <a:pPr algn="just" rtl="1">
              <a:lnSpc>
                <a:spcPct val="150000"/>
              </a:lnSpc>
            </a:pPr>
            <a:r>
              <a:rPr lang="ar-SA" sz="1800" dirty="0"/>
              <a:t> وقد  اقترن ذلك التحول إلى المجتمعات الزراعية المستقرة (بعد أن كانت المجتمعات زراعية ومبعثرة ومتنقلة عبر مناطق الأرض) بالتسارع في زيادة المهارات التقنية، واستخدام أدوات الانتاج مما ادى الى تطور الزراعة ولكن بعداستخراج واستخدام المعادن وأصبحت المجتمعات البشرية في وضع يُمهد لحدوث تحول عميق آخر ينتقل بها إلى بداية المجتمعات الحضارية  عبر اقتصاد الالة من خلال الثورة الصناعية.</a:t>
            </a:r>
          </a:p>
        </p:txBody>
      </p:sp>
    </p:spTree>
    <p:extLst>
      <p:ext uri="{BB962C8B-B14F-4D97-AF65-F5344CB8AC3E}">
        <p14:creationId xmlns:p14="http://schemas.microsoft.com/office/powerpoint/2010/main" val="2137726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66750"/>
            <a:ext cx="8229600" cy="3000821"/>
          </a:xfrm>
          <a:prstGeom prst="rect">
            <a:avLst/>
          </a:prstGeom>
        </p:spPr>
        <p:txBody>
          <a:bodyPr wrap="square">
            <a:spAutoFit/>
          </a:bodyPr>
          <a:lstStyle/>
          <a:p>
            <a:pPr algn="just" rtl="1">
              <a:lnSpc>
                <a:spcPct val="150000"/>
              </a:lnSpc>
            </a:pPr>
            <a:r>
              <a:rPr lang="ar-SA" sz="1800" dirty="0"/>
              <a:t>1-2: التحول الثاني: المجتمع الصناعي أو "اقتصاد الالة" </a:t>
            </a:r>
          </a:p>
          <a:p>
            <a:pPr algn="just" rtl="1">
              <a:lnSpc>
                <a:spcPct val="150000"/>
              </a:lnSpc>
            </a:pPr>
            <a:r>
              <a:rPr lang="en-US" sz="1800" dirty="0" smtClean="0"/>
              <a:t>          </a:t>
            </a:r>
            <a:r>
              <a:rPr lang="ar-SA" sz="1800" dirty="0" smtClean="0"/>
              <a:t>في </a:t>
            </a:r>
            <a:r>
              <a:rPr lang="ar-SA" sz="1800" dirty="0"/>
              <a:t>الحقيقة من الزراعة إلى الصناعة كان نتاجاً طبيعياً لحزمة من الأسباب تمحور أهمها حول: </a:t>
            </a:r>
          </a:p>
          <a:p>
            <a:pPr algn="just" rtl="1">
              <a:lnSpc>
                <a:spcPct val="150000"/>
              </a:lnSpc>
            </a:pPr>
            <a:r>
              <a:rPr lang="ar-SA" sz="1800" dirty="0" smtClean="0"/>
              <a:t>1.</a:t>
            </a:r>
            <a:r>
              <a:rPr lang="en-US" sz="1800" dirty="0" smtClean="0"/>
              <a:t> </a:t>
            </a:r>
            <a:r>
              <a:rPr lang="ar-SA" sz="1800" dirty="0" smtClean="0"/>
              <a:t>تضخم </a:t>
            </a:r>
            <a:r>
              <a:rPr lang="ar-SA" sz="1800" dirty="0"/>
              <a:t>عدد السكان في المناطق الآهلة.</a:t>
            </a:r>
          </a:p>
          <a:p>
            <a:pPr algn="just" rtl="1">
              <a:lnSpc>
                <a:spcPct val="150000"/>
              </a:lnSpc>
            </a:pPr>
            <a:r>
              <a:rPr lang="ar-SA" sz="1800" dirty="0" smtClean="0"/>
              <a:t>2.</a:t>
            </a:r>
            <a:r>
              <a:rPr lang="en-US" sz="1800" dirty="0" smtClean="0"/>
              <a:t> </a:t>
            </a:r>
            <a:r>
              <a:rPr lang="ar-SA" sz="1800" dirty="0" smtClean="0"/>
              <a:t>محدودية </a:t>
            </a:r>
            <a:r>
              <a:rPr lang="ar-SA" sz="1800" dirty="0"/>
              <a:t>المصادر الطبيعية وعجزها عن توفير الكميات الكافية من ضروريات العيش.</a:t>
            </a:r>
          </a:p>
          <a:p>
            <a:pPr algn="just" rtl="1">
              <a:lnSpc>
                <a:spcPct val="150000"/>
              </a:lnSpc>
            </a:pPr>
            <a:r>
              <a:rPr lang="ar-SA" sz="1800" dirty="0" smtClean="0"/>
              <a:t>3.</a:t>
            </a:r>
            <a:r>
              <a:rPr lang="en-US" sz="1800" dirty="0" smtClean="0"/>
              <a:t> </a:t>
            </a:r>
            <a:r>
              <a:rPr lang="ar-SA" sz="1800" dirty="0" smtClean="0"/>
              <a:t>التمايز </a:t>
            </a:r>
            <a:r>
              <a:rPr lang="ar-SA" sz="1800" dirty="0"/>
              <a:t>الشديد للمناطق الآهلة من حيث المزايا الطبيعية المتوفرة.</a:t>
            </a:r>
          </a:p>
          <a:p>
            <a:pPr algn="just" rtl="1">
              <a:lnSpc>
                <a:spcPct val="150000"/>
              </a:lnSpc>
            </a:pPr>
            <a:r>
              <a:rPr lang="ar-SA" sz="1800" dirty="0" smtClean="0"/>
              <a:t>4.</a:t>
            </a:r>
            <a:r>
              <a:rPr lang="en-US" sz="1800" dirty="0" smtClean="0"/>
              <a:t> </a:t>
            </a:r>
            <a:r>
              <a:rPr lang="ar-SA" sz="1800" dirty="0" smtClean="0"/>
              <a:t>تعقد </a:t>
            </a:r>
            <a:r>
              <a:rPr lang="ar-SA" sz="1800" dirty="0"/>
              <a:t>أنماط الحياة وبروز رغبات أخرى لم يكن الناس يحس بها من قبل.</a:t>
            </a:r>
          </a:p>
          <a:p>
            <a:pPr algn="just" rtl="1">
              <a:lnSpc>
                <a:spcPct val="150000"/>
              </a:lnSpc>
            </a:pPr>
            <a:r>
              <a:rPr lang="ar-SA" sz="1800" dirty="0" smtClean="0"/>
              <a:t>5.</a:t>
            </a:r>
            <a:r>
              <a:rPr lang="en-US" sz="1800" dirty="0" smtClean="0"/>
              <a:t> </a:t>
            </a:r>
            <a:r>
              <a:rPr lang="ar-SA" sz="1800" dirty="0" smtClean="0"/>
              <a:t>ظهور </a:t>
            </a:r>
            <a:r>
              <a:rPr lang="ar-SA" sz="1800" dirty="0"/>
              <a:t>العديد من مصادر الطاقة الجديدة.</a:t>
            </a:r>
          </a:p>
        </p:txBody>
      </p:sp>
      <p:sp>
        <p:nvSpPr>
          <p:cNvPr id="4" name="Rectangle 3"/>
          <p:cNvSpPr/>
          <p:nvPr/>
        </p:nvSpPr>
        <p:spPr>
          <a:xfrm>
            <a:off x="381000" y="3790950"/>
            <a:ext cx="8458200" cy="646331"/>
          </a:xfrm>
          <a:prstGeom prst="rect">
            <a:avLst/>
          </a:prstGeom>
        </p:spPr>
        <p:txBody>
          <a:bodyPr wrap="square">
            <a:spAutoFit/>
          </a:bodyPr>
          <a:lstStyle/>
          <a:p>
            <a:pPr algn="just" rtl="1"/>
            <a:r>
              <a:rPr lang="en-US" sz="1800" dirty="0" smtClean="0"/>
              <a:t>	</a:t>
            </a:r>
            <a:r>
              <a:rPr lang="ar-SA" sz="1800" dirty="0" smtClean="0"/>
              <a:t>فكان </a:t>
            </a:r>
            <a:r>
              <a:rPr lang="ar-SA" sz="1800" dirty="0"/>
              <a:t>ضرورياً على سكان تلك الحقبات من الزمن، اللجـوء إلى مشاريع الصناعية ما يمكن أن يصطلح عليه بعملية التصنيع بدل عمليات الزراعة</a:t>
            </a:r>
            <a:r>
              <a:rPr lang="ar-SA" dirty="0"/>
              <a:t> </a:t>
            </a:r>
            <a:r>
              <a:rPr lang="ar-SA" sz="1800" dirty="0"/>
              <a:t>والصيد</a:t>
            </a:r>
            <a:r>
              <a:rPr lang="ar-SA" dirty="0"/>
              <a:t>.</a:t>
            </a:r>
            <a:endParaRPr lang="en-US" dirty="0"/>
          </a:p>
        </p:txBody>
      </p:sp>
    </p:spTree>
    <p:extLst>
      <p:ext uri="{BB962C8B-B14F-4D97-AF65-F5344CB8AC3E}">
        <p14:creationId xmlns:p14="http://schemas.microsoft.com/office/powerpoint/2010/main" val="2494354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775" y="907960"/>
            <a:ext cx="8409102" cy="3628170"/>
          </a:xfrm>
        </p:spPr>
        <p:txBody>
          <a:bodyPr>
            <a:normAutofit/>
          </a:bodyPr>
          <a:lstStyle/>
          <a:p>
            <a:pPr algn="r" rtl="1"/>
            <a:r>
              <a:rPr lang="ar-IQ" dirty="0" smtClean="0"/>
              <a:t>.</a:t>
            </a:r>
            <a:endParaRPr lang="ar-IQ"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2</a:t>
            </a:fld>
            <a:endParaRPr lang="en-US"/>
          </a:p>
        </p:txBody>
      </p:sp>
      <p:sp>
        <p:nvSpPr>
          <p:cNvPr id="2" name="Title 1"/>
          <p:cNvSpPr>
            <a:spLocks noGrp="1"/>
          </p:cNvSpPr>
          <p:nvPr>
            <p:ph type="title"/>
          </p:nvPr>
        </p:nvSpPr>
        <p:spPr>
          <a:xfrm>
            <a:off x="304800" y="366418"/>
            <a:ext cx="8305800" cy="609598"/>
          </a:xfrm>
        </p:spPr>
        <p:txBody>
          <a:bodyPr>
            <a:normAutofit fontScale="90000"/>
          </a:bodyPr>
          <a:lstStyle/>
          <a:p>
            <a:r>
              <a:rPr lang="en-US" dirty="0" smtClean="0"/>
              <a:t>       </a:t>
            </a:r>
            <a:br>
              <a:rPr lang="en-US" dirty="0" smtClean="0"/>
            </a:br>
            <a:r>
              <a:rPr lang="en-US" dirty="0" smtClean="0"/>
              <a:t>                         </a:t>
            </a:r>
            <a:r>
              <a:rPr lang="ar-IQ" dirty="0" smtClean="0"/>
              <a:t> </a:t>
            </a:r>
            <a:endParaRPr lang="ar-IQ" dirty="0"/>
          </a:p>
        </p:txBody>
      </p:sp>
      <p:sp>
        <p:nvSpPr>
          <p:cNvPr id="6" name="Rectangle 5"/>
          <p:cNvSpPr/>
          <p:nvPr/>
        </p:nvSpPr>
        <p:spPr>
          <a:xfrm>
            <a:off x="1447801" y="209552"/>
            <a:ext cx="5791200" cy="461665"/>
          </a:xfrm>
          <a:prstGeom prst="rect">
            <a:avLst/>
          </a:prstGeom>
        </p:spPr>
        <p:txBody>
          <a:bodyPr wrap="square">
            <a:spAutoFit/>
          </a:bodyPr>
          <a:lstStyle/>
          <a:p>
            <a:r>
              <a:rPr lang="ar-SA" sz="2400" dirty="0" smtClean="0">
                <a:solidFill>
                  <a:schemeClr val="accent4">
                    <a:lumMod val="60000"/>
                    <a:lumOff val="40000"/>
                  </a:schemeClr>
                </a:solidFill>
              </a:rPr>
              <a:t>ا</a:t>
            </a:r>
            <a:r>
              <a:rPr lang="ar-IQ" sz="2400" dirty="0" smtClean="0">
                <a:solidFill>
                  <a:schemeClr val="accent4">
                    <a:lumMod val="60000"/>
                    <a:lumOff val="40000"/>
                  </a:schemeClr>
                </a:solidFill>
              </a:rPr>
              <a:t>لا</a:t>
            </a:r>
            <a:r>
              <a:rPr lang="ar-SA" sz="2400" dirty="0" smtClean="0">
                <a:solidFill>
                  <a:schemeClr val="accent4">
                    <a:lumMod val="60000"/>
                    <a:lumOff val="40000"/>
                  </a:schemeClr>
                </a:solidFill>
              </a:rPr>
              <a:t>قتصاد المعرف</a:t>
            </a:r>
            <a:r>
              <a:rPr lang="ar-IQ" sz="2400" dirty="0" smtClean="0">
                <a:solidFill>
                  <a:schemeClr val="accent4">
                    <a:lumMod val="60000"/>
                    <a:lumOff val="40000"/>
                  </a:schemeClr>
                </a:solidFill>
              </a:rPr>
              <a:t>ی</a:t>
            </a:r>
            <a:r>
              <a:rPr lang="en-US" sz="2400" dirty="0" smtClean="0">
                <a:solidFill>
                  <a:schemeClr val="accent4">
                    <a:lumMod val="60000"/>
                    <a:lumOff val="40000"/>
                  </a:schemeClr>
                </a:solidFill>
              </a:rPr>
              <a:t> </a:t>
            </a:r>
            <a:r>
              <a:rPr lang="ar-SA" sz="2400" dirty="0">
                <a:solidFill>
                  <a:schemeClr val="accent4">
                    <a:lumMod val="60000"/>
                    <a:lumOff val="40000"/>
                  </a:schemeClr>
                </a:solidFill>
              </a:rPr>
              <a:t>: </a:t>
            </a:r>
            <a:r>
              <a:rPr lang="en-US" sz="2400" dirty="0">
                <a:solidFill>
                  <a:schemeClr val="accent4">
                    <a:lumMod val="60000"/>
                    <a:lumOff val="40000"/>
                  </a:schemeClr>
                </a:solidFill>
              </a:rPr>
              <a:t>Knowledge Economy</a:t>
            </a:r>
            <a:endParaRPr lang="ar-SA" sz="2400" dirty="0">
              <a:solidFill>
                <a:schemeClr val="accent4">
                  <a:lumMod val="60000"/>
                  <a:lumOff val="40000"/>
                </a:schemeClr>
              </a:solidFill>
            </a:endParaRPr>
          </a:p>
        </p:txBody>
      </p:sp>
      <p:sp>
        <p:nvSpPr>
          <p:cNvPr id="7" name="Rectangle 6"/>
          <p:cNvSpPr/>
          <p:nvPr/>
        </p:nvSpPr>
        <p:spPr>
          <a:xfrm>
            <a:off x="1447801" y="895351"/>
            <a:ext cx="6934199" cy="3251275"/>
          </a:xfrm>
          <a:prstGeom prst="rect">
            <a:avLst/>
          </a:prstGeom>
        </p:spPr>
        <p:txBody>
          <a:bodyPr wrap="square">
            <a:spAutoFit/>
          </a:bodyPr>
          <a:lstStyle/>
          <a:p>
            <a:pPr marL="342900" lvl="0" indent="-342900" algn="r" rtl="1">
              <a:lnSpc>
                <a:spcPct val="115000"/>
              </a:lnSpc>
              <a:buFont typeface="Arial"/>
              <a:buChar char="-"/>
            </a:pPr>
            <a:r>
              <a:rPr lang="ar-IQ" b="1" dirty="0">
                <a:latin typeface="Calibri"/>
                <a:ea typeface="Calibri"/>
              </a:rPr>
              <a:t>من المحلية إلى العولمة </a:t>
            </a:r>
            <a:endParaRPr lang="en-US" sz="1200" dirty="0">
              <a:latin typeface="Calibri"/>
              <a:ea typeface="Calibri"/>
            </a:endParaRPr>
          </a:p>
          <a:p>
            <a:pPr marL="342900" lvl="0" indent="-342900" algn="r" rtl="1">
              <a:lnSpc>
                <a:spcPct val="115000"/>
              </a:lnSpc>
              <a:buFont typeface="Arial"/>
              <a:buChar char="-"/>
            </a:pPr>
            <a:r>
              <a:rPr lang="ar-IQ" b="1" dirty="0">
                <a:latin typeface="Calibri"/>
                <a:ea typeface="Calibri"/>
              </a:rPr>
              <a:t>من التمركز إلى الانتشار </a:t>
            </a:r>
            <a:endParaRPr lang="en-US" sz="1200" dirty="0">
              <a:latin typeface="Calibri"/>
              <a:ea typeface="Calibri"/>
            </a:endParaRPr>
          </a:p>
          <a:p>
            <a:pPr marL="342900" lvl="0" indent="-342900" algn="r" rtl="1">
              <a:lnSpc>
                <a:spcPct val="115000"/>
              </a:lnSpc>
              <a:buFont typeface="Arial"/>
              <a:buChar char="-"/>
            </a:pPr>
            <a:r>
              <a:rPr lang="ar-IQ" b="1" dirty="0">
                <a:latin typeface="Calibri"/>
                <a:ea typeface="Calibri"/>
              </a:rPr>
              <a:t>من النمطية إلى التنوع </a:t>
            </a:r>
            <a:endParaRPr lang="en-US" sz="1200" dirty="0">
              <a:latin typeface="Calibri"/>
              <a:ea typeface="Calibri"/>
            </a:endParaRPr>
          </a:p>
          <a:p>
            <a:pPr marL="342900" lvl="0" indent="-342900" algn="r" rtl="1">
              <a:lnSpc>
                <a:spcPct val="115000"/>
              </a:lnSpc>
              <a:buFont typeface="Arial"/>
              <a:buChar char="-"/>
            </a:pPr>
            <a:r>
              <a:rPr lang="ar-IQ" b="1" dirty="0">
                <a:latin typeface="Calibri"/>
                <a:ea typeface="Calibri"/>
              </a:rPr>
              <a:t>من الانغلاق نحو الانفتاح </a:t>
            </a:r>
            <a:endParaRPr lang="en-US" sz="1200" dirty="0">
              <a:latin typeface="Calibri"/>
              <a:ea typeface="Calibri"/>
            </a:endParaRPr>
          </a:p>
          <a:p>
            <a:pPr marL="342900" lvl="0" indent="-342900" algn="r" rtl="1">
              <a:lnSpc>
                <a:spcPct val="115000"/>
              </a:lnSpc>
              <a:buFont typeface="Arial"/>
              <a:buChar char="-"/>
            </a:pPr>
            <a:r>
              <a:rPr lang="ar-IQ" b="1" dirty="0">
                <a:latin typeface="Calibri"/>
                <a:ea typeface="Calibri"/>
              </a:rPr>
              <a:t>دورة حياة المنتج: من الدورة الطويلة إلى التسارع التنافسي</a:t>
            </a:r>
            <a:r>
              <a:rPr lang="ar-IQ" sz="1050" b="1" dirty="0">
                <a:latin typeface="Arial,Bold"/>
                <a:ea typeface="Calibri"/>
                <a:cs typeface="Arial,Bold"/>
              </a:rPr>
              <a:t> </a:t>
            </a:r>
            <a:endParaRPr lang="en-US" sz="1200" dirty="0">
              <a:latin typeface="Calibri"/>
              <a:ea typeface="Calibri"/>
            </a:endParaRPr>
          </a:p>
          <a:p>
            <a:pPr marL="342900" lvl="0" indent="-342900" algn="r" rtl="1">
              <a:lnSpc>
                <a:spcPct val="115000"/>
              </a:lnSpc>
              <a:buFont typeface="Symbol"/>
              <a:buChar char=""/>
            </a:pPr>
            <a:r>
              <a:rPr lang="ar-SA" sz="1050" b="1" dirty="0">
                <a:latin typeface="Arial,Bold"/>
                <a:ea typeface="Calibri"/>
                <a:cs typeface="Arial,Bold"/>
              </a:rPr>
              <a:t>الشراكة الاقتصادية</a:t>
            </a:r>
            <a:endParaRPr lang="en-US" sz="1200" dirty="0">
              <a:latin typeface="Calibri"/>
              <a:ea typeface="Calibri"/>
            </a:endParaRPr>
          </a:p>
          <a:p>
            <a:pPr marL="342900" lvl="0" indent="-342900" algn="r" rtl="1">
              <a:lnSpc>
                <a:spcPct val="115000"/>
              </a:lnSpc>
              <a:buFont typeface="Symbol"/>
              <a:buChar char=""/>
            </a:pPr>
            <a:r>
              <a:rPr lang="ar-IQ" b="1" dirty="0">
                <a:latin typeface="Calibri"/>
                <a:ea typeface="Calibri"/>
              </a:rPr>
              <a:t>الفصل الثالث :-  مؤشرات وابعاداقتصاد المعرفة </a:t>
            </a:r>
            <a:endParaRPr lang="en-US" sz="1200" dirty="0">
              <a:latin typeface="Calibri"/>
              <a:ea typeface="Calibri"/>
            </a:endParaRPr>
          </a:p>
          <a:p>
            <a:pPr marL="342900" lvl="0" indent="-342900" algn="r" rtl="1">
              <a:lnSpc>
                <a:spcPct val="115000"/>
              </a:lnSpc>
              <a:buFont typeface="Symbol"/>
              <a:buChar char=""/>
            </a:pPr>
            <a:r>
              <a:rPr lang="ar-IQ" b="1" dirty="0" smtClean="0">
                <a:latin typeface="Calibri"/>
                <a:ea typeface="Calibri"/>
              </a:rPr>
              <a:t>اولا - مؤشرات </a:t>
            </a:r>
            <a:r>
              <a:rPr lang="ar-IQ" b="1" dirty="0">
                <a:latin typeface="Calibri"/>
                <a:ea typeface="Calibri"/>
              </a:rPr>
              <a:t>اقتصاد المعرفة</a:t>
            </a:r>
            <a:endParaRPr lang="en-US" sz="1200" dirty="0">
              <a:latin typeface="Calibri"/>
              <a:ea typeface="Calibri"/>
            </a:endParaRPr>
          </a:p>
          <a:p>
            <a:pPr marL="342900" lvl="0" indent="-342900" algn="r" rtl="1">
              <a:lnSpc>
                <a:spcPct val="115000"/>
              </a:lnSpc>
              <a:buFont typeface="Arial"/>
              <a:buChar char="-"/>
            </a:pPr>
            <a:r>
              <a:rPr lang="ar-IQ" b="1" dirty="0">
                <a:latin typeface="Calibri"/>
                <a:ea typeface="Calibri"/>
              </a:rPr>
              <a:t>مؤشر البحث والتطوير</a:t>
            </a:r>
            <a:endParaRPr lang="en-US" sz="1200" dirty="0">
              <a:latin typeface="Calibri"/>
              <a:ea typeface="Calibri"/>
            </a:endParaRPr>
          </a:p>
          <a:p>
            <a:pPr marL="342900" lvl="0" indent="-342900" algn="r" rtl="1">
              <a:lnSpc>
                <a:spcPct val="115000"/>
              </a:lnSpc>
              <a:buFont typeface="Arial"/>
              <a:buChar char="-"/>
            </a:pPr>
            <a:r>
              <a:rPr lang="ar-IQ" b="1" dirty="0">
                <a:latin typeface="Calibri"/>
                <a:ea typeface="Calibri"/>
              </a:rPr>
              <a:t>  مؤشر التعليم والتدريب: </a:t>
            </a:r>
            <a:endParaRPr lang="en-US" sz="1200" dirty="0">
              <a:latin typeface="Calibri"/>
              <a:ea typeface="Calibri"/>
            </a:endParaRPr>
          </a:p>
          <a:p>
            <a:pPr marL="342900" lvl="0" indent="-342900" algn="r" rtl="1">
              <a:lnSpc>
                <a:spcPct val="115000"/>
              </a:lnSpc>
              <a:buFont typeface="Arial"/>
              <a:buChar char="-"/>
            </a:pPr>
            <a:r>
              <a:rPr lang="ar-IQ" b="1" dirty="0">
                <a:latin typeface="Calibri"/>
                <a:ea typeface="Calibri"/>
              </a:rPr>
              <a:t>مؤشر تكنولوجيا المعلومات </a:t>
            </a:r>
            <a:r>
              <a:rPr lang="ar-IQ" b="1" dirty="0" smtClean="0">
                <a:latin typeface="Calibri"/>
                <a:ea typeface="Calibri"/>
              </a:rPr>
              <a:t>والاتصالات</a:t>
            </a:r>
          </a:p>
          <a:p>
            <a:pPr marL="342900" lvl="0" indent="-342900" algn="r" rtl="1">
              <a:lnSpc>
                <a:spcPct val="115000"/>
              </a:lnSpc>
              <a:buFont typeface="Arial"/>
              <a:buChar char="-"/>
            </a:pPr>
            <a:r>
              <a:rPr lang="ar-IQ" b="1" dirty="0" smtClean="0">
                <a:latin typeface="Calibri"/>
                <a:ea typeface="Calibri"/>
              </a:rPr>
              <a:t>- مؤشر </a:t>
            </a:r>
            <a:r>
              <a:rPr lang="ar-IQ" b="1" dirty="0">
                <a:latin typeface="Calibri"/>
                <a:ea typeface="Calibri"/>
              </a:rPr>
              <a:t>البنية الأساسية </a:t>
            </a:r>
            <a:r>
              <a:rPr lang="ar-IQ" b="1" dirty="0" smtClean="0">
                <a:latin typeface="Calibri"/>
                <a:ea typeface="Calibri"/>
              </a:rPr>
              <a:t>للحواسيب </a:t>
            </a:r>
          </a:p>
          <a:p>
            <a:pPr marL="342900" lvl="0" indent="-342900" algn="r" rtl="1">
              <a:lnSpc>
                <a:spcPct val="115000"/>
              </a:lnSpc>
              <a:buFont typeface="Arial"/>
              <a:buChar char="-"/>
            </a:pPr>
            <a:r>
              <a:rPr lang="ar-IQ" b="1" dirty="0" smtClean="0">
                <a:latin typeface="Calibri"/>
                <a:ea typeface="Calibri"/>
              </a:rPr>
              <a:t>ثانيا - ابعاداقتصاد </a:t>
            </a:r>
            <a:r>
              <a:rPr lang="ar-IQ" b="1" dirty="0">
                <a:latin typeface="Calibri"/>
                <a:ea typeface="Calibri"/>
              </a:rPr>
              <a:t>المعرفة</a:t>
            </a:r>
            <a:r>
              <a:rPr lang="ar-IQ" sz="1200" b="1" dirty="0" smtClean="0">
                <a:ea typeface="Calibri"/>
                <a:cs typeface="Times New Roman"/>
              </a:rPr>
              <a:t>                                                           </a:t>
            </a:r>
            <a:endParaRPr lang="ar-IQ" dirty="0"/>
          </a:p>
        </p:txBody>
      </p:sp>
    </p:spTree>
    <p:extLst>
      <p:ext uri="{BB962C8B-B14F-4D97-AF65-F5344CB8AC3E}">
        <p14:creationId xmlns:p14="http://schemas.microsoft.com/office/powerpoint/2010/main" val="40894049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171952"/>
            <a:ext cx="8458200" cy="369332"/>
          </a:xfrm>
          <a:prstGeom prst="rect">
            <a:avLst/>
          </a:prstGeom>
        </p:spPr>
        <p:txBody>
          <a:bodyPr wrap="square">
            <a:spAutoFit/>
          </a:bodyPr>
          <a:lstStyle/>
          <a:p>
            <a:pPr algn="just" rtl="1"/>
            <a:r>
              <a:rPr lang="en-US" sz="1800" dirty="0" smtClean="0"/>
              <a:t>	</a:t>
            </a:r>
            <a:endParaRPr lang="en-US" dirty="0"/>
          </a:p>
        </p:txBody>
      </p:sp>
      <p:sp>
        <p:nvSpPr>
          <p:cNvPr id="3" name="Rectangle 2"/>
          <p:cNvSpPr/>
          <p:nvPr/>
        </p:nvSpPr>
        <p:spPr>
          <a:xfrm>
            <a:off x="304800" y="2417862"/>
            <a:ext cx="7841268" cy="307777"/>
          </a:xfrm>
          <a:prstGeom prst="rect">
            <a:avLst/>
          </a:prstGeom>
        </p:spPr>
        <p:txBody>
          <a:bodyPr wrap="square">
            <a:spAutoFit/>
          </a:bodyPr>
          <a:lstStyle/>
          <a:p>
            <a:pPr algn="ctr" rtl="1"/>
            <a:r>
              <a:rPr lang="ar-IQ" dirty="0" smtClean="0"/>
              <a:t>ويمكن ان نبين خصائص  الاقتصاد المعرفي مقارنة بالاقتصاد الصناعي و </a:t>
            </a:r>
            <a:r>
              <a:rPr lang="ar-IQ" dirty="0"/>
              <a:t>الاقتصاد </a:t>
            </a:r>
            <a:r>
              <a:rPr lang="ar-IQ" dirty="0" smtClean="0"/>
              <a:t>الزراعي بصورة مبسطة من خلال هذا الجدول</a:t>
            </a:r>
            <a:endParaRPr lang="en-US" sz="1100" dirty="0">
              <a:latin typeface="Times New Roman"/>
              <a:ea typeface="Times New Roman"/>
            </a:endParaRPr>
          </a:p>
        </p:txBody>
      </p:sp>
    </p:spTree>
    <p:extLst>
      <p:ext uri="{BB962C8B-B14F-4D97-AF65-F5344CB8AC3E}">
        <p14:creationId xmlns:p14="http://schemas.microsoft.com/office/powerpoint/2010/main" val="3763046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10631405"/>
              </p:ext>
            </p:extLst>
          </p:nvPr>
        </p:nvGraphicFramePr>
        <p:xfrm>
          <a:off x="533401" y="857250"/>
          <a:ext cx="7963535" cy="3637280"/>
        </p:xfrm>
        <a:graphic>
          <a:graphicData uri="http://schemas.openxmlformats.org/drawingml/2006/table">
            <a:tbl>
              <a:tblPr rtl="1" firstRow="1" firstCol="1" bandRow="1">
                <a:tableStyleId>{5C22544A-7EE6-4342-B048-85BDC9FD1C3A}</a:tableStyleId>
              </a:tblPr>
              <a:tblGrid>
                <a:gridCol w="1990664"/>
                <a:gridCol w="1990664"/>
                <a:gridCol w="1990664"/>
                <a:gridCol w="1991543"/>
              </a:tblGrid>
              <a:tr h="374650">
                <a:tc>
                  <a:txBody>
                    <a:bodyPr/>
                    <a:lstStyle/>
                    <a:p>
                      <a:pPr algn="ctr" rtl="1">
                        <a:lnSpc>
                          <a:spcPct val="150000"/>
                        </a:lnSpc>
                        <a:spcAft>
                          <a:spcPts val="0"/>
                        </a:spcAft>
                      </a:pPr>
                      <a:r>
                        <a:rPr lang="ar-JO" sz="1400" u="sng" dirty="0">
                          <a:effectLst/>
                        </a:rPr>
                        <a:t>الخصائص</a:t>
                      </a:r>
                      <a:endParaRPr lang="en-US" sz="1400" dirty="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JO" sz="1400" u="sng" dirty="0" smtClean="0">
                          <a:effectLst/>
                        </a:rPr>
                        <a:t>الاقتصادالزراعي</a:t>
                      </a:r>
                      <a:endParaRPr lang="en-US" sz="1400" dirty="0">
                        <a:effectLst/>
                        <a:latin typeface="Calibri"/>
                        <a:ea typeface="Calibri"/>
                        <a:cs typeface="Arial"/>
                      </a:endParaRPr>
                    </a:p>
                  </a:txBody>
                  <a:tcPr marL="68580" marR="68580" marT="0" marB="0" anchor="ct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ar-JO" sz="1400" u="sng" dirty="0">
                          <a:effectLst/>
                        </a:rPr>
                        <a:t>الاقتصاد </a:t>
                      </a:r>
                      <a:r>
                        <a:rPr lang="ar-JO" sz="1400" u="sng" dirty="0" smtClean="0">
                          <a:effectLst/>
                        </a:rPr>
                        <a:t>الصناعي</a:t>
                      </a:r>
                      <a:endParaRPr lang="en-US" sz="1400" dirty="0" smtClean="0">
                        <a:effectLst/>
                        <a:latin typeface="Calibri"/>
                        <a:ea typeface="Calibri"/>
                        <a:cs typeface="Arial"/>
                      </a:endParaRPr>
                    </a:p>
                    <a:p>
                      <a:pPr algn="ctr" rtl="1">
                        <a:lnSpc>
                          <a:spcPct val="150000"/>
                        </a:lnSpc>
                        <a:spcAft>
                          <a:spcPts val="0"/>
                        </a:spcAft>
                      </a:pPr>
                      <a:endParaRPr lang="en-US" sz="1400" dirty="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JO" sz="1400" u="sng">
                          <a:effectLst/>
                        </a:rPr>
                        <a:t>الاقتصاد المعرفي</a:t>
                      </a:r>
                      <a:endParaRPr lang="en-US" sz="1400">
                        <a:effectLst/>
                        <a:latin typeface="Calibri"/>
                        <a:ea typeface="Calibri"/>
                        <a:cs typeface="Arial"/>
                      </a:endParaRPr>
                    </a:p>
                  </a:txBody>
                  <a:tcPr marL="68580" marR="68580" marT="0" marB="0" anchor="ctr"/>
                </a:tc>
              </a:tr>
              <a:tr h="374650">
                <a:tc>
                  <a:txBody>
                    <a:bodyPr/>
                    <a:lstStyle/>
                    <a:p>
                      <a:pPr algn="just" rtl="1">
                        <a:lnSpc>
                          <a:spcPct val="150000"/>
                        </a:lnSpc>
                        <a:spcAft>
                          <a:spcPts val="0"/>
                        </a:spcAft>
                      </a:pPr>
                      <a:r>
                        <a:rPr lang="ar-JO" sz="1400">
                          <a:effectLst/>
                        </a:rPr>
                        <a:t>التقنية المسيطرة:</a:t>
                      </a:r>
                      <a:endParaRPr lang="en-US" sz="1400">
                        <a:effectLst/>
                        <a:latin typeface="Calibri"/>
                        <a:ea typeface="Calibri"/>
                        <a:cs typeface="Arial"/>
                      </a:endParaRPr>
                    </a:p>
                  </a:txBody>
                  <a:tcPr marL="68580" marR="68580" marT="0" marB="0"/>
                </a:tc>
                <a:tc>
                  <a:txBody>
                    <a:bodyPr/>
                    <a:lstStyle/>
                    <a:p>
                      <a:pPr marL="171450" indent="-171450" algn="just" rtl="1">
                        <a:lnSpc>
                          <a:spcPct val="150000"/>
                        </a:lnSpc>
                        <a:spcAft>
                          <a:spcPts val="0"/>
                        </a:spcAft>
                        <a:buFontTx/>
                        <a:buChar char="-"/>
                      </a:pPr>
                      <a:r>
                        <a:rPr lang="ar-JO" sz="1400" dirty="0" smtClean="0">
                          <a:effectLst/>
                        </a:rPr>
                        <a:t>المحراث</a:t>
                      </a:r>
                      <a:endParaRPr lang="en-US" sz="1400" dirty="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الآلة</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الحاسوب</a:t>
                      </a:r>
                      <a:endParaRPr lang="en-US" sz="1400">
                        <a:effectLst/>
                        <a:latin typeface="Calibri"/>
                        <a:ea typeface="Calibri"/>
                        <a:cs typeface="Arial"/>
                      </a:endParaRPr>
                    </a:p>
                  </a:txBody>
                  <a:tcPr marL="68580" marR="68580" marT="0" marB="0"/>
                </a:tc>
              </a:tr>
              <a:tr h="374650">
                <a:tc>
                  <a:txBody>
                    <a:bodyPr/>
                    <a:lstStyle/>
                    <a:p>
                      <a:pPr algn="just" rtl="1">
                        <a:lnSpc>
                          <a:spcPct val="150000"/>
                        </a:lnSpc>
                        <a:spcAft>
                          <a:spcPts val="0"/>
                        </a:spcAft>
                      </a:pPr>
                      <a:r>
                        <a:rPr lang="ar-JO" sz="1400">
                          <a:effectLst/>
                        </a:rPr>
                        <a:t>العلم:</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dirty="0">
                          <a:effectLst/>
                        </a:rPr>
                        <a:t>- الهندسة المدنية</a:t>
                      </a:r>
                      <a:endParaRPr lang="en-US" sz="1400" dirty="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الهندسة الميكانيكية</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الهندسة الحيوية</a:t>
                      </a:r>
                      <a:endParaRPr lang="en-US" sz="1400">
                        <a:effectLst/>
                        <a:latin typeface="Calibri"/>
                        <a:ea typeface="Calibri"/>
                        <a:cs typeface="Arial"/>
                      </a:endParaRPr>
                    </a:p>
                  </a:txBody>
                  <a:tcPr marL="68580" marR="68580" marT="0" marB="0"/>
                </a:tc>
              </a:tr>
              <a:tr h="374650">
                <a:tc>
                  <a:txBody>
                    <a:bodyPr/>
                    <a:lstStyle/>
                    <a:p>
                      <a:pPr algn="just" rtl="1">
                        <a:lnSpc>
                          <a:spcPct val="150000"/>
                        </a:lnSpc>
                        <a:spcAft>
                          <a:spcPts val="0"/>
                        </a:spcAft>
                      </a:pPr>
                      <a:r>
                        <a:rPr lang="ar-JO" sz="1400">
                          <a:effectLst/>
                        </a:rPr>
                        <a:t>الهدف:</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البقاء</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الثروة المادية</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النمو الشخصي</a:t>
                      </a:r>
                      <a:endParaRPr lang="en-US" sz="1400">
                        <a:effectLst/>
                        <a:latin typeface="Calibri"/>
                        <a:ea typeface="Calibri"/>
                        <a:cs typeface="Arial"/>
                      </a:endParaRPr>
                    </a:p>
                  </a:txBody>
                  <a:tcPr marL="68580" marR="68580" marT="0" marB="0"/>
                </a:tc>
              </a:tr>
              <a:tr h="374650">
                <a:tc>
                  <a:txBody>
                    <a:bodyPr/>
                    <a:lstStyle/>
                    <a:p>
                      <a:pPr algn="just" rtl="1">
                        <a:lnSpc>
                          <a:spcPct val="150000"/>
                        </a:lnSpc>
                        <a:spcAft>
                          <a:spcPts val="0"/>
                        </a:spcAft>
                      </a:pPr>
                      <a:r>
                        <a:rPr lang="ar-JO" sz="1400">
                          <a:effectLst/>
                        </a:rPr>
                        <a:t>المخرجات:</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طعام</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بضائع</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معلومات/ معرفة</a:t>
                      </a:r>
                      <a:endParaRPr lang="en-US" sz="1400">
                        <a:effectLst/>
                        <a:latin typeface="Calibri"/>
                        <a:ea typeface="Calibri"/>
                        <a:cs typeface="Arial"/>
                      </a:endParaRPr>
                    </a:p>
                  </a:txBody>
                  <a:tcPr marL="68580" marR="68580" marT="0" marB="0"/>
                </a:tc>
              </a:tr>
              <a:tr h="374650">
                <a:tc>
                  <a:txBody>
                    <a:bodyPr/>
                    <a:lstStyle/>
                    <a:p>
                      <a:pPr algn="just" rtl="1">
                        <a:lnSpc>
                          <a:spcPct val="150000"/>
                        </a:lnSpc>
                        <a:spcAft>
                          <a:spcPts val="0"/>
                        </a:spcAft>
                      </a:pPr>
                      <a:r>
                        <a:rPr lang="ar-JO" sz="1400">
                          <a:effectLst/>
                        </a:rPr>
                        <a:t>المصادر الإستراتيجية:</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الأرض</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رأس المال المادي</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رأس المال الفكري</a:t>
                      </a:r>
                      <a:endParaRPr lang="en-US" sz="1400">
                        <a:effectLst/>
                        <a:latin typeface="Calibri"/>
                        <a:ea typeface="Calibri"/>
                        <a:cs typeface="Arial"/>
                      </a:endParaRPr>
                    </a:p>
                  </a:txBody>
                  <a:tcPr marL="68580" marR="68580" marT="0" marB="0"/>
                </a:tc>
              </a:tr>
              <a:tr h="374650">
                <a:tc>
                  <a:txBody>
                    <a:bodyPr/>
                    <a:lstStyle/>
                    <a:p>
                      <a:pPr algn="just" rtl="1">
                        <a:lnSpc>
                          <a:spcPct val="150000"/>
                        </a:lnSpc>
                        <a:spcAft>
                          <a:spcPts val="0"/>
                        </a:spcAft>
                      </a:pPr>
                      <a:r>
                        <a:rPr lang="ar-JO" sz="1400">
                          <a:effectLst/>
                        </a:rPr>
                        <a:t>شكل المنظمة:</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العائلة</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المؤسسة</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الشبكات</a:t>
                      </a:r>
                      <a:endParaRPr lang="en-US" sz="1400">
                        <a:effectLst/>
                        <a:latin typeface="Calibri"/>
                        <a:ea typeface="Calibri"/>
                        <a:cs typeface="Arial"/>
                      </a:endParaRPr>
                    </a:p>
                  </a:txBody>
                  <a:tcPr marL="68580" marR="68580" marT="0" marB="0"/>
                </a:tc>
              </a:tr>
              <a:tr h="374650">
                <a:tc>
                  <a:txBody>
                    <a:bodyPr/>
                    <a:lstStyle/>
                    <a:p>
                      <a:pPr algn="just" rtl="1">
                        <a:lnSpc>
                          <a:spcPct val="150000"/>
                        </a:lnSpc>
                        <a:spcAft>
                          <a:spcPts val="0"/>
                        </a:spcAft>
                      </a:pPr>
                      <a:r>
                        <a:rPr lang="ar-JO" sz="1400">
                          <a:effectLst/>
                        </a:rPr>
                        <a:t>مصدر الطاقة:</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الحيوانات</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البترول</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العقل</a:t>
                      </a:r>
                      <a:endParaRPr lang="en-US" sz="1400">
                        <a:effectLst/>
                        <a:latin typeface="Calibri"/>
                        <a:ea typeface="Calibri"/>
                        <a:cs typeface="Arial"/>
                      </a:endParaRPr>
                    </a:p>
                  </a:txBody>
                  <a:tcPr marL="68580" marR="68580" marT="0" marB="0"/>
                </a:tc>
              </a:tr>
              <a:tr h="374650">
                <a:tc>
                  <a:txBody>
                    <a:bodyPr/>
                    <a:lstStyle/>
                    <a:p>
                      <a:pPr algn="just" rtl="1">
                        <a:lnSpc>
                          <a:spcPct val="150000"/>
                        </a:lnSpc>
                        <a:spcAft>
                          <a:spcPts val="0"/>
                        </a:spcAft>
                      </a:pPr>
                      <a:r>
                        <a:rPr lang="ar-JO" sz="1400">
                          <a:effectLst/>
                        </a:rPr>
                        <a:t>العمل:</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مزارع</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a:effectLst/>
                        </a:rPr>
                        <a:t>- العامل</a:t>
                      </a:r>
                      <a:endParaRPr lang="en-US" sz="1400">
                        <a:effectLst/>
                        <a:latin typeface="Calibri"/>
                        <a:ea typeface="Calibri"/>
                        <a:cs typeface="Arial"/>
                      </a:endParaRPr>
                    </a:p>
                  </a:txBody>
                  <a:tcPr marL="68580" marR="68580" marT="0" marB="0"/>
                </a:tc>
                <a:tc>
                  <a:txBody>
                    <a:bodyPr/>
                    <a:lstStyle/>
                    <a:p>
                      <a:pPr algn="just" rtl="1">
                        <a:lnSpc>
                          <a:spcPct val="150000"/>
                        </a:lnSpc>
                        <a:spcAft>
                          <a:spcPts val="0"/>
                        </a:spcAft>
                      </a:pPr>
                      <a:r>
                        <a:rPr lang="ar-JO" sz="1400" dirty="0">
                          <a:effectLst/>
                        </a:rPr>
                        <a:t>- رجل أعمال</a:t>
                      </a:r>
                      <a:endParaRPr lang="en-US" sz="1400" dirty="0">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2500860" y="114241"/>
            <a:ext cx="444224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altLang="en-US" sz="1400" b="1" i="0" u="none" strike="noStrike" cap="none" normalizeH="0" baseline="0" dirty="0" smtClean="0">
                <a:ln>
                  <a:noFill/>
                </a:ln>
                <a:solidFill>
                  <a:schemeClr val="tx1"/>
                </a:solidFill>
                <a:effectLst/>
                <a:latin typeface="Unikurd Goran" pitchFamily="34" charset="-78"/>
                <a:ea typeface="Calibri" pitchFamily="34" charset="0"/>
                <a:cs typeface="Unikurd Goran" pitchFamily="34" charset="-78"/>
              </a:rPr>
              <a:t>الجدول رقم -</a:t>
            </a:r>
            <a:r>
              <a:rPr kumimoji="0" lang="ar-IQ" altLang="en-US" sz="1400" b="1" i="0" u="none" strike="noStrike" cap="none" normalizeH="0" baseline="0" smtClean="0">
                <a:ln>
                  <a:noFill/>
                </a:ln>
                <a:solidFill>
                  <a:schemeClr val="tx1"/>
                </a:solidFill>
                <a:effectLst/>
                <a:latin typeface="Unikurd Goran" pitchFamily="34" charset="-78"/>
                <a:ea typeface="Calibri" pitchFamily="34" charset="0"/>
                <a:cs typeface="Unikurd Goran" pitchFamily="34" charset="-78"/>
              </a:rPr>
              <a:t>2</a:t>
            </a:r>
            <a:r>
              <a:rPr kumimoji="0" lang="ar-JO" altLang="en-US" sz="1400" b="1" i="0" u="none" strike="noStrike" cap="none" normalizeH="0" baseline="0" smtClean="0">
                <a:ln>
                  <a:noFill/>
                </a:ln>
                <a:solidFill>
                  <a:schemeClr val="tx1"/>
                </a:solidFill>
                <a:effectLst/>
                <a:latin typeface="Unikurd Goran" pitchFamily="34" charset="-78"/>
                <a:ea typeface="Calibri" pitchFamily="34" charset="0"/>
                <a:cs typeface="Unikurd Goran" pitchFamily="34" charset="-78"/>
              </a:rPr>
              <a:t>-</a:t>
            </a: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en-US" sz="1400" b="1" i="0" u="none" strike="noStrike" cap="none" normalizeH="0" baseline="0" dirty="0" smtClean="0">
                <a:ln>
                  <a:noFill/>
                </a:ln>
                <a:solidFill>
                  <a:schemeClr val="tx1"/>
                </a:solidFill>
                <a:effectLst/>
                <a:latin typeface="Unikurd Goran" pitchFamily="34" charset="-78"/>
                <a:ea typeface="Calibri" pitchFamily="34" charset="0"/>
                <a:cs typeface="Unikurd Goran" pitchFamily="34" charset="-78"/>
              </a:rPr>
              <a:t>خصائص الاقتصاد المعرفي مقارنة بالاقتصاد الزراعي والاقتصاد الصناعي</a:t>
            </a: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4294967295"/>
          </p:nvPr>
        </p:nvSpPr>
        <p:spPr>
          <a:xfrm>
            <a:off x="8129016" y="4300538"/>
            <a:ext cx="609600" cy="390906"/>
          </a:xfrm>
          <a:prstGeom prst="rect">
            <a:avLst/>
          </a:prstGeom>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917471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66750"/>
            <a:ext cx="8229600" cy="3416320"/>
          </a:xfrm>
          <a:prstGeom prst="rect">
            <a:avLst/>
          </a:prstGeom>
        </p:spPr>
        <p:txBody>
          <a:bodyPr wrap="square">
            <a:spAutoFit/>
          </a:bodyPr>
          <a:lstStyle/>
          <a:p>
            <a:pPr algn="just" rtl="1">
              <a:lnSpc>
                <a:spcPct val="150000"/>
              </a:lnSpc>
            </a:pPr>
            <a:r>
              <a:rPr lang="ar-SA" sz="1800" dirty="0"/>
              <a:t>1-3: التحول الثالث: المجتمع المعرفي أو "اقتصاد المعرفة" </a:t>
            </a:r>
          </a:p>
          <a:p>
            <a:pPr algn="just" rtl="1">
              <a:lnSpc>
                <a:spcPct val="150000"/>
              </a:lnSpc>
            </a:pPr>
            <a:r>
              <a:rPr lang="ar-SA" sz="1800" dirty="0"/>
              <a:t>لقد شكلت الحرب العالمية الثانية نقطة التحول في مسيرة البشرية جمعاء، يعتبرها الكثير من المختصين نقطة التحول الثالث، والذي تمثل في الثورة العلمية أو التكنولوجية أو المعرفية. ومن أهم ما ميز هذا التحول عما سبقه، نذكر النقاط التالية</a:t>
            </a:r>
            <a:r>
              <a:rPr lang="ar-SA" sz="1800" dirty="0" smtClean="0"/>
              <a:t>:</a:t>
            </a:r>
            <a:endParaRPr lang="en-US" sz="1800" dirty="0" smtClean="0"/>
          </a:p>
          <a:p>
            <a:pPr algn="just" rtl="1">
              <a:lnSpc>
                <a:spcPct val="150000"/>
              </a:lnSpc>
            </a:pPr>
            <a:endParaRPr lang="ar-SA" sz="1800" dirty="0"/>
          </a:p>
          <a:p>
            <a:pPr algn="just" rtl="1">
              <a:lnSpc>
                <a:spcPct val="150000"/>
              </a:lnSpc>
            </a:pPr>
            <a:r>
              <a:rPr lang="ar-SA" sz="1800" dirty="0" smtClean="0"/>
              <a:t>1.</a:t>
            </a:r>
            <a:r>
              <a:rPr lang="en-US" sz="1800" dirty="0" smtClean="0"/>
              <a:t> </a:t>
            </a:r>
            <a:r>
              <a:rPr lang="ar-SA" sz="1800" dirty="0" smtClean="0"/>
              <a:t>اندماج </a:t>
            </a:r>
            <a:r>
              <a:rPr lang="ar-SA" sz="1800" dirty="0"/>
              <a:t>العلوم في منظومات الإنتاج وتحول المعرفة إلى قوة منتجة.</a:t>
            </a:r>
          </a:p>
          <a:p>
            <a:pPr algn="just" rtl="1">
              <a:lnSpc>
                <a:spcPct val="150000"/>
              </a:lnSpc>
            </a:pPr>
            <a:r>
              <a:rPr lang="ar-SA" sz="1800" dirty="0" smtClean="0"/>
              <a:t>2.</a:t>
            </a:r>
            <a:r>
              <a:rPr lang="en-US" sz="1800" dirty="0" smtClean="0"/>
              <a:t> </a:t>
            </a:r>
            <a:r>
              <a:rPr lang="ar-SA" sz="1800" dirty="0" smtClean="0"/>
              <a:t>تقلص </a:t>
            </a:r>
            <a:r>
              <a:rPr lang="ar-SA" sz="1800" dirty="0"/>
              <a:t>المسافة الفاصلة بين ميلاد الاختراع وتطبيقه على أرض الواقع في ظل الثورة المعرفية تقلص هذه المسافة</a:t>
            </a:r>
            <a:r>
              <a:rPr lang="ar-SA" sz="1800" dirty="0" smtClean="0"/>
              <a:t>.</a:t>
            </a:r>
            <a:endParaRPr lang="ar-SA" sz="1800" dirty="0"/>
          </a:p>
        </p:txBody>
      </p:sp>
    </p:spTree>
    <p:extLst>
      <p:ext uri="{BB962C8B-B14F-4D97-AF65-F5344CB8AC3E}">
        <p14:creationId xmlns:p14="http://schemas.microsoft.com/office/powerpoint/2010/main" val="3638460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90550"/>
            <a:ext cx="8229600" cy="3416320"/>
          </a:xfrm>
          <a:prstGeom prst="rect">
            <a:avLst/>
          </a:prstGeom>
        </p:spPr>
        <p:txBody>
          <a:bodyPr wrap="square">
            <a:spAutoFit/>
          </a:bodyPr>
          <a:lstStyle/>
          <a:p>
            <a:pPr algn="just" rtl="1">
              <a:lnSpc>
                <a:spcPct val="150000"/>
              </a:lnSpc>
            </a:pPr>
            <a:r>
              <a:rPr lang="en-US" sz="1800" dirty="0" smtClean="0"/>
              <a:t>	</a:t>
            </a:r>
            <a:r>
              <a:rPr lang="ar-SA" sz="1800" dirty="0" smtClean="0"/>
              <a:t>وفي </a:t>
            </a:r>
            <a:r>
              <a:rPr lang="ar-SA" sz="1800" dirty="0"/>
              <a:t>هذا السياق، كتب "دانييل بيل" عام 1967 يقول : إن متوسط طول المدة بين اكتشاف مبتكر تكنولوجي جديد وبين إدراك إمكانيته التجارية كان ثلاثين عاما في الفترة ما بين عامي 1880 و 1919، ثم انخفض إلى 16 عاماً في الفترة ما بين عام 1919 و 1945، ثم إلى 9 أعوام.</a:t>
            </a:r>
          </a:p>
          <a:p>
            <a:pPr algn="just" rtl="1">
              <a:lnSpc>
                <a:spcPct val="150000"/>
              </a:lnSpc>
            </a:pPr>
            <a:endParaRPr lang="ar-SA" sz="1800" dirty="0"/>
          </a:p>
          <a:p>
            <a:pPr algn="just" rtl="1">
              <a:lnSpc>
                <a:spcPct val="150000"/>
              </a:lnSpc>
            </a:pPr>
            <a:r>
              <a:rPr lang="ar-SA" sz="1800" dirty="0" smtClean="0"/>
              <a:t>3.</a:t>
            </a:r>
            <a:r>
              <a:rPr lang="en-US" sz="1800" dirty="0" smtClean="0"/>
              <a:t> </a:t>
            </a:r>
            <a:r>
              <a:rPr lang="ar-SA" sz="1800" dirty="0" smtClean="0"/>
              <a:t>تحول </a:t>
            </a:r>
            <a:r>
              <a:rPr lang="ar-SA" sz="1800" dirty="0"/>
              <a:t>نمط الانتاج العلمي والتقني ,من مرحلة الابداع الفردي خلال القرنين 18 و 19 الى مرحلة الانتاج العلمي </a:t>
            </a:r>
            <a:r>
              <a:rPr lang="ar-SA" sz="1800" dirty="0" smtClean="0"/>
              <a:t>والمؤسساتي</a:t>
            </a:r>
            <a:r>
              <a:rPr lang="en-US" sz="1800" dirty="0" smtClean="0"/>
              <a:t> </a:t>
            </a:r>
            <a:r>
              <a:rPr lang="ar-SA" sz="1800" dirty="0" smtClean="0"/>
              <a:t>خلال </a:t>
            </a:r>
            <a:r>
              <a:rPr lang="ar-SA" sz="1800" dirty="0"/>
              <a:t>القرن العشرين : بمعنى انه خلال التحولين  الاول والثاني كان الافراد هم اساس  الاختراع والابتكار,اما في ظل التحول الثالث فقد اصبحت </a:t>
            </a:r>
            <a:r>
              <a:rPr lang="ar-SA" sz="1800" dirty="0" smtClean="0"/>
              <a:t>الجامعات </a:t>
            </a:r>
            <a:r>
              <a:rPr lang="ar-SA" sz="1800" dirty="0"/>
              <a:t>والجمعيات العلمية </a:t>
            </a:r>
            <a:r>
              <a:rPr lang="ar-IQ" sz="1800" dirty="0" smtClean="0"/>
              <a:t>, الشبکات</a:t>
            </a:r>
            <a:r>
              <a:rPr lang="ar-SA" sz="1800" dirty="0" smtClean="0"/>
              <a:t>....</a:t>
            </a:r>
            <a:r>
              <a:rPr lang="ar-SA" sz="1800" dirty="0"/>
              <a:t>الخ هي الرائدة في انتاج الصناعات الابتكارية والتكنلوجية .</a:t>
            </a:r>
          </a:p>
        </p:txBody>
      </p:sp>
    </p:spTree>
    <p:extLst>
      <p:ext uri="{BB962C8B-B14F-4D97-AF65-F5344CB8AC3E}">
        <p14:creationId xmlns:p14="http://schemas.microsoft.com/office/powerpoint/2010/main" val="3916722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52550"/>
            <a:ext cx="8229600" cy="1754326"/>
          </a:xfrm>
          <a:prstGeom prst="rect">
            <a:avLst/>
          </a:prstGeom>
        </p:spPr>
        <p:txBody>
          <a:bodyPr wrap="square">
            <a:spAutoFit/>
          </a:bodyPr>
          <a:lstStyle/>
          <a:p>
            <a:pPr algn="just" rtl="1">
              <a:lnSpc>
                <a:spcPct val="150000"/>
              </a:lnSpc>
            </a:pPr>
            <a:r>
              <a:rPr lang="ar-SA" sz="1800" dirty="0" smtClean="0"/>
              <a:t>4.</a:t>
            </a:r>
            <a:r>
              <a:rPr lang="en-US" sz="1800" dirty="0" smtClean="0"/>
              <a:t> </a:t>
            </a:r>
            <a:r>
              <a:rPr lang="ar-SA" sz="1800" dirty="0" smtClean="0"/>
              <a:t>طغيان </a:t>
            </a:r>
            <a:r>
              <a:rPr lang="ar-SA" sz="1800" dirty="0"/>
              <a:t>الطابع الأوتوماتيكي على وسائل ودورات الإنتاج : فخلال مرحلة الزراعة كانت وسائل الإنتاج لا تتعدى حدود بعض الأدوات البسيطة، وبظهور الصناعة تحولت تلك الأدوات إلى آلات ضخمة تعمل بمصادر الطاقة التقليدية كالفحم والبخار...، </a:t>
            </a:r>
            <a:r>
              <a:rPr lang="ar-SA" sz="1800" dirty="0" smtClean="0"/>
              <a:t>ولك</a:t>
            </a:r>
            <a:r>
              <a:rPr lang="ar-IQ" sz="1800" dirty="0" smtClean="0"/>
              <a:t>ن</a:t>
            </a:r>
            <a:r>
              <a:rPr lang="ar-SA" sz="1800" dirty="0" smtClean="0"/>
              <a:t> </a:t>
            </a:r>
            <a:r>
              <a:rPr lang="ar-SA" sz="1800" dirty="0"/>
              <a:t>الثورة المعرفية طورت تلك الالات وأدخلت ما يدعى بالعقول اللاكترونية ضمن نظام التشغيل للالة فأصبح نظام تشغيلها أوتوماتيكيا دون الحاجة إلى كثير من اليد العاملة.</a:t>
            </a:r>
          </a:p>
        </p:txBody>
      </p:sp>
    </p:spTree>
    <p:extLst>
      <p:ext uri="{BB962C8B-B14F-4D97-AF65-F5344CB8AC3E}">
        <p14:creationId xmlns:p14="http://schemas.microsoft.com/office/powerpoint/2010/main" val="18797382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09550"/>
            <a:ext cx="8229600" cy="3416320"/>
          </a:xfrm>
          <a:prstGeom prst="rect">
            <a:avLst/>
          </a:prstGeom>
        </p:spPr>
        <p:txBody>
          <a:bodyPr wrap="square">
            <a:spAutoFit/>
          </a:bodyPr>
          <a:lstStyle/>
          <a:p>
            <a:pPr algn="just" rtl="1">
              <a:lnSpc>
                <a:spcPct val="150000"/>
              </a:lnSpc>
            </a:pPr>
            <a:r>
              <a:rPr lang="ar-SA" sz="1800" dirty="0" smtClean="0"/>
              <a:t>5.</a:t>
            </a:r>
            <a:r>
              <a:rPr lang="en-US" sz="1800" dirty="0" smtClean="0"/>
              <a:t> </a:t>
            </a:r>
            <a:r>
              <a:rPr lang="ar-SA" sz="1800" dirty="0" smtClean="0"/>
              <a:t>السيطرة </a:t>
            </a:r>
            <a:r>
              <a:rPr lang="ar-SA" sz="1800" dirty="0"/>
              <a:t>على اللامتناهيات الثلاثة: فقد مكنت التكنولوجيا من التحكم في ثلاث لا متناهيات هي</a:t>
            </a:r>
            <a:r>
              <a:rPr lang="ar-SA" sz="1800" dirty="0" smtClean="0"/>
              <a:t>:</a:t>
            </a:r>
            <a:endParaRPr lang="en-US" sz="1800" dirty="0" smtClean="0"/>
          </a:p>
          <a:p>
            <a:pPr algn="just" rtl="1">
              <a:lnSpc>
                <a:spcPct val="150000"/>
              </a:lnSpc>
            </a:pPr>
            <a:endParaRPr lang="ar-SA" sz="1800" dirty="0"/>
          </a:p>
          <a:p>
            <a:pPr marL="285750" indent="-285750" algn="just" rtl="1">
              <a:lnSpc>
                <a:spcPct val="150000"/>
              </a:lnSpc>
              <a:buFont typeface="Wingdings" panose="05000000000000000000" pitchFamily="2" charset="2"/>
              <a:buChar char="Ø"/>
            </a:pPr>
            <a:r>
              <a:rPr lang="ar-SA" sz="1800" dirty="0" smtClean="0"/>
              <a:t>السيطرة </a:t>
            </a:r>
            <a:r>
              <a:rPr lang="ar-SA" sz="1800" dirty="0"/>
              <a:t>على اللامتناهيات في الصغر: سواءً في الطبيعة الجامدة كالذرة </a:t>
            </a:r>
            <a:r>
              <a:rPr lang="ar-SA" sz="1800" dirty="0" smtClean="0"/>
              <a:t>والكترون</a:t>
            </a:r>
            <a:r>
              <a:rPr lang="ar-SA" sz="1800" dirty="0"/>
              <a:t>...الخ، أو في الطبيعة الحية كالخلية </a:t>
            </a:r>
            <a:r>
              <a:rPr lang="ar-SA" sz="1800" dirty="0" smtClean="0"/>
              <a:t>.. الخ.</a:t>
            </a:r>
            <a:endParaRPr lang="en-US" sz="1800" dirty="0" smtClean="0"/>
          </a:p>
          <a:p>
            <a:pPr marL="285750" indent="-285750" algn="just" rtl="1">
              <a:lnSpc>
                <a:spcPct val="150000"/>
              </a:lnSpc>
              <a:buFont typeface="Wingdings" panose="05000000000000000000" pitchFamily="2" charset="2"/>
              <a:buChar char="Ø"/>
            </a:pPr>
            <a:r>
              <a:rPr lang="ar-SA" sz="1800" dirty="0" smtClean="0"/>
              <a:t>السيطرة </a:t>
            </a:r>
            <a:r>
              <a:rPr lang="ar-SA" sz="1800" dirty="0"/>
              <a:t>على اللامتناهيات في الكبر: مثل غزو الفضاء، ونشر الأقمار الصناعية فيه...</a:t>
            </a:r>
            <a:r>
              <a:rPr lang="ar-SA" sz="1800" dirty="0" smtClean="0"/>
              <a:t>الخ.</a:t>
            </a:r>
            <a:endParaRPr lang="en-US" sz="1800" dirty="0" smtClean="0"/>
          </a:p>
          <a:p>
            <a:pPr marL="285750" indent="-285750" algn="just" rtl="1">
              <a:lnSpc>
                <a:spcPct val="150000"/>
              </a:lnSpc>
              <a:buFont typeface="Wingdings" panose="05000000000000000000" pitchFamily="2" charset="2"/>
              <a:buChar char="Ø"/>
            </a:pPr>
            <a:r>
              <a:rPr lang="ar-SA" sz="1800" dirty="0" smtClean="0"/>
              <a:t>السيطرة </a:t>
            </a:r>
            <a:r>
              <a:rPr lang="ar-SA" sz="1800" dirty="0"/>
              <a:t>على اللامتناهيات في التعقيد: ويقصد بها السيطرة الذاتية الكاملة على </a:t>
            </a:r>
            <a:r>
              <a:rPr lang="ar-SA" sz="1800" dirty="0" smtClean="0"/>
              <a:t>ال</a:t>
            </a:r>
            <a:r>
              <a:rPr lang="ar-IQ" sz="1800" dirty="0" smtClean="0"/>
              <a:t>الا</a:t>
            </a:r>
            <a:r>
              <a:rPr lang="ar-SA" sz="1800" dirty="0" smtClean="0"/>
              <a:t>ت </a:t>
            </a:r>
            <a:r>
              <a:rPr lang="ar-SA" sz="1800" dirty="0"/>
              <a:t>ودورات الإنتاج عن طريق الأوتوماتيكية والحواسيب...الخ، وكذلك السيطرة على التفاعلات المعقدة للنسق الاجتماعي عن طريق شبكات المعلومات والاتصال.</a:t>
            </a:r>
          </a:p>
        </p:txBody>
      </p:sp>
    </p:spTree>
    <p:extLst>
      <p:ext uri="{BB962C8B-B14F-4D97-AF65-F5344CB8AC3E}">
        <p14:creationId xmlns:p14="http://schemas.microsoft.com/office/powerpoint/2010/main" val="1356337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01925"/>
            <a:ext cx="8229600" cy="2169825"/>
          </a:xfrm>
          <a:prstGeom prst="rect">
            <a:avLst/>
          </a:prstGeom>
        </p:spPr>
        <p:txBody>
          <a:bodyPr wrap="square">
            <a:spAutoFit/>
          </a:bodyPr>
          <a:lstStyle/>
          <a:p>
            <a:pPr algn="just" rtl="1">
              <a:lnSpc>
                <a:spcPct val="150000"/>
              </a:lnSpc>
            </a:pPr>
            <a:r>
              <a:rPr lang="en-US" sz="1800" dirty="0" smtClean="0"/>
              <a:t>	</a:t>
            </a:r>
            <a:r>
              <a:rPr lang="ar-SA" sz="1800" dirty="0"/>
              <a:t> على أساس ما تقدم ومن ناحية التأريخ الاقتصادي فقد ربط المؤرخون تطـور المجتمع البشري بثلاث مراحل أساسية شكلها انفجار ثلاث ثورات رئيسية، فمن "ثورة الزراعة" نحو "ثورة الصناعة" ومن ثم المعرفة باعتبارها أساس "الثورة المعرفية" أو ما يعرف بالتحول الثالث، والجدول التالي يلخص أبرز السمات التي ميّزت كل فترة، من </a:t>
            </a:r>
            <a:r>
              <a:rPr lang="ar-SA" sz="1800" dirty="0" smtClean="0"/>
              <a:t>خلال</a:t>
            </a:r>
            <a:r>
              <a:rPr lang="ar-IQ" sz="1800" dirty="0" smtClean="0"/>
              <a:t>ه</a:t>
            </a:r>
            <a:r>
              <a:rPr lang="ar-SA" sz="1800" dirty="0" smtClean="0"/>
              <a:t> </a:t>
            </a:r>
            <a:r>
              <a:rPr lang="ar-SA" sz="1800" dirty="0"/>
              <a:t>تبيين طبيعة العمل المنتج للقيمة، وعبر طرح ثنائية الشراكة بين الأفراد وعنصر الإنتاج الأكثر تزاوجاً معه، إضافة إلى إعطاء أهم أدوات الإنتاج المستعملة خلال كل حقبة.</a:t>
            </a:r>
          </a:p>
        </p:txBody>
      </p:sp>
    </p:spTree>
    <p:extLst>
      <p:ext uri="{BB962C8B-B14F-4D97-AF65-F5344CB8AC3E}">
        <p14:creationId xmlns:p14="http://schemas.microsoft.com/office/powerpoint/2010/main" val="9337781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98987793"/>
              </p:ext>
            </p:extLst>
          </p:nvPr>
        </p:nvGraphicFramePr>
        <p:xfrm>
          <a:off x="1981200" y="1733550"/>
          <a:ext cx="5411470" cy="2357438"/>
        </p:xfrm>
        <a:graphic>
          <a:graphicData uri="http://schemas.openxmlformats.org/drawingml/2006/table">
            <a:tbl>
              <a:tblPr rtl="1" firstRow="1" firstCol="1" bandRow="1"/>
              <a:tblGrid>
                <a:gridCol w="1352550">
                  <a:extLst>
                    <a:ext uri="{9D8B030D-6E8A-4147-A177-3AD203B41FA5}">
                      <a16:colId xmlns="" xmlns:a16="http://schemas.microsoft.com/office/drawing/2014/main" val="1706275602"/>
                    </a:ext>
                  </a:extLst>
                </a:gridCol>
                <a:gridCol w="1352550">
                  <a:extLst>
                    <a:ext uri="{9D8B030D-6E8A-4147-A177-3AD203B41FA5}">
                      <a16:colId xmlns="" xmlns:a16="http://schemas.microsoft.com/office/drawing/2014/main" val="3789907340"/>
                    </a:ext>
                  </a:extLst>
                </a:gridCol>
                <a:gridCol w="1353185">
                  <a:extLst>
                    <a:ext uri="{9D8B030D-6E8A-4147-A177-3AD203B41FA5}">
                      <a16:colId xmlns="" xmlns:a16="http://schemas.microsoft.com/office/drawing/2014/main" val="3709269877"/>
                    </a:ext>
                  </a:extLst>
                </a:gridCol>
                <a:gridCol w="1353185">
                  <a:extLst>
                    <a:ext uri="{9D8B030D-6E8A-4147-A177-3AD203B41FA5}">
                      <a16:colId xmlns="" xmlns:a16="http://schemas.microsoft.com/office/drawing/2014/main" val="1307757518"/>
                    </a:ext>
                  </a:extLst>
                </a:gridCol>
              </a:tblGrid>
              <a:tr h="591312">
                <a:tc gridSpan="4">
                  <a:txBody>
                    <a:bodyPr/>
                    <a:lstStyle/>
                    <a:p>
                      <a:pPr algn="ctr" rtl="1">
                        <a:lnSpc>
                          <a:spcPts val="2500"/>
                        </a:lnSpc>
                        <a:spcAft>
                          <a:spcPts val="0"/>
                        </a:spcAft>
                      </a:pPr>
                      <a:r>
                        <a:rPr lang="ar-IQ" sz="1200" b="1" dirty="0">
                          <a:effectLst/>
                          <a:latin typeface="Calibri" panose="020F0502020204030204" pitchFamily="34" charset="0"/>
                          <a:ea typeface="Calibri" panose="020F0502020204030204" pitchFamily="34" charset="0"/>
                          <a:cs typeface="Times New Roman" panose="02020603050405020304" pitchFamily="18" charset="0"/>
                        </a:rPr>
                        <a:t>الجدول</a:t>
                      </a:r>
                      <a:endParaRPr lang="en-US" sz="10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rtl="1">
                        <a:lnSpc>
                          <a:spcPts val="2500"/>
                        </a:lnSpc>
                        <a:spcAft>
                          <a:spcPts val="0"/>
                        </a:spcAft>
                      </a:pPr>
                      <a:r>
                        <a:rPr lang="ar-IQ" sz="1200" b="1" dirty="0">
                          <a:effectLst/>
                          <a:latin typeface="Calibri" panose="020F0502020204030204" pitchFamily="34" charset="0"/>
                          <a:ea typeface="Calibri" panose="020F0502020204030204" pitchFamily="34" charset="0"/>
                          <a:cs typeface="Times New Roman" panose="02020603050405020304" pitchFamily="18" charset="0"/>
                        </a:rPr>
                        <a:t>خصائص عصر المعلومات والعصور التي سبقته</a:t>
                      </a:r>
                      <a:endParaRPr lang="en-US" sz="1000"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940868747"/>
                  </a:ext>
                </a:extLst>
              </a:tr>
              <a:tr h="273812">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العصر</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solidFill>
                      <a:srgbClr val="A8D08D"/>
                    </a:solidFill>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الزراعة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solidFill>
                      <a:srgbClr val="A8D08D"/>
                    </a:solidFill>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الصناعة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solidFill>
                      <a:srgbClr val="A8D08D"/>
                    </a:solidFill>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المعلومات</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solidFill>
                      <a:srgbClr val="A8D08D"/>
                    </a:solidFill>
                  </a:tcPr>
                </a:tc>
                <a:extLst>
                  <a:ext uri="{0D108BD9-81ED-4DB2-BD59-A6C34878D82A}">
                    <a16:rowId xmlns="" xmlns:a16="http://schemas.microsoft.com/office/drawing/2014/main" val="1456803553"/>
                  </a:ext>
                </a:extLst>
              </a:tr>
              <a:tr h="277432">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الفترة الزمنية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ما قبل 1800</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1800 - 1957</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1957 – الى الان</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extLst>
                  <a:ext uri="{0D108BD9-81ED-4DB2-BD59-A6C34878D82A}">
                    <a16:rowId xmlns="" xmlns:a16="http://schemas.microsoft.com/office/drawing/2014/main" val="1145318529"/>
                  </a:ext>
                </a:extLst>
              </a:tr>
              <a:tr h="452438">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طبيعة العمل</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فلاحين</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عمال مصانع</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العاملون في المعرفة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extLst>
                  <a:ext uri="{0D108BD9-81ED-4DB2-BD59-A6C34878D82A}">
                    <a16:rowId xmlns="" xmlns:a16="http://schemas.microsoft.com/office/drawing/2014/main" val="2203164920"/>
                  </a:ext>
                </a:extLst>
              </a:tr>
              <a:tr h="273812">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الشراكة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افراد/ ارض</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افراد / الة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افراد / افراد</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extLst>
                  <a:ext uri="{0D108BD9-81ED-4DB2-BD59-A6C34878D82A}">
                    <a16:rowId xmlns="" xmlns:a16="http://schemas.microsoft.com/office/drawing/2014/main" val="3780270026"/>
                  </a:ext>
                </a:extLst>
              </a:tr>
              <a:tr h="273812">
                <a:tc gridSpan="4">
                  <a:txBody>
                    <a:bodyPr/>
                    <a:lstStyle/>
                    <a:p>
                      <a:pPr algn="just" rtl="1">
                        <a:lnSpc>
                          <a:spcPts val="2500"/>
                        </a:lnSpc>
                        <a:spcAft>
                          <a:spcPts val="0"/>
                        </a:spcAft>
                      </a:pPr>
                      <a:r>
                        <a:rPr lang="ar-IQ"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935143966"/>
                  </a:ext>
                </a:extLst>
              </a:tr>
            </a:tbl>
          </a:graphicData>
        </a:graphic>
      </p:graphicFrame>
    </p:spTree>
    <p:extLst>
      <p:ext uri="{BB962C8B-B14F-4D97-AF65-F5344CB8AC3E}">
        <p14:creationId xmlns:p14="http://schemas.microsoft.com/office/powerpoint/2010/main" val="483812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23950"/>
            <a:ext cx="8229600" cy="3831818"/>
          </a:xfrm>
          <a:prstGeom prst="rect">
            <a:avLst/>
          </a:prstGeom>
        </p:spPr>
        <p:txBody>
          <a:bodyPr wrap="square">
            <a:spAutoFit/>
          </a:bodyPr>
          <a:lstStyle/>
          <a:p>
            <a:pPr algn="just" rtl="1">
              <a:lnSpc>
                <a:spcPct val="150000"/>
              </a:lnSpc>
            </a:pPr>
            <a:r>
              <a:rPr lang="en-US" sz="1800" dirty="0" smtClean="0"/>
              <a:t>	</a:t>
            </a:r>
            <a:r>
              <a:rPr lang="ar-SA" sz="1800" dirty="0" smtClean="0"/>
              <a:t>لقد </a:t>
            </a:r>
            <a:r>
              <a:rPr lang="ar-SA" sz="1800" dirty="0"/>
              <a:t>استخدمت عدة تسميات لتدل على اقتصاد المعرفة كاقتصاد المعلومات، واقتصاد الانترنت والاقتصاد الرقمي، الاقتصاد الافتراضي، الاقتصاد اللاكتروني، الاقتصاد الشبكي واقتصاد اللاملموسات...الخ، وكل هذه التسميات إنما تشير في كليتها إلى اقتصاد المعرفة.</a:t>
            </a:r>
          </a:p>
          <a:p>
            <a:pPr algn="just" rtl="1">
              <a:lnSpc>
                <a:spcPct val="150000"/>
              </a:lnSpc>
            </a:pPr>
            <a:r>
              <a:rPr lang="ar-SA" sz="1800" dirty="0"/>
              <a:t>مما يبين أن مسالة تحديد تعريف جامع مانع لهذا الاقتصاد لم تلقى إجماعاً بعد بين أوساط الباحثين وسنحاول عرض أهم تلك التعاريف:</a:t>
            </a:r>
          </a:p>
          <a:p>
            <a:pPr algn="just" rtl="1">
              <a:lnSpc>
                <a:spcPct val="150000"/>
              </a:lnSpc>
            </a:pPr>
            <a:r>
              <a:rPr lang="ar-SA" sz="1800" dirty="0" smtClean="0"/>
              <a:t>1.</a:t>
            </a:r>
            <a:r>
              <a:rPr lang="en-US" sz="1800" dirty="0" smtClean="0"/>
              <a:t> </a:t>
            </a:r>
            <a:r>
              <a:rPr lang="ar-SA" sz="1800" dirty="0" smtClean="0"/>
              <a:t>اقتصاد </a:t>
            </a:r>
            <a:r>
              <a:rPr lang="ar-SA" sz="1800" dirty="0"/>
              <a:t>المعرفة هو نظام اقتصادي يمثل فيه العلم الكيفي والنوعي عنصر الانتاج الاساسي والقوة الدافعة لانتاج الثورة.</a:t>
            </a:r>
          </a:p>
          <a:p>
            <a:pPr algn="just" rtl="1">
              <a:lnSpc>
                <a:spcPct val="150000"/>
              </a:lnSpc>
            </a:pPr>
            <a:r>
              <a:rPr lang="ar-SA" sz="1800" dirty="0" smtClean="0"/>
              <a:t>2.</a:t>
            </a:r>
            <a:r>
              <a:rPr lang="en-US" sz="1800" dirty="0" smtClean="0"/>
              <a:t> </a:t>
            </a:r>
            <a:r>
              <a:rPr lang="ar-SA" sz="1800" dirty="0" smtClean="0"/>
              <a:t>اقتصاد </a:t>
            </a:r>
            <a:r>
              <a:rPr lang="ar-SA" sz="1800" dirty="0"/>
              <a:t>المعرفة هو ذلك الاقتصاد الذي يعمل على زيادة </a:t>
            </a:r>
            <a:r>
              <a:rPr lang="ar-SA" sz="1800" dirty="0" smtClean="0"/>
              <a:t>نم</a:t>
            </a:r>
            <a:r>
              <a:rPr lang="ar-IQ" sz="1800" dirty="0" smtClean="0"/>
              <a:t>و</a:t>
            </a:r>
            <a:r>
              <a:rPr lang="ar-SA" sz="1800" dirty="0" smtClean="0"/>
              <a:t> </a:t>
            </a:r>
            <a:r>
              <a:rPr lang="ar-SA" sz="1800" dirty="0"/>
              <a:t>معدل الانتاج بشكل مرتفع على المدى الطويل بفضل استعمال واستخدام تكنولوجيا الاعلام والاتصال.</a:t>
            </a:r>
          </a:p>
        </p:txBody>
      </p:sp>
      <p:sp>
        <p:nvSpPr>
          <p:cNvPr id="3" name="Rectangle 2"/>
          <p:cNvSpPr/>
          <p:nvPr/>
        </p:nvSpPr>
        <p:spPr>
          <a:xfrm>
            <a:off x="5029201" y="361952"/>
            <a:ext cx="3485249" cy="646331"/>
          </a:xfrm>
          <a:prstGeom prst="rect">
            <a:avLst/>
          </a:prstGeom>
        </p:spPr>
        <p:txBody>
          <a:bodyPr wrap="none">
            <a:spAutoFit/>
          </a:bodyPr>
          <a:lstStyle/>
          <a:p>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2 - في مفهوم اقتصاد المعرفة</a:t>
            </a:r>
            <a:r>
              <a:rPr lang="ar-SA" dirty="0"/>
              <a:t> </a:t>
            </a:r>
            <a:endParaRPr lang="en-US" dirty="0"/>
          </a:p>
        </p:txBody>
      </p:sp>
    </p:spTree>
    <p:extLst>
      <p:ext uri="{BB962C8B-B14F-4D97-AF65-F5344CB8AC3E}">
        <p14:creationId xmlns:p14="http://schemas.microsoft.com/office/powerpoint/2010/main" val="36762765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Rectangle 20"/>
          <p:cNvSpPr>
            <a:spLocks noChangeArrowheads="1"/>
          </p:cNvSpPr>
          <p:nvPr/>
        </p:nvSpPr>
        <p:spPr bwMode="auto">
          <a:xfrm>
            <a:off x="0" y="-153888"/>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5" name="Diagram 4"/>
          <p:cNvGraphicFramePr/>
          <p:nvPr>
            <p:extLst>
              <p:ext uri="{D42A27DB-BD31-4B8C-83A1-F6EECF244321}">
                <p14:modId xmlns:p14="http://schemas.microsoft.com/office/powerpoint/2010/main" val="721900935"/>
              </p:ext>
            </p:extLst>
          </p:nvPr>
        </p:nvGraphicFramePr>
        <p:xfrm>
          <a:off x="1344613" y="1123950"/>
          <a:ext cx="6454775" cy="3732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615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3</a:t>
            </a:fld>
            <a:endParaRPr lang="en-US"/>
          </a:p>
        </p:txBody>
      </p:sp>
      <p:sp>
        <p:nvSpPr>
          <p:cNvPr id="2" name="Title 1"/>
          <p:cNvSpPr>
            <a:spLocks noGrp="1"/>
          </p:cNvSpPr>
          <p:nvPr>
            <p:ph type="title"/>
          </p:nvPr>
        </p:nvSpPr>
        <p:spPr>
          <a:xfrm>
            <a:off x="457200" y="180563"/>
            <a:ext cx="8229600" cy="857250"/>
          </a:xfrm>
        </p:spPr>
        <p:txBody>
          <a:bodyPr>
            <a:normAutofit fontScale="90000"/>
          </a:bodyPr>
          <a:lstStyle/>
          <a:p>
            <a:r>
              <a:rPr lang="en-US" dirty="0" smtClean="0"/>
              <a:t>       </a:t>
            </a:r>
            <a:br>
              <a:rPr lang="en-US" dirty="0" smtClean="0"/>
            </a:br>
            <a:endParaRPr lang="ar-IQ" dirty="0"/>
          </a:p>
        </p:txBody>
      </p:sp>
      <p:sp>
        <p:nvSpPr>
          <p:cNvPr id="6" name="Rectangle 5"/>
          <p:cNvSpPr/>
          <p:nvPr/>
        </p:nvSpPr>
        <p:spPr>
          <a:xfrm>
            <a:off x="1447801" y="209552"/>
            <a:ext cx="5791200" cy="461665"/>
          </a:xfrm>
          <a:prstGeom prst="rect">
            <a:avLst/>
          </a:prstGeom>
        </p:spPr>
        <p:txBody>
          <a:bodyPr wrap="square">
            <a:spAutoFit/>
          </a:bodyPr>
          <a:lstStyle/>
          <a:p>
            <a:r>
              <a:rPr lang="ar-SA" sz="2400" dirty="0" smtClean="0">
                <a:solidFill>
                  <a:schemeClr val="accent4">
                    <a:lumMod val="60000"/>
                    <a:lumOff val="40000"/>
                  </a:schemeClr>
                </a:solidFill>
              </a:rPr>
              <a:t>ا</a:t>
            </a:r>
            <a:r>
              <a:rPr lang="ar-IQ" sz="2400" dirty="0" smtClean="0">
                <a:solidFill>
                  <a:schemeClr val="accent4">
                    <a:lumMod val="60000"/>
                    <a:lumOff val="40000"/>
                  </a:schemeClr>
                </a:solidFill>
              </a:rPr>
              <a:t>لا</a:t>
            </a:r>
            <a:r>
              <a:rPr lang="ar-SA" sz="2400" dirty="0" smtClean="0">
                <a:solidFill>
                  <a:schemeClr val="accent4">
                    <a:lumMod val="60000"/>
                    <a:lumOff val="40000"/>
                  </a:schemeClr>
                </a:solidFill>
              </a:rPr>
              <a:t>قتصاد المعرف</a:t>
            </a:r>
            <a:r>
              <a:rPr lang="ar-IQ" sz="2400" dirty="0" smtClean="0">
                <a:solidFill>
                  <a:schemeClr val="accent4">
                    <a:lumMod val="60000"/>
                    <a:lumOff val="40000"/>
                  </a:schemeClr>
                </a:solidFill>
              </a:rPr>
              <a:t>ی</a:t>
            </a:r>
            <a:r>
              <a:rPr lang="en-US" sz="2400" dirty="0" smtClean="0">
                <a:solidFill>
                  <a:schemeClr val="accent4">
                    <a:lumMod val="60000"/>
                    <a:lumOff val="40000"/>
                  </a:schemeClr>
                </a:solidFill>
              </a:rPr>
              <a:t> </a:t>
            </a:r>
            <a:r>
              <a:rPr lang="ar-SA" sz="2400" dirty="0">
                <a:solidFill>
                  <a:schemeClr val="accent4">
                    <a:lumMod val="60000"/>
                    <a:lumOff val="40000"/>
                  </a:schemeClr>
                </a:solidFill>
              </a:rPr>
              <a:t>: </a:t>
            </a:r>
            <a:r>
              <a:rPr lang="en-US" sz="2400" dirty="0">
                <a:solidFill>
                  <a:schemeClr val="accent4">
                    <a:lumMod val="60000"/>
                    <a:lumOff val="40000"/>
                  </a:schemeClr>
                </a:solidFill>
              </a:rPr>
              <a:t>Knowledge Economy</a:t>
            </a:r>
            <a:endParaRPr lang="ar-SA" sz="2400" dirty="0">
              <a:solidFill>
                <a:schemeClr val="accent4">
                  <a:lumMod val="60000"/>
                  <a:lumOff val="40000"/>
                </a:schemeClr>
              </a:solidFill>
            </a:endParaRPr>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276350"/>
            <a:ext cx="6855753" cy="275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7139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00150"/>
            <a:ext cx="8229600" cy="3831818"/>
          </a:xfrm>
          <a:prstGeom prst="rect">
            <a:avLst/>
          </a:prstGeom>
        </p:spPr>
        <p:txBody>
          <a:bodyPr wrap="square">
            <a:spAutoFit/>
          </a:bodyPr>
          <a:lstStyle/>
          <a:p>
            <a:pPr algn="just" rtl="1">
              <a:lnSpc>
                <a:spcPct val="150000"/>
              </a:lnSpc>
            </a:pPr>
            <a:r>
              <a:rPr lang="ar-SA" sz="1800" dirty="0" smtClean="0"/>
              <a:t>3.</a:t>
            </a:r>
            <a:r>
              <a:rPr lang="en-US" sz="1800" dirty="0" smtClean="0"/>
              <a:t> </a:t>
            </a:r>
            <a:r>
              <a:rPr lang="ar-SA" sz="1800" dirty="0" smtClean="0"/>
              <a:t>أما </a:t>
            </a:r>
            <a:r>
              <a:rPr lang="ar-SA" sz="1800" dirty="0"/>
              <a:t>منظمة التعاون والتنمية الاقتصادية فعرفته بأنه : ذلك الاقتصاد المبني أساساً على إنتاج ونشر واستخدام المعرفة والمعلومات.</a:t>
            </a:r>
          </a:p>
          <a:p>
            <a:pPr algn="just" rtl="1">
              <a:lnSpc>
                <a:spcPct val="150000"/>
              </a:lnSpc>
            </a:pPr>
            <a:r>
              <a:rPr lang="ar-SA" sz="1800" dirty="0" smtClean="0"/>
              <a:t>4.</a:t>
            </a:r>
            <a:r>
              <a:rPr lang="en-US" sz="1800" dirty="0" smtClean="0"/>
              <a:t> </a:t>
            </a:r>
            <a:r>
              <a:rPr lang="ar-SA" sz="1800" dirty="0" smtClean="0"/>
              <a:t>وعرف </a:t>
            </a:r>
            <a:r>
              <a:rPr lang="ar-SA" sz="1800" dirty="0"/>
              <a:t>برنامج الأمم المتحدة الإنمائي 2003 الاقتصاد المعرفي بأنه : نشر المعرفة وإنتاجها وتوظيفها بكفاية في جميع مجالات النشاط </a:t>
            </a:r>
            <a:r>
              <a:rPr lang="ar-SA" sz="1800" dirty="0" smtClean="0"/>
              <a:t>المجتمع </a:t>
            </a:r>
            <a:r>
              <a:rPr lang="ar-SA" sz="1800" dirty="0"/>
              <a:t>الاقتصادي والمجتمع المدني والسياسة والحياة الخاصة وصولاً لترقية الحالة الإنسانية ، أي إقامة التنمية الإنسانية، ويتطلب الأمر بناء القدرات البشرية الممكنة، والتوزيع الناجح للقدرات البشرية.</a:t>
            </a:r>
          </a:p>
          <a:p>
            <a:pPr algn="just" rtl="1">
              <a:lnSpc>
                <a:spcPct val="150000"/>
              </a:lnSpc>
            </a:pPr>
            <a:r>
              <a:rPr lang="ar-SA" sz="1800" dirty="0" smtClean="0"/>
              <a:t>5.</a:t>
            </a:r>
            <a:r>
              <a:rPr lang="en-US" sz="1800" dirty="0" smtClean="0"/>
              <a:t> </a:t>
            </a:r>
            <a:r>
              <a:rPr lang="ar-SA" sz="1800" dirty="0" smtClean="0"/>
              <a:t>ويعرفه </a:t>
            </a:r>
            <a:r>
              <a:rPr lang="ar-SA" sz="1800" dirty="0"/>
              <a:t>البنك الدولي بأنه : الاقتصاد الذي يحقق استخداماً فعالا للمعرفة من أجل تحقيق التنمية الاقتصادية والاجتماعية، وهذا يتضمن جلب وتطبيق المعارف الأجنبية، بالإضافة إلى تكييف وتكوين المعرفة من أجل تلبية احتياجاته الخاصة.</a:t>
            </a:r>
          </a:p>
        </p:txBody>
      </p:sp>
    </p:spTree>
    <p:extLst>
      <p:ext uri="{BB962C8B-B14F-4D97-AF65-F5344CB8AC3E}">
        <p14:creationId xmlns:p14="http://schemas.microsoft.com/office/powerpoint/2010/main" val="3575769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85952"/>
            <a:ext cx="8229600" cy="1703030"/>
          </a:xfrm>
          <a:prstGeom prst="rect">
            <a:avLst/>
          </a:prstGeom>
        </p:spPr>
        <p:txBody>
          <a:bodyPr wrap="square">
            <a:spAutoFit/>
          </a:bodyPr>
          <a:lstStyle/>
          <a:p>
            <a:pPr algn="just" rtl="1">
              <a:lnSpc>
                <a:spcPct val="150000"/>
              </a:lnSpc>
            </a:pPr>
            <a:r>
              <a:rPr lang="ar-SA" sz="1800" dirty="0" smtClean="0"/>
              <a:t>6.</a:t>
            </a:r>
            <a:r>
              <a:rPr lang="en-US" sz="1800" dirty="0" smtClean="0"/>
              <a:t> </a:t>
            </a:r>
            <a:r>
              <a:rPr lang="ar-SA" sz="1800" dirty="0" smtClean="0"/>
              <a:t>ويمكن </a:t>
            </a:r>
            <a:r>
              <a:rPr lang="ar-SA" sz="1800" dirty="0"/>
              <a:t>القول بأنه: ذلك الاقتصاد الذي يشكل فيه إنتاج المعرفة وتوزيعها واستخدامها، هي المحرِّك الرئيس لعملية النمو المستدام ولخلق الثروة وفرص التوظيف في كل المجالات</a:t>
            </a:r>
            <a:r>
              <a:rPr lang="ar-SA" sz="1800" dirty="0" smtClean="0"/>
              <a:t>.، </a:t>
            </a:r>
            <a:r>
              <a:rPr lang="ar-SA" sz="1800" dirty="0"/>
              <a:t>بحيث تشكل هذه المعرفة (سواءً ما يعرف بالمعرفة الصريحة التي تشتمل على قواعد البيانات والمعلومات والبرمجيات وغيرها، أو المعرفة الضمنية التي يمثلها الإفراد بخبراتهم ومعارفهم وعلاقاتهم وتفاعلاتهم) مصدراً رئيساً لثروة المجتمع ورفاهيته.</a:t>
            </a:r>
          </a:p>
        </p:txBody>
      </p:sp>
    </p:spTree>
    <p:extLst>
      <p:ext uri="{BB962C8B-B14F-4D97-AF65-F5344CB8AC3E}">
        <p14:creationId xmlns:p14="http://schemas.microsoft.com/office/powerpoint/2010/main" val="2458218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363" y="946150"/>
            <a:ext cx="6643687" cy="324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2649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363" y="287338"/>
            <a:ext cx="6643687" cy="456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2649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00150"/>
            <a:ext cx="8229600" cy="3831818"/>
          </a:xfrm>
          <a:prstGeom prst="rect">
            <a:avLst/>
          </a:prstGeom>
        </p:spPr>
        <p:txBody>
          <a:bodyPr wrap="square">
            <a:spAutoFit/>
          </a:bodyPr>
          <a:lstStyle/>
          <a:p>
            <a:pPr algn="just" rtl="1">
              <a:lnSpc>
                <a:spcPct val="150000"/>
              </a:lnSpc>
            </a:pPr>
            <a:r>
              <a:rPr lang="en-US" sz="1800" dirty="0" smtClean="0"/>
              <a:t>	</a:t>
            </a:r>
            <a:r>
              <a:rPr lang="ar-SA" sz="1800" dirty="0" smtClean="0"/>
              <a:t>بحكم </a:t>
            </a:r>
            <a:r>
              <a:rPr lang="ar-SA" sz="1800" dirty="0"/>
              <a:t>تسارع التحولات الاقتصادية والتطورات التكنلوجية فقد عمل بعض الباحثين الاقتصاديين على اعادة النظر والتميز بين هاتين مصطلحين( اقتصاد المعرفة و الاقتصاد القائم على المعرفة).</a:t>
            </a:r>
          </a:p>
          <a:p>
            <a:pPr algn="just" rtl="1">
              <a:lnSpc>
                <a:spcPct val="150000"/>
              </a:lnSpc>
            </a:pPr>
            <a:r>
              <a:rPr lang="ar-SA" sz="1800" dirty="0"/>
              <a:t>اقتصاد المعرفي هو مايتعلق باقتصاديات عمليات المعرفة ذاتها,اي انتاج وصناعة المعرفة وعمليات البحث والتطوير, سواء من حيث تكاليف العملية المعرفية مثل تكاليف البحث والتطويراو تكاليف ادارة الاعمال الاستشارة او اعداد الخبراء وتدريبهم من جهة , وبين العائد او الايراد الناتج من هذة العملية </a:t>
            </a:r>
            <a:r>
              <a:rPr lang="ar-SA" sz="1800" dirty="0" smtClean="0"/>
              <a:t>.</a:t>
            </a:r>
            <a:endParaRPr lang="en-US" sz="1800" dirty="0" smtClean="0"/>
          </a:p>
          <a:p>
            <a:pPr algn="just" rtl="1">
              <a:lnSpc>
                <a:spcPct val="150000"/>
              </a:lnSpc>
            </a:pPr>
            <a:r>
              <a:rPr lang="en-US" sz="1800" dirty="0" smtClean="0"/>
              <a:t>	</a:t>
            </a:r>
            <a:r>
              <a:rPr lang="ar-SA" sz="1800" dirty="0" smtClean="0"/>
              <a:t>ولكن </a:t>
            </a:r>
            <a:r>
              <a:rPr lang="ar-SA" sz="1800" dirty="0"/>
              <a:t>الاقتصاد القائم على المعرفة يعتبر مرحلة متقدمة من الاقتصاد المعرفي، أي أنه يعتمد على تطبيق الاقتصاد المعرفي في مختلف الأنشطة الاقتصادية والاجتماعية مثل العلاقة بين تكنولوجيا المعلومات مع قطاعات متعددة كالاتصالات مثل: تشخيص الأمراض عن بعد، إجراء العمليات الجراحية عن بعد، الإنتاج عن بعد، عقد المؤتمرات عن بعد... . </a:t>
            </a:r>
          </a:p>
        </p:txBody>
      </p:sp>
      <p:sp>
        <p:nvSpPr>
          <p:cNvPr id="3" name="Rectangle 2"/>
          <p:cNvSpPr/>
          <p:nvPr/>
        </p:nvSpPr>
        <p:spPr>
          <a:xfrm>
            <a:off x="1066801" y="133350"/>
            <a:ext cx="7547258" cy="923330"/>
          </a:xfrm>
          <a:prstGeom prst="rect">
            <a:avLst/>
          </a:prstGeom>
        </p:spPr>
        <p:txBody>
          <a:bodyPr wrap="none">
            <a:spAutoFit/>
          </a:bodyPr>
          <a:lstStyle/>
          <a:p>
            <a:pPr algn="just" rtl="1">
              <a:lnSpc>
                <a:spcPct val="150000"/>
              </a:lnSpc>
            </a:pP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التميز بين مصطلحي اقتصاد المعرفة و الاقتصاد القائم على المعرفة</a:t>
            </a:r>
          </a:p>
        </p:txBody>
      </p:sp>
    </p:spTree>
    <p:extLst>
      <p:ext uri="{BB962C8B-B14F-4D97-AF65-F5344CB8AC3E}">
        <p14:creationId xmlns:p14="http://schemas.microsoft.com/office/powerpoint/2010/main" val="18101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57352"/>
            <a:ext cx="8229600" cy="2585323"/>
          </a:xfrm>
          <a:prstGeom prst="rect">
            <a:avLst/>
          </a:prstGeom>
        </p:spPr>
        <p:txBody>
          <a:bodyPr wrap="square">
            <a:spAutoFit/>
          </a:bodyPr>
          <a:lstStyle/>
          <a:p>
            <a:pPr algn="just" rtl="1">
              <a:lnSpc>
                <a:spcPct val="150000"/>
              </a:lnSpc>
            </a:pPr>
            <a:r>
              <a:rPr lang="ar-SA" sz="1800" dirty="0" smtClean="0"/>
              <a:t>بشكل </a:t>
            </a:r>
            <a:r>
              <a:rPr lang="ar-SA" sz="1800" dirty="0"/>
              <a:t>عام يتميز الاقتصاد المبني على المعرفة بالآتي</a:t>
            </a:r>
            <a:r>
              <a:rPr lang="ar-SA" sz="1800" dirty="0" smtClean="0"/>
              <a:t>:</a:t>
            </a:r>
            <a:endParaRPr lang="en-US" sz="1800" dirty="0" smtClean="0"/>
          </a:p>
          <a:p>
            <a:pPr algn="just" rtl="1">
              <a:lnSpc>
                <a:spcPct val="150000"/>
              </a:lnSpc>
            </a:pPr>
            <a:endParaRPr lang="ar-SA" sz="1800" dirty="0"/>
          </a:p>
          <a:p>
            <a:pPr algn="just" rtl="1">
              <a:lnSpc>
                <a:spcPct val="150000"/>
              </a:lnSpc>
            </a:pPr>
            <a:r>
              <a:rPr lang="ar-SA" sz="1800" dirty="0" smtClean="0"/>
              <a:t>1.</a:t>
            </a:r>
            <a:r>
              <a:rPr lang="en-US" sz="1800" dirty="0" smtClean="0"/>
              <a:t> </a:t>
            </a:r>
            <a:r>
              <a:rPr lang="ar-SA" sz="1800" dirty="0" smtClean="0"/>
              <a:t>لا </a:t>
            </a:r>
            <a:r>
              <a:rPr lang="ar-SA" sz="1800" dirty="0"/>
              <a:t>تمثل المسافات أياً كان أبعادها أي عائق أمام عملية التنمية الاقتصادية أو الاتصال أو التعليم أو نجاح المشروعات أو الاندماج الكامل في المجتمع بشكل عام.</a:t>
            </a:r>
          </a:p>
          <a:p>
            <a:pPr algn="just" rtl="1">
              <a:lnSpc>
                <a:spcPct val="150000"/>
              </a:lnSpc>
            </a:pPr>
            <a:r>
              <a:rPr lang="ar-SA" sz="1800" dirty="0" smtClean="0"/>
              <a:t>2.</a:t>
            </a:r>
            <a:r>
              <a:rPr lang="en-US" sz="1800" dirty="0" smtClean="0"/>
              <a:t> </a:t>
            </a:r>
            <a:r>
              <a:rPr lang="ar-SA" sz="1800" dirty="0" smtClean="0"/>
              <a:t>إن </a:t>
            </a:r>
            <a:r>
              <a:rPr lang="ar-SA" sz="1800" dirty="0"/>
              <a:t>المعرفة متاحة بشكل متزايد لكافة الأفراد ويتم توفيرها بصورة تتوافق والاحتياجات الفردية </a:t>
            </a:r>
            <a:r>
              <a:rPr lang="ar-SA" sz="1800" dirty="0" smtClean="0"/>
              <a:t>وبما </a:t>
            </a:r>
            <a:r>
              <a:rPr lang="ar-SA" sz="1800" dirty="0"/>
              <a:t>يمكن كل فرد من اتخاذ القرارات بصورة أكثر حكمة في كافة مجالات الحياة.</a:t>
            </a:r>
          </a:p>
        </p:txBody>
      </p:sp>
      <p:sp>
        <p:nvSpPr>
          <p:cNvPr id="3" name="Rectangle 2"/>
          <p:cNvSpPr/>
          <p:nvPr/>
        </p:nvSpPr>
        <p:spPr>
          <a:xfrm>
            <a:off x="2133600" y="133352"/>
            <a:ext cx="4572000" cy="1015663"/>
          </a:xfrm>
          <a:prstGeom prst="rect">
            <a:avLst/>
          </a:prstGeom>
        </p:spPr>
        <p:txBody>
          <a:bodyPr>
            <a:spAutoFit/>
          </a:bodyPr>
          <a:lstStyle/>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الفصل الثاني</a:t>
            </a:r>
          </a:p>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سمات وخصائص الاقتصاد المعرفي</a:t>
            </a:r>
          </a:p>
        </p:txBody>
      </p:sp>
    </p:spTree>
    <p:extLst>
      <p:ext uri="{BB962C8B-B14F-4D97-AF65-F5344CB8AC3E}">
        <p14:creationId xmlns:p14="http://schemas.microsoft.com/office/powerpoint/2010/main" val="3155190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57352"/>
            <a:ext cx="8229600" cy="2585323"/>
          </a:xfrm>
          <a:prstGeom prst="rect">
            <a:avLst/>
          </a:prstGeom>
        </p:spPr>
        <p:txBody>
          <a:bodyPr wrap="square">
            <a:spAutoFit/>
          </a:bodyPr>
          <a:lstStyle/>
          <a:p>
            <a:pPr algn="just" rtl="1">
              <a:lnSpc>
                <a:spcPct val="150000"/>
              </a:lnSpc>
            </a:pPr>
            <a:r>
              <a:rPr lang="ar-SA" sz="1800" dirty="0" smtClean="0"/>
              <a:t>3.</a:t>
            </a:r>
            <a:r>
              <a:rPr lang="en-US" sz="1800" dirty="0" smtClean="0"/>
              <a:t> </a:t>
            </a:r>
            <a:r>
              <a:rPr lang="ar-SA" sz="1800" dirty="0" smtClean="0"/>
              <a:t>إن </a:t>
            </a:r>
            <a:r>
              <a:rPr lang="ar-SA" sz="1800" dirty="0"/>
              <a:t>كل فرد في المجتمع ليس مجرد مستهلك للمعلومات، ولكنه أيضاً صانع أو مبتكر لها</a:t>
            </a:r>
            <a:r>
              <a:rPr lang="ar-SA" sz="1800" dirty="0" smtClean="0"/>
              <a:t>.</a:t>
            </a:r>
            <a:endParaRPr lang="en-US" sz="1800" dirty="0" smtClean="0"/>
          </a:p>
          <a:p>
            <a:pPr algn="just" rtl="1">
              <a:lnSpc>
                <a:spcPct val="150000"/>
              </a:lnSpc>
            </a:pPr>
            <a:endParaRPr lang="ar-SA" sz="1800" dirty="0"/>
          </a:p>
          <a:p>
            <a:pPr algn="just" rtl="1">
              <a:lnSpc>
                <a:spcPct val="150000"/>
              </a:lnSpc>
            </a:pPr>
            <a:r>
              <a:rPr lang="ar-SA" sz="1800" dirty="0" smtClean="0"/>
              <a:t>4.</a:t>
            </a:r>
            <a:r>
              <a:rPr lang="en-US" sz="1800" dirty="0" smtClean="0"/>
              <a:t> </a:t>
            </a:r>
            <a:r>
              <a:rPr lang="ar-SA" sz="1800" dirty="0" smtClean="0"/>
              <a:t>إن </a:t>
            </a:r>
            <a:r>
              <a:rPr lang="ar-SA" sz="1800" dirty="0"/>
              <a:t>اقتصاد المعرفة اقتصادٌ منفتح على العالم، لأنه لا يوجد اقتصاد يمكنه خلق واحتكار المعرفة دون أن يشارك أو يستورد المعارف الجديدة من الآخرين، كما أن المناخ الاقتصادي على المستوى الكلي في الاقتصاد المبني على المعرفة يجب أن يكون مشجعاً للاستثمار في المعرفة والمعلومات والقدرة على الابتكار، وهو أمر في غاية الأهمية، لأن ضمان ديمومة الاقتصاد المبني على المعرفة يقتضي ضرورة تشجيع الاستثمار في المستقبل.</a:t>
            </a:r>
          </a:p>
        </p:txBody>
      </p:sp>
    </p:spTree>
    <p:extLst>
      <p:ext uri="{BB962C8B-B14F-4D97-AF65-F5344CB8AC3E}">
        <p14:creationId xmlns:p14="http://schemas.microsoft.com/office/powerpoint/2010/main" val="38831711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28752"/>
            <a:ext cx="8229600" cy="3000821"/>
          </a:xfrm>
          <a:prstGeom prst="rect">
            <a:avLst/>
          </a:prstGeom>
        </p:spPr>
        <p:txBody>
          <a:bodyPr wrap="square">
            <a:spAutoFit/>
          </a:bodyPr>
          <a:lstStyle/>
          <a:p>
            <a:pPr algn="just" rtl="1">
              <a:lnSpc>
                <a:spcPct val="150000"/>
              </a:lnSpc>
            </a:pPr>
            <a:r>
              <a:rPr lang="en-US" sz="1800" dirty="0" smtClean="0"/>
              <a:t>	</a:t>
            </a:r>
            <a:r>
              <a:rPr lang="ar-SA" sz="1800" dirty="0" smtClean="0"/>
              <a:t>ويتميز </a:t>
            </a:r>
            <a:r>
              <a:rPr lang="ar-SA" sz="1800" dirty="0"/>
              <a:t>اقتصاد المعرفة بمجموعة من السمات والخصائص الأخرى التي تميزه عن الاقتصاد التقليدي، و من خلال مراجعتنا للأدبيات التي تناولت سمات وخصائص اقتصاد المعرفة، وجدنا </a:t>
            </a:r>
            <a:r>
              <a:rPr lang="ar-SA" sz="1800" dirty="0" smtClean="0"/>
              <a:t>أن</a:t>
            </a:r>
            <a:r>
              <a:rPr lang="ar-IQ" sz="1800" dirty="0"/>
              <a:t> </a:t>
            </a:r>
            <a:r>
              <a:rPr lang="ar-IQ" sz="1800" dirty="0" smtClean="0"/>
              <a:t>هناک</a:t>
            </a:r>
            <a:r>
              <a:rPr lang="ar-SA" sz="1800" dirty="0" smtClean="0"/>
              <a:t> الصفات التالية</a:t>
            </a:r>
            <a:r>
              <a:rPr lang="ar-IQ" sz="1800" dirty="0" smtClean="0"/>
              <a:t> لاقتصاد المعرفە</a:t>
            </a:r>
            <a:endParaRPr lang="ar-SA" sz="1800" dirty="0"/>
          </a:p>
          <a:p>
            <a:pPr algn="just" rtl="1">
              <a:lnSpc>
                <a:spcPct val="150000"/>
              </a:lnSpc>
            </a:pPr>
            <a:r>
              <a:rPr lang="ar-SA" sz="1800" dirty="0" smtClean="0"/>
              <a:t>1.</a:t>
            </a:r>
            <a:r>
              <a:rPr lang="en-US" sz="1800" dirty="0" smtClean="0"/>
              <a:t> </a:t>
            </a:r>
            <a:r>
              <a:rPr lang="ar-SA" sz="1800" dirty="0" smtClean="0"/>
              <a:t>أنه </a:t>
            </a:r>
            <a:r>
              <a:rPr lang="ar-SA" sz="1800" dirty="0"/>
              <a:t>كثيف المعرفة يرتكز على الاستثمار في الموارد البشرية باعتبارها رأس المال المعرفي و الفكري.</a:t>
            </a:r>
          </a:p>
          <a:p>
            <a:pPr algn="just" rtl="1">
              <a:lnSpc>
                <a:spcPct val="150000"/>
              </a:lnSpc>
            </a:pPr>
            <a:r>
              <a:rPr lang="ar-SA" sz="1800" dirty="0" smtClean="0"/>
              <a:t>2.</a:t>
            </a:r>
            <a:r>
              <a:rPr lang="en-US" sz="1800" dirty="0" smtClean="0"/>
              <a:t> </a:t>
            </a:r>
            <a:r>
              <a:rPr lang="ar-SA" sz="1800" dirty="0" smtClean="0"/>
              <a:t>الاعتماد </a:t>
            </a:r>
            <a:r>
              <a:rPr lang="ar-SA" sz="1800" dirty="0"/>
              <a:t>على القوى العاملة المؤهلة و المدربة و المتخصصة في التقنيات الجديدة.</a:t>
            </a:r>
          </a:p>
          <a:p>
            <a:pPr algn="just" rtl="1">
              <a:lnSpc>
                <a:spcPct val="150000"/>
              </a:lnSpc>
            </a:pPr>
            <a:r>
              <a:rPr lang="ar-SA" sz="1800" dirty="0" smtClean="0"/>
              <a:t>3.</a:t>
            </a:r>
            <a:r>
              <a:rPr lang="en-US" sz="1800" dirty="0" smtClean="0"/>
              <a:t> </a:t>
            </a:r>
            <a:r>
              <a:rPr lang="ar-SA" sz="1800" dirty="0" smtClean="0"/>
              <a:t>ا</a:t>
            </a:r>
            <a:r>
              <a:rPr lang="ar-IQ" sz="1800" dirty="0" smtClean="0"/>
              <a:t>لا</a:t>
            </a:r>
            <a:r>
              <a:rPr lang="ar-SA" sz="1800" dirty="0" smtClean="0"/>
              <a:t>عتماد </a:t>
            </a:r>
            <a:r>
              <a:rPr lang="ar-IQ" sz="1800" dirty="0" smtClean="0"/>
              <a:t> على </a:t>
            </a:r>
            <a:r>
              <a:rPr lang="ar-SA" sz="1800" dirty="0" smtClean="0"/>
              <a:t>التعلم </a:t>
            </a:r>
            <a:r>
              <a:rPr lang="ar-SA" sz="1800" dirty="0"/>
              <a:t>و التدريب المستمرين وإعادة التدريب، التي تضمن للعاملين مواكبة التطورات التي تحدث في ميادين المعرفة.</a:t>
            </a:r>
          </a:p>
        </p:txBody>
      </p:sp>
    </p:spTree>
    <p:extLst>
      <p:ext uri="{BB962C8B-B14F-4D97-AF65-F5344CB8AC3E}">
        <p14:creationId xmlns:p14="http://schemas.microsoft.com/office/powerpoint/2010/main" val="713093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57352"/>
            <a:ext cx="8229600" cy="2585323"/>
          </a:xfrm>
          <a:prstGeom prst="rect">
            <a:avLst/>
          </a:prstGeom>
        </p:spPr>
        <p:txBody>
          <a:bodyPr wrap="square">
            <a:spAutoFit/>
          </a:bodyPr>
          <a:lstStyle/>
          <a:p>
            <a:pPr algn="just" rtl="1">
              <a:lnSpc>
                <a:spcPct val="150000"/>
              </a:lnSpc>
            </a:pPr>
            <a:r>
              <a:rPr lang="ar-SA" sz="1800" dirty="0" smtClean="0"/>
              <a:t>4.</a:t>
            </a:r>
            <a:r>
              <a:rPr lang="en-US" sz="1800" dirty="0" smtClean="0"/>
              <a:t> </a:t>
            </a:r>
            <a:r>
              <a:rPr lang="ar-SA" sz="1800" dirty="0" smtClean="0"/>
              <a:t>انتقال </a:t>
            </a:r>
            <a:r>
              <a:rPr lang="ar-SA" sz="1800" dirty="0"/>
              <a:t>النشاط الاقتصادي من إنتاج و صناعة السلع إلى إنتاج وصناعة الخدمات المعرفية.</a:t>
            </a:r>
          </a:p>
          <a:p>
            <a:pPr algn="just" rtl="1">
              <a:lnSpc>
                <a:spcPct val="150000"/>
              </a:lnSpc>
            </a:pPr>
            <a:r>
              <a:rPr lang="ar-SA" sz="1800" dirty="0" smtClean="0"/>
              <a:t>5.</a:t>
            </a:r>
            <a:r>
              <a:rPr lang="en-US" sz="1800" dirty="0" smtClean="0"/>
              <a:t> </a:t>
            </a:r>
            <a:r>
              <a:rPr lang="ar-SA" sz="1800" dirty="0" smtClean="0"/>
              <a:t>تفعيل </a:t>
            </a:r>
            <a:r>
              <a:rPr lang="ar-SA" sz="1800" dirty="0"/>
              <a:t>عمليات البحث و التطوير كمحرك للتغيير و التنمية.</a:t>
            </a:r>
          </a:p>
          <a:p>
            <a:pPr algn="just" rtl="1">
              <a:lnSpc>
                <a:spcPct val="150000"/>
              </a:lnSpc>
            </a:pPr>
            <a:r>
              <a:rPr lang="ar-SA" sz="1800" dirty="0" smtClean="0"/>
              <a:t>6.</a:t>
            </a:r>
            <a:r>
              <a:rPr lang="en-US" sz="1800" dirty="0" smtClean="0"/>
              <a:t> </a:t>
            </a:r>
            <a:r>
              <a:rPr lang="ar-SA" sz="1800" dirty="0" smtClean="0"/>
              <a:t>ارتفاع </a:t>
            </a:r>
            <a:r>
              <a:rPr lang="ar-SA" sz="1800" dirty="0"/>
              <a:t>الدخل لصناع المعرفة كلما ارتفعت مؤهلاتهم و تنوعت </a:t>
            </a:r>
            <a:r>
              <a:rPr lang="ar-SA" sz="1800" dirty="0" smtClean="0"/>
              <a:t>خبراتهم</a:t>
            </a:r>
            <a:r>
              <a:rPr lang="ar-SA" sz="1800" dirty="0"/>
              <a:t>.</a:t>
            </a:r>
          </a:p>
          <a:p>
            <a:pPr algn="just" rtl="1">
              <a:lnSpc>
                <a:spcPct val="150000"/>
              </a:lnSpc>
            </a:pPr>
            <a:r>
              <a:rPr lang="ar-SA" sz="1800" dirty="0" smtClean="0"/>
              <a:t>7.</a:t>
            </a:r>
            <a:r>
              <a:rPr lang="en-US" sz="1800" dirty="0" smtClean="0"/>
              <a:t> </a:t>
            </a:r>
            <a:r>
              <a:rPr lang="ar-SA" sz="1800" dirty="0" smtClean="0"/>
              <a:t>أنه </a:t>
            </a:r>
            <a:r>
              <a:rPr lang="ar-SA" sz="1800" dirty="0"/>
              <a:t>مرن شديد السرعة و التغير، يتطور لتلبية احتياجات متغيرة، ويمتاز بالانفتاح و المنافسة العالمية؛ إذ لا توجد حواجز للدخول إلى اقتصاد المعرفة، بل هو اقتصاد مفتوح بالكامل.</a:t>
            </a:r>
          </a:p>
          <a:p>
            <a:pPr algn="just" rtl="1">
              <a:lnSpc>
                <a:spcPct val="150000"/>
              </a:lnSpc>
            </a:pPr>
            <a:r>
              <a:rPr lang="ar-SA" sz="1800" dirty="0" smtClean="0"/>
              <a:t>8.</a:t>
            </a:r>
            <a:r>
              <a:rPr lang="en-US" sz="1800" dirty="0" smtClean="0"/>
              <a:t> </a:t>
            </a:r>
            <a:r>
              <a:rPr lang="ar-SA" sz="1800" dirty="0" smtClean="0"/>
              <a:t>يملك </a:t>
            </a:r>
            <a:r>
              <a:rPr lang="ar-SA" sz="1800" dirty="0"/>
              <a:t>القدرة على الابتكار وإيجاد و توليد منتجات فكرية معرفية جديدة لم تكن الأسواق تعرفها من قبل.</a:t>
            </a:r>
          </a:p>
        </p:txBody>
      </p:sp>
    </p:spTree>
    <p:extLst>
      <p:ext uri="{BB962C8B-B14F-4D97-AF65-F5344CB8AC3E}">
        <p14:creationId xmlns:p14="http://schemas.microsoft.com/office/powerpoint/2010/main" val="968417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00150"/>
            <a:ext cx="8229600" cy="3416320"/>
          </a:xfrm>
          <a:prstGeom prst="rect">
            <a:avLst/>
          </a:prstGeom>
        </p:spPr>
        <p:txBody>
          <a:bodyPr wrap="square">
            <a:spAutoFit/>
          </a:bodyPr>
          <a:lstStyle/>
          <a:p>
            <a:pPr algn="just" rtl="1">
              <a:lnSpc>
                <a:spcPct val="150000"/>
              </a:lnSpc>
            </a:pPr>
            <a:r>
              <a:rPr lang="ar-SA" sz="1800" dirty="0"/>
              <a:t>من جملة المكونات التالية:-</a:t>
            </a:r>
          </a:p>
          <a:p>
            <a:pPr algn="just" rtl="1">
              <a:lnSpc>
                <a:spcPct val="150000"/>
              </a:lnSpc>
            </a:pPr>
            <a:r>
              <a:rPr lang="ar-SA" sz="1800" dirty="0" smtClean="0"/>
              <a:t>1. أنواع </a:t>
            </a:r>
            <a:r>
              <a:rPr lang="ar-SA" sz="1800" dirty="0"/>
              <a:t>السلع المعرفية:</a:t>
            </a:r>
          </a:p>
          <a:p>
            <a:pPr algn="just" rtl="1">
              <a:lnSpc>
                <a:spcPct val="150000"/>
              </a:lnSpc>
            </a:pPr>
            <a:r>
              <a:rPr lang="ar-SA" sz="1800" dirty="0"/>
              <a:t> </a:t>
            </a:r>
            <a:r>
              <a:rPr lang="ar-SA" sz="1800" dirty="0" smtClean="0"/>
              <a:t>      أ. المعارف </a:t>
            </a:r>
            <a:r>
              <a:rPr lang="ar-SA" sz="1800" dirty="0"/>
              <a:t>العلمية: </a:t>
            </a:r>
            <a:r>
              <a:rPr lang="ar-IQ" sz="1800" dirty="0" smtClean="0"/>
              <a:t>عبارە عن المعرفە التکنلوجیە وتبادل الخبرات فی هذا المجال</a:t>
            </a:r>
          </a:p>
          <a:p>
            <a:pPr algn="just" rtl="1">
              <a:lnSpc>
                <a:spcPct val="150000"/>
              </a:lnSpc>
            </a:pPr>
            <a:r>
              <a:rPr lang="ar-SA" sz="1800" dirty="0" smtClean="0"/>
              <a:t>‌      ب. المعارف </a:t>
            </a:r>
            <a:r>
              <a:rPr lang="ar-SA" sz="1800" dirty="0"/>
              <a:t>الاكاديمية: تبادل المعارف الاكاديمية عبر </a:t>
            </a:r>
            <a:r>
              <a:rPr lang="ar-SA" sz="1800" dirty="0" smtClean="0"/>
              <a:t>الجامعات.</a:t>
            </a:r>
            <a:endParaRPr lang="ar-SA" sz="1800" dirty="0"/>
          </a:p>
          <a:p>
            <a:pPr algn="just" rtl="1">
              <a:lnSpc>
                <a:spcPct val="150000"/>
              </a:lnSpc>
            </a:pPr>
            <a:r>
              <a:rPr lang="ar-SA" sz="1800" dirty="0" smtClean="0"/>
              <a:t>‌      ج. المعارف </a:t>
            </a:r>
            <a:r>
              <a:rPr lang="ar-SA" sz="1800" dirty="0"/>
              <a:t>الاعلامية: وهي كل ما يختص بإيصال الاخبار والاعلان بكافة اشكاله</a:t>
            </a:r>
            <a:r>
              <a:rPr lang="ar-SA" sz="1800" dirty="0" smtClean="0"/>
              <a:t>.</a:t>
            </a:r>
            <a:endParaRPr lang="ar-SA" sz="1800" dirty="0"/>
          </a:p>
          <a:p>
            <a:pPr algn="just" rtl="1">
              <a:lnSpc>
                <a:spcPct val="150000"/>
              </a:lnSpc>
            </a:pPr>
            <a:r>
              <a:rPr lang="ar-SA" sz="1800" dirty="0" smtClean="0"/>
              <a:t>2. حوامل </a:t>
            </a:r>
            <a:r>
              <a:rPr lang="ar-SA" sz="1800" dirty="0"/>
              <a:t>السلع المعرفية</a:t>
            </a:r>
            <a:r>
              <a:rPr lang="ar-SA" sz="1800" dirty="0" smtClean="0"/>
              <a:t>: الراديو</a:t>
            </a:r>
            <a:r>
              <a:rPr lang="ar-SA" sz="1800" dirty="0"/>
              <a:t>، التلفاز، الكاسيت، الجريدة، المجلة، الكمبيوتر، الاقراص المرنة والمدبلجة، المجلة الالكترونية، النشر الالكتروني والانترنيت.</a:t>
            </a:r>
          </a:p>
          <a:p>
            <a:pPr algn="just" rtl="1">
              <a:lnSpc>
                <a:spcPct val="150000"/>
              </a:lnSpc>
            </a:pPr>
            <a:r>
              <a:rPr lang="ar-SA" sz="1800" dirty="0" smtClean="0"/>
              <a:t>3. البنية </a:t>
            </a:r>
            <a:r>
              <a:rPr lang="ar-SA" sz="1800" dirty="0"/>
              <a:t>التحتية للاقتصاد المعرفي: يتكون من الانترنيت كعامل رئيسي لذلك الاقتصاد.</a:t>
            </a:r>
          </a:p>
        </p:txBody>
      </p:sp>
      <p:sp>
        <p:nvSpPr>
          <p:cNvPr id="3" name="Rectangle 2"/>
          <p:cNvSpPr/>
          <p:nvPr/>
        </p:nvSpPr>
        <p:spPr>
          <a:xfrm>
            <a:off x="5562601" y="590551"/>
            <a:ext cx="2959464" cy="412934"/>
          </a:xfrm>
          <a:prstGeom prst="rect">
            <a:avLst/>
          </a:prstGeom>
        </p:spPr>
        <p:txBody>
          <a:bodyPr wrap="none">
            <a:spAutoFit/>
          </a:bodyPr>
          <a:lstStyle/>
          <a:p>
            <a:pPr algn="just" rtl="1">
              <a:lnSpc>
                <a:spcPts val="2500"/>
              </a:lnSpc>
              <a:spcAft>
                <a:spcPts val="600"/>
              </a:spcAft>
            </a:pPr>
            <a:r>
              <a:rPr lang="ar-IQ"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مكونات الاقتصاد المعرفي:</a:t>
            </a:r>
            <a:endPar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53614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4</a:t>
            </a:fld>
            <a:endParaRPr lang="en-US"/>
          </a:p>
        </p:txBody>
      </p:sp>
      <p:sp>
        <p:nvSpPr>
          <p:cNvPr id="2" name="Title 1"/>
          <p:cNvSpPr>
            <a:spLocks noGrp="1"/>
          </p:cNvSpPr>
          <p:nvPr>
            <p:ph type="title"/>
          </p:nvPr>
        </p:nvSpPr>
        <p:spPr/>
        <p:txBody>
          <a:bodyPr>
            <a:normAutofit fontScale="90000"/>
          </a:bodyPr>
          <a:lstStyle/>
          <a:p>
            <a:r>
              <a:rPr lang="en-US" dirty="0" smtClean="0"/>
              <a:t>       </a:t>
            </a:r>
            <a:br>
              <a:rPr lang="en-US" dirty="0" smtClean="0"/>
            </a:br>
            <a:endParaRPr lang="ar-IQ" dirty="0"/>
          </a:p>
        </p:txBody>
      </p:sp>
      <p:sp>
        <p:nvSpPr>
          <p:cNvPr id="6" name="Rectangle 5"/>
          <p:cNvSpPr/>
          <p:nvPr/>
        </p:nvSpPr>
        <p:spPr>
          <a:xfrm>
            <a:off x="1447801" y="209552"/>
            <a:ext cx="5791200" cy="461665"/>
          </a:xfrm>
          <a:prstGeom prst="rect">
            <a:avLst/>
          </a:prstGeom>
        </p:spPr>
        <p:txBody>
          <a:bodyPr wrap="square">
            <a:spAutoFit/>
          </a:bodyPr>
          <a:lstStyle/>
          <a:p>
            <a:r>
              <a:rPr lang="ar-SA" sz="2400" dirty="0" smtClean="0">
                <a:solidFill>
                  <a:schemeClr val="accent4">
                    <a:lumMod val="60000"/>
                    <a:lumOff val="40000"/>
                  </a:schemeClr>
                </a:solidFill>
              </a:rPr>
              <a:t>ا</a:t>
            </a:r>
            <a:r>
              <a:rPr lang="ar-IQ" sz="2400" dirty="0" smtClean="0">
                <a:solidFill>
                  <a:schemeClr val="accent4">
                    <a:lumMod val="60000"/>
                    <a:lumOff val="40000"/>
                  </a:schemeClr>
                </a:solidFill>
              </a:rPr>
              <a:t>لا</a:t>
            </a:r>
            <a:r>
              <a:rPr lang="ar-SA" sz="2400" dirty="0" smtClean="0">
                <a:solidFill>
                  <a:schemeClr val="accent4">
                    <a:lumMod val="60000"/>
                    <a:lumOff val="40000"/>
                  </a:schemeClr>
                </a:solidFill>
              </a:rPr>
              <a:t>قتصاد المعرف</a:t>
            </a:r>
            <a:r>
              <a:rPr lang="ar-IQ" sz="2400" dirty="0" smtClean="0">
                <a:solidFill>
                  <a:schemeClr val="accent4">
                    <a:lumMod val="60000"/>
                    <a:lumOff val="40000"/>
                  </a:schemeClr>
                </a:solidFill>
              </a:rPr>
              <a:t>ی</a:t>
            </a:r>
            <a:r>
              <a:rPr lang="en-US" sz="2400" dirty="0" smtClean="0">
                <a:solidFill>
                  <a:schemeClr val="accent4">
                    <a:lumMod val="60000"/>
                    <a:lumOff val="40000"/>
                  </a:schemeClr>
                </a:solidFill>
              </a:rPr>
              <a:t> </a:t>
            </a:r>
            <a:r>
              <a:rPr lang="ar-SA" sz="2400" dirty="0">
                <a:solidFill>
                  <a:schemeClr val="accent4">
                    <a:lumMod val="60000"/>
                    <a:lumOff val="40000"/>
                  </a:schemeClr>
                </a:solidFill>
              </a:rPr>
              <a:t>: </a:t>
            </a:r>
            <a:r>
              <a:rPr lang="en-US" sz="2400" dirty="0">
                <a:solidFill>
                  <a:schemeClr val="accent4">
                    <a:lumMod val="60000"/>
                    <a:lumOff val="40000"/>
                  </a:schemeClr>
                </a:solidFill>
              </a:rPr>
              <a:t>Knowledge Economy</a:t>
            </a:r>
            <a:endParaRPr lang="ar-SA" sz="2400" dirty="0">
              <a:solidFill>
                <a:schemeClr val="accent4">
                  <a:lumMod val="60000"/>
                  <a:lumOff val="40000"/>
                </a:schemeClr>
              </a:solidFill>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29" y="1276350"/>
            <a:ext cx="8956428"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80536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00150"/>
            <a:ext cx="8229600" cy="3831818"/>
          </a:xfrm>
          <a:prstGeom prst="rect">
            <a:avLst/>
          </a:prstGeom>
        </p:spPr>
        <p:txBody>
          <a:bodyPr wrap="square">
            <a:spAutoFit/>
          </a:bodyPr>
          <a:lstStyle/>
          <a:p>
            <a:pPr algn="just" rtl="1">
              <a:lnSpc>
                <a:spcPct val="150000"/>
              </a:lnSpc>
            </a:pPr>
            <a:r>
              <a:rPr lang="ar-SA" sz="1800" dirty="0" smtClean="0"/>
              <a:t>	أشارت </a:t>
            </a:r>
            <a:r>
              <a:rPr lang="ar-SA" sz="1800" dirty="0"/>
              <a:t>العديد من الدراسات إلى انه يوجد شيء من التداخل في مفهوم كل من المعرفة والبيانات و المعلومات حيث أن هذه المصطلحات قريبة جدا من بعضها و تستخدم أحيانا لتحديد نفس الشيء مـع أنهـا تغطي حقائق مختلفة.</a:t>
            </a:r>
          </a:p>
          <a:p>
            <a:pPr algn="just" rtl="1">
              <a:lnSpc>
                <a:spcPct val="150000"/>
              </a:lnSpc>
            </a:pPr>
            <a:r>
              <a:rPr lang="ar-SA" sz="1800" b="1" dirty="0"/>
              <a:t>أولا: البيانات:</a:t>
            </a:r>
          </a:p>
          <a:p>
            <a:pPr algn="just" rtl="1">
              <a:lnSpc>
                <a:spcPct val="150000"/>
              </a:lnSpc>
            </a:pPr>
            <a:r>
              <a:rPr lang="ar-SA" sz="1800" dirty="0" smtClean="0"/>
              <a:t>	يعرف البيان</a:t>
            </a:r>
            <a:r>
              <a:rPr lang="ar-IQ" sz="1800" dirty="0" smtClean="0"/>
              <a:t>ات</a:t>
            </a:r>
            <a:r>
              <a:rPr lang="ar-SA" sz="1800" dirty="0" smtClean="0"/>
              <a:t> </a:t>
            </a:r>
            <a:r>
              <a:rPr lang="ar-SA" sz="1800" dirty="0"/>
              <a:t>على انه المادة الخام التي لم تترجم بعد. فالبيانات هي مواد و حقائق خام أولية ليست ذات قيمـة بشكلها الأولي هذا ما لم تتحول إلى معلومات مفهومة و مفيدة.</a:t>
            </a:r>
          </a:p>
          <a:p>
            <a:pPr algn="just" rtl="1">
              <a:lnSpc>
                <a:spcPct val="150000"/>
              </a:lnSpc>
            </a:pPr>
            <a:r>
              <a:rPr lang="ar-SA" sz="1800" dirty="0" smtClean="0"/>
              <a:t>	أن </a:t>
            </a:r>
            <a:r>
              <a:rPr lang="ar-SA" sz="1800" dirty="0"/>
              <a:t>البيانات هي المادة الخام لصناعة المعلومات، فالبيانات يتم جمعها من مصـادرها المختلفة سواء كانت تخص الطبيعة أو الكائنات أو الإنسان في أي مجال من المجـالات ثـم يـتم دراسـتها وتصنيفها بطرق مختلفة ومن ثم نحصل منها على المعلومات المفيدة. </a:t>
            </a:r>
          </a:p>
        </p:txBody>
      </p:sp>
      <p:sp>
        <p:nvSpPr>
          <p:cNvPr id="3" name="Rectangle 2"/>
          <p:cNvSpPr/>
          <p:nvPr/>
        </p:nvSpPr>
        <p:spPr>
          <a:xfrm>
            <a:off x="3945512" y="514351"/>
            <a:ext cx="4596130" cy="412934"/>
          </a:xfrm>
          <a:prstGeom prst="rect">
            <a:avLst/>
          </a:prstGeom>
        </p:spPr>
        <p:txBody>
          <a:bodyPr wrap="none">
            <a:spAutoFit/>
          </a:bodyPr>
          <a:lstStyle/>
          <a:p>
            <a:pPr algn="r" rtl="1">
              <a:lnSpc>
                <a:spcPts val="2500"/>
              </a:lnSpc>
              <a:spcAft>
                <a:spcPts val="600"/>
              </a:spcAft>
            </a:pP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التمييز بين البيانات، المعلومات و </a:t>
            </a:r>
            <a:r>
              <a:rPr lang="ar-SA" sz="3600" dirty="0" smtClean="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المعرفة</a:t>
            </a:r>
            <a:endParaRPr lang="en-US" sz="10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254455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66751"/>
            <a:ext cx="8229600" cy="4247317"/>
          </a:xfrm>
          <a:prstGeom prst="rect">
            <a:avLst/>
          </a:prstGeom>
        </p:spPr>
        <p:txBody>
          <a:bodyPr wrap="square">
            <a:spAutoFit/>
          </a:bodyPr>
          <a:lstStyle/>
          <a:p>
            <a:pPr algn="just" rtl="1">
              <a:lnSpc>
                <a:spcPct val="150000"/>
              </a:lnSpc>
            </a:pPr>
            <a:r>
              <a:rPr lang="ar-SA" sz="1800" b="1" dirty="0"/>
              <a:t>ثانيا: المعلومات:</a:t>
            </a:r>
          </a:p>
          <a:p>
            <a:pPr algn="just" rtl="1">
              <a:lnSpc>
                <a:spcPct val="150000"/>
              </a:lnSpc>
            </a:pPr>
            <a:r>
              <a:rPr lang="ar-SA" sz="1800" dirty="0" smtClean="0"/>
              <a:t>	هي </a:t>
            </a:r>
            <a:r>
              <a:rPr lang="ar-SA" sz="1800" dirty="0"/>
              <a:t>ناتج معالجة البيانات من خلال إخضاعها لعمليات خاصة بذلك مثل التحليل و التركيـب مـن اجل استخلاص ما تتضمنه البيانات من مؤشرات و علاقات و مقارنات و غيرها .</a:t>
            </a:r>
          </a:p>
          <a:p>
            <a:pPr algn="just" rtl="1">
              <a:lnSpc>
                <a:spcPct val="150000"/>
              </a:lnSpc>
            </a:pPr>
            <a:r>
              <a:rPr lang="ar-SA" sz="1800" dirty="0" smtClean="0"/>
              <a:t>	وتعد </a:t>
            </a:r>
            <a:r>
              <a:rPr lang="ar-SA" sz="1800" dirty="0"/>
              <a:t>البيانات الركيزة الأساسية للمعلومات فهي المتغير المستقل و المعلومات هي المتغير </a:t>
            </a:r>
            <a:r>
              <a:rPr lang="ar-SA" sz="1800" dirty="0" smtClean="0"/>
              <a:t>التابع </a:t>
            </a:r>
            <a:r>
              <a:rPr lang="en-US" sz="1800" dirty="0" smtClean="0"/>
              <a:t>    </a:t>
            </a:r>
            <a:r>
              <a:rPr lang="ar-SA" sz="1800" dirty="0" smtClean="0"/>
              <a:t>بيانات </a:t>
            </a:r>
            <a:r>
              <a:rPr lang="en-US" sz="1800" dirty="0" smtClean="0"/>
              <a:t>y=f(x) </a:t>
            </a:r>
            <a:r>
              <a:rPr lang="ar-SA" sz="1800" dirty="0" smtClean="0"/>
              <a:t>معلومات.</a:t>
            </a:r>
            <a:endParaRPr lang="ar-SA" sz="1800" dirty="0"/>
          </a:p>
          <a:p>
            <a:pPr algn="just" rtl="1">
              <a:lnSpc>
                <a:spcPct val="150000"/>
              </a:lnSpc>
            </a:pPr>
            <a:r>
              <a:rPr lang="ar-SA" sz="1800" b="1" dirty="0"/>
              <a:t>ثالثا: </a:t>
            </a:r>
            <a:r>
              <a:rPr lang="ar-SA" sz="1800" b="1" dirty="0" smtClean="0"/>
              <a:t>المعرفة:</a:t>
            </a:r>
            <a:endParaRPr lang="ar-SA" sz="1800" b="1" dirty="0"/>
          </a:p>
          <a:p>
            <a:pPr algn="just" rtl="1">
              <a:lnSpc>
                <a:spcPct val="150000"/>
              </a:lnSpc>
            </a:pPr>
            <a:r>
              <a:rPr lang="ar-SA" sz="1800" dirty="0" smtClean="0"/>
              <a:t>	أنها </a:t>
            </a:r>
            <a:r>
              <a:rPr lang="ar-SA" sz="1800" dirty="0"/>
              <a:t>نتائج عمليات معاملة مع البيانات إذ تصبح معرفة بعد استيعابها وفهمها وتكرار التطبيق في الممارسات تؤدي إلى الخبرة التي تقود إلى الحكمة</a:t>
            </a:r>
            <a:r>
              <a:rPr lang="ar-SA" sz="1800" dirty="0" smtClean="0"/>
              <a:t>. </a:t>
            </a:r>
          </a:p>
          <a:p>
            <a:pPr algn="just" rtl="1">
              <a:lnSpc>
                <a:spcPct val="150000"/>
              </a:lnSpc>
            </a:pPr>
            <a:r>
              <a:rPr lang="ar-SA" sz="1800" dirty="0" smtClean="0"/>
              <a:t> 	والمعنى اللغوي للمعرفة هو الإدراك الجزئي أو البسيط، في حين أن العلم يقال للإدراك الكلي أو المركب، كذلك فقد تم </a:t>
            </a:r>
            <a:r>
              <a:rPr lang="ar-SA" sz="1800" dirty="0" smtClean="0">
                <a:solidFill>
                  <a:srgbClr val="0070C0"/>
                </a:solidFill>
              </a:rPr>
              <a:t>تعريف المعرفة بأنها معلومات و حقائق يمتلكها الشخص في عقله عن شيء</a:t>
            </a:r>
            <a:r>
              <a:rPr lang="ar-SA" sz="1800" dirty="0" smtClean="0"/>
              <a:t> ما.</a:t>
            </a:r>
            <a:endParaRPr lang="ar-SA" sz="1800" dirty="0"/>
          </a:p>
        </p:txBody>
      </p:sp>
    </p:spTree>
    <p:extLst>
      <p:ext uri="{BB962C8B-B14F-4D97-AF65-F5344CB8AC3E}">
        <p14:creationId xmlns:p14="http://schemas.microsoft.com/office/powerpoint/2010/main" val="8659910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dirty="0"/>
              <a:t>	يمكن اعتبار المعرفة على أنها:" مجموعة المعلومات والأفكار ومختلف المنتجات الفكريـة والذهنية التي تعبر عن حقائق أو علاقات أو نماذج سواء كانت </a:t>
            </a:r>
            <a:r>
              <a:rPr lang="ar-SA" sz="1800" dirty="0">
                <a:solidFill>
                  <a:srgbClr val="C00000"/>
                </a:solidFill>
              </a:rPr>
              <a:t>علنية ظاهرة قابلة للتداول </a:t>
            </a:r>
            <a:r>
              <a:rPr lang="ar-SA" sz="1800" dirty="0" smtClean="0">
                <a:solidFill>
                  <a:srgbClr val="C00000"/>
                </a:solidFill>
              </a:rPr>
              <a:t>والتقليـد </a:t>
            </a:r>
            <a:r>
              <a:rPr lang="ar-SA" sz="1800" dirty="0"/>
              <a:t>أو كانـت </a:t>
            </a:r>
            <a:r>
              <a:rPr lang="ar-SA" sz="1800" dirty="0">
                <a:solidFill>
                  <a:srgbClr val="FF0000"/>
                </a:solidFill>
              </a:rPr>
              <a:t>ضمنية تظهر في شكل تصرفات و سلوكات الأفراد حيث تكون نتيجة لتفكير ذهني</a:t>
            </a:r>
            <a:r>
              <a:rPr lang="ar-SA" sz="1800" dirty="0"/>
              <a:t> أو ممارسات و تجـارب ميدانية أو مزيج بينهما. إذ تكون قابلة للاستخدام لأغراض علمية أو تكنولوجيـة وتتمثـل عناصـرها فـي المعلومات والعلم والتقنية والهندسة و الخبرة البشرية.</a:t>
            </a:r>
          </a:p>
          <a:p>
            <a:pPr algn="just" rtl="1">
              <a:lnSpc>
                <a:spcPct val="150000"/>
              </a:lnSpc>
            </a:pPr>
            <a:r>
              <a:rPr lang="ar-SA" sz="1800" dirty="0" smtClean="0"/>
              <a:t>	في </a:t>
            </a:r>
            <a:r>
              <a:rPr lang="ar-SA" sz="1800" dirty="0"/>
              <a:t>المجال الاقتصادي تعرف المعرفة على أنها: "سلعة غير منظورة </a:t>
            </a:r>
            <a:r>
              <a:rPr lang="en-US" sz="1800" dirty="0" smtClean="0"/>
              <a:t>intangible </a:t>
            </a:r>
            <a:r>
              <a:rPr lang="ar-IQ" sz="1800" dirty="0" smtClean="0"/>
              <a:t>(غیرملموسە)</a:t>
            </a:r>
            <a:endParaRPr lang="ar-IQ" sz="1800" dirty="0"/>
          </a:p>
          <a:p>
            <a:pPr algn="just" rtl="1">
              <a:lnSpc>
                <a:spcPct val="150000"/>
              </a:lnSpc>
            </a:pPr>
            <a:r>
              <a:rPr lang="ar-SA" sz="1800" dirty="0" smtClean="0"/>
              <a:t>متميـزة </a:t>
            </a:r>
            <a:r>
              <a:rPr lang="ar-SA" sz="1800" dirty="0"/>
              <a:t>فـي مضـمونها منافية لقوانين السلع المنظورة فهي لا تخضع لقانون الندرة كونها تعتمد على العقـل البشـري و لا تخضـع لقانون تناقص الغلة بل بالعكس فهي تحقق عوائد متزايدة.</a:t>
            </a:r>
          </a:p>
        </p:txBody>
      </p:sp>
    </p:spTree>
    <p:extLst>
      <p:ext uri="{BB962C8B-B14F-4D97-AF65-F5344CB8AC3E}">
        <p14:creationId xmlns:p14="http://schemas.microsoft.com/office/powerpoint/2010/main" val="2757439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dirty="0"/>
              <a:t>	و قد ميز </a:t>
            </a:r>
            <a:r>
              <a:rPr lang="en-US" sz="1800" dirty="0"/>
              <a:t>Arrow </a:t>
            </a:r>
            <a:r>
              <a:rPr lang="ar-SA" sz="1800" dirty="0"/>
              <a:t>بين ثلاث خصائص للمعرفة باعتبارها سلعة اقتصادية من حيث إنتاجها و استعمالها:</a:t>
            </a:r>
          </a:p>
          <a:p>
            <a:pPr algn="just" rtl="1">
              <a:lnSpc>
                <a:spcPct val="150000"/>
              </a:lnSpc>
            </a:pPr>
            <a:r>
              <a:rPr lang="ar-SA" sz="1800" dirty="0" smtClean="0"/>
              <a:t>1. المعرفة </a:t>
            </a:r>
            <a:r>
              <a:rPr lang="ar-SA" sz="1800" dirty="0"/>
              <a:t>ناتجة عن معلومة و بالتالي من الصعب السيطرة عليها و مراقبتها فهي قابلة للتقاسم و الاستعمال من طرف أشخاص ربما لم يقوموا بإنتاجها.</a:t>
            </a:r>
          </a:p>
          <a:p>
            <a:pPr algn="just" rtl="1">
              <a:lnSpc>
                <a:spcPct val="150000"/>
              </a:lnSpc>
            </a:pPr>
            <a:r>
              <a:rPr lang="ar-SA" sz="1800" dirty="0" smtClean="0"/>
              <a:t>2. المعرفة </a:t>
            </a:r>
            <a:r>
              <a:rPr lang="ar-SA" sz="1800" dirty="0"/>
              <a:t>هي منتج غير قابل للمنافسة و هي لا تفنى بالاستعمال كما أن سعرها لا يمكن أن يكون ثابت كما في السلع الأخرى.</a:t>
            </a:r>
          </a:p>
          <a:p>
            <a:pPr algn="just" rtl="1">
              <a:lnSpc>
                <a:spcPct val="150000"/>
              </a:lnSpc>
            </a:pPr>
            <a:r>
              <a:rPr lang="ar-SA" sz="1800" dirty="0" smtClean="0"/>
              <a:t>3. المعرفة </a:t>
            </a:r>
            <a:r>
              <a:rPr lang="ar-SA" sz="1800" dirty="0"/>
              <a:t>هي عملية تراكمية، أي أن إنتاج معارف جديدة هو نتيجة للمعارف الموجودة مسبقا و بالتالي لا نستطيع مراقبة الزيادة السريعة لانتشار المعرفة.</a:t>
            </a:r>
          </a:p>
        </p:txBody>
      </p:sp>
    </p:spTree>
    <p:extLst>
      <p:ext uri="{BB962C8B-B14F-4D97-AF65-F5344CB8AC3E}">
        <p14:creationId xmlns:p14="http://schemas.microsoft.com/office/powerpoint/2010/main" val="2381997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dirty="0"/>
              <a:t>	</a:t>
            </a:r>
            <a:r>
              <a:rPr lang="ar-SA" sz="1800" dirty="0" smtClean="0"/>
              <a:t>هناك </a:t>
            </a:r>
            <a:r>
              <a:rPr lang="ar-SA" sz="1800" dirty="0"/>
              <a:t>فروق واضحة في هذه المفاهيم ، فالبيانات هي الحقائق الأولية ،بينما المعلومات ينظر إليهـا علـى أنها مجموعة منظمة من البيانات ، أما المعرفة فيتم إدراكها على أنها المعلومات ذات </a:t>
            </a:r>
            <a:r>
              <a:rPr lang="ar-SA" sz="1800" dirty="0" smtClean="0"/>
              <a:t>الدل</a:t>
            </a:r>
            <a:r>
              <a:rPr lang="ar-IQ" sz="1800" dirty="0" smtClean="0"/>
              <a:t>ال</a:t>
            </a:r>
            <a:r>
              <a:rPr lang="ar-SA" sz="1800" dirty="0" smtClean="0"/>
              <a:t>ـة </a:t>
            </a:r>
            <a:r>
              <a:rPr lang="ar-SA" sz="1800" dirty="0"/>
              <a:t>أو الفهـم والوعي المكتسب من </a:t>
            </a:r>
            <a:r>
              <a:rPr lang="ar-SA" sz="1800" dirty="0" smtClean="0"/>
              <a:t>خلا</a:t>
            </a:r>
            <a:r>
              <a:rPr lang="ar-IQ" sz="1800" smtClean="0"/>
              <a:t>ل</a:t>
            </a:r>
            <a:r>
              <a:rPr lang="ar-SA" sz="1800" smtClean="0"/>
              <a:t> </a:t>
            </a:r>
            <a:r>
              <a:rPr lang="ar-SA" sz="1800" dirty="0"/>
              <a:t>الدراسة والتفسير و الملاحظة أو الخبرة التي تكتسبها عبر الزمن.</a:t>
            </a:r>
          </a:p>
          <a:p>
            <a:pPr algn="just" rtl="1">
              <a:lnSpc>
                <a:spcPct val="150000"/>
              </a:lnSpc>
            </a:pPr>
            <a:r>
              <a:rPr lang="ar-SA" sz="1800" dirty="0"/>
              <a:t>إن عملية تمييز المعرفة عن المعلومة يقودنا إلى التفرقة بين المشاكل الاقتصادية المتعلقة بهذين المفهـومين:</a:t>
            </a:r>
          </a:p>
          <a:p>
            <a:pPr algn="just" rtl="1">
              <a:lnSpc>
                <a:spcPct val="150000"/>
              </a:lnSpc>
            </a:pPr>
            <a:r>
              <a:rPr lang="ar-SA" sz="1800" dirty="0" smtClean="0"/>
              <a:t>1. بالنسبة </a:t>
            </a:r>
            <a:r>
              <a:rPr lang="ar-SA" sz="1800" dirty="0"/>
              <a:t>للمعرفة فالمشكلة الأساسية متعلقة بعملية إنتاجها أو تقليدها ((</a:t>
            </a:r>
            <a:r>
              <a:rPr lang="en-US" sz="1800" dirty="0"/>
              <a:t>reproduction </a:t>
            </a:r>
            <a:r>
              <a:rPr lang="ar-SA" sz="1800" dirty="0"/>
              <a:t>في حين أن عملية إعادة إنتاج المعلومة لا تطرح أي مشكلة حقيقية حيث أن تكلفة إنتاجها تعد معدومـة ، المشكلة المتعلقة بالمعلومة تتعلق باكتشافها و حمايتها.</a:t>
            </a:r>
          </a:p>
          <a:p>
            <a:pPr algn="just" rtl="1">
              <a:lnSpc>
                <a:spcPct val="150000"/>
              </a:lnSpc>
            </a:pPr>
            <a:r>
              <a:rPr lang="ar-SA" sz="1800" dirty="0" smtClean="0"/>
              <a:t>2. ان </a:t>
            </a:r>
            <a:r>
              <a:rPr lang="ar-SA" sz="1800" dirty="0"/>
              <a:t>ما يميز المعرفة عن المعلومات هو أن المعرفة ديناميكية، أما المعلومات فهي بصفة عامة ساكنة مستقلة.</a:t>
            </a:r>
          </a:p>
        </p:txBody>
      </p:sp>
      <p:sp>
        <p:nvSpPr>
          <p:cNvPr id="3" name="Rectangle 2"/>
          <p:cNvSpPr/>
          <p:nvPr/>
        </p:nvSpPr>
        <p:spPr>
          <a:xfrm>
            <a:off x="4038601" y="209550"/>
            <a:ext cx="4567276" cy="923330"/>
          </a:xfrm>
          <a:prstGeom prst="rect">
            <a:avLst/>
          </a:prstGeom>
        </p:spPr>
        <p:txBody>
          <a:bodyPr wrap="none">
            <a:spAutoFit/>
          </a:bodyPr>
          <a:lstStyle/>
          <a:p>
            <a:pPr algn="just" rtl="1">
              <a:lnSpc>
                <a:spcPct val="150000"/>
              </a:lnSpc>
            </a:pP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الفرق بين البيانات والمعلومات والمعرفة:</a:t>
            </a:r>
          </a:p>
        </p:txBody>
      </p:sp>
    </p:spTree>
    <p:extLst>
      <p:ext uri="{BB962C8B-B14F-4D97-AF65-F5344CB8AC3E}">
        <p14:creationId xmlns:p14="http://schemas.microsoft.com/office/powerpoint/2010/main" val="3679655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r>
              <a:rPr lang="ar-SA" sz="1800" dirty="0"/>
              <a:t>	لكي نحدد أثر ثورة المعلومات على الاقتصاد والمجتمع وكيف يمكن أن يتلاءم نموذج التنمية الشاملة الوطنية مع هذه التغيرات العالمية، لا بد أولاً من تحديد سمات هذا الاقتصاد الجديد والتي نوجزها فيما يلي</a:t>
            </a:r>
            <a:r>
              <a:rPr lang="ar-SA" sz="1800" dirty="0" smtClean="0"/>
              <a:t>:</a:t>
            </a:r>
          </a:p>
          <a:p>
            <a:pPr algn="just" rtl="1">
              <a:lnSpc>
                <a:spcPct val="150000"/>
              </a:lnSpc>
            </a:pPr>
            <a:endParaRPr lang="ar-SA" sz="1800" dirty="0"/>
          </a:p>
          <a:p>
            <a:pPr algn="just" rtl="1">
              <a:lnSpc>
                <a:spcPct val="150000"/>
              </a:lnSpc>
            </a:pPr>
            <a:r>
              <a:rPr lang="ar-SA" sz="1800" b="1" dirty="0" smtClean="0"/>
              <a:t>1. من </a:t>
            </a:r>
            <a:r>
              <a:rPr lang="ar-SA" sz="1800" b="1" dirty="0"/>
              <a:t>المحلية إلى العولمة: </a:t>
            </a:r>
            <a:r>
              <a:rPr lang="ar-SA" sz="1800" dirty="0"/>
              <a:t>الاقتصاد المبني على المعرفة هو اتجاه متنام نحو آفاق التكامل العالمي، و بالتأكيد لم يكن هذا الاقتصاد ممكناً لولا ثورة المعلومات والاتصالات، فعندما يتحدث الباحثون عن العالم كقرية صغيرة أو ربما كمدينة كونية فإن ذلك يعني بالدرجة الأولى تقصير المسافات من خلال شبكة الإنترنت، ولكن ذلك كله ليس سوى أحد مظاهر العولمة ومن نتائجها وأدواتها لبناء واستكمال النظام الاقتصادي العالمي المبني على المعرفة.</a:t>
            </a:r>
          </a:p>
        </p:txBody>
      </p:sp>
      <p:sp>
        <p:nvSpPr>
          <p:cNvPr id="3" name="Rectangle 2"/>
          <p:cNvSpPr/>
          <p:nvPr/>
        </p:nvSpPr>
        <p:spPr>
          <a:xfrm>
            <a:off x="441706" y="514351"/>
            <a:ext cx="8260595" cy="412934"/>
          </a:xfrm>
          <a:prstGeom prst="rect">
            <a:avLst/>
          </a:prstGeom>
        </p:spPr>
        <p:txBody>
          <a:bodyPr wrap="none">
            <a:spAutoFit/>
          </a:bodyPr>
          <a:lstStyle/>
          <a:p>
            <a:pPr algn="just" rtl="1">
              <a:lnSpc>
                <a:spcPts val="2500"/>
              </a:lnSpc>
              <a:spcAft>
                <a:spcPts val="600"/>
              </a:spcAft>
            </a:pP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خصائص الاقتصاد المبني على المعرفة</a:t>
            </a:r>
            <a:r>
              <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 based - Knowledge </a:t>
            </a: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a:t>
            </a:r>
            <a:endPar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28814824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b="1" dirty="0" smtClean="0"/>
              <a:t>2. من </a:t>
            </a:r>
            <a:r>
              <a:rPr lang="ar-SA" sz="1800" b="1" dirty="0"/>
              <a:t>التمركز إلى الانتشار: </a:t>
            </a:r>
            <a:r>
              <a:rPr lang="ar-SA" sz="1800" dirty="0"/>
              <a:t>اتسم التوجه العام لاقتصاد الثورة الصناعية وحتى السبعينيات بالاتجاه نحو تركيز أكثر لرأس المال بيد شركات ضخمة تحتكر كل شيء، أما في عصرنا فقد أتاحت تكنولوجيا المعلومات حق الاطلاع للجميع. ونستطيع أن نقول إن الاتجاه الذي كان سائداً في الثورة الصناعية نحو الاحتكار تحول إلى اتجاه جديد في عصر المعلومات نحو التنوع والانتشار</a:t>
            </a:r>
            <a:r>
              <a:rPr lang="ar-SA" sz="1800" dirty="0" smtClean="0"/>
              <a:t>.</a:t>
            </a:r>
          </a:p>
          <a:p>
            <a:pPr algn="just" rtl="1">
              <a:lnSpc>
                <a:spcPct val="150000"/>
              </a:lnSpc>
            </a:pPr>
            <a:endParaRPr lang="ar-SA" sz="1800" dirty="0"/>
          </a:p>
          <a:p>
            <a:pPr algn="just" rtl="1">
              <a:lnSpc>
                <a:spcPct val="150000"/>
              </a:lnSpc>
            </a:pPr>
            <a:r>
              <a:rPr lang="ar-SA" sz="1800" b="1" dirty="0" smtClean="0"/>
              <a:t>3. من </a:t>
            </a:r>
            <a:r>
              <a:rPr lang="ar-SA" sz="1800" b="1" dirty="0"/>
              <a:t>النمطية إلى التنوع: </a:t>
            </a:r>
            <a:r>
              <a:rPr lang="ar-SA" sz="1800" dirty="0"/>
              <a:t>كانت الاحتكارات الضخمة في الستينيات من القرن العشرين تنتج أعداداً هائلة من المنتجات ذات نمط موحد، وكان توزيع هذه المنتجات الموحدة يتم عبر شركات كبرى، أما الآن بسبب المعرفة فقد انتشرت طرق خطوط الإنتاج الكثيفة والإنتاج الضخم.</a:t>
            </a:r>
          </a:p>
        </p:txBody>
      </p:sp>
    </p:spTree>
    <p:extLst>
      <p:ext uri="{BB962C8B-B14F-4D97-AF65-F5344CB8AC3E}">
        <p14:creationId xmlns:p14="http://schemas.microsoft.com/office/powerpoint/2010/main" val="16405062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b="1" dirty="0" smtClean="0"/>
              <a:t>4. من </a:t>
            </a:r>
            <a:r>
              <a:rPr lang="ar-SA" sz="1800" b="1" dirty="0"/>
              <a:t>الانغلاق نحو الانفتاح: </a:t>
            </a:r>
            <a:r>
              <a:rPr lang="ar-SA" sz="1800" dirty="0"/>
              <a:t>كانت شركات الستينيات والسبعينيات من القرن العشرين تسعى نحو الانغلاق أي نحو إنتاج كل شيء ضمن أقسام الشركة بما في ذلك توزيع المنتج وتسويقه، في حين يتميز اقتصاد العالم اليوم بقدرته على صنع الحاسوب أو أية آلة أخرى في أربعة بلدان مختلفة ثم يمكن أن تجمع أجزاؤها في بلد خامس، حيث أن المنتج بشكله النهائي سيكون نتاج تعاون خمس شركات</a:t>
            </a:r>
            <a:r>
              <a:rPr lang="ar-SA" sz="1800" dirty="0" smtClean="0"/>
              <a:t>.</a:t>
            </a:r>
          </a:p>
          <a:p>
            <a:pPr algn="just" rtl="1">
              <a:lnSpc>
                <a:spcPct val="150000"/>
              </a:lnSpc>
            </a:pPr>
            <a:endParaRPr lang="ar-SA" sz="1800" dirty="0"/>
          </a:p>
          <a:p>
            <a:pPr algn="just" rtl="1">
              <a:lnSpc>
                <a:spcPct val="150000"/>
              </a:lnSpc>
            </a:pPr>
            <a:r>
              <a:rPr lang="ar-SA" sz="1800" b="1" dirty="0" smtClean="0"/>
              <a:t>5. دورة </a:t>
            </a:r>
            <a:r>
              <a:rPr lang="ar-SA" sz="1800" b="1" dirty="0"/>
              <a:t>حياة المنتج: </a:t>
            </a:r>
            <a:r>
              <a:rPr lang="ar-SA" sz="1800" dirty="0"/>
              <a:t>يتميز الاقتصاد المبني على المعرفة بأنه يعتمد على الصناعة المتنوعة التي تسعى إلى تخفيض عمر المنتج أو دورة حياة المنتج،  فتحت ضغط المنافسة الشديدة يسعى المصممون إلى معرفة ردود فعل المستهلك فور توزيع المنتج الجديد، إن السباق المتواصل يجعل دورة حياة المنتج أقصر كل يوم.</a:t>
            </a:r>
          </a:p>
        </p:txBody>
      </p:sp>
    </p:spTree>
    <p:extLst>
      <p:ext uri="{BB962C8B-B14F-4D97-AF65-F5344CB8AC3E}">
        <p14:creationId xmlns:p14="http://schemas.microsoft.com/office/powerpoint/2010/main" val="13690845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1"/>
            <a:ext cx="8229600" cy="4247317"/>
          </a:xfrm>
          <a:prstGeom prst="rect">
            <a:avLst/>
          </a:prstGeom>
        </p:spPr>
        <p:txBody>
          <a:bodyPr wrap="square">
            <a:spAutoFit/>
          </a:bodyPr>
          <a:lstStyle/>
          <a:p>
            <a:pPr algn="just" rtl="1">
              <a:lnSpc>
                <a:spcPct val="150000"/>
              </a:lnSpc>
            </a:pPr>
            <a:r>
              <a:rPr lang="ar-SA" sz="1800" b="1" dirty="0" smtClean="0"/>
              <a:t>6. الشراكة </a:t>
            </a:r>
            <a:r>
              <a:rPr lang="ar-SA" sz="1800" b="1" dirty="0"/>
              <a:t>الاقتصادية: </a:t>
            </a:r>
            <a:r>
              <a:rPr lang="ar-SA" sz="1800" dirty="0"/>
              <a:t>يتميز الاقتصاد المبني على المعلومات باعتماده على فريق العمل ويشكل هؤلاء جميعاً فريق عمل واحد، وإن كان متباعداً وموزعاً في أرجاء الأرض جميعها، وتسعى الشركات دوماً إلى زيادة سرعة العمل للوصول إلى دورة حياة منتج أقصر فأقصر بصورة متواصلة.</a:t>
            </a:r>
          </a:p>
          <a:p>
            <a:pPr algn="just" rtl="1">
              <a:lnSpc>
                <a:spcPct val="150000"/>
              </a:lnSpc>
            </a:pPr>
            <a:r>
              <a:rPr lang="ar-SA" sz="1800" b="1" dirty="0" smtClean="0"/>
              <a:t>7. إعادة </a:t>
            </a:r>
            <a:r>
              <a:rPr lang="ar-SA" sz="1800" b="1" dirty="0"/>
              <a:t>توزيع الأرباح والمسئوليات والسلطات: </a:t>
            </a:r>
            <a:r>
              <a:rPr lang="ar-SA" sz="1800" dirty="0"/>
              <a:t>لزيادة سرعة العمل في الشركة وتقصير دورة حياة المنتج آثار كثيرة، ولكن أهمها هو أنها تؤثر تأثيراً مباشراً على إعادة توزيع الأرباح والمسئوليات والسلطات.</a:t>
            </a:r>
          </a:p>
          <a:p>
            <a:pPr algn="just" rtl="1">
              <a:lnSpc>
                <a:spcPct val="150000"/>
              </a:lnSpc>
            </a:pPr>
            <a:r>
              <a:rPr lang="ar-SA" sz="1800" b="1" dirty="0" smtClean="0"/>
              <a:t>8. العولمة </a:t>
            </a:r>
            <a:r>
              <a:rPr lang="ar-SA" sz="1800" b="1" dirty="0"/>
              <a:t>في مواجهة النظم المالية الوطنية: </a:t>
            </a:r>
            <a:r>
              <a:rPr lang="ar-SA" sz="1800" dirty="0"/>
              <a:t>عندما أصبح الإنتاج والتسويق عالميين بدأت الأموال تتحرك بسهولة وسرعة عبر الحدود، وقد نشأ عن ذلك تناقضات بين العولمة والنظم المالية الوطنية القديمة، مما يمكن أن يؤدي في النهاية إلى سقوط النظم المالية القديمة، ليصبح النظام المالي أكثر مرونة وأكثر قدرة على تلبية متطلبات الشركات.</a:t>
            </a:r>
          </a:p>
          <a:p>
            <a:pPr algn="just" rtl="1">
              <a:lnSpc>
                <a:spcPct val="150000"/>
              </a:lnSpc>
            </a:pPr>
            <a:endParaRPr lang="ar-SA" sz="1800" dirty="0"/>
          </a:p>
        </p:txBody>
      </p:sp>
    </p:spTree>
    <p:extLst>
      <p:ext uri="{BB962C8B-B14F-4D97-AF65-F5344CB8AC3E}">
        <p14:creationId xmlns:p14="http://schemas.microsoft.com/office/powerpoint/2010/main" val="3269448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2"/>
            <a:ext cx="8229600" cy="2169825"/>
          </a:xfrm>
          <a:prstGeom prst="rect">
            <a:avLst/>
          </a:prstGeom>
        </p:spPr>
        <p:txBody>
          <a:bodyPr wrap="square">
            <a:spAutoFit/>
          </a:bodyPr>
          <a:lstStyle/>
          <a:p>
            <a:pPr algn="just" rtl="1">
              <a:lnSpc>
                <a:spcPct val="150000"/>
              </a:lnSpc>
            </a:pPr>
            <a:r>
              <a:rPr lang="ar-SA" sz="1800" dirty="0" smtClean="0"/>
              <a:t>9. نظام </a:t>
            </a:r>
            <a:r>
              <a:rPr lang="ar-SA" sz="1800" dirty="0"/>
              <a:t>جديد لخلق الثروة بسرعة شبكات الاتصال: معرفة تعكس نظام جديد لخلق الثروة... أن شبكات الاتصال اللاكترونية تتيح جمع أو توزيع مليارات الدولارات في ثوان معدودة</a:t>
            </a:r>
            <a:r>
              <a:rPr lang="ar-SA" sz="1800" dirty="0" smtClean="0"/>
              <a:t>.</a:t>
            </a:r>
          </a:p>
          <a:p>
            <a:pPr algn="just" rtl="1">
              <a:lnSpc>
                <a:spcPct val="150000"/>
              </a:lnSpc>
            </a:pPr>
            <a:endParaRPr lang="ar-SA" sz="1800" dirty="0"/>
          </a:p>
          <a:p>
            <a:pPr algn="just" rtl="1">
              <a:lnSpc>
                <a:spcPct val="150000"/>
              </a:lnSpc>
            </a:pPr>
            <a:r>
              <a:rPr lang="ar-SA" sz="1800" dirty="0" smtClean="0"/>
              <a:t>10. النقد </a:t>
            </a:r>
            <a:r>
              <a:rPr lang="ar-SA" sz="1800" dirty="0"/>
              <a:t>اللاكتروني يحل محل النقد الورقي: مثل العملة الاكترونية يحل محل العملة الورقية (مثل </a:t>
            </a:r>
            <a:r>
              <a:rPr lang="en-US" sz="1800" dirty="0" err="1"/>
              <a:t>matercard,creditcard</a:t>
            </a:r>
            <a:r>
              <a:rPr lang="en-US" sz="1800" dirty="0"/>
              <a:t>). </a:t>
            </a:r>
            <a:endParaRPr lang="ar-SA" sz="1800" dirty="0"/>
          </a:p>
        </p:txBody>
      </p:sp>
    </p:spTree>
    <p:extLst>
      <p:ext uri="{BB962C8B-B14F-4D97-AF65-F5344CB8AC3E}">
        <p14:creationId xmlns:p14="http://schemas.microsoft.com/office/powerpoint/2010/main" val="175773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5</a:t>
            </a:fld>
            <a:endParaRPr lang="en-US"/>
          </a:p>
        </p:txBody>
      </p:sp>
      <p:sp>
        <p:nvSpPr>
          <p:cNvPr id="2" name="Title 1"/>
          <p:cNvSpPr>
            <a:spLocks noGrp="1"/>
          </p:cNvSpPr>
          <p:nvPr>
            <p:ph type="title"/>
          </p:nvPr>
        </p:nvSpPr>
        <p:spPr>
          <a:xfrm>
            <a:off x="762000" y="57150"/>
            <a:ext cx="8229600" cy="857250"/>
          </a:xfrm>
        </p:spPr>
        <p:txBody>
          <a:bodyPr>
            <a:normAutofit fontScale="90000"/>
          </a:bodyPr>
          <a:lstStyle/>
          <a:p>
            <a:r>
              <a:rPr lang="en-US" dirty="0" smtClean="0"/>
              <a:t>       </a:t>
            </a:r>
            <a:br>
              <a:rPr lang="en-US" dirty="0" smtClean="0"/>
            </a:br>
            <a:endParaRPr lang="ar-IQ" dirty="0"/>
          </a:p>
        </p:txBody>
      </p:sp>
      <p:sp>
        <p:nvSpPr>
          <p:cNvPr id="6" name="Rectangle 5"/>
          <p:cNvSpPr/>
          <p:nvPr/>
        </p:nvSpPr>
        <p:spPr>
          <a:xfrm>
            <a:off x="1447801" y="209552"/>
            <a:ext cx="5791200" cy="461665"/>
          </a:xfrm>
          <a:prstGeom prst="rect">
            <a:avLst/>
          </a:prstGeom>
        </p:spPr>
        <p:txBody>
          <a:bodyPr wrap="square">
            <a:spAutoFit/>
          </a:bodyPr>
          <a:lstStyle/>
          <a:p>
            <a:r>
              <a:rPr lang="ar-SA" sz="2400" dirty="0" smtClean="0">
                <a:solidFill>
                  <a:schemeClr val="accent4">
                    <a:lumMod val="60000"/>
                    <a:lumOff val="40000"/>
                  </a:schemeClr>
                </a:solidFill>
              </a:rPr>
              <a:t>ا</a:t>
            </a:r>
            <a:r>
              <a:rPr lang="ar-IQ" sz="2400" dirty="0" smtClean="0">
                <a:solidFill>
                  <a:schemeClr val="accent4">
                    <a:lumMod val="60000"/>
                    <a:lumOff val="40000"/>
                  </a:schemeClr>
                </a:solidFill>
              </a:rPr>
              <a:t>لا</a:t>
            </a:r>
            <a:r>
              <a:rPr lang="ar-SA" sz="2400" dirty="0" smtClean="0">
                <a:solidFill>
                  <a:schemeClr val="accent4">
                    <a:lumMod val="60000"/>
                    <a:lumOff val="40000"/>
                  </a:schemeClr>
                </a:solidFill>
              </a:rPr>
              <a:t>قتصاد المعرف</a:t>
            </a:r>
            <a:r>
              <a:rPr lang="ar-IQ" sz="2400" dirty="0" smtClean="0">
                <a:solidFill>
                  <a:schemeClr val="accent4">
                    <a:lumMod val="60000"/>
                    <a:lumOff val="40000"/>
                  </a:schemeClr>
                </a:solidFill>
              </a:rPr>
              <a:t>ی</a:t>
            </a:r>
            <a:r>
              <a:rPr lang="en-US" sz="2400" dirty="0" smtClean="0">
                <a:solidFill>
                  <a:schemeClr val="accent4">
                    <a:lumMod val="60000"/>
                    <a:lumOff val="40000"/>
                  </a:schemeClr>
                </a:solidFill>
              </a:rPr>
              <a:t> </a:t>
            </a:r>
            <a:r>
              <a:rPr lang="ar-SA" sz="2400" dirty="0">
                <a:solidFill>
                  <a:schemeClr val="accent4">
                    <a:lumMod val="60000"/>
                    <a:lumOff val="40000"/>
                  </a:schemeClr>
                </a:solidFill>
              </a:rPr>
              <a:t>: </a:t>
            </a:r>
            <a:r>
              <a:rPr lang="en-US" sz="2400" dirty="0">
                <a:solidFill>
                  <a:schemeClr val="accent4">
                    <a:lumMod val="60000"/>
                    <a:lumOff val="40000"/>
                  </a:schemeClr>
                </a:solidFill>
              </a:rPr>
              <a:t>Knowledge Economy</a:t>
            </a:r>
            <a:endParaRPr lang="ar-SA" sz="2400" dirty="0">
              <a:solidFill>
                <a:schemeClr val="accent4">
                  <a:lumMod val="60000"/>
                  <a:lumOff val="40000"/>
                </a:schemeClr>
              </a:solidFill>
            </a:endParaRPr>
          </a:p>
        </p:txBody>
      </p:sp>
      <p:pic>
        <p:nvPicPr>
          <p:cNvPr id="5125"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1809750"/>
            <a:ext cx="6140921"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18801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04952"/>
            <a:ext cx="8229600" cy="3000821"/>
          </a:xfrm>
          <a:prstGeom prst="rect">
            <a:avLst/>
          </a:prstGeom>
        </p:spPr>
        <p:txBody>
          <a:bodyPr wrap="square">
            <a:spAutoFit/>
          </a:bodyPr>
          <a:lstStyle/>
          <a:p>
            <a:pPr algn="just" rtl="1">
              <a:lnSpc>
                <a:spcPct val="150000"/>
              </a:lnSpc>
            </a:pPr>
            <a:r>
              <a:rPr lang="ar-SA" sz="1800" dirty="0" smtClean="0"/>
              <a:t>11</a:t>
            </a:r>
            <a:r>
              <a:rPr lang="ar-SA" sz="1800" dirty="0"/>
              <a:t>. القوة العاملة والبطالة: في هذه المرحلة تتغير هيكل القوى العاملة بسبب المعرفة ويعتمدون على العديد من الالات المبرمجة والقوى العاملة الماهرة. لذلك ان البطالة في مجتمع وعصر المعلومات مشكلة نوعية وليست كمية،  فقد استطاع اقتصاد الثورة الصناعية أن يخلق سوقاً واسعة للأيدي العاملة ينتقي منه ما يشاء، ويستطيع أن يستوعب </a:t>
            </a:r>
            <a:r>
              <a:rPr lang="ar-SA" sz="1800" dirty="0" smtClean="0"/>
              <a:t>عمال المسرحين </a:t>
            </a:r>
            <a:r>
              <a:rPr lang="ar-SA" sz="1800" dirty="0"/>
              <a:t>في مصانع الأسمنت أو الحديد، لأن العمل لم يكن يتطلب سوى مقدار محدود من المهارات والكفاءة التي يمكن أن يكتسبها العامل الجديد بسرعة مقبولة، واما سوق العمل اليوم فيتميز بالطلب على الأيدي العاملة التي تتمتع بمهارات وكفاءات وخبرات عالية وقابلة للتطور المستمر، قادرين على التكيف مع هذه المتطلبات.</a:t>
            </a:r>
          </a:p>
        </p:txBody>
      </p:sp>
    </p:spTree>
    <p:extLst>
      <p:ext uri="{BB962C8B-B14F-4D97-AF65-F5344CB8AC3E}">
        <p14:creationId xmlns:p14="http://schemas.microsoft.com/office/powerpoint/2010/main" val="19797914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85952"/>
            <a:ext cx="8229600" cy="2169825"/>
          </a:xfrm>
          <a:prstGeom prst="rect">
            <a:avLst/>
          </a:prstGeom>
        </p:spPr>
        <p:txBody>
          <a:bodyPr wrap="square">
            <a:spAutoFit/>
          </a:bodyPr>
          <a:lstStyle/>
          <a:p>
            <a:pPr algn="just" rtl="1">
              <a:lnSpc>
                <a:spcPct val="150000"/>
              </a:lnSpc>
            </a:pPr>
            <a:r>
              <a:rPr lang="ar-SA" sz="1800" dirty="0" smtClean="0"/>
              <a:t>12. نموذج </a:t>
            </a:r>
            <a:r>
              <a:rPr lang="ar-SA" sz="1800" dirty="0"/>
              <a:t>جديد للإدارة: يجب ان يكون هناك نظام متكامل للإدارة، وذلك بسبب التغيرات التي حدثت في مجال الانتاج. كما أن المفاهيم الحديثة تؤكد أن العمل لا يبدأ وينتهي داخل المصنع، فهي توسع دراسة عملية الإنتاج باتجاه الماضي وباتجاه المستقبل، لأن أي تصميم جديد يجب أن يستند إلى رغبات العملاء وملاحظاتهم حول النمط السابق الذي أنتجته الشركة، أما اتجاه المستقبل فيتلخص في تقديم خدمات ما بعد البيع، ودعم المنتج وضمان تقديم صيانة كاملة لسنة أو عدة سنوات.</a:t>
            </a:r>
          </a:p>
        </p:txBody>
      </p:sp>
    </p:spTree>
    <p:extLst>
      <p:ext uri="{BB962C8B-B14F-4D97-AF65-F5344CB8AC3E}">
        <p14:creationId xmlns:p14="http://schemas.microsoft.com/office/powerpoint/2010/main" val="14390631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877985"/>
          </a:xfrm>
          <a:prstGeom prst="rect">
            <a:avLst/>
          </a:prstGeom>
        </p:spPr>
        <p:txBody>
          <a:bodyPr wrap="square">
            <a:spAutoFit/>
          </a:bodyPr>
          <a:lstStyle/>
          <a:p>
            <a:pPr algn="just" rtl="1">
              <a:lnSpc>
                <a:spcPct val="150000"/>
              </a:lnSpc>
            </a:pPr>
            <a:r>
              <a:rPr lang="ar-SA" sz="1800" dirty="0" smtClean="0"/>
              <a:t>	</a:t>
            </a:r>
            <a:r>
              <a:rPr lang="ar-IQ" sz="1800" dirty="0" smtClean="0"/>
              <a:t> </a:t>
            </a:r>
            <a:r>
              <a:rPr lang="ar-IQ" sz="1800" b="1" dirty="0" smtClean="0"/>
              <a:t>اولأ_</a:t>
            </a:r>
            <a:r>
              <a:rPr lang="ar-SA" sz="1800" b="1" dirty="0" smtClean="0">
                <a:latin typeface="Abscissa" panose="00000400000000000000" pitchFamily="2" charset="0"/>
                <a:ea typeface="Times New Roman" panose="02020603050405020304" pitchFamily="18" charset="0"/>
                <a:cs typeface="Ali-A-Samik" pitchFamily="2" charset="-78"/>
              </a:rPr>
              <a:t>مؤشرات </a:t>
            </a:r>
            <a:r>
              <a:rPr lang="ar-IQ" sz="1800" b="1" dirty="0" smtClean="0">
                <a:latin typeface="Abscissa" panose="00000400000000000000" pitchFamily="2" charset="0"/>
                <a:ea typeface="Times New Roman" panose="02020603050405020304" pitchFamily="18" charset="0"/>
                <a:cs typeface="Ali-A-Samik" pitchFamily="2" charset="-78"/>
              </a:rPr>
              <a:t> ا</a:t>
            </a:r>
            <a:r>
              <a:rPr lang="ar-SA" sz="1800" b="1" dirty="0" smtClean="0">
                <a:latin typeface="Abscissa" panose="00000400000000000000" pitchFamily="2" charset="0"/>
                <a:ea typeface="Times New Roman" panose="02020603050405020304" pitchFamily="18" charset="0"/>
                <a:cs typeface="Ali-A-Samik" pitchFamily="2" charset="-78"/>
              </a:rPr>
              <a:t>قتصاد </a:t>
            </a:r>
            <a:r>
              <a:rPr lang="ar-SA" sz="1800" b="1" dirty="0">
                <a:latin typeface="Abscissa" panose="00000400000000000000" pitchFamily="2" charset="0"/>
                <a:ea typeface="Times New Roman" panose="02020603050405020304" pitchFamily="18" charset="0"/>
                <a:cs typeface="Ali-A-Samik" pitchFamily="2" charset="-78"/>
              </a:rPr>
              <a:t>المعرفة</a:t>
            </a:r>
            <a:endParaRPr lang="en-US" sz="1800" b="1" dirty="0">
              <a:latin typeface="Abscissa" panose="00000400000000000000" pitchFamily="2" charset="0"/>
              <a:ea typeface="Times New Roman" panose="02020603050405020304" pitchFamily="18" charset="0"/>
              <a:cs typeface="Ali-A-Samik" pitchFamily="2" charset="-78"/>
            </a:endParaRPr>
          </a:p>
          <a:p>
            <a:pPr algn="just" rtl="1">
              <a:lnSpc>
                <a:spcPct val="150000"/>
              </a:lnSpc>
            </a:pPr>
            <a:r>
              <a:rPr lang="ar-SA" sz="1800" dirty="0" smtClean="0"/>
              <a:t>لمعرفة </a:t>
            </a:r>
            <a:r>
              <a:rPr lang="ar-SA" sz="1800" dirty="0"/>
              <a:t>إمكانية انضمام الدول </a:t>
            </a:r>
            <a:r>
              <a:rPr lang="ar-SA" sz="1800" dirty="0" smtClean="0"/>
              <a:t>ضمن </a:t>
            </a:r>
            <a:r>
              <a:rPr lang="ar-SA" sz="1800" dirty="0"/>
              <a:t>هذا الاقتصاد الجديد (الثورة المعرفية) لا بد من التطرق إلى بعض المؤشرات والتي سنحاول إجمالها فيما يلي : </a:t>
            </a:r>
            <a:endParaRPr lang="ar-SA" sz="1800" dirty="0" smtClean="0"/>
          </a:p>
          <a:p>
            <a:pPr algn="just" rtl="1">
              <a:lnSpc>
                <a:spcPct val="150000"/>
              </a:lnSpc>
            </a:pPr>
            <a:endParaRPr lang="ar-SA" sz="1800" dirty="0"/>
          </a:p>
          <a:p>
            <a:pPr algn="just" rtl="1">
              <a:lnSpc>
                <a:spcPct val="150000"/>
              </a:lnSpc>
            </a:pPr>
            <a:r>
              <a:rPr lang="ar-SA" sz="1800" dirty="0"/>
              <a:t>1. مؤشر البحث والتطوير:</a:t>
            </a:r>
          </a:p>
          <a:p>
            <a:pPr algn="just" rtl="1">
              <a:lnSpc>
                <a:spcPct val="150000"/>
              </a:lnSpc>
            </a:pPr>
            <a:r>
              <a:rPr lang="ar-SA" sz="1800" dirty="0" smtClean="0"/>
              <a:t>	تشكل </a:t>
            </a:r>
            <a:r>
              <a:rPr lang="ar-SA" sz="1800" dirty="0"/>
              <a:t>بيانات الأبحاث والتطوير المؤشرات الأساسية لاقتصاد المعرفة، حيث يتم استخدام مؤشرين أساسيين هما : النفقات المخصصة للأبحاث والتطوير وفريق العمل المستخدم لأعمال الأبحاث والتطوير، هذه الأبحاث تخضع منذ مدة طويلة لعملية جمع منظمة ومعيارية للبيانات مما يسمح بإجراء تحاليل ديناميكية ومقارنات دولية.</a:t>
            </a:r>
          </a:p>
        </p:txBody>
      </p:sp>
      <p:sp>
        <p:nvSpPr>
          <p:cNvPr id="3" name="Rectangle 2"/>
          <p:cNvSpPr/>
          <p:nvPr/>
        </p:nvSpPr>
        <p:spPr>
          <a:xfrm>
            <a:off x="2209800" y="133350"/>
            <a:ext cx="4572000" cy="1015663"/>
          </a:xfrm>
          <a:prstGeom prst="rect">
            <a:avLst/>
          </a:prstGeom>
        </p:spPr>
        <p:txBody>
          <a:bodyPr>
            <a:spAutoFit/>
          </a:bodyPr>
          <a:lstStyle/>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الفصل </a:t>
            </a:r>
            <a:r>
              <a:rPr lang="ar-SA" sz="2000" b="1" dirty="0" smtClean="0">
                <a:latin typeface="Abscissa" panose="00000400000000000000" pitchFamily="2" charset="0"/>
                <a:ea typeface="Times New Roman" panose="02020603050405020304" pitchFamily="18" charset="0"/>
                <a:cs typeface="Ali-A-Samik" pitchFamily="2" charset="-78"/>
              </a:rPr>
              <a:t>الثالث</a:t>
            </a:r>
            <a:endParaRPr lang="en-US" sz="2000" b="1" dirty="0">
              <a:latin typeface="Abscissa" panose="00000400000000000000" pitchFamily="2" charset="0"/>
              <a:ea typeface="Times New Roman" panose="02020603050405020304" pitchFamily="18" charset="0"/>
              <a:cs typeface="Ali-A-Samik" pitchFamily="2" charset="-78"/>
            </a:endParaRPr>
          </a:p>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مؤشرات </a:t>
            </a:r>
            <a:r>
              <a:rPr lang="ar-IQ" sz="2000" b="1" dirty="0" smtClean="0">
                <a:latin typeface="Abscissa" panose="00000400000000000000" pitchFamily="2" charset="0"/>
                <a:ea typeface="Times New Roman" panose="02020603050405020304" pitchFamily="18" charset="0"/>
                <a:cs typeface="Ali-A-Samik" pitchFamily="2" charset="-78"/>
              </a:rPr>
              <a:t> وابعاد </a:t>
            </a:r>
            <a:r>
              <a:rPr lang="ar-SA" sz="2000" b="1" dirty="0" smtClean="0">
                <a:latin typeface="Abscissa" panose="00000400000000000000" pitchFamily="2" charset="0"/>
                <a:ea typeface="Times New Roman" panose="02020603050405020304" pitchFamily="18" charset="0"/>
                <a:cs typeface="Ali-A-Samik" pitchFamily="2" charset="-78"/>
              </a:rPr>
              <a:t>اقتصاد </a:t>
            </a:r>
            <a:r>
              <a:rPr lang="ar-SA" sz="2000" b="1" dirty="0">
                <a:latin typeface="Abscissa" panose="00000400000000000000" pitchFamily="2" charset="0"/>
                <a:ea typeface="Times New Roman" panose="02020603050405020304" pitchFamily="18" charset="0"/>
                <a:cs typeface="Ali-A-Samik" pitchFamily="2" charset="-78"/>
              </a:rPr>
              <a:t>المعرفة</a:t>
            </a:r>
            <a:endParaRPr lang="en-US" sz="2000" b="1" dirty="0">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5812248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78332"/>
            <a:ext cx="8229600" cy="3416320"/>
          </a:xfrm>
          <a:prstGeom prst="rect">
            <a:avLst/>
          </a:prstGeom>
        </p:spPr>
        <p:txBody>
          <a:bodyPr wrap="square">
            <a:spAutoFit/>
          </a:bodyPr>
          <a:lstStyle/>
          <a:p>
            <a:pPr algn="just" rtl="1">
              <a:lnSpc>
                <a:spcPct val="150000"/>
              </a:lnSpc>
            </a:pPr>
            <a:r>
              <a:rPr lang="ar-SA" sz="1800" dirty="0"/>
              <a:t>2. مؤشر </a:t>
            </a:r>
            <a:r>
              <a:rPr lang="ar-SA" sz="1800" dirty="0" smtClean="0"/>
              <a:t>الت</a:t>
            </a:r>
            <a:r>
              <a:rPr lang="ar-IQ" sz="1800" dirty="0" smtClean="0"/>
              <a:t>علي</a:t>
            </a:r>
            <a:r>
              <a:rPr lang="ar-SA" sz="1800" dirty="0" smtClean="0"/>
              <a:t>م </a:t>
            </a:r>
            <a:r>
              <a:rPr lang="ar-SA" sz="1800" dirty="0"/>
              <a:t>والتدريب:</a:t>
            </a:r>
          </a:p>
          <a:p>
            <a:pPr algn="just" rtl="1">
              <a:lnSpc>
                <a:spcPct val="150000"/>
              </a:lnSpc>
            </a:pPr>
            <a:r>
              <a:rPr lang="ar-SA" sz="1800" dirty="0" smtClean="0"/>
              <a:t>	إن </a:t>
            </a:r>
            <a:r>
              <a:rPr lang="ar-SA" sz="1800" dirty="0"/>
              <a:t>للموارد البشرية أهمية كبرى في عمل النشاطات الاقتصادية وتنميتها وتطويرها خاصة في ظل اقتصاد المعرفة وما يتضمنه من تقنيات متقدمة، وتسمح هذا الموشر بتقييم المعارف والمهارات أو (الرأسمال البشري) المكتسبة خلال العملية </a:t>
            </a:r>
            <a:r>
              <a:rPr lang="ar-SA" sz="1800"/>
              <a:t>الرسمية </a:t>
            </a:r>
            <a:r>
              <a:rPr lang="ar-SA" sz="1800" smtClean="0"/>
              <a:t>لتعليم</a:t>
            </a:r>
            <a:r>
              <a:rPr lang="ar-IQ" sz="1800" dirty="0" smtClean="0"/>
              <a:t>.</a:t>
            </a:r>
            <a:endParaRPr lang="ar-SA" sz="1800" dirty="0" smtClean="0"/>
          </a:p>
          <a:p>
            <a:pPr algn="just" rtl="1">
              <a:lnSpc>
                <a:spcPct val="150000"/>
              </a:lnSpc>
            </a:pPr>
            <a:endParaRPr lang="ar-SA" sz="1800" dirty="0"/>
          </a:p>
          <a:p>
            <a:pPr algn="just" rtl="1">
              <a:lnSpc>
                <a:spcPct val="150000"/>
              </a:lnSpc>
            </a:pPr>
            <a:r>
              <a:rPr lang="ar-SA" sz="1800" dirty="0"/>
              <a:t>3. مؤشر البنية الأساسية </a:t>
            </a:r>
            <a:r>
              <a:rPr lang="ar-SA" sz="1800" dirty="0" smtClean="0"/>
              <a:t>للحواسيب:</a:t>
            </a:r>
          </a:p>
          <a:p>
            <a:pPr algn="just" rtl="1">
              <a:lnSpc>
                <a:spcPct val="150000"/>
              </a:lnSpc>
            </a:pPr>
            <a:r>
              <a:rPr lang="ar-SA" sz="1800" dirty="0" smtClean="0"/>
              <a:t>يدخل </a:t>
            </a:r>
            <a:r>
              <a:rPr lang="ar-SA" sz="1800" dirty="0"/>
              <a:t>ضمن </a:t>
            </a:r>
            <a:r>
              <a:rPr lang="ar-SA" sz="1800" dirty="0" smtClean="0"/>
              <a:t>هذا المؤشر </a:t>
            </a:r>
            <a:r>
              <a:rPr lang="ar-SA" sz="1800" dirty="0"/>
              <a:t>كل العمليات ذات العلاقة بالحواسيب خاصة إذا ما تعلق الأمر بعدد أجهزة الحاسوب في كل الف نسمة من السكان ومستخدمي الشبكة العنكبوتية.</a:t>
            </a:r>
          </a:p>
        </p:txBody>
      </p:sp>
    </p:spTree>
    <p:extLst>
      <p:ext uri="{BB962C8B-B14F-4D97-AF65-F5344CB8AC3E}">
        <p14:creationId xmlns:p14="http://schemas.microsoft.com/office/powerpoint/2010/main" val="6523235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78332"/>
            <a:ext cx="8229600" cy="3831818"/>
          </a:xfrm>
          <a:prstGeom prst="rect">
            <a:avLst/>
          </a:prstGeom>
        </p:spPr>
        <p:txBody>
          <a:bodyPr wrap="square">
            <a:spAutoFit/>
          </a:bodyPr>
          <a:lstStyle/>
          <a:p>
            <a:pPr algn="just" rtl="1">
              <a:lnSpc>
                <a:spcPct val="150000"/>
              </a:lnSpc>
            </a:pPr>
            <a:r>
              <a:rPr lang="ar-SA" sz="1800" dirty="0"/>
              <a:t>4. مؤشر تكنولوجيا المعلومات والاتصالات:</a:t>
            </a:r>
          </a:p>
          <a:p>
            <a:pPr algn="just" rtl="1">
              <a:lnSpc>
                <a:spcPct val="150000"/>
              </a:lnSpc>
            </a:pPr>
            <a:r>
              <a:rPr lang="ar-SA" sz="1800" dirty="0" smtClean="0"/>
              <a:t>	يعد </a:t>
            </a:r>
            <a:r>
              <a:rPr lang="ar-SA" sz="1800" dirty="0"/>
              <a:t>مؤشر نشر تكنولوجيا المعلومات والاتصالات على قدر كبير من الأهمية خاصة مع تزامن الوقائع، ولها ثلاثة تأثيرات في الاقتصاد، وهي</a:t>
            </a:r>
            <a:r>
              <a:rPr lang="ar-SA" sz="1800" dirty="0" smtClean="0"/>
              <a:t>:</a:t>
            </a:r>
          </a:p>
          <a:p>
            <a:pPr algn="just" rtl="1">
              <a:lnSpc>
                <a:spcPct val="150000"/>
              </a:lnSpc>
            </a:pPr>
            <a:endParaRPr lang="ar-SA" sz="1800" dirty="0"/>
          </a:p>
          <a:p>
            <a:pPr algn="just" rtl="1">
              <a:lnSpc>
                <a:spcPct val="150000"/>
              </a:lnSpc>
            </a:pPr>
            <a:r>
              <a:rPr lang="ar-SA" sz="1800" dirty="0" smtClean="0"/>
              <a:t>‌أ. أنها </a:t>
            </a:r>
            <a:r>
              <a:rPr lang="ar-SA" sz="1800" dirty="0"/>
              <a:t>تسمح بدر أرباح </a:t>
            </a:r>
            <a:r>
              <a:rPr lang="ar-SA" sz="1800"/>
              <a:t>إنتاجية </a:t>
            </a:r>
            <a:r>
              <a:rPr lang="ar-SA" sz="1800" smtClean="0"/>
              <a:t>خاصة </a:t>
            </a:r>
            <a:r>
              <a:rPr lang="ar-SA" sz="1800" dirty="0"/>
              <a:t>في مجال المعالجة، التخزين وتبادل المعلومات.</a:t>
            </a:r>
          </a:p>
          <a:p>
            <a:pPr algn="just" rtl="1">
              <a:lnSpc>
                <a:spcPct val="150000"/>
              </a:lnSpc>
            </a:pPr>
            <a:r>
              <a:rPr lang="ar-SA" sz="1800" dirty="0" smtClean="0"/>
              <a:t>‌ب. تعزز </a:t>
            </a:r>
            <a:r>
              <a:rPr lang="ar-SA" sz="1800" dirty="0"/>
              <a:t>تكنولوجيا المعلومات والاتصالات الجديدة ظهور وازدهار صناعات جديدة مثلا: وسائل الإعلام المتعددة، التجارة الإلكترونية، الجداول الإلكترونية الخ.</a:t>
            </a:r>
          </a:p>
          <a:p>
            <a:pPr algn="just" rtl="1">
              <a:lnSpc>
                <a:spcPct val="150000"/>
              </a:lnSpc>
            </a:pPr>
            <a:r>
              <a:rPr lang="ar-SA" sz="1800" dirty="0" smtClean="0"/>
              <a:t>‌ج. أنها </a:t>
            </a:r>
            <a:r>
              <a:rPr lang="ar-SA" sz="1800" dirty="0"/>
              <a:t>تحث على اعتماد نماذج تنظيمية اصلية بهدف استخدام أفضل للإمكانيات الجديدة لتوزيع ونشر المعلومات.</a:t>
            </a:r>
          </a:p>
        </p:txBody>
      </p:sp>
    </p:spTree>
    <p:extLst>
      <p:ext uri="{BB962C8B-B14F-4D97-AF65-F5344CB8AC3E}">
        <p14:creationId xmlns:p14="http://schemas.microsoft.com/office/powerpoint/2010/main" val="17305413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00150"/>
            <a:ext cx="8229600" cy="3831818"/>
          </a:xfrm>
          <a:prstGeom prst="rect">
            <a:avLst/>
          </a:prstGeom>
        </p:spPr>
        <p:txBody>
          <a:bodyPr wrap="square">
            <a:spAutoFit/>
          </a:bodyPr>
          <a:lstStyle/>
          <a:p>
            <a:pPr algn="just" rtl="1">
              <a:lnSpc>
                <a:spcPct val="150000"/>
              </a:lnSpc>
            </a:pPr>
            <a:r>
              <a:rPr lang="en-US" sz="1800" dirty="0" smtClean="0"/>
              <a:t>	</a:t>
            </a:r>
            <a:r>
              <a:rPr lang="ar-IQ" sz="1800" dirty="0" smtClean="0"/>
              <a:t>ان </a:t>
            </a:r>
            <a:r>
              <a:rPr lang="ar-SA" sz="1800" dirty="0" smtClean="0"/>
              <a:t>مجتمع </a:t>
            </a:r>
            <a:r>
              <a:rPr lang="ar-SA" sz="1800" dirty="0"/>
              <a:t>اقتصاد المعرفة الذي نعيشه اليوم </a:t>
            </a:r>
            <a:r>
              <a:rPr lang="ar-SA" sz="1800" dirty="0" smtClean="0"/>
              <a:t>هو </a:t>
            </a:r>
            <a:r>
              <a:rPr lang="ar-SA" sz="1800" dirty="0"/>
              <a:t>نتيجة التحول من مجتمع ذي اقتصاد صناعي يكون رأس المال فيه هو المورد الإستراتيجي إلى مجتمع ذي اقتصاد معلوماتي أو معرفي تشكل المعلومات فيه المورد الأساسي والاستراتيجي.. حيث يرى بعض المحللين الاقتصاديين أن الحضارة الحالية تحولت من اقتصاد صناعي إلي اقتصاد معلوماتي.</a:t>
            </a:r>
          </a:p>
          <a:p>
            <a:pPr algn="just" rtl="1">
              <a:lnSpc>
                <a:spcPct val="150000"/>
              </a:lnSpc>
            </a:pPr>
            <a:r>
              <a:rPr lang="en-US" sz="1800" dirty="0" smtClean="0"/>
              <a:t>	</a:t>
            </a:r>
            <a:r>
              <a:rPr lang="ar-SA" sz="1800" dirty="0" smtClean="0"/>
              <a:t>وفي </a:t>
            </a:r>
            <a:r>
              <a:rPr lang="ar-SA" sz="1800" dirty="0"/>
              <a:t>ظل اقتصاد المعرفة تحولت المعلومات إلى أهم سلعة في المجتمع، وقد تم تحويل المعارف العلمية إلى الشكل الرقمي وأصبح تنظيم المعلومات وخدمات المعلومات من أهم العناصر الأساسية لاقتصاد المعرفة، وفي ظل هذه الظروف الجديدة لم يعد الاقتصاد معنياً فقط بالبضائع أي بالتبادل التجاري للمنتجات المادية، بل ازداد اعتماده على تقديم الخدمات، وبالتالي اكتسب الاقتصاد سمة جديدة وهي إنتاج وتسويق وبيع الخدمات والمعلومات. </a:t>
            </a:r>
          </a:p>
        </p:txBody>
      </p:sp>
      <p:sp>
        <p:nvSpPr>
          <p:cNvPr id="3" name="Rectangle 2"/>
          <p:cNvSpPr/>
          <p:nvPr/>
        </p:nvSpPr>
        <p:spPr>
          <a:xfrm>
            <a:off x="5054562" y="590550"/>
            <a:ext cx="3586238" cy="471283"/>
          </a:xfrm>
          <a:prstGeom prst="rect">
            <a:avLst/>
          </a:prstGeom>
        </p:spPr>
        <p:txBody>
          <a:bodyPr wrap="none">
            <a:spAutoFit/>
          </a:bodyPr>
          <a:lstStyle/>
          <a:p>
            <a:pPr indent="457200" algn="just" rtl="1">
              <a:lnSpc>
                <a:spcPts val="2500"/>
              </a:lnSpc>
              <a:spcAft>
                <a:spcPts val="600"/>
              </a:spcAft>
            </a:pPr>
            <a:r>
              <a:rPr lang="ar-IQ" sz="3600" dirty="0" smtClean="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ثانيا-أبعاداقتصاد </a:t>
            </a:r>
            <a:r>
              <a:rPr lang="ar-IQ"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المعرفة .. </a:t>
            </a:r>
            <a:endPar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42735302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23950"/>
            <a:ext cx="8229600" cy="3416320"/>
          </a:xfrm>
          <a:prstGeom prst="rect">
            <a:avLst/>
          </a:prstGeom>
        </p:spPr>
        <p:txBody>
          <a:bodyPr wrap="square">
            <a:spAutoFit/>
          </a:bodyPr>
          <a:lstStyle/>
          <a:p>
            <a:pPr algn="just" rtl="1">
              <a:lnSpc>
                <a:spcPct val="150000"/>
              </a:lnSpc>
            </a:pPr>
            <a:r>
              <a:rPr lang="ar-SA" sz="1800" dirty="0" smtClean="0"/>
              <a:t>	ومن </a:t>
            </a:r>
            <a:r>
              <a:rPr lang="ar-SA" sz="1800" dirty="0"/>
              <a:t>ناحية أخرى تدخل المعرفة ( التكنولوجيا ) كعنصر أساسي في إنتاج البضائع المادية، وتبلغ نسبة المعرفة الناتجة عن التكنولوجيا أكثر من 50 % من الإنتاج الإجمالي الأمريكي، كما أن مجموع العاملين الأمريكيين ممن لهم علاقة بالمعلومات والمعرفة يبلغ حوالي ثلاثة أرباع مجموع القوة العاملة الأمريكية، ويتعزز هذا الاتجاه بصورة مستمرة، </a:t>
            </a:r>
            <a:r>
              <a:rPr lang="en-US" sz="1800" dirty="0" smtClean="0"/>
              <a:t> </a:t>
            </a:r>
            <a:r>
              <a:rPr lang="ar-IQ" sz="1800" dirty="0" smtClean="0"/>
              <a:t>و</a:t>
            </a:r>
            <a:r>
              <a:rPr lang="ar-SA" sz="1800" dirty="0" smtClean="0">
                <a:solidFill>
                  <a:srgbClr val="FF0000"/>
                </a:solidFill>
              </a:rPr>
              <a:t>ستتطلب </a:t>
            </a:r>
            <a:r>
              <a:rPr lang="ar-SA" sz="1800" dirty="0">
                <a:solidFill>
                  <a:srgbClr val="FF0000"/>
                </a:solidFill>
              </a:rPr>
              <a:t>مهارات متطورة </a:t>
            </a:r>
            <a:r>
              <a:rPr lang="ar-SA" sz="1800" dirty="0" smtClean="0">
                <a:solidFill>
                  <a:srgbClr val="FF0000"/>
                </a:solidFill>
              </a:rPr>
              <a:t>من </a:t>
            </a:r>
            <a:r>
              <a:rPr lang="ar-SA" sz="1800" dirty="0">
                <a:solidFill>
                  <a:srgbClr val="FF0000"/>
                </a:solidFill>
              </a:rPr>
              <a:t>عمال اليوم . </a:t>
            </a:r>
          </a:p>
          <a:p>
            <a:pPr algn="just" rtl="1">
              <a:lnSpc>
                <a:spcPct val="150000"/>
              </a:lnSpc>
            </a:pPr>
            <a:r>
              <a:rPr lang="ar-SA" sz="1800" dirty="0" smtClean="0"/>
              <a:t>	إن </a:t>
            </a:r>
            <a:r>
              <a:rPr lang="ar-SA" sz="1800" dirty="0"/>
              <a:t>"المعرفة" اقتصاد جديد، قائم على ذاته، وقائم على علاقته مع الاقتصادات الأخرى، وهو في علاقاته وارتباطاته دائم الحركة، ودائم البحث عن أصحاب المواهب والأفكار الجريئة.</a:t>
            </a:r>
          </a:p>
          <a:p>
            <a:pPr algn="just" rtl="1">
              <a:lnSpc>
                <a:spcPct val="150000"/>
              </a:lnSpc>
            </a:pPr>
            <a:r>
              <a:rPr lang="ar-SA" sz="1800" dirty="0"/>
              <a:t>ويؤكد الخبراء أن العامل الأساسي المحدد للقوة الاقتصادية لم يعد هو الأرض وامتلاكها كما كان الحال في الاقتصاد الزراعي، ولا صاحب رأس المال اللازم لإنتاج السلع كما هو الحال في الاقتصاد الصناعي.</a:t>
            </a:r>
          </a:p>
        </p:txBody>
      </p:sp>
    </p:spTree>
    <p:extLst>
      <p:ext uri="{BB962C8B-B14F-4D97-AF65-F5344CB8AC3E}">
        <p14:creationId xmlns:p14="http://schemas.microsoft.com/office/powerpoint/2010/main" val="26546955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81150"/>
            <a:ext cx="8229600" cy="3000821"/>
          </a:xfrm>
          <a:prstGeom prst="rect">
            <a:avLst/>
          </a:prstGeom>
        </p:spPr>
        <p:txBody>
          <a:bodyPr wrap="square">
            <a:spAutoFit/>
          </a:bodyPr>
          <a:lstStyle/>
          <a:p>
            <a:pPr algn="just" rtl="1">
              <a:lnSpc>
                <a:spcPct val="150000"/>
              </a:lnSpc>
            </a:pPr>
            <a:r>
              <a:rPr lang="ar-SA" sz="1800" dirty="0" smtClean="0"/>
              <a:t>	</a:t>
            </a:r>
            <a:r>
              <a:rPr lang="ar-SA" sz="1800" dirty="0" smtClean="0">
                <a:solidFill>
                  <a:srgbClr val="0070C0"/>
                </a:solidFill>
              </a:rPr>
              <a:t>وإنما </a:t>
            </a:r>
            <a:r>
              <a:rPr lang="ar-SA" sz="1800" dirty="0">
                <a:solidFill>
                  <a:srgbClr val="0070C0"/>
                </a:solidFill>
              </a:rPr>
              <a:t>أصبح المحدد للقوة الاقتصادية في الاقتصاد المعلوماتي هو المعلومات والمعرفة المطلوبة لابتكار المستحدثات</a:t>
            </a:r>
            <a:r>
              <a:rPr lang="ar-SA" sz="1800" dirty="0"/>
              <a:t> ولجعل الإنتاج أكثر فاعلية، وفي كل مجتمعات المعلومات تقريباً نجد أن </a:t>
            </a:r>
            <a:r>
              <a:rPr lang="ar-SA" sz="1800" dirty="0">
                <a:solidFill>
                  <a:srgbClr val="0070C0"/>
                </a:solidFill>
              </a:rPr>
              <a:t>قطاع المعلومات ينمو أسرع من نمو الاقتصاد الكلي</a:t>
            </a:r>
            <a:r>
              <a:rPr lang="ar-SA" sz="1800" dirty="0"/>
              <a:t>، فقد قدر الاتحاد الدولي للاتصالات بعيدة المدى أن </a:t>
            </a:r>
            <a:r>
              <a:rPr lang="ar-SA" sz="1800" dirty="0">
                <a:solidFill>
                  <a:srgbClr val="002060"/>
                </a:solidFill>
              </a:rPr>
              <a:t>قطاع المعلومات قد نما على المستوى العالمي بمعدل أكثر من 5% بينما كان نمو الاقتصاد العالمي بصفة عامة بمعدل أقل من 3%، </a:t>
            </a:r>
            <a:r>
              <a:rPr lang="ar-SA" sz="1800" dirty="0"/>
              <a:t>ولذلك فإن الملامح البارزة على المستوى الاقتصادي التحول من اقتصاد الصناعات إلى اقتصاد المعلومات، التحول من الاقتصاد الوطني إلى الاقتصاد العالمي الشامل أو لمتكامل، والتحول من البضائع والسلع إلى إنتاج المعلومات. </a:t>
            </a:r>
          </a:p>
        </p:txBody>
      </p:sp>
    </p:spTree>
    <p:extLst>
      <p:ext uri="{BB962C8B-B14F-4D97-AF65-F5344CB8AC3E}">
        <p14:creationId xmlns:p14="http://schemas.microsoft.com/office/powerpoint/2010/main" val="5584324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2585323"/>
          </a:xfrm>
          <a:prstGeom prst="rect">
            <a:avLst/>
          </a:prstGeom>
        </p:spPr>
        <p:txBody>
          <a:bodyPr wrap="square">
            <a:spAutoFit/>
          </a:bodyPr>
          <a:lstStyle/>
          <a:p>
            <a:pPr algn="just" rtl="1">
              <a:lnSpc>
                <a:spcPct val="150000"/>
              </a:lnSpc>
            </a:pPr>
            <a:r>
              <a:rPr lang="ar-IQ" sz="1800" dirty="0" smtClean="0"/>
              <a:t>اولا- </a:t>
            </a:r>
            <a:r>
              <a:rPr lang="ar-SA" sz="1800" dirty="0" smtClean="0"/>
              <a:t>خصائص </a:t>
            </a:r>
            <a:r>
              <a:rPr lang="ar-SA" sz="1800" dirty="0"/>
              <a:t>الاقتصاد الجديد:</a:t>
            </a:r>
          </a:p>
          <a:p>
            <a:pPr algn="just" rtl="1">
              <a:lnSpc>
                <a:spcPct val="150000"/>
              </a:lnSpc>
            </a:pPr>
            <a:r>
              <a:rPr lang="ar-SA" sz="1800" dirty="0"/>
              <a:t>يتسم الاقتصاد الجديد أو الاقتصاد القائم على المعرفة بعدد من الخصائص والسمات، يمكن توضيحها كالتالي </a:t>
            </a:r>
            <a:r>
              <a:rPr lang="ar-SA" sz="1800" dirty="0" smtClean="0"/>
              <a:t>:</a:t>
            </a:r>
          </a:p>
          <a:p>
            <a:pPr algn="just" rtl="1">
              <a:lnSpc>
                <a:spcPct val="150000"/>
              </a:lnSpc>
            </a:pPr>
            <a:endParaRPr lang="ar-SA" sz="1800" dirty="0"/>
          </a:p>
          <a:p>
            <a:pPr algn="just" rtl="1">
              <a:lnSpc>
                <a:spcPct val="150000"/>
              </a:lnSpc>
            </a:pPr>
            <a:r>
              <a:rPr lang="ar-SA" sz="1800" dirty="0" smtClean="0"/>
              <a:t>1. الدور </a:t>
            </a:r>
            <a:r>
              <a:rPr lang="ar-SA" sz="1800" dirty="0"/>
              <a:t>المتنامي للابتكار والبحث العلمي: حيث يتعين على مؤسسات الاعمال </a:t>
            </a:r>
            <a:r>
              <a:rPr lang="ar-SA" sz="1800" dirty="0">
                <a:solidFill>
                  <a:srgbClr val="FF0000"/>
                </a:solidFill>
              </a:rPr>
              <a:t>في إطار الاقتصاد المعرفي </a:t>
            </a:r>
            <a:r>
              <a:rPr lang="ar-IQ" sz="1800" dirty="0" smtClean="0">
                <a:solidFill>
                  <a:srgbClr val="FF0000"/>
                </a:solidFill>
              </a:rPr>
              <a:t>العمل </a:t>
            </a:r>
            <a:r>
              <a:rPr lang="ar-SA" sz="1800" dirty="0">
                <a:solidFill>
                  <a:srgbClr val="FF0000"/>
                </a:solidFill>
              </a:rPr>
              <a:t>وفقا لنظام فعال من الروابط </a:t>
            </a:r>
            <a:r>
              <a:rPr lang="ar-SA" sz="1800" dirty="0" smtClean="0"/>
              <a:t>التجارية </a:t>
            </a:r>
            <a:r>
              <a:rPr lang="ar-SA" sz="1800" dirty="0"/>
              <a:t>مع المؤسسات الاكاديمية والعلمية المحلية والدولية وغيرها من المنظمات التي تستطيع مواكبة ثورة المعرفة المتنامية </a:t>
            </a:r>
            <a:r>
              <a:rPr lang="ar-SA" sz="1800" dirty="0" smtClean="0"/>
              <a:t>وتكييفها </a:t>
            </a:r>
            <a:r>
              <a:rPr lang="ar-SA" sz="1800" dirty="0"/>
              <a:t>مع الاحتياجات المحلية</a:t>
            </a:r>
          </a:p>
        </p:txBody>
      </p:sp>
      <p:sp>
        <p:nvSpPr>
          <p:cNvPr id="3" name="Rectangle 2"/>
          <p:cNvSpPr/>
          <p:nvPr/>
        </p:nvSpPr>
        <p:spPr>
          <a:xfrm>
            <a:off x="2209800" y="133352"/>
            <a:ext cx="4572000" cy="1015663"/>
          </a:xfrm>
          <a:prstGeom prst="rect">
            <a:avLst/>
          </a:prstGeom>
        </p:spPr>
        <p:txBody>
          <a:bodyPr>
            <a:spAutoFit/>
          </a:bodyPr>
          <a:lstStyle/>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الفصل الرابع</a:t>
            </a:r>
            <a:endParaRPr lang="en-US" sz="2000" b="1" dirty="0">
              <a:latin typeface="Abscissa" panose="00000400000000000000" pitchFamily="2" charset="0"/>
              <a:ea typeface="Times New Roman" panose="02020603050405020304" pitchFamily="18" charset="0"/>
              <a:cs typeface="Ali-A-Samik" pitchFamily="2" charset="-78"/>
            </a:endParaRPr>
          </a:p>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الاقتصاد الجديد والفرق بينه وبين الاقتصاد التقليدي</a:t>
            </a:r>
            <a:endParaRPr lang="en-US" sz="2000" b="1" dirty="0">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17788568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r>
              <a:rPr lang="ar-SA" sz="1800" dirty="0" smtClean="0"/>
              <a:t>2. التعليم </a:t>
            </a:r>
            <a:r>
              <a:rPr lang="ar-SA" sz="1800" dirty="0"/>
              <a:t>المستمر أساس زيادة الانتاجية والتنافسية الاقتصادية: لذا يتعين على الحكومات أن توفر المناخ الملائم لتحفيز المهارات البشرية وزيادة مهارات الافراد الابداعية بما يتواكب مع احتياجات سوق العمل. كذلك يتعين على الحكومات في هذا السياق دمج تقنية المعلومات والاتصالات في المناهج التعليمية لخلق جيل قادر على امتلاك أدوات إدارة الاقتصاد </a:t>
            </a:r>
            <a:r>
              <a:rPr lang="ar-SA" sz="1800" dirty="0" smtClean="0"/>
              <a:t>الجديد</a:t>
            </a:r>
          </a:p>
          <a:p>
            <a:pPr algn="just" rtl="1">
              <a:lnSpc>
                <a:spcPct val="150000"/>
              </a:lnSpc>
            </a:pPr>
            <a:endParaRPr lang="ar-SA" sz="1800" dirty="0"/>
          </a:p>
          <a:p>
            <a:pPr algn="just" rtl="1">
              <a:lnSpc>
                <a:spcPct val="150000"/>
              </a:lnSpc>
            </a:pPr>
            <a:r>
              <a:rPr lang="ar-SA" sz="1800" dirty="0" smtClean="0"/>
              <a:t>3. قطاع </a:t>
            </a:r>
            <a:r>
              <a:rPr lang="ar-SA" sz="1800" dirty="0"/>
              <a:t>الاتصالات وتكنولوجيا المعلومات المحفز الاساسي للنمو: تعتبر البنية التحتية المبنية على تقنية المعلومات والاتصالات أساس الاقتصاد الجديد.</a:t>
            </a:r>
          </a:p>
        </p:txBody>
      </p:sp>
    </p:spTree>
    <p:extLst>
      <p:ext uri="{BB962C8B-B14F-4D97-AF65-F5344CB8AC3E}">
        <p14:creationId xmlns:p14="http://schemas.microsoft.com/office/powerpoint/2010/main" val="3429904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6</a:t>
            </a:fld>
            <a:endParaRPr lang="en-US"/>
          </a:p>
        </p:txBody>
      </p:sp>
      <p:sp>
        <p:nvSpPr>
          <p:cNvPr id="2" name="Title 1"/>
          <p:cNvSpPr>
            <a:spLocks noGrp="1"/>
          </p:cNvSpPr>
          <p:nvPr>
            <p:ph type="title"/>
          </p:nvPr>
        </p:nvSpPr>
        <p:spPr>
          <a:xfrm>
            <a:off x="762000" y="57150"/>
            <a:ext cx="8229600" cy="857250"/>
          </a:xfrm>
        </p:spPr>
        <p:txBody>
          <a:bodyPr>
            <a:normAutofit fontScale="90000"/>
          </a:bodyPr>
          <a:lstStyle/>
          <a:p>
            <a:r>
              <a:rPr lang="en-US" dirty="0" smtClean="0"/>
              <a:t>       </a:t>
            </a:r>
            <a:br>
              <a:rPr lang="en-US" dirty="0" smtClean="0"/>
            </a:br>
            <a:endParaRPr lang="ar-IQ" dirty="0"/>
          </a:p>
        </p:txBody>
      </p:sp>
      <p:sp>
        <p:nvSpPr>
          <p:cNvPr id="6" name="Rectangle 5"/>
          <p:cNvSpPr/>
          <p:nvPr/>
        </p:nvSpPr>
        <p:spPr>
          <a:xfrm>
            <a:off x="1447801" y="209552"/>
            <a:ext cx="5791200" cy="461665"/>
          </a:xfrm>
          <a:prstGeom prst="rect">
            <a:avLst/>
          </a:prstGeom>
        </p:spPr>
        <p:txBody>
          <a:bodyPr wrap="square">
            <a:spAutoFit/>
          </a:bodyPr>
          <a:lstStyle/>
          <a:p>
            <a:r>
              <a:rPr lang="ar-SA" sz="2400" dirty="0" smtClean="0">
                <a:solidFill>
                  <a:schemeClr val="accent4">
                    <a:lumMod val="60000"/>
                    <a:lumOff val="40000"/>
                  </a:schemeClr>
                </a:solidFill>
              </a:rPr>
              <a:t>ا</a:t>
            </a:r>
            <a:r>
              <a:rPr lang="ar-IQ" sz="2400" dirty="0" smtClean="0">
                <a:solidFill>
                  <a:schemeClr val="accent4">
                    <a:lumMod val="60000"/>
                    <a:lumOff val="40000"/>
                  </a:schemeClr>
                </a:solidFill>
              </a:rPr>
              <a:t>لا</a:t>
            </a:r>
            <a:r>
              <a:rPr lang="ar-SA" sz="2400" dirty="0" smtClean="0">
                <a:solidFill>
                  <a:schemeClr val="accent4">
                    <a:lumMod val="60000"/>
                    <a:lumOff val="40000"/>
                  </a:schemeClr>
                </a:solidFill>
              </a:rPr>
              <a:t>قتصاد المعرف</a:t>
            </a:r>
            <a:r>
              <a:rPr lang="ar-IQ" sz="2400" dirty="0" smtClean="0">
                <a:solidFill>
                  <a:schemeClr val="accent4">
                    <a:lumMod val="60000"/>
                    <a:lumOff val="40000"/>
                  </a:schemeClr>
                </a:solidFill>
              </a:rPr>
              <a:t>ی</a:t>
            </a:r>
            <a:r>
              <a:rPr lang="en-US" sz="2400" dirty="0" smtClean="0">
                <a:solidFill>
                  <a:schemeClr val="accent4">
                    <a:lumMod val="60000"/>
                    <a:lumOff val="40000"/>
                  </a:schemeClr>
                </a:solidFill>
              </a:rPr>
              <a:t> </a:t>
            </a:r>
            <a:r>
              <a:rPr lang="ar-SA" sz="2400" dirty="0">
                <a:solidFill>
                  <a:schemeClr val="accent4">
                    <a:lumMod val="60000"/>
                    <a:lumOff val="40000"/>
                  </a:schemeClr>
                </a:solidFill>
              </a:rPr>
              <a:t>: </a:t>
            </a:r>
            <a:r>
              <a:rPr lang="en-US" sz="2400" dirty="0">
                <a:solidFill>
                  <a:schemeClr val="accent4">
                    <a:lumMod val="60000"/>
                    <a:lumOff val="40000"/>
                  </a:schemeClr>
                </a:solidFill>
              </a:rPr>
              <a:t>Knowledge Economy</a:t>
            </a:r>
            <a:endParaRPr lang="ar-SA" sz="2400" dirty="0">
              <a:solidFill>
                <a:schemeClr val="accent4">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pPr lvl="0"/>
            <a:r>
              <a:rPr lang="en-US" dirty="0"/>
              <a:t>6</a:t>
            </a:r>
            <a:r>
              <a:rPr lang="ar-IQ" dirty="0" smtClean="0"/>
              <a:t>- </a:t>
            </a:r>
            <a:r>
              <a:rPr lang="ar-SA" dirty="0"/>
              <a:t>عبد الخالق فاروق، اقتصاد المعرفة في العلم العربي: مشكلاته وافق تطوره، مكتب شؤون الإعلام، الإمارات العربية المتحدة، 2005</a:t>
            </a:r>
            <a:endParaRPr lang="en-US" dirty="0"/>
          </a:p>
          <a:p>
            <a:pPr lvl="0"/>
            <a:r>
              <a:rPr lang="en-US" dirty="0"/>
              <a:t>7</a:t>
            </a:r>
            <a:r>
              <a:rPr lang="ar-IQ" dirty="0"/>
              <a:t>- </a:t>
            </a:r>
            <a:r>
              <a:rPr lang="ar-SA" dirty="0"/>
              <a:t>محمد محمد قاسم، كارل بوبر: نظرية المعرفة في ضوء المنهج العلمي، دار المعرفة الجامعية، الإسكندرية، 1987</a:t>
            </a:r>
            <a:r>
              <a:rPr lang="en-GB" dirty="0"/>
              <a:t>. </a:t>
            </a:r>
            <a:endParaRPr lang="en-US" dirty="0"/>
          </a:p>
          <a:p>
            <a:r>
              <a:rPr lang="en-GB" dirty="0"/>
              <a:t>8</a:t>
            </a:r>
            <a:r>
              <a:rPr lang="en-US" dirty="0"/>
              <a:t>     </a:t>
            </a:r>
            <a:r>
              <a:rPr lang="ar-SA" dirty="0"/>
              <a:t>- الاقتصاد المعرفي ودوره في تحقيق التنمية الاقتصادية والاجتماعية ،   خالد ياسين الشيخ ،ماجستير التأهيل </a:t>
            </a:r>
            <a:r>
              <a:rPr lang="ar-IQ" dirty="0"/>
              <a:t>    </a:t>
            </a:r>
            <a:r>
              <a:rPr lang="ar-SA" dirty="0"/>
              <a:t>والتخصص في الريادة والإدارة بالإبداع، دمشق 2015 – 2016.</a:t>
            </a:r>
            <a:endParaRPr lang="en-US" dirty="0"/>
          </a:p>
          <a:p>
            <a:r>
              <a:rPr lang="en-US" dirty="0"/>
              <a:t>9    </a:t>
            </a:r>
            <a:r>
              <a:rPr lang="ar-SA" dirty="0"/>
              <a:t>.</a:t>
            </a:r>
            <a:r>
              <a:rPr lang="ar-IQ" dirty="0"/>
              <a:t> ا</a:t>
            </a:r>
            <a:r>
              <a:rPr lang="ar-SA" dirty="0"/>
              <a:t>براهيم الخلوف الملكاوي، إدارة المعرفة : المفاهيم والممارسات، الوراق للنشر والتوزيع، عمان، </a:t>
            </a:r>
            <a:r>
              <a:rPr lang="en-GB" dirty="0"/>
              <a:t>.2006</a:t>
            </a:r>
            <a:endParaRPr lang="en-US" dirty="0"/>
          </a:p>
          <a:p>
            <a:r>
              <a:rPr lang="en-US" dirty="0"/>
              <a:t>10    </a:t>
            </a:r>
            <a:r>
              <a:rPr lang="ar-SA" dirty="0"/>
              <a:t>- الاقتصاد المعرفي د. هاشم الشمري ,ناديا الليثي ط1 , دار صفاء للنشر ,  اردن  , 2008 </a:t>
            </a:r>
            <a:r>
              <a:rPr lang="ar-SA" b="1" dirty="0"/>
              <a:t>.</a:t>
            </a:r>
            <a:endParaRPr lang="ar-IQ" dirty="0" smtClean="0"/>
          </a:p>
        </p:txBody>
      </p:sp>
    </p:spTree>
    <p:extLst>
      <p:ext uri="{BB962C8B-B14F-4D97-AF65-F5344CB8AC3E}">
        <p14:creationId xmlns:p14="http://schemas.microsoft.com/office/powerpoint/2010/main" val="3974176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000821"/>
          </a:xfrm>
          <a:prstGeom prst="rect">
            <a:avLst/>
          </a:prstGeom>
        </p:spPr>
        <p:txBody>
          <a:bodyPr wrap="square">
            <a:spAutoFit/>
          </a:bodyPr>
          <a:lstStyle/>
          <a:p>
            <a:pPr algn="just" rtl="1">
              <a:lnSpc>
                <a:spcPct val="150000"/>
              </a:lnSpc>
            </a:pPr>
            <a:r>
              <a:rPr lang="ar-SA" sz="1800" dirty="0" smtClean="0"/>
              <a:t>4. اهمية </a:t>
            </a:r>
            <a:r>
              <a:rPr lang="ar-SA" sz="1800" dirty="0"/>
              <a:t>وجود بيئة اقتصادية مواتية لتفعيل آليات الاقتصاد الجديد: يستلزم الاقتصاد الجديد وجود بيئة اقتصادية مواتية من شأنها حفز المشروعات وتشجيع الارتباط ما بين المؤسسات العلمية والبحثية ومؤسسات الاعمال، كذلك </a:t>
            </a:r>
            <a:r>
              <a:rPr lang="ar-SA" sz="1800" dirty="0" smtClean="0"/>
              <a:t>لا</a:t>
            </a:r>
            <a:r>
              <a:rPr lang="ar-IQ" sz="1800" dirty="0"/>
              <a:t>ب</a:t>
            </a:r>
            <a:r>
              <a:rPr lang="ar-SA" sz="1800" dirty="0" smtClean="0"/>
              <a:t>د </a:t>
            </a:r>
            <a:r>
              <a:rPr lang="ar-SA" sz="1800" dirty="0"/>
              <a:t>من </a:t>
            </a:r>
            <a:r>
              <a:rPr lang="ar-IQ" sz="1800" dirty="0" smtClean="0"/>
              <a:t> ان </a:t>
            </a:r>
            <a:r>
              <a:rPr lang="ar-SA" sz="1800" dirty="0" smtClean="0"/>
              <a:t>توفر </a:t>
            </a:r>
            <a:r>
              <a:rPr lang="ar-SA" sz="1800" dirty="0"/>
              <a:t>تلك البيئة </a:t>
            </a:r>
            <a:r>
              <a:rPr lang="ar-IQ" sz="1800" dirty="0"/>
              <a:t>ب</a:t>
            </a:r>
            <a:r>
              <a:rPr lang="ar-SA" sz="1800" dirty="0" smtClean="0"/>
              <a:t>إتاحة </a:t>
            </a:r>
            <a:r>
              <a:rPr lang="ar-SA" sz="1800" dirty="0"/>
              <a:t>تقنية المعلومات والاتصالات لكافة المواطنين، وإلغاء أو خفض التعريفات الجمركية على المنتجات التقنية.</a:t>
            </a:r>
          </a:p>
          <a:p>
            <a:pPr algn="just" rtl="1">
              <a:lnSpc>
                <a:spcPct val="150000"/>
              </a:lnSpc>
            </a:pPr>
            <a:r>
              <a:rPr lang="ar-SA" sz="1800" dirty="0" smtClean="0"/>
              <a:t>5. المعرفة </a:t>
            </a:r>
            <a:r>
              <a:rPr lang="ar-SA" sz="1800" dirty="0"/>
              <a:t>سلعة عامة: المعرفة في هذا الاقتصاد تقترب من كونها سلعة عامة فعندما تظهر المعرفة وتنتشر يصبح من السهل على كافة أفراد المجتمع الاستفادة منها وتصبح التكلفة الحدية لتوفيرها </a:t>
            </a:r>
            <a:r>
              <a:rPr lang="ar-SA" sz="1800" dirty="0" smtClean="0"/>
              <a:t>لافراد </a:t>
            </a:r>
            <a:r>
              <a:rPr lang="ar-SA" sz="1800" dirty="0"/>
              <a:t>إضافيين تساوي الصفر. والمعرفة في هذا الاقتصاد تشكل المادة الخام الاساسية غير القابلة للنضوب على المدى الطويل.</a:t>
            </a:r>
          </a:p>
        </p:txBody>
      </p:sp>
    </p:spTree>
    <p:extLst>
      <p:ext uri="{BB962C8B-B14F-4D97-AF65-F5344CB8AC3E}">
        <p14:creationId xmlns:p14="http://schemas.microsoft.com/office/powerpoint/2010/main" val="37657490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2"/>
            <a:ext cx="8229600" cy="2585323"/>
          </a:xfrm>
          <a:prstGeom prst="rect">
            <a:avLst/>
          </a:prstGeom>
        </p:spPr>
        <p:txBody>
          <a:bodyPr wrap="square">
            <a:spAutoFit/>
          </a:bodyPr>
          <a:lstStyle/>
          <a:p>
            <a:pPr algn="just" rtl="1">
              <a:lnSpc>
                <a:spcPct val="150000"/>
              </a:lnSpc>
            </a:pPr>
            <a:r>
              <a:rPr lang="ar-SA" sz="1800" dirty="0" smtClean="0"/>
              <a:t>6. رأس </a:t>
            </a:r>
            <a:r>
              <a:rPr lang="ar-SA" sz="1800" dirty="0"/>
              <a:t>المال المعرفي هو العنصر الاساسي المحدد للتنافسية: تعتمد قدرة أي دولة على الاستفادة من اقتصاد المعرفة وتوليد الدخل على مدى سرعتها في التعلم واكتساب مهارات معرفية جديدة والتواصل مع المجتمع المعرفي العالمي. فرأس المال المعرفي هو العنصر المحدد للقدرة التنافسية للمشروعات، فما تمتلكه المشروعات من رأس مال معرفي ومهارات بشرية والتوليفات المختلفة لطرق الانتاج والادارة التي تتبعها المنشأة </a:t>
            </a:r>
            <a:r>
              <a:rPr lang="ar-IQ" sz="1800" dirty="0" smtClean="0"/>
              <a:t>(</a:t>
            </a:r>
            <a:r>
              <a:rPr lang="ar-SA" sz="1800" dirty="0" smtClean="0"/>
              <a:t>تمثل </a:t>
            </a:r>
            <a:r>
              <a:rPr lang="ar-SA" sz="1800" dirty="0"/>
              <a:t>رأس المال </a:t>
            </a:r>
            <a:r>
              <a:rPr lang="ar-SA" sz="1800" dirty="0" smtClean="0"/>
              <a:t>المعرفي</a:t>
            </a:r>
            <a:r>
              <a:rPr lang="ar-IQ" sz="1800" dirty="0" smtClean="0"/>
              <a:t>)</a:t>
            </a:r>
            <a:r>
              <a:rPr lang="ar-SA" sz="1800" dirty="0" smtClean="0"/>
              <a:t>. </a:t>
            </a:r>
            <a:r>
              <a:rPr lang="ar-SA" sz="1800" dirty="0"/>
              <a:t>تزداد قوة المشروعات التنافسية مع تزايد مستويات التقنية والتطور المعرفي والقدرة على الابتكار المستخدمة في خلق السلع والخدمات بما يزيد العائد على الاستثمار ويضاعف إمكانات النمو. </a:t>
            </a:r>
          </a:p>
        </p:txBody>
      </p:sp>
    </p:spTree>
    <p:extLst>
      <p:ext uri="{BB962C8B-B14F-4D97-AF65-F5344CB8AC3E}">
        <p14:creationId xmlns:p14="http://schemas.microsoft.com/office/powerpoint/2010/main" val="23459007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77228"/>
            <a:ext cx="8229600" cy="3831818"/>
          </a:xfrm>
          <a:prstGeom prst="rect">
            <a:avLst/>
          </a:prstGeom>
        </p:spPr>
        <p:txBody>
          <a:bodyPr wrap="square">
            <a:spAutoFit/>
          </a:bodyPr>
          <a:lstStyle/>
          <a:p>
            <a:pPr algn="just" rtl="1">
              <a:lnSpc>
                <a:spcPct val="150000"/>
              </a:lnSpc>
            </a:pPr>
            <a:r>
              <a:rPr lang="ar-SA" sz="1800" dirty="0" smtClean="0"/>
              <a:t>7. سيادة </a:t>
            </a:r>
            <a:r>
              <a:rPr lang="ar-SA" sz="1800" dirty="0"/>
              <a:t>أسواق المنافسة الكاملة: يتسم الاقتصاد الجديد بكونه أقرب لسيادة أسواق المنافسة الكاملة حيث يجد المستهلكون في هذا الاقتصاد العديد من المنتجين للسلعة الواحدة، يمتلك كل منهم نصيب سوقي محدود مقارنة بباقي البائعين ويعرضون تلك السلع بأسعار منافسة. تتوافر </a:t>
            </a:r>
            <a:r>
              <a:rPr lang="ar-SA" sz="1800" dirty="0">
                <a:solidFill>
                  <a:srgbClr val="C00000"/>
                </a:solidFill>
              </a:rPr>
              <a:t>في هذا الاقتصاد المعلومات الكاملة عن السلعة من كافة أنحاء العالم ويتم توصيلها للمستهلكين في أي مكان في العالم عبر شبكات الاتصال.</a:t>
            </a:r>
          </a:p>
          <a:p>
            <a:pPr algn="just" rtl="1">
              <a:lnSpc>
                <a:spcPct val="150000"/>
              </a:lnSpc>
            </a:pPr>
            <a:r>
              <a:rPr lang="ar-SA" sz="1800" dirty="0" smtClean="0"/>
              <a:t>8. أهمية </a:t>
            </a:r>
            <a:r>
              <a:rPr lang="ar-SA" sz="1800" dirty="0"/>
              <a:t>امتلاك العمالة لمهارات التكيف والتعلم السريع: تتسم العمالة الماهرة في الاقتصاد الجديد بقدرتها على التقاط المعلومات وتحويلها إلى معرفة قابلة للاستخدام، وقدرتها على التكيف والتعلم بسرعة وامتلاك المهارات اللازمة لذلك، إضافة إلى إتقان التعامل مع تقنية المعلومات وتطبيقاتها في مجال العمل، والقدرة على التعاون والعمل ضمن فريق وإتقان مهارات الاتصال، كما لا يغني ذلك عن امتلاك مهارات إضافية مميزة، من بينها إتقان أكثر من لغة بما يساعد على التعامل في بيئة عالمية.</a:t>
            </a:r>
          </a:p>
        </p:txBody>
      </p:sp>
    </p:spTree>
    <p:extLst>
      <p:ext uri="{BB962C8B-B14F-4D97-AF65-F5344CB8AC3E}">
        <p14:creationId xmlns:p14="http://schemas.microsoft.com/office/powerpoint/2010/main" val="7114400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28752"/>
            <a:ext cx="8229600" cy="1703030"/>
          </a:xfrm>
          <a:prstGeom prst="rect">
            <a:avLst/>
          </a:prstGeom>
        </p:spPr>
        <p:txBody>
          <a:bodyPr wrap="square">
            <a:spAutoFit/>
          </a:bodyPr>
          <a:lstStyle/>
          <a:p>
            <a:pPr algn="just" rtl="1">
              <a:lnSpc>
                <a:spcPct val="150000"/>
              </a:lnSpc>
            </a:pPr>
            <a:r>
              <a:rPr lang="ar-SA" sz="1800" dirty="0" smtClean="0"/>
              <a:t>9. </a:t>
            </a:r>
            <a:r>
              <a:rPr lang="ar-SA" sz="1800" dirty="0" smtClean="0">
                <a:solidFill>
                  <a:schemeClr val="tx1"/>
                </a:solidFill>
              </a:rPr>
              <a:t>ارتباط </a:t>
            </a:r>
            <a:r>
              <a:rPr lang="ar-SA" sz="1800" dirty="0">
                <a:solidFill>
                  <a:schemeClr val="tx1"/>
                </a:solidFill>
              </a:rPr>
              <a:t>أسرع المهن نموا في إطار الاقتصاد الجديد </a:t>
            </a:r>
            <a:r>
              <a:rPr lang="ar-IQ" sz="1800" dirty="0" smtClean="0">
                <a:solidFill>
                  <a:schemeClr val="tx1"/>
                </a:solidFill>
              </a:rPr>
              <a:t>(</a:t>
            </a:r>
            <a:r>
              <a:rPr lang="ar-SA" sz="1800" dirty="0" smtClean="0">
                <a:solidFill>
                  <a:schemeClr val="tx1"/>
                </a:solidFill>
              </a:rPr>
              <a:t>أسرع </a:t>
            </a:r>
            <a:r>
              <a:rPr lang="ar-SA" sz="1800" dirty="0">
                <a:solidFill>
                  <a:schemeClr val="tx1"/>
                </a:solidFill>
              </a:rPr>
              <a:t>المهن نموا </a:t>
            </a:r>
            <a:r>
              <a:rPr lang="ar-IQ" sz="1800" dirty="0" smtClean="0">
                <a:solidFill>
                  <a:schemeClr val="tx1"/>
                </a:solidFill>
              </a:rPr>
              <a:t>متعلقە </a:t>
            </a:r>
            <a:r>
              <a:rPr lang="ar-SA" sz="1800" dirty="0" smtClean="0">
                <a:solidFill>
                  <a:schemeClr val="tx1"/>
                </a:solidFill>
              </a:rPr>
              <a:t>بتقنيات </a:t>
            </a:r>
            <a:r>
              <a:rPr lang="ar-SA" sz="1800" dirty="0">
                <a:solidFill>
                  <a:schemeClr val="tx1"/>
                </a:solidFill>
              </a:rPr>
              <a:t>المعلومات والاتصالات بشكل </a:t>
            </a:r>
            <a:r>
              <a:rPr lang="ar-SA" sz="1800" dirty="0" smtClean="0">
                <a:solidFill>
                  <a:schemeClr val="tx1"/>
                </a:solidFill>
              </a:rPr>
              <a:t>مباشر</a:t>
            </a:r>
            <a:r>
              <a:rPr lang="ar-IQ" sz="1800" dirty="0" smtClean="0">
                <a:solidFill>
                  <a:schemeClr val="tx1"/>
                </a:solidFill>
              </a:rPr>
              <a:t>)</a:t>
            </a:r>
            <a:r>
              <a:rPr lang="en-US" sz="1800" dirty="0" smtClean="0">
                <a:solidFill>
                  <a:schemeClr val="tx1"/>
                </a:solidFill>
              </a:rPr>
              <a:t> </a:t>
            </a:r>
            <a:r>
              <a:rPr lang="ar-IQ" sz="1800" dirty="0" smtClean="0"/>
              <a:t>هن</a:t>
            </a:r>
            <a:r>
              <a:rPr lang="ar-SA" sz="1800" dirty="0" smtClean="0"/>
              <a:t>ا </a:t>
            </a:r>
            <a:r>
              <a:rPr lang="ar-SA" sz="1800" dirty="0"/>
              <a:t>تلعب فئات المديرين وعمال المعرفة الدور الاساسي في هذا الاقتصاد مقابل العمالة التقليدية المرتبطة بشكل وثيق بنظم الانتاج الممكنة في الاقتصاد القديم، ففي الولايات المتحدة الامريكية  ارتفع النصيب النسبي لفئة المديرين وعمال المعرفة من 22 في المائة في عام 1979 إلى 38 في المائة خلال عام </a:t>
            </a:r>
            <a:r>
              <a:rPr lang="ar-SA" sz="1800" dirty="0" smtClean="0"/>
              <a:t>2013.</a:t>
            </a:r>
            <a:endParaRPr lang="ar-SA" sz="1800" dirty="0"/>
          </a:p>
        </p:txBody>
      </p:sp>
    </p:spTree>
    <p:extLst>
      <p:ext uri="{BB962C8B-B14F-4D97-AF65-F5344CB8AC3E}">
        <p14:creationId xmlns:p14="http://schemas.microsoft.com/office/powerpoint/2010/main" val="16582213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endParaRPr lang="ar-SA" sz="1800" dirty="0"/>
          </a:p>
          <a:p>
            <a:pPr algn="just" rtl="1">
              <a:lnSpc>
                <a:spcPct val="150000"/>
              </a:lnSpc>
            </a:pPr>
            <a:r>
              <a:rPr lang="ar-SA" sz="1800" dirty="0" smtClean="0"/>
              <a:t>10. الدور </a:t>
            </a:r>
            <a:r>
              <a:rPr lang="ar-SA" sz="1800" dirty="0"/>
              <a:t>الاقتصادي المتنامي لشركات إنتاج التقنية والمعرفة: باتت شركات إنتاج التقنية والمعرفة تلعب دورا بات يفوق اقتصاديا  متناميا ربما بات يفوق المقومات الاقتصادية لدول بأكملها. فعلى سبيل المثال، تفوق القيمة السوقية لاكبر خمس شركات تعمل في نطاق الاقتصاد الجديد الناتج المحلي الاجمالي لدول بكامل قطاعاتها، حيث بلغت القيمة السوقية في عام 2019 ل </a:t>
            </a:r>
            <a:r>
              <a:rPr lang="ar-SA" sz="1800" dirty="0">
                <a:solidFill>
                  <a:srgbClr val="FFFF00"/>
                </a:solidFill>
              </a:rPr>
              <a:t>امازون</a:t>
            </a:r>
            <a:r>
              <a:rPr lang="ar-SA" sz="1800" dirty="0"/>
              <a:t> (798) مليار $ وبلغت القيمة السوقية ل </a:t>
            </a:r>
            <a:r>
              <a:rPr lang="ar-SA" sz="1800" dirty="0">
                <a:solidFill>
                  <a:srgbClr val="FFFF00"/>
                </a:solidFill>
              </a:rPr>
              <a:t>مايكروسوفت</a:t>
            </a:r>
            <a:r>
              <a:rPr lang="ar-SA" sz="1800" dirty="0"/>
              <a:t> (788) مليار $ لنفس العام و</a:t>
            </a:r>
            <a:r>
              <a:rPr lang="ar-SA" sz="1800" dirty="0">
                <a:solidFill>
                  <a:srgbClr val="FFFF00"/>
                </a:solidFill>
              </a:rPr>
              <a:t>ابل </a:t>
            </a:r>
            <a:r>
              <a:rPr lang="ar-SA" sz="1800" dirty="0"/>
              <a:t>(785) مليار $، </a:t>
            </a:r>
            <a:r>
              <a:rPr lang="ar-SA" sz="1800" dirty="0">
                <a:solidFill>
                  <a:srgbClr val="FFFF00"/>
                </a:solidFill>
              </a:rPr>
              <a:t>الفا بيت </a:t>
            </a:r>
            <a:r>
              <a:rPr lang="ar-SA" sz="1800" dirty="0"/>
              <a:t>(778) مليار $ ، </a:t>
            </a:r>
            <a:r>
              <a:rPr lang="ar-SA" sz="1800" dirty="0">
                <a:solidFill>
                  <a:srgbClr val="FFFF00"/>
                </a:solidFill>
              </a:rPr>
              <a:t>فيس بوك </a:t>
            </a:r>
            <a:r>
              <a:rPr lang="ar-SA" sz="1800" dirty="0"/>
              <a:t>(473) مليار $، مما يوكد على ان المعرفة اساس للنشاط الاقتصادي.</a:t>
            </a:r>
          </a:p>
        </p:txBody>
      </p:sp>
    </p:spTree>
    <p:extLst>
      <p:ext uri="{BB962C8B-B14F-4D97-AF65-F5344CB8AC3E}">
        <p14:creationId xmlns:p14="http://schemas.microsoft.com/office/powerpoint/2010/main" val="30907834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872034"/>
          </a:xfrm>
          <a:prstGeom prst="rect">
            <a:avLst/>
          </a:prstGeom>
        </p:spPr>
        <p:txBody>
          <a:bodyPr wrap="square">
            <a:spAutoFit/>
          </a:bodyPr>
          <a:lstStyle/>
          <a:p>
            <a:pPr algn="just" rtl="1">
              <a:lnSpc>
                <a:spcPct val="150000"/>
              </a:lnSpc>
            </a:pPr>
            <a:endParaRPr lang="ar-SA" sz="1800" dirty="0"/>
          </a:p>
          <a:p>
            <a:pPr algn="just" rtl="1">
              <a:lnSpc>
                <a:spcPct val="150000"/>
              </a:lnSpc>
            </a:pPr>
            <a:r>
              <a:rPr lang="ar-IQ" sz="1800" dirty="0" smtClean="0"/>
              <a:t>ويمكن ان نقارن  بصورة مبسطة الاقتصاد  المعرفي مع الاقتصاد التقليدي من  خلال  الجدول:</a:t>
            </a:r>
            <a:endParaRPr lang="ar-SA" sz="1800" dirty="0"/>
          </a:p>
        </p:txBody>
      </p:sp>
    </p:spTree>
    <p:extLst>
      <p:ext uri="{BB962C8B-B14F-4D97-AF65-F5344CB8AC3E}">
        <p14:creationId xmlns:p14="http://schemas.microsoft.com/office/powerpoint/2010/main" val="37890015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82632505"/>
              </p:ext>
            </p:extLst>
          </p:nvPr>
        </p:nvGraphicFramePr>
        <p:xfrm>
          <a:off x="304798" y="742950"/>
          <a:ext cx="8458202" cy="4074153"/>
        </p:xfrm>
        <a:graphic>
          <a:graphicData uri="http://schemas.openxmlformats.org/drawingml/2006/table">
            <a:tbl>
              <a:tblPr rtl="1" firstRow="1" firstCol="1" bandRow="1">
                <a:tableStyleId>{5C22544A-7EE6-4342-B048-85BDC9FD1C3A}</a:tableStyleId>
              </a:tblPr>
              <a:tblGrid>
                <a:gridCol w="672296"/>
                <a:gridCol w="1425358"/>
                <a:gridCol w="152658"/>
                <a:gridCol w="1052542"/>
                <a:gridCol w="1205200"/>
                <a:gridCol w="1188620"/>
                <a:gridCol w="2761528"/>
              </a:tblGrid>
              <a:tr h="342900">
                <a:tc gridSpan="2">
                  <a:txBody>
                    <a:bodyPr/>
                    <a:lstStyle/>
                    <a:p>
                      <a:pPr algn="just" rtl="1">
                        <a:lnSpc>
                          <a:spcPct val="100000"/>
                        </a:lnSpc>
                        <a:spcAft>
                          <a:spcPts val="0"/>
                        </a:spcAft>
                      </a:pPr>
                      <a:r>
                        <a:rPr lang="ar-JO" sz="1400" dirty="0">
                          <a:effectLst/>
                        </a:rPr>
                        <a:t> </a:t>
                      </a:r>
                      <a:endParaRPr lang="en-US" sz="1400" dirty="0">
                        <a:effectLst/>
                        <a:latin typeface="Calibri"/>
                        <a:ea typeface="Calibri"/>
                        <a:cs typeface="Arial"/>
                      </a:endParaRPr>
                    </a:p>
                  </a:txBody>
                  <a:tcPr marL="12736" marR="12736" marT="0" marB="0"/>
                </a:tc>
                <a:tc hMerge="1">
                  <a:txBody>
                    <a:bodyPr/>
                    <a:lstStyle/>
                    <a:p>
                      <a:endParaRPr lang="en-US"/>
                    </a:p>
                  </a:txBody>
                  <a:tcPr/>
                </a:tc>
                <a:tc gridSpan="2">
                  <a:txBody>
                    <a:bodyPr/>
                    <a:lstStyle/>
                    <a:p>
                      <a:pPr algn="just" rtl="1">
                        <a:lnSpc>
                          <a:spcPct val="100000"/>
                        </a:lnSpc>
                        <a:spcAft>
                          <a:spcPts val="0"/>
                        </a:spcAft>
                      </a:pPr>
                      <a:r>
                        <a:rPr lang="ar-JO" sz="1400" dirty="0">
                          <a:effectLst/>
                        </a:rPr>
                        <a:t> </a:t>
                      </a:r>
                      <a:endParaRPr lang="en-US" sz="1400" dirty="0">
                        <a:effectLst/>
                        <a:latin typeface="Calibri"/>
                        <a:ea typeface="Calibri"/>
                        <a:cs typeface="Arial"/>
                      </a:endParaRPr>
                    </a:p>
                  </a:txBody>
                  <a:tcPr marL="12736" marR="12736" marT="0" marB="0"/>
                </a:tc>
                <a:tc hMerge="1">
                  <a:txBody>
                    <a:bodyPr/>
                    <a:lstStyle/>
                    <a:p>
                      <a:endParaRPr lang="en-US"/>
                    </a:p>
                  </a:txBody>
                  <a:tcPr/>
                </a:tc>
                <a:tc>
                  <a:txBody>
                    <a:bodyPr/>
                    <a:lstStyle/>
                    <a:p>
                      <a:pPr algn="ctr" rtl="1">
                        <a:lnSpc>
                          <a:spcPct val="100000"/>
                        </a:lnSpc>
                        <a:spcAft>
                          <a:spcPts val="0"/>
                        </a:spcAft>
                      </a:pPr>
                      <a:r>
                        <a:rPr lang="ar-JO" sz="1400" u="sng">
                          <a:effectLst/>
                        </a:rPr>
                        <a:t>الاقتصاد القديم</a:t>
                      </a:r>
                      <a:endParaRPr lang="en-US" sz="1400">
                        <a:effectLst/>
                      </a:endParaRPr>
                    </a:p>
                    <a:p>
                      <a:pPr algn="ctr" rtl="1">
                        <a:lnSpc>
                          <a:spcPct val="100000"/>
                        </a:lnSpc>
                        <a:spcAft>
                          <a:spcPts val="0"/>
                        </a:spcAft>
                      </a:pPr>
                      <a:r>
                        <a:rPr lang="en-US" sz="1400">
                          <a:effectLst/>
                        </a:rPr>
                        <a:t>P-economy</a:t>
                      </a:r>
                      <a:endParaRPr lang="en-US" sz="1400">
                        <a:effectLst/>
                        <a:latin typeface="Calibri"/>
                        <a:ea typeface="Calibri"/>
                        <a:cs typeface="Arial"/>
                      </a:endParaRPr>
                    </a:p>
                  </a:txBody>
                  <a:tcPr marL="12736" marR="12736" marT="0" marB="0"/>
                </a:tc>
                <a:tc gridSpan="2">
                  <a:txBody>
                    <a:bodyPr/>
                    <a:lstStyle/>
                    <a:p>
                      <a:pPr algn="ctr" rtl="1">
                        <a:lnSpc>
                          <a:spcPct val="100000"/>
                        </a:lnSpc>
                        <a:spcAft>
                          <a:spcPts val="0"/>
                        </a:spcAft>
                      </a:pPr>
                      <a:r>
                        <a:rPr lang="ar-JO" sz="1400" u="sng" dirty="0">
                          <a:effectLst/>
                        </a:rPr>
                        <a:t>اقتصاد المعرفة</a:t>
                      </a:r>
                      <a:endParaRPr lang="en-US" sz="1400" dirty="0">
                        <a:effectLst/>
                      </a:endParaRPr>
                    </a:p>
                    <a:p>
                      <a:pPr algn="ctr" rtl="1">
                        <a:lnSpc>
                          <a:spcPct val="100000"/>
                        </a:lnSpc>
                        <a:spcAft>
                          <a:spcPts val="0"/>
                        </a:spcAft>
                      </a:pPr>
                      <a:r>
                        <a:rPr lang="en-US" sz="1400" dirty="0">
                          <a:effectLst/>
                        </a:rPr>
                        <a:t>K-economy</a:t>
                      </a:r>
                      <a:endParaRPr lang="en-US" sz="1400" dirty="0">
                        <a:effectLst/>
                        <a:latin typeface="Calibri"/>
                        <a:ea typeface="Calibri"/>
                        <a:cs typeface="Arial"/>
                      </a:endParaRPr>
                    </a:p>
                  </a:txBody>
                  <a:tcPr marL="12736" marR="12736" marT="0" marB="0"/>
                </a:tc>
                <a:tc hMerge="1">
                  <a:txBody>
                    <a:bodyPr/>
                    <a:lstStyle/>
                    <a:p>
                      <a:endParaRPr lang="en-US"/>
                    </a:p>
                  </a:txBody>
                  <a:tcPr/>
                </a:tc>
              </a:tr>
              <a:tr h="171450">
                <a:tc rowSpan="4">
                  <a:txBody>
                    <a:bodyPr/>
                    <a:lstStyle/>
                    <a:p>
                      <a:pPr marL="71755" marR="71755" algn="ctr" rtl="1">
                        <a:lnSpc>
                          <a:spcPct val="100000"/>
                        </a:lnSpc>
                        <a:spcAft>
                          <a:spcPts val="0"/>
                        </a:spcAft>
                      </a:pPr>
                      <a:r>
                        <a:rPr lang="ar-JO" sz="1400" dirty="0">
                          <a:effectLst/>
                        </a:rPr>
                        <a:t>الخصائص التنظيمية</a:t>
                      </a:r>
                      <a:endParaRPr lang="en-US" sz="1400" dirty="0">
                        <a:effectLst/>
                        <a:latin typeface="Calibri"/>
                        <a:ea typeface="Calibri"/>
                        <a:cs typeface="Arial"/>
                      </a:endParaRPr>
                    </a:p>
                  </a:txBody>
                  <a:tcPr marL="12736" marR="12736" marT="0" marB="0" vert="vert270" anchor="ctr"/>
                </a:tc>
                <a:tc gridSpan="2">
                  <a:txBody>
                    <a:bodyPr/>
                    <a:lstStyle/>
                    <a:p>
                      <a:pPr algn="r" rtl="1">
                        <a:lnSpc>
                          <a:spcPct val="100000"/>
                        </a:lnSpc>
                        <a:spcAft>
                          <a:spcPts val="0"/>
                        </a:spcAft>
                      </a:pPr>
                      <a:r>
                        <a:rPr lang="ar-JO" sz="1400">
                          <a:effectLst/>
                        </a:rPr>
                        <a:t>مجال المنافسة:</a:t>
                      </a:r>
                      <a:endParaRPr lang="en-US" sz="140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a:effectLst/>
                        </a:rPr>
                        <a:t>- وطنية.</a:t>
                      </a:r>
                      <a:endParaRPr lang="en-US" sz="140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عالمية.</a:t>
                      </a:r>
                      <a:endParaRPr lang="en-US" sz="1400" dirty="0">
                        <a:effectLst/>
                        <a:latin typeface="Calibri"/>
                        <a:ea typeface="Calibri"/>
                        <a:cs typeface="Arial"/>
                      </a:endParaRPr>
                    </a:p>
                  </a:txBody>
                  <a:tcPr marL="12736" marR="12736" marT="0" marB="0"/>
                </a:tc>
              </a:tr>
              <a:tr h="171450">
                <a:tc vMerge="1">
                  <a:txBody>
                    <a:bodyPr/>
                    <a:lstStyle/>
                    <a:p>
                      <a:endParaRPr lang="en-US"/>
                    </a:p>
                  </a:txBody>
                  <a:tcPr/>
                </a:tc>
                <a:tc gridSpan="2">
                  <a:txBody>
                    <a:bodyPr/>
                    <a:lstStyle/>
                    <a:p>
                      <a:pPr algn="r" rtl="1">
                        <a:lnSpc>
                          <a:spcPct val="100000"/>
                        </a:lnSpc>
                        <a:spcAft>
                          <a:spcPts val="0"/>
                        </a:spcAft>
                      </a:pPr>
                      <a:r>
                        <a:rPr lang="ar-JO" sz="1400">
                          <a:effectLst/>
                        </a:rPr>
                        <a:t>الأسواق:</a:t>
                      </a:r>
                      <a:endParaRPr lang="en-US" sz="140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a:effectLst/>
                        </a:rPr>
                        <a:t>- مستقرة.</a:t>
                      </a:r>
                      <a:endParaRPr lang="en-US" sz="140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متقلبة. </a:t>
                      </a:r>
                      <a:endParaRPr lang="en-US" sz="1400" dirty="0">
                        <a:effectLst/>
                        <a:latin typeface="Calibri"/>
                        <a:ea typeface="Calibri"/>
                        <a:cs typeface="Arial"/>
                      </a:endParaRPr>
                    </a:p>
                  </a:txBody>
                  <a:tcPr marL="12736" marR="12736" marT="0" marB="0"/>
                </a:tc>
              </a:tr>
              <a:tr h="171450">
                <a:tc vMerge="1">
                  <a:txBody>
                    <a:bodyPr/>
                    <a:lstStyle/>
                    <a:p>
                      <a:endParaRPr lang="en-US"/>
                    </a:p>
                  </a:txBody>
                  <a:tcPr/>
                </a:tc>
                <a:tc gridSpan="2">
                  <a:txBody>
                    <a:bodyPr/>
                    <a:lstStyle/>
                    <a:p>
                      <a:pPr algn="r" rtl="1">
                        <a:lnSpc>
                          <a:spcPct val="100000"/>
                        </a:lnSpc>
                        <a:spcAft>
                          <a:spcPts val="0"/>
                        </a:spcAft>
                      </a:pPr>
                      <a:r>
                        <a:rPr lang="ar-JO" sz="1400">
                          <a:effectLst/>
                        </a:rPr>
                        <a:t>حركة الأعمال:</a:t>
                      </a:r>
                      <a:endParaRPr lang="en-US" sz="140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a:effectLst/>
                        </a:rPr>
                        <a:t>- منخفض/ متوسط.</a:t>
                      </a:r>
                      <a:endParaRPr lang="en-US" sz="140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مرتفع.</a:t>
                      </a:r>
                      <a:endParaRPr lang="en-US" sz="1400" dirty="0">
                        <a:effectLst/>
                        <a:latin typeface="Calibri"/>
                        <a:ea typeface="Calibri"/>
                        <a:cs typeface="Arial"/>
                      </a:endParaRPr>
                    </a:p>
                  </a:txBody>
                  <a:tcPr marL="12736" marR="12736" marT="0" marB="0"/>
                </a:tc>
              </a:tr>
              <a:tr h="514350">
                <a:tc vMerge="1">
                  <a:txBody>
                    <a:bodyPr/>
                    <a:lstStyle/>
                    <a:p>
                      <a:endParaRPr lang="en-US"/>
                    </a:p>
                  </a:txBody>
                  <a:tcPr/>
                </a:tc>
                <a:tc gridSpan="2">
                  <a:txBody>
                    <a:bodyPr/>
                    <a:lstStyle/>
                    <a:p>
                      <a:pPr algn="r" rtl="1">
                        <a:lnSpc>
                          <a:spcPct val="100000"/>
                        </a:lnSpc>
                        <a:spcAft>
                          <a:spcPts val="0"/>
                        </a:spcAft>
                      </a:pPr>
                      <a:r>
                        <a:rPr lang="ar-JO" sz="1400" dirty="0">
                          <a:effectLst/>
                        </a:rPr>
                        <a:t>دور القطاع العام:</a:t>
                      </a:r>
                      <a:endParaRPr lang="en-US" sz="1400" dirty="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dirty="0">
                          <a:effectLst/>
                        </a:rPr>
                        <a:t>- تجهيزي: البنية التحتية، السياسات التجارية، الصناعات المفيدة.</a:t>
                      </a:r>
                      <a:endParaRPr lang="en-US" sz="1400" dirty="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توجيهي: الخصخصة، الانضمام لمنظمة التجارة العالمية، التكتلات الإقليمية، الشراكة مع القطاع الخاص.</a:t>
                      </a:r>
                      <a:endParaRPr lang="en-US" sz="1400" dirty="0">
                        <a:effectLst/>
                        <a:latin typeface="Calibri"/>
                        <a:ea typeface="Calibri"/>
                        <a:cs typeface="Arial"/>
                      </a:endParaRPr>
                    </a:p>
                  </a:txBody>
                  <a:tcPr marL="12736" marR="12736" marT="0" marB="0"/>
                </a:tc>
              </a:tr>
              <a:tr h="171450">
                <a:tc rowSpan="4">
                  <a:txBody>
                    <a:bodyPr/>
                    <a:lstStyle/>
                    <a:p>
                      <a:pPr marL="71755" marR="71755" algn="ctr" rtl="1">
                        <a:lnSpc>
                          <a:spcPct val="100000"/>
                        </a:lnSpc>
                        <a:spcAft>
                          <a:spcPts val="0"/>
                        </a:spcAft>
                      </a:pPr>
                      <a:r>
                        <a:rPr lang="ar-JO" sz="1400">
                          <a:effectLst/>
                        </a:rPr>
                        <a:t>خصائص العملة والتوظيف</a:t>
                      </a:r>
                      <a:endParaRPr lang="en-US" sz="1400">
                        <a:effectLst/>
                      </a:endParaRPr>
                    </a:p>
                    <a:p>
                      <a:pPr marL="71755" marR="71755" algn="ctr" rtl="1">
                        <a:lnSpc>
                          <a:spcPct val="100000"/>
                        </a:lnSpc>
                        <a:spcAft>
                          <a:spcPts val="0"/>
                        </a:spcAft>
                      </a:pPr>
                      <a:r>
                        <a:rPr lang="ar-JO" sz="1400">
                          <a:effectLst/>
                        </a:rPr>
                        <a:t> </a:t>
                      </a:r>
                      <a:endParaRPr lang="en-US" sz="1400">
                        <a:effectLst/>
                        <a:latin typeface="Calibri"/>
                        <a:ea typeface="Calibri"/>
                        <a:cs typeface="Arial"/>
                      </a:endParaRPr>
                    </a:p>
                  </a:txBody>
                  <a:tcPr marL="12736" marR="12736" marT="0" marB="0" vert="vert270" anchor="ctr"/>
                </a:tc>
                <a:tc gridSpan="2">
                  <a:txBody>
                    <a:bodyPr/>
                    <a:lstStyle/>
                    <a:p>
                      <a:pPr algn="r" rtl="1">
                        <a:lnSpc>
                          <a:spcPct val="100000"/>
                        </a:lnSpc>
                        <a:spcAft>
                          <a:spcPts val="0"/>
                        </a:spcAft>
                      </a:pPr>
                      <a:r>
                        <a:rPr lang="ar-JO" sz="1400">
                          <a:effectLst/>
                        </a:rPr>
                        <a:t>علاقات سوق العمل:</a:t>
                      </a:r>
                      <a:endParaRPr lang="en-US" sz="140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dirty="0">
                          <a:effectLst/>
                        </a:rPr>
                        <a:t>- تنافسية.</a:t>
                      </a:r>
                      <a:endParaRPr lang="en-US" sz="1400" dirty="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تضامنية / مشتركة.</a:t>
                      </a:r>
                      <a:endParaRPr lang="en-US" sz="1400" dirty="0">
                        <a:effectLst/>
                        <a:latin typeface="Calibri"/>
                        <a:ea typeface="Calibri"/>
                        <a:cs typeface="Arial"/>
                      </a:endParaRPr>
                    </a:p>
                  </a:txBody>
                  <a:tcPr marL="12736" marR="12736" marT="0" marB="0"/>
                </a:tc>
              </a:tr>
              <a:tr h="171450">
                <a:tc vMerge="1">
                  <a:txBody>
                    <a:bodyPr/>
                    <a:lstStyle/>
                    <a:p>
                      <a:endParaRPr lang="en-US"/>
                    </a:p>
                  </a:txBody>
                  <a:tcPr/>
                </a:tc>
                <a:tc gridSpan="2">
                  <a:txBody>
                    <a:bodyPr/>
                    <a:lstStyle/>
                    <a:p>
                      <a:pPr algn="r" rtl="1">
                        <a:lnSpc>
                          <a:spcPct val="100000"/>
                        </a:lnSpc>
                        <a:spcAft>
                          <a:spcPts val="0"/>
                        </a:spcAft>
                      </a:pPr>
                      <a:r>
                        <a:rPr lang="ar-JO" sz="1400" dirty="0">
                          <a:effectLst/>
                        </a:rPr>
                        <a:t>المهارات المطلوبة:</a:t>
                      </a:r>
                      <a:endParaRPr lang="en-US" sz="1400" dirty="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a:effectLst/>
                        </a:rPr>
                        <a:t>- مهارات محددة حسب الوظائف.</a:t>
                      </a:r>
                      <a:endParaRPr lang="en-US" sz="140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تعلم شامل.</a:t>
                      </a:r>
                      <a:endParaRPr lang="en-US" sz="1400" dirty="0">
                        <a:effectLst/>
                        <a:latin typeface="Calibri"/>
                        <a:ea typeface="Calibri"/>
                        <a:cs typeface="Arial"/>
                      </a:endParaRPr>
                    </a:p>
                  </a:txBody>
                  <a:tcPr marL="12736" marR="12736" marT="0" marB="0"/>
                </a:tc>
              </a:tr>
              <a:tr h="342900">
                <a:tc vMerge="1">
                  <a:txBody>
                    <a:bodyPr/>
                    <a:lstStyle/>
                    <a:p>
                      <a:endParaRPr lang="en-US"/>
                    </a:p>
                  </a:txBody>
                  <a:tcPr/>
                </a:tc>
                <a:tc gridSpan="2">
                  <a:txBody>
                    <a:bodyPr/>
                    <a:lstStyle/>
                    <a:p>
                      <a:pPr algn="r" rtl="1">
                        <a:lnSpc>
                          <a:spcPct val="100000"/>
                        </a:lnSpc>
                        <a:spcAft>
                          <a:spcPts val="0"/>
                        </a:spcAft>
                      </a:pPr>
                      <a:r>
                        <a:rPr lang="ar-JO" sz="1400">
                          <a:effectLst/>
                        </a:rPr>
                        <a:t>التنظيم اللازم:</a:t>
                      </a:r>
                      <a:endParaRPr lang="en-US" sz="140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a:effectLst/>
                        </a:rPr>
                        <a:t>- محدد حسب المهام.</a:t>
                      </a:r>
                      <a:endParaRPr lang="en-US" sz="140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تعلم مستمر مدى الحياة.</a:t>
                      </a:r>
                      <a:endParaRPr lang="en-US" sz="1400" dirty="0">
                        <a:effectLst/>
                      </a:endParaRPr>
                    </a:p>
                    <a:p>
                      <a:pPr algn="r" rtl="1">
                        <a:lnSpc>
                          <a:spcPct val="100000"/>
                        </a:lnSpc>
                        <a:spcAft>
                          <a:spcPts val="0"/>
                        </a:spcAft>
                      </a:pPr>
                      <a:r>
                        <a:rPr lang="ar-JO" sz="1400" dirty="0">
                          <a:effectLst/>
                        </a:rPr>
                        <a:t>- تعلم بالممارسة.</a:t>
                      </a:r>
                      <a:endParaRPr lang="en-US" sz="1400" dirty="0">
                        <a:effectLst/>
                        <a:latin typeface="Calibri"/>
                        <a:ea typeface="Calibri"/>
                        <a:cs typeface="Arial"/>
                      </a:endParaRPr>
                    </a:p>
                  </a:txBody>
                  <a:tcPr marL="12736" marR="12736" marT="0" marB="0"/>
                </a:tc>
              </a:tr>
              <a:tr h="171450">
                <a:tc vMerge="1">
                  <a:txBody>
                    <a:bodyPr/>
                    <a:lstStyle/>
                    <a:p>
                      <a:endParaRPr lang="en-US"/>
                    </a:p>
                  </a:txBody>
                  <a:tcPr/>
                </a:tc>
                <a:tc gridSpan="2">
                  <a:txBody>
                    <a:bodyPr/>
                    <a:lstStyle/>
                    <a:p>
                      <a:pPr algn="r" rtl="1">
                        <a:lnSpc>
                          <a:spcPct val="100000"/>
                        </a:lnSpc>
                        <a:spcAft>
                          <a:spcPts val="0"/>
                        </a:spcAft>
                      </a:pPr>
                      <a:r>
                        <a:rPr lang="ar-JO" sz="1400">
                          <a:effectLst/>
                        </a:rPr>
                        <a:t>أهداف السياسات:</a:t>
                      </a:r>
                      <a:endParaRPr lang="en-US" sz="140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a:effectLst/>
                        </a:rPr>
                        <a:t>- إحداث فرص التوظيف.</a:t>
                      </a:r>
                      <a:endParaRPr lang="en-US" sz="140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الأجور/ الدخول المرتفعة.</a:t>
                      </a:r>
                      <a:endParaRPr lang="en-US" sz="1400" dirty="0">
                        <a:effectLst/>
                        <a:latin typeface="Calibri"/>
                        <a:ea typeface="Calibri"/>
                        <a:cs typeface="Arial"/>
                      </a:endParaRPr>
                    </a:p>
                  </a:txBody>
                  <a:tcPr marL="12736" marR="12736" marT="0" marB="0"/>
                </a:tc>
              </a:tr>
              <a:tr h="342900">
                <a:tc rowSpan="4">
                  <a:txBody>
                    <a:bodyPr/>
                    <a:lstStyle/>
                    <a:p>
                      <a:pPr algn="ctr" rtl="1">
                        <a:lnSpc>
                          <a:spcPct val="100000"/>
                        </a:lnSpc>
                        <a:spcAft>
                          <a:spcPts val="0"/>
                        </a:spcAft>
                      </a:pPr>
                      <a:r>
                        <a:rPr lang="ar-JO" sz="1400" dirty="0">
                          <a:effectLst/>
                        </a:rPr>
                        <a:t>خصائص الإنتاج</a:t>
                      </a:r>
                      <a:endParaRPr lang="en-US" sz="1400" dirty="0">
                        <a:effectLst/>
                        <a:latin typeface="Calibri"/>
                        <a:ea typeface="Calibri"/>
                        <a:cs typeface="Arial"/>
                      </a:endParaRPr>
                    </a:p>
                  </a:txBody>
                  <a:tcPr marL="12736" marR="12736" marT="0" marB="0" vert="vert270" anchor="ctr"/>
                </a:tc>
                <a:tc gridSpan="2">
                  <a:txBody>
                    <a:bodyPr/>
                    <a:lstStyle/>
                    <a:p>
                      <a:pPr algn="r" rtl="1">
                        <a:lnSpc>
                          <a:spcPct val="100000"/>
                        </a:lnSpc>
                        <a:spcAft>
                          <a:spcPts val="0"/>
                        </a:spcAft>
                      </a:pPr>
                      <a:r>
                        <a:rPr lang="ar-JO" sz="1400">
                          <a:effectLst/>
                        </a:rPr>
                        <a:t>العلاقة المنشأة مع الأخرى:</a:t>
                      </a:r>
                      <a:endParaRPr lang="en-US" sz="140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a:effectLst/>
                        </a:rPr>
                        <a:t>- مغامرات/ مخاطر مستقلة.</a:t>
                      </a:r>
                      <a:endParaRPr lang="en-US" sz="140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الاتحاد والتعاون.</a:t>
                      </a:r>
                      <a:endParaRPr lang="en-US" sz="1400" dirty="0">
                        <a:effectLst/>
                        <a:latin typeface="Calibri"/>
                        <a:ea typeface="Calibri"/>
                        <a:cs typeface="Arial"/>
                      </a:endParaRPr>
                    </a:p>
                  </a:txBody>
                  <a:tcPr marL="12736" marR="12736" marT="0" marB="0"/>
                </a:tc>
              </a:tr>
              <a:tr h="171450">
                <a:tc vMerge="1">
                  <a:txBody>
                    <a:bodyPr/>
                    <a:lstStyle/>
                    <a:p>
                      <a:endParaRPr lang="en-US"/>
                    </a:p>
                  </a:txBody>
                  <a:tcPr/>
                </a:tc>
                <a:tc gridSpan="2">
                  <a:txBody>
                    <a:bodyPr/>
                    <a:lstStyle/>
                    <a:p>
                      <a:pPr algn="r" rtl="1">
                        <a:lnSpc>
                          <a:spcPct val="100000"/>
                        </a:lnSpc>
                        <a:spcAft>
                          <a:spcPts val="0"/>
                        </a:spcAft>
                      </a:pPr>
                      <a:r>
                        <a:rPr lang="ar-JO" sz="1400">
                          <a:effectLst/>
                        </a:rPr>
                        <a:t>مصادر الميزة التنافسية:</a:t>
                      </a:r>
                      <a:endParaRPr lang="en-US" sz="140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a:effectLst/>
                        </a:rPr>
                        <a:t>- الكتل الاقتصادية.</a:t>
                      </a:r>
                      <a:endParaRPr lang="en-US" sz="140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التجديد، الجودة، النوعية.</a:t>
                      </a:r>
                      <a:endParaRPr lang="en-US" sz="1400" dirty="0">
                        <a:effectLst/>
                        <a:latin typeface="Calibri"/>
                        <a:ea typeface="Calibri"/>
                        <a:cs typeface="Arial"/>
                      </a:endParaRPr>
                    </a:p>
                  </a:txBody>
                  <a:tcPr marL="12736" marR="12736" marT="0" marB="0"/>
                </a:tc>
              </a:tr>
              <a:tr h="342900">
                <a:tc vMerge="1">
                  <a:txBody>
                    <a:bodyPr/>
                    <a:lstStyle/>
                    <a:p>
                      <a:endParaRPr lang="en-US"/>
                    </a:p>
                  </a:txBody>
                  <a:tcPr/>
                </a:tc>
                <a:tc gridSpan="2">
                  <a:txBody>
                    <a:bodyPr/>
                    <a:lstStyle/>
                    <a:p>
                      <a:pPr algn="r" rtl="1">
                        <a:lnSpc>
                          <a:spcPct val="100000"/>
                        </a:lnSpc>
                        <a:spcAft>
                          <a:spcPts val="0"/>
                        </a:spcAft>
                      </a:pPr>
                      <a:r>
                        <a:rPr lang="ar-JO" sz="1400">
                          <a:effectLst/>
                        </a:rPr>
                        <a:t>المصدر الرئيسي للإنتاجية:</a:t>
                      </a:r>
                      <a:endParaRPr lang="en-US" sz="140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a:effectLst/>
                        </a:rPr>
                        <a:t>- المكنة.</a:t>
                      </a:r>
                      <a:endParaRPr lang="en-US" sz="140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a:effectLst/>
                        </a:rPr>
                        <a:t>- الرقمية.</a:t>
                      </a:r>
                      <a:endParaRPr lang="en-US" sz="1400">
                        <a:effectLst/>
                        <a:latin typeface="Calibri"/>
                        <a:ea typeface="Calibri"/>
                        <a:cs typeface="Arial"/>
                      </a:endParaRPr>
                    </a:p>
                  </a:txBody>
                  <a:tcPr marL="12736" marR="12736" marT="0" marB="0"/>
                </a:tc>
              </a:tr>
              <a:tr h="401313">
                <a:tc vMerge="1">
                  <a:txBody>
                    <a:bodyPr/>
                    <a:lstStyle/>
                    <a:p>
                      <a:endParaRPr lang="en-US"/>
                    </a:p>
                  </a:txBody>
                  <a:tcPr/>
                </a:tc>
                <a:tc gridSpan="2">
                  <a:txBody>
                    <a:bodyPr/>
                    <a:lstStyle/>
                    <a:p>
                      <a:pPr algn="r" rtl="1">
                        <a:lnSpc>
                          <a:spcPct val="100000"/>
                        </a:lnSpc>
                        <a:spcAft>
                          <a:spcPts val="0"/>
                        </a:spcAft>
                      </a:pPr>
                      <a:r>
                        <a:rPr lang="ar-JO" sz="1400" dirty="0">
                          <a:effectLst/>
                        </a:rPr>
                        <a:t>موجهات النمو:</a:t>
                      </a:r>
                      <a:endParaRPr lang="en-US" sz="1400" dirty="0">
                        <a:effectLst/>
                        <a:latin typeface="Calibri"/>
                        <a:ea typeface="Calibri"/>
                        <a:cs typeface="Arial"/>
                      </a:endParaRPr>
                    </a:p>
                  </a:txBody>
                  <a:tcPr marL="12736" marR="12736" marT="0" marB="0"/>
                </a:tc>
                <a:tc hMerge="1">
                  <a:txBody>
                    <a:bodyPr/>
                    <a:lstStyle/>
                    <a:p>
                      <a:endParaRPr lang="en-US"/>
                    </a:p>
                  </a:txBody>
                  <a:tcPr/>
                </a:tc>
                <a:tc gridSpan="3">
                  <a:txBody>
                    <a:bodyPr/>
                    <a:lstStyle/>
                    <a:p>
                      <a:pPr algn="r" rtl="1">
                        <a:lnSpc>
                          <a:spcPct val="100000"/>
                        </a:lnSpc>
                        <a:spcAft>
                          <a:spcPts val="0"/>
                        </a:spcAft>
                      </a:pPr>
                      <a:r>
                        <a:rPr lang="ar-JO" sz="1400" dirty="0">
                          <a:effectLst/>
                        </a:rPr>
                        <a:t>- مدخلات العوامل (العمل، رأس المال).</a:t>
                      </a:r>
                      <a:endParaRPr lang="en-US" sz="1400" dirty="0">
                        <a:effectLst/>
                        <a:latin typeface="Calibri"/>
                        <a:ea typeface="Calibri"/>
                        <a:cs typeface="Arial"/>
                      </a:endParaRPr>
                    </a:p>
                  </a:txBody>
                  <a:tcPr marL="12736" marR="12736" marT="0" marB="0"/>
                </a:tc>
                <a:tc hMerge="1">
                  <a:txBody>
                    <a:bodyPr/>
                    <a:lstStyle/>
                    <a:p>
                      <a:endParaRPr lang="en-US"/>
                    </a:p>
                  </a:txBody>
                  <a:tcPr/>
                </a:tc>
                <a:tc hMerge="1">
                  <a:txBody>
                    <a:bodyPr/>
                    <a:lstStyle/>
                    <a:p>
                      <a:endParaRPr lang="en-US"/>
                    </a:p>
                  </a:txBody>
                  <a:tcPr/>
                </a:tc>
                <a:tc>
                  <a:txBody>
                    <a:bodyPr/>
                    <a:lstStyle/>
                    <a:p>
                      <a:pPr algn="r" rtl="1">
                        <a:lnSpc>
                          <a:spcPct val="100000"/>
                        </a:lnSpc>
                        <a:spcAft>
                          <a:spcPts val="0"/>
                        </a:spcAft>
                      </a:pPr>
                      <a:r>
                        <a:rPr lang="ar-JO" sz="1400" dirty="0">
                          <a:effectLst/>
                        </a:rPr>
                        <a:t>- الابتكار، التجديد، الاختراع، والمعرفة.</a:t>
                      </a:r>
                      <a:endParaRPr lang="en-US" sz="1400" dirty="0">
                        <a:effectLst/>
                        <a:latin typeface="Calibri"/>
                        <a:ea typeface="Calibri"/>
                        <a:cs typeface="Arial"/>
                      </a:endParaRPr>
                    </a:p>
                  </a:txBody>
                  <a:tcPr marL="12736" marR="12736" marT="0" marB="0"/>
                </a:tc>
              </a:tr>
            </a:tbl>
          </a:graphicData>
        </a:graphic>
      </p:graphicFrame>
      <p:sp>
        <p:nvSpPr>
          <p:cNvPr id="3" name="Rectangle 1"/>
          <p:cNvSpPr>
            <a:spLocks noChangeArrowheads="1"/>
          </p:cNvSpPr>
          <p:nvPr/>
        </p:nvSpPr>
        <p:spPr bwMode="auto">
          <a:xfrm>
            <a:off x="228600" y="141670"/>
            <a:ext cx="8458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altLang="en-US" sz="1600" b="1" i="0" u="none" strike="noStrike" cap="none" normalizeH="0" baseline="0" dirty="0" smtClean="0">
                <a:ln>
                  <a:noFill/>
                </a:ln>
                <a:solidFill>
                  <a:schemeClr val="tx1"/>
                </a:solidFill>
                <a:effectLst/>
                <a:latin typeface="Unikurd Goran" pitchFamily="34" charset="-78"/>
                <a:ea typeface="Calibri" pitchFamily="34" charset="0"/>
                <a:cs typeface="Unikurd Goran" pitchFamily="34" charset="-78"/>
              </a:rPr>
              <a:t>الجدول رقم -2-</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en-US" sz="1600" b="1" i="0" u="none" strike="noStrike" cap="none" normalizeH="0" baseline="0" dirty="0" smtClean="0">
                <a:ln>
                  <a:noFill/>
                </a:ln>
                <a:solidFill>
                  <a:schemeClr val="tx1"/>
                </a:solidFill>
                <a:effectLst/>
                <a:latin typeface="Unikurd Goran" pitchFamily="34" charset="-78"/>
                <a:ea typeface="Calibri" pitchFamily="34" charset="0"/>
                <a:cs typeface="Unikurd Goran" pitchFamily="34" charset="-78"/>
              </a:rPr>
              <a:t>خصائص اقتصاد المعرفة با</a:t>
            </a:r>
            <a:r>
              <a:rPr kumimoji="0" lang="ar-IQ" altLang="en-US" sz="1600" b="1" i="0" u="none" strike="noStrike" cap="none" normalizeH="0" baseline="0" dirty="0" smtClean="0">
                <a:ln>
                  <a:noFill/>
                </a:ln>
                <a:solidFill>
                  <a:schemeClr val="tx1"/>
                </a:solidFill>
                <a:effectLst/>
                <a:latin typeface="Unikurd Goran" pitchFamily="34" charset="-78"/>
                <a:ea typeface="Calibri" pitchFamily="34" charset="0"/>
                <a:cs typeface="Unikurd Goran" pitchFamily="34" charset="-78"/>
              </a:rPr>
              <a:t>لمقارنة</a:t>
            </a:r>
            <a:r>
              <a:rPr kumimoji="0" lang="ar-IQ" altLang="en-US" sz="1600" b="1" i="0" u="none" strike="noStrike" cap="none" normalizeH="0" dirty="0" smtClean="0">
                <a:ln>
                  <a:noFill/>
                </a:ln>
                <a:solidFill>
                  <a:schemeClr val="tx1"/>
                </a:solidFill>
                <a:effectLst/>
                <a:latin typeface="Unikurd Goran" pitchFamily="34" charset="-78"/>
                <a:ea typeface="Calibri" pitchFamily="34" charset="0"/>
                <a:cs typeface="Unikurd Goran" pitchFamily="34" charset="-78"/>
              </a:rPr>
              <a:t> </a:t>
            </a:r>
            <a:r>
              <a:rPr kumimoji="0" lang="ar-JO" altLang="en-US" sz="1600" b="1" i="0" u="none" strike="noStrike" cap="none" normalizeH="0" baseline="0" dirty="0" smtClean="0">
                <a:ln>
                  <a:noFill/>
                </a:ln>
                <a:solidFill>
                  <a:schemeClr val="tx1"/>
                </a:solidFill>
                <a:effectLst/>
                <a:latin typeface="Unikurd Goran" pitchFamily="34" charset="-78"/>
                <a:ea typeface="Calibri" pitchFamily="34" charset="0"/>
                <a:cs typeface="Unikurd Goran" pitchFamily="34" charset="-78"/>
              </a:rPr>
              <a:t>مع الاقتصاد القديم</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4294967295"/>
          </p:nvPr>
        </p:nvSpPr>
        <p:spPr>
          <a:xfrm>
            <a:off x="8129016" y="4300538"/>
            <a:ext cx="609600" cy="390906"/>
          </a:xfrm>
          <a:prstGeom prst="rect">
            <a:avLst/>
          </a:prstGeom>
        </p:spPr>
        <p:txBody>
          <a:bodyPr/>
          <a:lstStyle/>
          <a:p>
            <a:fld id="{B6F15528-21DE-4FAA-801E-634DDDAF4B2B}" type="slidenum">
              <a:rPr lang="en-US" smtClean="0"/>
              <a:pPr/>
              <a:t>66</a:t>
            </a:fld>
            <a:endParaRPr lang="en-US"/>
          </a:p>
        </p:txBody>
      </p:sp>
      <p:sp>
        <p:nvSpPr>
          <p:cNvPr id="4" name="Rectangle 3"/>
          <p:cNvSpPr/>
          <p:nvPr/>
        </p:nvSpPr>
        <p:spPr>
          <a:xfrm>
            <a:off x="1472219" y="-320089"/>
            <a:ext cx="662361" cy="338554"/>
          </a:xfrm>
          <a:prstGeom prst="rect">
            <a:avLst/>
          </a:prstGeom>
        </p:spPr>
        <p:txBody>
          <a:bodyPr wrap="none">
            <a:spAutoFit/>
          </a:bodyPr>
          <a:lstStyle/>
          <a:p>
            <a:r>
              <a:rPr lang="ar-JO" altLang="en-US" sz="1600" b="1" dirty="0">
                <a:solidFill>
                  <a:srgbClr val="2F2B20"/>
                </a:solidFill>
                <a:latin typeface="Unikurd Goran" pitchFamily="34" charset="-78"/>
                <a:ea typeface="Calibri" pitchFamily="34" charset="0"/>
                <a:cs typeface="Unikurd Goran" pitchFamily="34" charset="-78"/>
              </a:rPr>
              <a:t>لمقارنة</a:t>
            </a:r>
            <a:endParaRPr lang="ar-IQ" dirty="0"/>
          </a:p>
        </p:txBody>
      </p:sp>
    </p:spTree>
    <p:extLst>
      <p:ext uri="{BB962C8B-B14F-4D97-AF65-F5344CB8AC3E}">
        <p14:creationId xmlns:p14="http://schemas.microsoft.com/office/powerpoint/2010/main" val="362813375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23950"/>
            <a:ext cx="8229600" cy="3000821"/>
          </a:xfrm>
          <a:prstGeom prst="rect">
            <a:avLst/>
          </a:prstGeom>
        </p:spPr>
        <p:txBody>
          <a:bodyPr wrap="square">
            <a:spAutoFit/>
          </a:bodyPr>
          <a:lstStyle/>
          <a:p>
            <a:pPr algn="just" rtl="1">
              <a:lnSpc>
                <a:spcPct val="150000"/>
              </a:lnSpc>
            </a:pPr>
            <a:r>
              <a:rPr lang="ar-SA" sz="1800" dirty="0" smtClean="0"/>
              <a:t>	يعرض </a:t>
            </a:r>
            <a:r>
              <a:rPr lang="ar-SA" sz="1800" dirty="0"/>
              <a:t>الجزء </a:t>
            </a:r>
            <a:r>
              <a:rPr lang="ar-SA" sz="1800" dirty="0" smtClean="0"/>
              <a:t>التالي</a:t>
            </a:r>
            <a:r>
              <a:rPr lang="en-US" sz="1800" dirty="0" smtClean="0"/>
              <a:t> </a:t>
            </a:r>
            <a:r>
              <a:rPr lang="ar-SA" sz="1800" dirty="0" smtClean="0"/>
              <a:t>أهم </a:t>
            </a:r>
            <a:r>
              <a:rPr lang="ar-SA" sz="1800" dirty="0"/>
              <a:t>أوجه الاختلاف ما بين الاقتصاد الجديد والاقتصاد القديم وفقا لمجموعة من المعايير الاساسية:</a:t>
            </a:r>
          </a:p>
          <a:p>
            <a:pPr algn="just" rtl="1">
              <a:lnSpc>
                <a:spcPct val="150000"/>
              </a:lnSpc>
            </a:pPr>
            <a:r>
              <a:rPr lang="ar-SA" sz="1800" b="1" dirty="0" smtClean="0"/>
              <a:t>1. مشكلة </a:t>
            </a:r>
            <a:r>
              <a:rPr lang="ar-SA" sz="1800" b="1" dirty="0"/>
              <a:t>الندرة: </a:t>
            </a:r>
            <a:r>
              <a:rPr lang="ar-SA" sz="1800" dirty="0"/>
              <a:t>لا يعاني الاقتصاد الجديد من مشكلة الندرة حيث تتسم المنتجات المعرفية بالوفرة. مما ساعد على ذلك انتشار التقنيات الانتاجية القادرة على خفض أسعار </a:t>
            </a:r>
            <a:r>
              <a:rPr lang="ar-SA" sz="1800"/>
              <a:t>المنتجات </a:t>
            </a:r>
            <a:r>
              <a:rPr lang="ar-SA" sz="1800" smtClean="0"/>
              <a:t>المعرفية.</a:t>
            </a:r>
            <a:endParaRPr lang="ar-SA" sz="1800" dirty="0"/>
          </a:p>
          <a:p>
            <a:pPr algn="just" rtl="1">
              <a:lnSpc>
                <a:spcPct val="150000"/>
              </a:lnSpc>
            </a:pPr>
            <a:r>
              <a:rPr lang="ar-SA" sz="1800" b="1" dirty="0" smtClean="0"/>
              <a:t>2. أساس </a:t>
            </a:r>
            <a:r>
              <a:rPr lang="ar-SA" sz="1800" b="1" dirty="0"/>
              <a:t>الثروة: </a:t>
            </a:r>
            <a:r>
              <a:rPr lang="ar-SA" sz="1800" dirty="0"/>
              <a:t>الاصول المهمة في الاقتصاد الجديد هي المعرفة الفنية، والابداع، والذكاء، والمعلومات، ورأس المال البشري، في حين تمثل الارض، والعمالة، ورأس المال، العوامل الثلاث الاساسية للانتاج وخلق الثروة في الاقتصاد القديم.</a:t>
            </a:r>
          </a:p>
        </p:txBody>
      </p:sp>
      <p:sp>
        <p:nvSpPr>
          <p:cNvPr id="3" name="Rectangle 2"/>
          <p:cNvSpPr/>
          <p:nvPr/>
        </p:nvSpPr>
        <p:spPr>
          <a:xfrm>
            <a:off x="762001" y="209550"/>
            <a:ext cx="7782900" cy="923330"/>
          </a:xfrm>
          <a:prstGeom prst="rect">
            <a:avLst/>
          </a:prstGeom>
        </p:spPr>
        <p:txBody>
          <a:bodyPr wrap="none">
            <a:spAutoFit/>
          </a:bodyPr>
          <a:lstStyle/>
          <a:p>
            <a:pPr algn="just" rtl="1">
              <a:lnSpc>
                <a:spcPct val="150000"/>
              </a:lnSpc>
            </a:pP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ثانياً: الفرق بين اقتصاد المعرفة (الاقتصاد الجديد) والاقتصاد التقليدي:</a:t>
            </a:r>
            <a:endPar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320106343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2585323"/>
          </a:xfrm>
          <a:prstGeom prst="rect">
            <a:avLst/>
          </a:prstGeom>
        </p:spPr>
        <p:txBody>
          <a:bodyPr wrap="square">
            <a:spAutoFit/>
          </a:bodyPr>
          <a:lstStyle/>
          <a:p>
            <a:pPr algn="just" rtl="1">
              <a:lnSpc>
                <a:spcPct val="150000"/>
              </a:lnSpc>
            </a:pPr>
            <a:r>
              <a:rPr lang="ar-SA" sz="1800" b="1" dirty="0" smtClean="0"/>
              <a:t>3. اقتصاديات </a:t>
            </a:r>
            <a:r>
              <a:rPr lang="ar-SA" sz="1800" b="1" dirty="0"/>
              <a:t>الحجم: </a:t>
            </a:r>
            <a:r>
              <a:rPr lang="ar-SA" sz="1800" dirty="0"/>
              <a:t>لا يتسم الاقتصاد الجديد بتناقص الغلة مع الحجم مثلما هو الحال في الاقتصاد التقليدي، ففي المقابل تزداد العوائد مع زيادة كميات الانتاج، كما لا يوجد حجم اقتصادي أمثل للمنشات، لانه في اقتصاد المعرفة يمكن إنتاج أي حجم وإلى ما لا نهاية.</a:t>
            </a:r>
          </a:p>
          <a:p>
            <a:pPr algn="just" rtl="1">
              <a:lnSpc>
                <a:spcPct val="150000"/>
              </a:lnSpc>
            </a:pPr>
            <a:r>
              <a:rPr lang="ar-SA" sz="1800" b="1" dirty="0" smtClean="0"/>
              <a:t>4. الاهمية </a:t>
            </a:r>
            <a:r>
              <a:rPr lang="ar-SA" sz="1800" b="1" dirty="0"/>
              <a:t>النسبية للقطاعات الاقتصادية: </a:t>
            </a:r>
            <a:r>
              <a:rPr lang="ar-SA" sz="1800" dirty="0"/>
              <a:t>ترتفع المساهمة النسبية للصناعات المبنية على المعرفة أو تمكينها في الاقتصاد الجديد، وتتمثل في الغالب في الصناعات ذات التقنيات المتوسطة والرفيعة، مثل الخدمات المالية وخدمات الاعمال.</a:t>
            </a:r>
          </a:p>
        </p:txBody>
      </p:sp>
    </p:spTree>
    <p:extLst>
      <p:ext uri="{BB962C8B-B14F-4D97-AF65-F5344CB8AC3E}">
        <p14:creationId xmlns:p14="http://schemas.microsoft.com/office/powerpoint/2010/main" val="345280426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r>
              <a:rPr lang="ar-SA" sz="1800" b="1" dirty="0" smtClean="0"/>
              <a:t>6. نمط </a:t>
            </a:r>
            <a:r>
              <a:rPr lang="ar-SA" sz="1800" b="1" dirty="0"/>
              <a:t>السلعة: </a:t>
            </a:r>
            <a:r>
              <a:rPr lang="ar-SA" sz="1800" dirty="0"/>
              <a:t>اختلاف نمط السلعة في الاقتصاد المعرفي مقارنة بالاقتصاد التقليدي. ففي اقتصاد المعرفة ترتبط السلعة بالعامل وليس المنشأة أي يمكن نقلها إلى خارج المنشأة عند انتقال العامل، ما يعني ارتفاع شأن الموهبة البشرية واستقلالها في عالم الاعمال. وخلافا للاقتصاد التقليدي، فالسلع القائمة على المعرفة لها قيمة تبادلية وقيمة استعماليه وليس قيمة استعماليه فقط</a:t>
            </a:r>
            <a:r>
              <a:rPr lang="ar-SA" sz="1800" dirty="0" smtClean="0"/>
              <a:t>.</a:t>
            </a:r>
          </a:p>
          <a:p>
            <a:pPr algn="just" rtl="1">
              <a:lnSpc>
                <a:spcPct val="150000"/>
              </a:lnSpc>
            </a:pPr>
            <a:endParaRPr lang="ar-SA" sz="1800" dirty="0"/>
          </a:p>
          <a:p>
            <a:pPr algn="just" rtl="1">
              <a:lnSpc>
                <a:spcPct val="150000"/>
              </a:lnSpc>
            </a:pPr>
            <a:r>
              <a:rPr lang="ar-SA" sz="1800" b="1" dirty="0" smtClean="0"/>
              <a:t>7. معيار </a:t>
            </a:r>
            <a:r>
              <a:rPr lang="ar-SA" sz="1800" b="1" dirty="0"/>
              <a:t>الكفاءة: </a:t>
            </a:r>
            <a:r>
              <a:rPr lang="ar-SA" sz="1800" dirty="0"/>
              <a:t>ظهور مقياس جديد للكفاءة الاقتصادية الا وهو مدى ملكية المنشأة للمعرفة، مقابل مقياس الانتاجية المستخدم في الاقتصاد القديم.</a:t>
            </a:r>
          </a:p>
        </p:txBody>
      </p:sp>
    </p:spTree>
    <p:extLst>
      <p:ext uri="{BB962C8B-B14F-4D97-AF65-F5344CB8AC3E}">
        <p14:creationId xmlns:p14="http://schemas.microsoft.com/office/powerpoint/2010/main" val="900361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7</a:t>
            </a:fld>
            <a:endParaRPr lang="en-US"/>
          </a:p>
        </p:txBody>
      </p:sp>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                         </a:t>
            </a:r>
            <a:r>
              <a:rPr lang="ar-IQ" dirty="0" smtClean="0"/>
              <a:t> </a:t>
            </a:r>
            <a:endParaRPr lang="ar-IQ" dirty="0"/>
          </a:p>
        </p:txBody>
      </p:sp>
      <p:sp>
        <p:nvSpPr>
          <p:cNvPr id="6" name="Rectangle 5"/>
          <p:cNvSpPr/>
          <p:nvPr/>
        </p:nvSpPr>
        <p:spPr>
          <a:xfrm>
            <a:off x="1447801" y="209552"/>
            <a:ext cx="5791200" cy="461665"/>
          </a:xfrm>
          <a:prstGeom prst="rect">
            <a:avLst/>
          </a:prstGeom>
        </p:spPr>
        <p:txBody>
          <a:bodyPr wrap="square">
            <a:spAutoFit/>
          </a:bodyPr>
          <a:lstStyle/>
          <a:p>
            <a:r>
              <a:rPr lang="ar-SA" sz="2400" dirty="0" smtClean="0">
                <a:solidFill>
                  <a:srgbClr val="0070C0"/>
                </a:solidFill>
              </a:rPr>
              <a:t>ا</a:t>
            </a:r>
            <a:r>
              <a:rPr lang="ar-IQ" sz="2400" dirty="0" smtClean="0">
                <a:solidFill>
                  <a:srgbClr val="0070C0"/>
                </a:solidFill>
              </a:rPr>
              <a:t>لا</a:t>
            </a:r>
            <a:r>
              <a:rPr lang="ar-SA" sz="2400" dirty="0" smtClean="0">
                <a:solidFill>
                  <a:srgbClr val="0070C0"/>
                </a:solidFill>
              </a:rPr>
              <a:t>قتصاد المعرف</a:t>
            </a:r>
            <a:r>
              <a:rPr lang="ar-IQ" sz="2400" dirty="0" smtClean="0">
                <a:solidFill>
                  <a:srgbClr val="0070C0"/>
                </a:solidFill>
              </a:rPr>
              <a:t>ی</a:t>
            </a:r>
            <a:r>
              <a:rPr lang="en-US" sz="2400" dirty="0" smtClean="0">
                <a:solidFill>
                  <a:srgbClr val="0070C0"/>
                </a:solidFill>
              </a:rPr>
              <a:t> </a:t>
            </a:r>
            <a:r>
              <a:rPr lang="ar-SA" sz="2400" dirty="0">
                <a:solidFill>
                  <a:srgbClr val="0070C0"/>
                </a:solidFill>
              </a:rPr>
              <a:t>: </a:t>
            </a:r>
            <a:r>
              <a:rPr lang="en-US" sz="2400" dirty="0">
                <a:solidFill>
                  <a:srgbClr val="0070C0"/>
                </a:solidFill>
              </a:rPr>
              <a:t>Knowledge Economy</a:t>
            </a:r>
            <a:endParaRPr lang="ar-SA" sz="2400" dirty="0">
              <a:solidFill>
                <a:srgbClr val="0070C0"/>
              </a:solidFill>
            </a:endParaRPr>
          </a:p>
        </p:txBody>
      </p:sp>
      <p:sp>
        <p:nvSpPr>
          <p:cNvPr id="3" name="Content Placeholder 2"/>
          <p:cNvSpPr>
            <a:spLocks noGrp="1"/>
          </p:cNvSpPr>
          <p:nvPr>
            <p:ph idx="1"/>
          </p:nvPr>
        </p:nvSpPr>
        <p:spPr>
          <a:xfrm>
            <a:off x="457200" y="1428749"/>
            <a:ext cx="5334000" cy="3076719"/>
          </a:xfrm>
        </p:spPr>
        <p:txBody>
          <a:bodyPr>
            <a:normAutofit/>
          </a:bodyPr>
          <a:lstStyle/>
          <a:p>
            <a:r>
              <a:rPr lang="ar-IQ" sz="4000" b="1" dirty="0" smtClean="0"/>
              <a:t>المقدمة</a:t>
            </a:r>
            <a:endParaRPr lang="ar-IQ" sz="4000" b="1" dirty="0"/>
          </a:p>
        </p:txBody>
      </p:sp>
    </p:spTree>
    <p:extLst>
      <p:ext uri="{BB962C8B-B14F-4D97-AF65-F5344CB8AC3E}">
        <p14:creationId xmlns:p14="http://schemas.microsoft.com/office/powerpoint/2010/main" val="270367265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0"/>
            <a:ext cx="8229600" cy="456535"/>
          </a:xfrm>
          <a:prstGeom prst="rect">
            <a:avLst/>
          </a:prstGeom>
        </p:spPr>
        <p:txBody>
          <a:bodyPr wrap="square">
            <a:spAutoFit/>
          </a:bodyPr>
          <a:lstStyle/>
          <a:p>
            <a:pPr algn="just" rtl="1">
              <a:lnSpc>
                <a:spcPct val="150000"/>
              </a:lnSpc>
            </a:pPr>
            <a:r>
              <a:rPr lang="en-US" sz="1800" dirty="0" smtClean="0"/>
              <a:t>	</a:t>
            </a:r>
            <a:endParaRPr lang="ar-SA"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363" y="987425"/>
            <a:ext cx="6643687" cy="316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2847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0"/>
            <a:ext cx="8229600" cy="456535"/>
          </a:xfrm>
          <a:prstGeom prst="rect">
            <a:avLst/>
          </a:prstGeom>
        </p:spPr>
        <p:txBody>
          <a:bodyPr wrap="square">
            <a:spAutoFit/>
          </a:bodyPr>
          <a:lstStyle/>
          <a:p>
            <a:pPr algn="just" rtl="1">
              <a:lnSpc>
                <a:spcPct val="150000"/>
              </a:lnSpc>
            </a:pPr>
            <a:r>
              <a:rPr lang="en-US" sz="1800" dirty="0" smtClean="0"/>
              <a:t>	</a:t>
            </a:r>
            <a:endParaRPr lang="ar-SA" sz="1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363" y="809625"/>
            <a:ext cx="6643687" cy="351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879458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0"/>
            <a:ext cx="8229600" cy="456535"/>
          </a:xfrm>
          <a:prstGeom prst="rect">
            <a:avLst/>
          </a:prstGeom>
        </p:spPr>
        <p:txBody>
          <a:bodyPr wrap="square">
            <a:spAutoFit/>
          </a:bodyPr>
          <a:lstStyle/>
          <a:p>
            <a:pPr algn="just" rtl="1">
              <a:lnSpc>
                <a:spcPct val="150000"/>
              </a:lnSpc>
            </a:pPr>
            <a:r>
              <a:rPr lang="en-US" sz="1800" dirty="0" smtClean="0"/>
              <a:t>	</a:t>
            </a:r>
            <a:endParaRPr lang="ar-SA" sz="1800" dirty="0"/>
          </a:p>
        </p:txBody>
      </p:sp>
      <p:sp>
        <p:nvSpPr>
          <p:cNvPr id="3" name="Rectangle 2"/>
          <p:cNvSpPr/>
          <p:nvPr/>
        </p:nvSpPr>
        <p:spPr>
          <a:xfrm>
            <a:off x="1752600" y="133352"/>
            <a:ext cx="5410200" cy="2862322"/>
          </a:xfrm>
          <a:prstGeom prst="rect">
            <a:avLst/>
          </a:prstGeom>
        </p:spPr>
        <p:txBody>
          <a:bodyPr wrap="square">
            <a:spAutoFit/>
          </a:bodyPr>
          <a:lstStyle/>
          <a:p>
            <a:pPr algn="ctr" rtl="1">
              <a:lnSpc>
                <a:spcPct val="150000"/>
              </a:lnSpc>
            </a:pPr>
            <a:r>
              <a:rPr lang="ar-SA" sz="4000" b="1" dirty="0">
                <a:solidFill>
                  <a:srgbClr val="0070C0"/>
                </a:solidFill>
                <a:latin typeface="Abscissa" panose="00000400000000000000" pitchFamily="2" charset="0"/>
                <a:ea typeface="Times New Roman" panose="02020603050405020304" pitchFamily="18" charset="0"/>
                <a:cs typeface="Ali-A-Samik" pitchFamily="2" charset="-78"/>
              </a:rPr>
              <a:t>الفصل الخامس</a:t>
            </a:r>
            <a:endParaRPr lang="en-US" sz="4000" b="1" dirty="0">
              <a:solidFill>
                <a:srgbClr val="0070C0"/>
              </a:solidFill>
              <a:latin typeface="Abscissa" panose="00000400000000000000" pitchFamily="2" charset="0"/>
              <a:ea typeface="Times New Roman" panose="02020603050405020304" pitchFamily="18" charset="0"/>
              <a:cs typeface="Ali-A-Samik" pitchFamily="2" charset="-78"/>
            </a:endParaRPr>
          </a:p>
          <a:p>
            <a:pPr algn="ctr" rtl="1">
              <a:lnSpc>
                <a:spcPct val="150000"/>
              </a:lnSpc>
            </a:pPr>
            <a:r>
              <a:rPr lang="ar-SA" sz="4000" b="1" dirty="0">
                <a:solidFill>
                  <a:srgbClr val="0070C0"/>
                </a:solidFill>
                <a:latin typeface="Abscissa" panose="00000400000000000000" pitchFamily="2" charset="0"/>
                <a:ea typeface="Times New Roman" panose="02020603050405020304" pitchFamily="18" charset="0"/>
                <a:cs typeface="Ali-A-Samik" pitchFamily="2" charset="-78"/>
              </a:rPr>
              <a:t>متطلبات التحول الى اقتصاد المعرفة والعوامل الواجب توافرها لضمانه</a:t>
            </a:r>
            <a:endParaRPr lang="en-US" sz="4000" b="1" dirty="0">
              <a:solidFill>
                <a:srgbClr val="0070C0"/>
              </a:solidFill>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78285723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0"/>
            <a:ext cx="8229600" cy="1754326"/>
          </a:xfrm>
          <a:prstGeom prst="rect">
            <a:avLst/>
          </a:prstGeom>
        </p:spPr>
        <p:txBody>
          <a:bodyPr wrap="square">
            <a:spAutoFit/>
          </a:bodyPr>
          <a:lstStyle/>
          <a:p>
            <a:pPr algn="just" rtl="1">
              <a:lnSpc>
                <a:spcPct val="150000"/>
              </a:lnSpc>
            </a:pPr>
            <a:r>
              <a:rPr lang="en-US" sz="1800" dirty="0" smtClean="0"/>
              <a:t>	</a:t>
            </a:r>
            <a:r>
              <a:rPr lang="ar-SA" sz="1800" dirty="0" smtClean="0"/>
              <a:t>ان </a:t>
            </a:r>
            <a:r>
              <a:rPr lang="ar-SA" sz="1800" dirty="0"/>
              <a:t>مصطلح اقتصاد </a:t>
            </a:r>
            <a:r>
              <a:rPr lang="ar-SA" sz="1800" dirty="0" smtClean="0"/>
              <a:t>المعرفة (</a:t>
            </a:r>
            <a:r>
              <a:rPr lang="en-US" sz="1800" dirty="0"/>
              <a:t>KE</a:t>
            </a:r>
            <a:r>
              <a:rPr lang="ar-SA" sz="1800" dirty="0" smtClean="0"/>
              <a:t>) هو </a:t>
            </a:r>
            <a:r>
              <a:rPr lang="ar-SA" sz="1800" dirty="0"/>
              <a:t>استخدام تكنولوجيا ذات الصلة بالمعرفة مثل ادارة المعرفة من اجل انتاج </a:t>
            </a:r>
            <a:r>
              <a:rPr lang="ar-SA" sz="1800" dirty="0" smtClean="0"/>
              <a:t>ك</a:t>
            </a:r>
            <a:r>
              <a:rPr lang="ar-IQ" sz="1800" dirty="0"/>
              <a:t>ل</a:t>
            </a:r>
            <a:r>
              <a:rPr lang="ar-SA" sz="1800" dirty="0" smtClean="0"/>
              <a:t> </a:t>
            </a:r>
            <a:r>
              <a:rPr lang="ar-SA" sz="1800" dirty="0"/>
              <a:t>من المنفعة الاقتصادية وخلق فرص العمل، ظهر في </a:t>
            </a:r>
            <a:r>
              <a:rPr lang="ar-SA" sz="1800" dirty="0" smtClean="0"/>
              <a:t>19</a:t>
            </a:r>
            <a:r>
              <a:rPr lang="ar-IQ" sz="1800" dirty="0" smtClean="0"/>
              <a:t>٩</a:t>
            </a:r>
            <a:r>
              <a:rPr lang="ar-SA" sz="1800" dirty="0" smtClean="0"/>
              <a:t>6عندما </a:t>
            </a:r>
            <a:r>
              <a:rPr lang="ar-SA" sz="1800" dirty="0"/>
              <a:t>ذكر بيتر </a:t>
            </a:r>
            <a:r>
              <a:rPr lang="ar-SA" sz="1800" dirty="0" smtClean="0"/>
              <a:t>دراكر (</a:t>
            </a:r>
            <a:r>
              <a:rPr lang="en-US" sz="1800" dirty="0"/>
              <a:t>Peter Drucker</a:t>
            </a:r>
            <a:r>
              <a:rPr lang="ar-SA" sz="1800" dirty="0" smtClean="0"/>
              <a:t>)</a:t>
            </a:r>
            <a:r>
              <a:rPr lang="en-US" sz="1800" dirty="0" smtClean="0"/>
              <a:t> </a:t>
            </a:r>
            <a:r>
              <a:rPr lang="ar-SA" sz="1800" dirty="0"/>
              <a:t>الفرق بين عامل يدوي </a:t>
            </a:r>
            <a:r>
              <a:rPr lang="en-US" sz="1800" dirty="0" smtClean="0"/>
              <a:t>)</a:t>
            </a:r>
            <a:r>
              <a:rPr lang="ar-SA" sz="1800" dirty="0" smtClean="0"/>
              <a:t>وهم </a:t>
            </a:r>
            <a:r>
              <a:rPr lang="ar-SA" sz="1800" dirty="0"/>
              <a:t>الذين يعملون على اليدين وانتاج السلع </a:t>
            </a:r>
            <a:r>
              <a:rPr lang="ar-SA" sz="1800" dirty="0" smtClean="0"/>
              <a:t>والخدمات</a:t>
            </a:r>
            <a:r>
              <a:rPr lang="en-US" sz="1800" dirty="0" smtClean="0"/>
              <a:t>(</a:t>
            </a:r>
            <a:r>
              <a:rPr lang="ar-SA" sz="1800" dirty="0" smtClean="0"/>
              <a:t>، </a:t>
            </a:r>
            <a:r>
              <a:rPr lang="ar-SA" sz="1800" dirty="0"/>
              <a:t>وعمال المعرفة الذين يعملون على انتاج الافكار والمعارف والمعلومات.</a:t>
            </a:r>
          </a:p>
        </p:txBody>
      </p:sp>
      <p:sp>
        <p:nvSpPr>
          <p:cNvPr id="3" name="Rectangle 2"/>
          <p:cNvSpPr/>
          <p:nvPr/>
        </p:nvSpPr>
        <p:spPr>
          <a:xfrm>
            <a:off x="1752600" y="133352"/>
            <a:ext cx="5410200" cy="1015663"/>
          </a:xfrm>
          <a:prstGeom prst="rect">
            <a:avLst/>
          </a:prstGeom>
        </p:spPr>
        <p:txBody>
          <a:bodyPr wrap="square">
            <a:spAutoFit/>
          </a:bodyPr>
          <a:lstStyle/>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الفصل الخامس</a:t>
            </a:r>
            <a:endParaRPr lang="en-US" sz="2000" b="1" dirty="0">
              <a:latin typeface="Abscissa" panose="00000400000000000000" pitchFamily="2" charset="0"/>
              <a:ea typeface="Times New Roman" panose="02020603050405020304" pitchFamily="18" charset="0"/>
              <a:cs typeface="Ali-A-Samik" pitchFamily="2" charset="-78"/>
            </a:endParaRPr>
          </a:p>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متطلبات التحول الى اقتصاد المعرفة والعوامل الواجب توافرها لضمانه</a:t>
            </a:r>
            <a:endParaRPr lang="en-US" sz="2000" b="1" dirty="0">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26931846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862470"/>
            <a:ext cx="8763000" cy="507831"/>
          </a:xfrm>
          <a:prstGeom prst="rect">
            <a:avLst/>
          </a:prstGeom>
        </p:spPr>
        <p:txBody>
          <a:bodyPr wrap="square">
            <a:spAutoFit/>
          </a:bodyPr>
          <a:lstStyle/>
          <a:p>
            <a:pPr algn="just" rtl="1">
              <a:lnSpc>
                <a:spcPct val="150000"/>
              </a:lnSpc>
            </a:pPr>
            <a:r>
              <a:rPr lang="en-US" sz="1800" dirty="0" smtClean="0"/>
              <a:t>	</a:t>
            </a:r>
            <a:endParaRPr lang="ar-SA" sz="1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980" y="2051599"/>
            <a:ext cx="8613857" cy="1623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323389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r>
              <a:rPr lang="ar-SA" sz="1800" dirty="0"/>
              <a:t>أهم متطلبات التحول نحو اقتصاد المعرفة هي:</a:t>
            </a:r>
          </a:p>
          <a:p>
            <a:pPr algn="just" rtl="1">
              <a:lnSpc>
                <a:spcPct val="150000"/>
              </a:lnSpc>
            </a:pPr>
            <a:r>
              <a:rPr lang="ar-SA" sz="1800" dirty="0" smtClean="0"/>
              <a:t>1. ادارة المعرفة: (</a:t>
            </a:r>
            <a:r>
              <a:rPr lang="en-US" sz="1800" dirty="0"/>
              <a:t>Knowledge management</a:t>
            </a:r>
            <a:r>
              <a:rPr lang="ar-SA" sz="1800" dirty="0" smtClean="0"/>
              <a:t>) ان </a:t>
            </a:r>
            <a:r>
              <a:rPr lang="ar-SA" sz="1800" dirty="0"/>
              <a:t>المعرفة هي اكثر عنصر مهم في الموارد الاستراتيجية للمؤسسة حيث يضيف قيمة من خلال خلق ودعم العملاء.</a:t>
            </a:r>
          </a:p>
          <a:p>
            <a:pPr algn="just" rtl="1">
              <a:lnSpc>
                <a:spcPct val="150000"/>
              </a:lnSpc>
            </a:pPr>
            <a:r>
              <a:rPr lang="ar-SA" sz="1800" dirty="0" smtClean="0"/>
              <a:t>	وتطوير </a:t>
            </a:r>
            <a:r>
              <a:rPr lang="ar-SA" sz="1800" dirty="0"/>
              <a:t>المنتجات وتطور الافكار الجديدة والتوقعات المستقبلية للمنتج. كما تعتبر العنصر المركزي في عامل التنافسية والاستقرار الاقتصادي حيث انها اكثر اهمية من رأس المال لاي مؤسسة فهي تساعد على النمو والتقدم للمنظمة </a:t>
            </a:r>
            <a:r>
              <a:rPr lang="ar-IQ" sz="1800" dirty="0" smtClean="0"/>
              <a:t>و</a:t>
            </a:r>
            <a:r>
              <a:rPr lang="ar-SA" sz="1800" dirty="0" smtClean="0"/>
              <a:t>من </a:t>
            </a:r>
            <a:r>
              <a:rPr lang="ar-SA" sz="1800" dirty="0"/>
              <a:t>هنا تبرز اهمية ادارة المعرفة التي تدفع المنظمة للبحث على </a:t>
            </a:r>
            <a:r>
              <a:rPr lang="ar-SA" sz="1800" dirty="0" smtClean="0"/>
              <a:t>طرق </a:t>
            </a:r>
            <a:r>
              <a:rPr lang="ar-SA" sz="1800" dirty="0"/>
              <a:t>افضل لادارة المعرفة من اجل التحول الى الاقتصاد المبني على المعرفة ، وبهذا تصبح اولى متطلبات هذا التحول. </a:t>
            </a:r>
          </a:p>
        </p:txBody>
      </p:sp>
      <p:sp>
        <p:nvSpPr>
          <p:cNvPr id="3" name="Rectangle 2"/>
          <p:cNvSpPr/>
          <p:nvPr/>
        </p:nvSpPr>
        <p:spPr>
          <a:xfrm>
            <a:off x="3856632" y="438152"/>
            <a:ext cx="4830168" cy="646331"/>
          </a:xfrm>
          <a:prstGeom prst="rect">
            <a:avLst/>
          </a:prstGeom>
        </p:spPr>
        <p:txBody>
          <a:bodyPr wrap="none">
            <a:spAutoFit/>
          </a:bodyPr>
          <a:lstStyle/>
          <a:p>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أهم متطلبات التحول نحو اقتصاد المعرفة </a:t>
            </a:r>
            <a:endPar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386744797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81152"/>
            <a:ext cx="8229600" cy="2585323"/>
          </a:xfrm>
          <a:prstGeom prst="rect">
            <a:avLst/>
          </a:prstGeom>
        </p:spPr>
        <p:txBody>
          <a:bodyPr wrap="square">
            <a:spAutoFit/>
          </a:bodyPr>
          <a:lstStyle/>
          <a:p>
            <a:pPr algn="just" rtl="1">
              <a:lnSpc>
                <a:spcPct val="150000"/>
              </a:lnSpc>
            </a:pPr>
            <a:r>
              <a:rPr lang="ar-SA" sz="1800" dirty="0" smtClean="0"/>
              <a:t>2. التجارة الالكترونية (</a:t>
            </a:r>
            <a:r>
              <a:rPr lang="en-US" sz="1800" dirty="0"/>
              <a:t>E-Commerce</a:t>
            </a:r>
            <a:r>
              <a:rPr lang="ar-SA" sz="1800" dirty="0" smtClean="0"/>
              <a:t>): ان </a:t>
            </a:r>
            <a:r>
              <a:rPr lang="ar-SA" sz="1800" dirty="0"/>
              <a:t>توفير التجارة الالكترونية مهم في اقتصاد المعرفة، فالمعرفة تتدفق بين المنظمات وبين الذين في حاجه اليها، </a:t>
            </a:r>
            <a:r>
              <a:rPr lang="ar-SA" sz="1800" dirty="0">
                <a:solidFill>
                  <a:schemeClr val="tx1"/>
                </a:solidFill>
              </a:rPr>
              <a:t>فالتجارة الالكترونية لديها تكنولوجيا المعلومات </a:t>
            </a:r>
            <a:r>
              <a:rPr lang="ar-SA" sz="1800" dirty="0" smtClean="0">
                <a:solidFill>
                  <a:schemeClr val="tx1"/>
                </a:solidFill>
              </a:rPr>
              <a:t>وقاعدتها</a:t>
            </a:r>
            <a:r>
              <a:rPr lang="en-US" sz="1800" dirty="0" smtClean="0">
                <a:solidFill>
                  <a:schemeClr val="tx1"/>
                </a:solidFill>
              </a:rPr>
              <a:t>….</a:t>
            </a:r>
            <a:r>
              <a:rPr lang="ar-SA" sz="1800" dirty="0" smtClean="0">
                <a:solidFill>
                  <a:schemeClr val="tx1"/>
                </a:solidFill>
              </a:rPr>
              <a:t> </a:t>
            </a:r>
            <a:r>
              <a:rPr lang="ar-SA" sz="1800" dirty="0">
                <a:solidFill>
                  <a:schemeClr val="tx1"/>
                </a:solidFill>
              </a:rPr>
              <a:t>دون تطوير تكنولوجيا المعلومات </a:t>
            </a:r>
            <a:r>
              <a:rPr lang="ar-IQ" sz="1800" dirty="0" smtClean="0">
                <a:solidFill>
                  <a:schemeClr val="tx1"/>
                </a:solidFill>
              </a:rPr>
              <a:t>ف</a:t>
            </a:r>
            <a:r>
              <a:rPr lang="ar-SA" sz="1800" dirty="0" smtClean="0">
                <a:solidFill>
                  <a:schemeClr val="tx1"/>
                </a:solidFill>
              </a:rPr>
              <a:t>لاوجود </a:t>
            </a:r>
            <a:r>
              <a:rPr lang="ar-SA" sz="1800" dirty="0">
                <a:solidFill>
                  <a:schemeClr val="tx1"/>
                </a:solidFill>
              </a:rPr>
              <a:t>لادارة </a:t>
            </a:r>
            <a:r>
              <a:rPr lang="ar-SA" sz="1800" dirty="0" smtClean="0">
                <a:solidFill>
                  <a:schemeClr val="tx1"/>
                </a:solidFill>
              </a:rPr>
              <a:t>المعرفة</a:t>
            </a:r>
            <a:r>
              <a:rPr lang="ar-IQ" sz="1800" dirty="0" smtClean="0">
                <a:solidFill>
                  <a:schemeClr val="tx1"/>
                </a:solidFill>
              </a:rPr>
              <a:t>.</a:t>
            </a:r>
            <a:r>
              <a:rPr lang="ar-SA" sz="1800" dirty="0" smtClean="0">
                <a:solidFill>
                  <a:schemeClr val="tx1"/>
                </a:solidFill>
              </a:rPr>
              <a:t> </a:t>
            </a:r>
            <a:r>
              <a:rPr lang="ar-SA" sz="1800" dirty="0">
                <a:solidFill>
                  <a:schemeClr val="tx1"/>
                </a:solidFill>
              </a:rPr>
              <a:t>فمن المهم وجود علاقة بين تكنولوجيا المعلومات وادارة المعرفة.</a:t>
            </a:r>
          </a:p>
          <a:p>
            <a:pPr algn="just" rtl="1">
              <a:lnSpc>
                <a:spcPct val="150000"/>
              </a:lnSpc>
            </a:pPr>
            <a:r>
              <a:rPr lang="ar-SA" sz="1800" dirty="0" smtClean="0"/>
              <a:t>	يجب </a:t>
            </a:r>
            <a:r>
              <a:rPr lang="ar-SA" sz="1800" dirty="0"/>
              <a:t>ان يكون للمنظمة القدرة على استخدام ونشر تكنولوجيا بشكل فعال والتعاون للتجارة الالكترونية وادارة المعرفة بحيث تكون بطريقة اقصى فائدة التي </a:t>
            </a:r>
            <a:r>
              <a:rPr lang="ar-SA" sz="1800" dirty="0" smtClean="0">
                <a:solidFill>
                  <a:srgbClr val="FF0000"/>
                </a:solidFill>
              </a:rPr>
              <a:t>يج</a:t>
            </a:r>
            <a:r>
              <a:rPr lang="ar-IQ" sz="1800" smtClean="0">
                <a:solidFill>
                  <a:srgbClr val="FF0000"/>
                </a:solidFill>
              </a:rPr>
              <a:t>نی</a:t>
            </a:r>
            <a:r>
              <a:rPr lang="ar-SA" sz="1800" smtClean="0">
                <a:solidFill>
                  <a:srgbClr val="FF0000"/>
                </a:solidFill>
              </a:rPr>
              <a:t>ها</a:t>
            </a:r>
            <a:r>
              <a:rPr lang="ar-SA" sz="1800" smtClean="0"/>
              <a:t> </a:t>
            </a:r>
            <a:r>
              <a:rPr lang="ar-SA" sz="1800" dirty="0"/>
              <a:t>اقتصاد المعرفة.</a:t>
            </a:r>
          </a:p>
        </p:txBody>
      </p:sp>
    </p:spTree>
    <p:extLst>
      <p:ext uri="{BB962C8B-B14F-4D97-AF65-F5344CB8AC3E}">
        <p14:creationId xmlns:p14="http://schemas.microsoft.com/office/powerpoint/2010/main" val="236540774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dirty="0" smtClean="0"/>
              <a:t>3. الحكومة الالكترونية (</a:t>
            </a:r>
            <a:r>
              <a:rPr lang="en-US" sz="1800" dirty="0" smtClean="0"/>
              <a:t>E-Government</a:t>
            </a:r>
            <a:r>
              <a:rPr lang="ar-SA" sz="1800" dirty="0" smtClean="0"/>
              <a:t>): ان </a:t>
            </a:r>
            <a:r>
              <a:rPr lang="ar-SA" sz="1800" dirty="0"/>
              <a:t>التعليم والتدريب للمؤسسات الحكومية والدعم الاقتصادي مع التركيز اكثر على تطوير مهارات تكنولوجيا المعلومات والاتصالات والبنية التحتية </a:t>
            </a:r>
            <a:r>
              <a:rPr lang="ar-SA" sz="1800" dirty="0" smtClean="0"/>
              <a:t>للمنظمة</a:t>
            </a:r>
            <a:r>
              <a:rPr lang="ar-SA" sz="1800" dirty="0" smtClean="0">
                <a:solidFill>
                  <a:srgbClr val="FF0000"/>
                </a:solidFill>
              </a:rPr>
              <a:t>وذلك </a:t>
            </a:r>
            <a:r>
              <a:rPr lang="ar-SA" sz="1800" dirty="0">
                <a:solidFill>
                  <a:srgbClr val="FF0000"/>
                </a:solidFill>
              </a:rPr>
              <a:t>باجادة استعمال ادوات تقنية المعلومات مثل الحاسوب والبرمجيات والانترنت واجهزة الاتصالات الحديثة.</a:t>
            </a:r>
          </a:p>
          <a:p>
            <a:pPr algn="just" rtl="1">
              <a:lnSpc>
                <a:spcPct val="150000"/>
              </a:lnSpc>
            </a:pPr>
            <a:r>
              <a:rPr lang="ar-SA" sz="1800" dirty="0" smtClean="0"/>
              <a:t>4. راس </a:t>
            </a:r>
            <a:r>
              <a:rPr lang="ar-SA" sz="1800" dirty="0"/>
              <a:t>المال </a:t>
            </a:r>
            <a:r>
              <a:rPr lang="ar-SA" sz="1800" dirty="0" smtClean="0"/>
              <a:t>الفكري (</a:t>
            </a:r>
            <a:r>
              <a:rPr lang="en-US" sz="1800" dirty="0"/>
              <a:t>Intellectual Capital</a:t>
            </a:r>
            <a:r>
              <a:rPr lang="ar-SA" sz="1800" dirty="0" smtClean="0"/>
              <a:t>): هو </a:t>
            </a:r>
            <a:r>
              <a:rPr lang="ar-SA" sz="1800" dirty="0"/>
              <a:t>عامل اكثر اهمية وقيمة في اقتصاد المعرفة وان الفرد وراء نمو راس المال الفكري، اي ان التقنيات وحدها لا تكفي بل كذلك الاهتمام بالعلم وبالعنصر البشري متمثلا في </a:t>
            </a:r>
            <a:r>
              <a:rPr lang="ar-SA" sz="1800" dirty="0" smtClean="0"/>
              <a:t>المهندسين.</a:t>
            </a:r>
            <a:endParaRPr lang="ar-SA" sz="1800" dirty="0"/>
          </a:p>
          <a:p>
            <a:pPr algn="just" rtl="1">
              <a:lnSpc>
                <a:spcPct val="150000"/>
              </a:lnSpc>
            </a:pPr>
            <a:r>
              <a:rPr lang="ar-SA" sz="1800" dirty="0" smtClean="0"/>
              <a:t>5. الابتكارات (</a:t>
            </a:r>
            <a:r>
              <a:rPr lang="en-US" sz="1800" dirty="0"/>
              <a:t>Innovations</a:t>
            </a:r>
            <a:r>
              <a:rPr lang="ar-SA" sz="1800" dirty="0" smtClean="0"/>
              <a:t>): ان عم</a:t>
            </a:r>
            <a:r>
              <a:rPr lang="ar-IQ" sz="1800" dirty="0"/>
              <a:t>ا</a:t>
            </a:r>
            <a:r>
              <a:rPr lang="ar-SA" sz="1800" dirty="0" smtClean="0"/>
              <a:t>ل </a:t>
            </a:r>
            <a:r>
              <a:rPr lang="ar-SA" sz="1800" dirty="0"/>
              <a:t>العاملين في مجال المعرفة والعلاقات المعرفية في صناعة خدمات تكنولوجيا المعلومات يلهم عناصر الابداع والابتكار.</a:t>
            </a:r>
          </a:p>
        </p:txBody>
      </p:sp>
    </p:spTree>
    <p:extLst>
      <p:ext uri="{BB962C8B-B14F-4D97-AF65-F5344CB8AC3E}">
        <p14:creationId xmlns:p14="http://schemas.microsoft.com/office/powerpoint/2010/main" val="331815667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269" y="1293395"/>
            <a:ext cx="7231063" cy="166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76784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2585323"/>
          </a:xfrm>
          <a:prstGeom prst="rect">
            <a:avLst/>
          </a:prstGeom>
        </p:spPr>
        <p:txBody>
          <a:bodyPr wrap="square">
            <a:spAutoFit/>
          </a:bodyPr>
          <a:lstStyle/>
          <a:p>
            <a:pPr algn="just" rtl="1">
              <a:lnSpc>
                <a:spcPct val="150000"/>
              </a:lnSpc>
            </a:pPr>
            <a:r>
              <a:rPr lang="ar-SA" sz="1800" dirty="0"/>
              <a:t>إن التحول من الاقتصاد القائم على راس المال إلى اقتصاد المعرفة يتم من خلال تفاعل ثلاث قوى هي</a:t>
            </a:r>
            <a:r>
              <a:rPr lang="ar-SA" sz="1800" dirty="0" smtClean="0"/>
              <a:t>:</a:t>
            </a:r>
          </a:p>
          <a:p>
            <a:pPr algn="just" rtl="1">
              <a:lnSpc>
                <a:spcPct val="150000"/>
              </a:lnSpc>
            </a:pPr>
            <a:endParaRPr lang="ar-SA" sz="1800" dirty="0"/>
          </a:p>
          <a:p>
            <a:pPr algn="just" rtl="1">
              <a:lnSpc>
                <a:spcPct val="150000"/>
              </a:lnSpc>
            </a:pPr>
            <a:r>
              <a:rPr lang="ar-SA" sz="1800" dirty="0" smtClean="0"/>
              <a:t>1. التغير </a:t>
            </a:r>
            <a:r>
              <a:rPr lang="ar-SA" sz="1800" dirty="0"/>
              <a:t>التكنولوجي، ويشمل تكنولوجيا المعلومات والموارد، والتكنولوجيا البيولوجية.</a:t>
            </a:r>
          </a:p>
          <a:p>
            <a:pPr algn="just" rtl="1">
              <a:lnSpc>
                <a:spcPct val="150000"/>
              </a:lnSpc>
            </a:pPr>
            <a:r>
              <a:rPr lang="ar-SA" sz="1800" dirty="0" smtClean="0"/>
              <a:t>2. تحرير </a:t>
            </a:r>
            <a:r>
              <a:rPr lang="ar-SA" sz="1800" dirty="0"/>
              <a:t>التجارة، وتدويل أنظمة الإنتاج.</a:t>
            </a:r>
          </a:p>
          <a:p>
            <a:pPr algn="just" rtl="1">
              <a:lnSpc>
                <a:spcPct val="150000"/>
              </a:lnSpc>
            </a:pPr>
            <a:r>
              <a:rPr lang="ar-SA" sz="1800" dirty="0" smtClean="0"/>
              <a:t>3. تحرير </a:t>
            </a:r>
            <a:r>
              <a:rPr lang="ar-SA" sz="1800" dirty="0"/>
              <a:t>حركة رأس المال في النظام الاقتصادي العالمي، وهذا يتطلب إعادة </a:t>
            </a:r>
            <a:r>
              <a:rPr lang="ar-SA" sz="1800" dirty="0" smtClean="0"/>
              <a:t> </a:t>
            </a:r>
            <a:r>
              <a:rPr lang="ar-SA" sz="1800" dirty="0"/>
              <a:t>هيكلة الاقتصاد، والإنتاج، والطاقة، والمواصلات وبقية الأنشطة لضمان الاستمرارية.</a:t>
            </a:r>
          </a:p>
        </p:txBody>
      </p:sp>
      <p:sp>
        <p:nvSpPr>
          <p:cNvPr id="3" name="Rectangle 2"/>
          <p:cNvSpPr/>
          <p:nvPr/>
        </p:nvSpPr>
        <p:spPr>
          <a:xfrm>
            <a:off x="828332" y="361952"/>
            <a:ext cx="7858468" cy="738664"/>
          </a:xfrm>
          <a:prstGeom prst="rect">
            <a:avLst/>
          </a:prstGeom>
        </p:spPr>
        <p:txBody>
          <a:bodyPr wrap="square">
            <a:spAutoFit/>
          </a:bodyPr>
          <a:lstStyle/>
          <a:p>
            <a:pPr algn="just" rtl="1">
              <a:lnSpc>
                <a:spcPct val="150000"/>
              </a:lnSpc>
            </a:pPr>
            <a:r>
              <a:rPr lang="ar-SA"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ثانيا: هي متطلبات الانتقال من الاقتصاد القائم على رأس المال إلى الاقتصاد المعرفي:</a:t>
            </a:r>
            <a:endParaRPr lang="en-US"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1766379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8</a:t>
            </a:fld>
            <a:endParaRPr lang="en-US"/>
          </a:p>
        </p:txBody>
      </p:sp>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                         </a:t>
            </a:r>
            <a:r>
              <a:rPr lang="ar-IQ" dirty="0" smtClean="0"/>
              <a:t> </a:t>
            </a:r>
            <a:endParaRPr lang="ar-IQ" dirty="0"/>
          </a:p>
        </p:txBody>
      </p:sp>
      <p:sp>
        <p:nvSpPr>
          <p:cNvPr id="6" name="Rectangle 5"/>
          <p:cNvSpPr/>
          <p:nvPr/>
        </p:nvSpPr>
        <p:spPr>
          <a:xfrm>
            <a:off x="1447801" y="209552"/>
            <a:ext cx="5791200" cy="461665"/>
          </a:xfrm>
          <a:prstGeom prst="rect">
            <a:avLst/>
          </a:prstGeom>
        </p:spPr>
        <p:txBody>
          <a:bodyPr wrap="square">
            <a:spAutoFit/>
          </a:bodyPr>
          <a:lstStyle/>
          <a:p>
            <a:r>
              <a:rPr lang="ar-SA" sz="2400" dirty="0" smtClean="0">
                <a:solidFill>
                  <a:srgbClr val="0070C0"/>
                </a:solidFill>
              </a:rPr>
              <a:t>ا</a:t>
            </a:r>
            <a:r>
              <a:rPr lang="ar-IQ" sz="2400" dirty="0" smtClean="0">
                <a:solidFill>
                  <a:srgbClr val="0070C0"/>
                </a:solidFill>
              </a:rPr>
              <a:t>لا</a:t>
            </a:r>
            <a:r>
              <a:rPr lang="ar-SA" sz="2400" dirty="0" smtClean="0">
                <a:solidFill>
                  <a:srgbClr val="0070C0"/>
                </a:solidFill>
              </a:rPr>
              <a:t>قتصاد المعرف</a:t>
            </a:r>
            <a:r>
              <a:rPr lang="ar-IQ" sz="2400" dirty="0" smtClean="0">
                <a:solidFill>
                  <a:srgbClr val="0070C0"/>
                </a:solidFill>
              </a:rPr>
              <a:t>ی</a:t>
            </a:r>
            <a:r>
              <a:rPr lang="en-US" sz="2400" dirty="0" smtClean="0">
                <a:solidFill>
                  <a:srgbClr val="0070C0"/>
                </a:solidFill>
              </a:rPr>
              <a:t> </a:t>
            </a:r>
            <a:r>
              <a:rPr lang="ar-SA" sz="2400" dirty="0">
                <a:solidFill>
                  <a:srgbClr val="0070C0"/>
                </a:solidFill>
              </a:rPr>
              <a:t>: </a:t>
            </a:r>
            <a:r>
              <a:rPr lang="en-US" sz="2400" dirty="0">
                <a:solidFill>
                  <a:srgbClr val="0070C0"/>
                </a:solidFill>
              </a:rPr>
              <a:t>Knowledge Economy</a:t>
            </a:r>
            <a:endParaRPr lang="ar-SA" sz="2400" dirty="0">
              <a:solidFill>
                <a:srgbClr val="0070C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8089" y="1047751"/>
            <a:ext cx="7137429" cy="3295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9320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r>
              <a:rPr lang="ar-SA" sz="1800" dirty="0" smtClean="0"/>
              <a:t>	ان </a:t>
            </a:r>
            <a:r>
              <a:rPr lang="ar-SA" sz="1800" dirty="0"/>
              <a:t>الولوج إلى اقتصاد المعرفة يتطلب من الدول التخلص من جميع القيود غير الضرورية والقوانين التقليدية والعادات والتقاليد </a:t>
            </a:r>
            <a:r>
              <a:rPr lang="ar-SA" sz="1800" dirty="0" smtClean="0"/>
              <a:t>المقيدة </a:t>
            </a:r>
            <a:r>
              <a:rPr lang="ar-SA" sz="1800" dirty="0"/>
              <a:t>للتطورات، فالدول والمجتمعات التي تتمتع بمستويات ثقافية عالية، وتمتلك القوانين المرنة هي الأكثر قدرة على التأثير والتأثر في اقتصاد المعرفة، وحتى تتمكن الدول من التحول من اقتصاد رأس المال والعمل إلى اقتصاد المعرفة، فإن هذا يتطلب منها أن تولي النظام التعليمي العناية الكافية وذلك من خلال ما يلي</a:t>
            </a:r>
            <a:r>
              <a:rPr lang="ar-SA" sz="1800" dirty="0" smtClean="0"/>
              <a:t>:</a:t>
            </a:r>
          </a:p>
          <a:p>
            <a:pPr algn="just" rtl="1">
              <a:lnSpc>
                <a:spcPct val="150000"/>
              </a:lnSpc>
            </a:pPr>
            <a:endParaRPr lang="ar-SA" sz="1800" dirty="0"/>
          </a:p>
          <a:p>
            <a:pPr algn="just" rtl="1">
              <a:lnSpc>
                <a:spcPct val="150000"/>
              </a:lnSpc>
            </a:pPr>
            <a:r>
              <a:rPr lang="ar-SA" sz="1800" dirty="0" smtClean="0"/>
              <a:t>1. يجب </a:t>
            </a:r>
            <a:r>
              <a:rPr lang="ar-SA" sz="1800" dirty="0"/>
              <a:t>أن يكون النظام التعليمي مرنا حتى تتمكن الدولة من تطبيق استراتيجية التحول إلى اقتصاد المعرفة</a:t>
            </a:r>
            <a:r>
              <a:rPr lang="ar-SA" sz="1800" dirty="0" smtClean="0"/>
              <a:t>.</a:t>
            </a:r>
            <a:endParaRPr lang="ar-SA" sz="1800" dirty="0"/>
          </a:p>
        </p:txBody>
      </p:sp>
    </p:spTree>
    <p:extLst>
      <p:ext uri="{BB962C8B-B14F-4D97-AF65-F5344CB8AC3E}">
        <p14:creationId xmlns:p14="http://schemas.microsoft.com/office/powerpoint/2010/main" val="24022719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04952"/>
            <a:ext cx="8229600" cy="3000821"/>
          </a:xfrm>
          <a:prstGeom prst="rect">
            <a:avLst/>
          </a:prstGeom>
        </p:spPr>
        <p:txBody>
          <a:bodyPr wrap="square">
            <a:spAutoFit/>
          </a:bodyPr>
          <a:lstStyle/>
          <a:p>
            <a:pPr algn="just" rtl="1">
              <a:lnSpc>
                <a:spcPct val="150000"/>
              </a:lnSpc>
            </a:pPr>
            <a:r>
              <a:rPr lang="ar-SA" sz="1800" dirty="0"/>
              <a:t>2. أن يتم تطوير سياسات التعليم للتأكد من أن جميع الطلبة لديهم القدرة على التعامل مع تكنولوجيا المعرفة والاتصالات، وهم صغار السن.</a:t>
            </a:r>
          </a:p>
          <a:p>
            <a:pPr algn="just" rtl="1">
              <a:lnSpc>
                <a:spcPct val="150000"/>
              </a:lnSpc>
            </a:pPr>
            <a:r>
              <a:rPr lang="ar-SA" sz="1800" dirty="0"/>
              <a:t>3. أن يتم تأهيل المعلمين دون استثناء بصورة إجبارية على مهارات الحاسوب، وان تزودهم بجميع التجهيزات اللازمة.</a:t>
            </a:r>
          </a:p>
          <a:p>
            <a:pPr algn="just" rtl="1">
              <a:lnSpc>
                <a:spcPct val="150000"/>
              </a:lnSpc>
            </a:pPr>
            <a:r>
              <a:rPr lang="ar-SA" sz="1800" dirty="0"/>
              <a:t>4. توفير فرص الاستثمار في مجال التدريب في حقل المعرفة وتكنولوجيا الاتصالات.</a:t>
            </a:r>
          </a:p>
          <a:p>
            <a:pPr algn="just" rtl="1">
              <a:lnSpc>
                <a:spcPct val="150000"/>
              </a:lnSpc>
            </a:pPr>
            <a:r>
              <a:rPr lang="ar-SA" sz="1800" dirty="0"/>
              <a:t>5. توفير فرص التدريب للعاملين القدامى في جميع القطاعات العامة والخاصة على مهارات الحاسوب والإنترنت.</a:t>
            </a:r>
          </a:p>
        </p:txBody>
      </p:sp>
    </p:spTree>
    <p:extLst>
      <p:ext uri="{BB962C8B-B14F-4D97-AF65-F5344CB8AC3E}">
        <p14:creationId xmlns:p14="http://schemas.microsoft.com/office/powerpoint/2010/main" val="32365674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684" y="1733550"/>
            <a:ext cx="6230937"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70799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5006" y="133351"/>
            <a:ext cx="8460394" cy="5078313"/>
          </a:xfrm>
          <a:prstGeom prst="rect">
            <a:avLst/>
          </a:prstGeom>
        </p:spPr>
        <p:txBody>
          <a:bodyPr wrap="square">
            <a:spAutoFit/>
          </a:bodyPr>
          <a:lstStyle/>
          <a:p>
            <a:pPr algn="just" rtl="1">
              <a:lnSpc>
                <a:spcPct val="150000"/>
              </a:lnSpc>
            </a:pPr>
            <a:r>
              <a:rPr lang="ar-SA" sz="1800" b="1" dirty="0" smtClean="0"/>
              <a:t>1. التعليم</a:t>
            </a:r>
            <a:r>
              <a:rPr lang="ar-SA" sz="1800" b="1" dirty="0"/>
              <a:t>: </a:t>
            </a:r>
            <a:r>
              <a:rPr lang="ar-SA" sz="1800" dirty="0"/>
              <a:t>إن التعليم ضرورة اساسية من ضرورات نجاح اقتصاد المعرفة، ومن الأمثلة الحية على ذلك </a:t>
            </a:r>
            <a:r>
              <a:rPr lang="en-US" sz="1800" dirty="0" smtClean="0"/>
              <a:t>:</a:t>
            </a:r>
            <a:r>
              <a:rPr lang="ar-SA" sz="1800" dirty="0" smtClean="0"/>
              <a:t>تایوان</a:t>
            </a:r>
            <a:r>
              <a:rPr lang="ar-SA" sz="1800" dirty="0"/>
              <a:t>، هونغ كونغ.</a:t>
            </a:r>
          </a:p>
          <a:p>
            <a:pPr algn="just" rtl="1">
              <a:lnSpc>
                <a:spcPct val="150000"/>
              </a:lnSpc>
            </a:pPr>
            <a:r>
              <a:rPr lang="ar-SA" sz="1800" b="1" dirty="0" smtClean="0"/>
              <a:t>2. الهجرة</a:t>
            </a:r>
            <a:r>
              <a:rPr lang="ar-SA" sz="1800" b="1" dirty="0"/>
              <a:t>: </a:t>
            </a:r>
            <a:r>
              <a:rPr lang="ar-SA" sz="1800" dirty="0"/>
              <a:t>ان الهجرة تفسح المجال للدول لاستقطاب ذوي الكفاءات العالية والمدربة، وذات الخبرة الطويلة، مما يجعلها تساهم بكفاءة واقتدار في تطوير اقتصاد المعرفة.</a:t>
            </a:r>
          </a:p>
          <a:p>
            <a:pPr algn="just" rtl="1">
              <a:lnSpc>
                <a:spcPct val="150000"/>
              </a:lnSpc>
            </a:pPr>
            <a:r>
              <a:rPr lang="ar-SA" sz="1800" b="1" dirty="0" smtClean="0"/>
              <a:t>3. البحث </a:t>
            </a:r>
            <a:r>
              <a:rPr lang="ar-SA" sz="1800" b="1" dirty="0"/>
              <a:t>والتطوير: </a:t>
            </a:r>
            <a:r>
              <a:rPr lang="ar-SA" sz="1800" dirty="0"/>
              <a:t>إن من </a:t>
            </a:r>
            <a:r>
              <a:rPr lang="ar-SA" sz="1800" dirty="0" smtClean="0"/>
              <a:t>المح</a:t>
            </a:r>
            <a:r>
              <a:rPr lang="ar-IQ" sz="1800" dirty="0" smtClean="0"/>
              <a:t>د</a:t>
            </a:r>
            <a:r>
              <a:rPr lang="ar-SA" sz="1800" dirty="0" smtClean="0"/>
              <a:t>دات </a:t>
            </a:r>
            <a:r>
              <a:rPr lang="ar-SA" sz="1800" dirty="0"/>
              <a:t>الهامة في اقتصاد المعرفة سرعة الإبداع العلمي والتكنولوجي، هذا وتأخذ الدول مراكزها التنافسية في </a:t>
            </a:r>
            <a:r>
              <a:rPr lang="ar-SA" sz="1800" dirty="0" smtClean="0"/>
              <a:t>العا</a:t>
            </a:r>
            <a:r>
              <a:rPr lang="ar-IQ" sz="1800" dirty="0" smtClean="0"/>
              <a:t>ل</a:t>
            </a:r>
            <a:r>
              <a:rPr lang="ar-SA" sz="1800" dirty="0" smtClean="0"/>
              <a:t>م </a:t>
            </a:r>
            <a:r>
              <a:rPr lang="ar-SA" sz="1800" dirty="0"/>
              <a:t>بناء على قدرتها في سرعة الخلق والإبداع.</a:t>
            </a:r>
          </a:p>
          <a:p>
            <a:pPr algn="just" rtl="1">
              <a:lnSpc>
                <a:spcPct val="150000"/>
              </a:lnSpc>
            </a:pPr>
            <a:r>
              <a:rPr lang="ar-SA" sz="1800" b="1" dirty="0" smtClean="0"/>
              <a:t>4. الإبداع</a:t>
            </a:r>
            <a:r>
              <a:rPr lang="ar-SA" sz="1800" b="1" dirty="0"/>
              <a:t>: </a:t>
            </a:r>
            <a:r>
              <a:rPr lang="ar-SA" sz="1800" dirty="0"/>
              <a:t>يطلب البيئة الملائمة، فالدول والمجتمعات التي تتمتع بمستويات علمية عالية وعادات وتقاليد منفتحة تكون هي الأقدر على الإبداع والتقدم.</a:t>
            </a:r>
          </a:p>
          <a:p>
            <a:pPr algn="just" rtl="1">
              <a:lnSpc>
                <a:spcPct val="150000"/>
              </a:lnSpc>
            </a:pPr>
            <a:r>
              <a:rPr lang="ar-SA" sz="1800" b="1" dirty="0" smtClean="0"/>
              <a:t>5. تغير </a:t>
            </a:r>
            <a:r>
              <a:rPr lang="ar-SA" sz="1800" b="1" dirty="0"/>
              <a:t>هيكل الصادرات: </a:t>
            </a:r>
            <a:r>
              <a:rPr lang="ar-SA" sz="1800" dirty="0"/>
              <a:t>لقد كانت الصادرات الدول العالم المتقدم والنامية </a:t>
            </a:r>
            <a:r>
              <a:rPr lang="ar-SA" sz="1800" dirty="0" smtClean="0"/>
              <a:t>تتكون </a:t>
            </a:r>
            <a:r>
              <a:rPr lang="ar-SA" sz="1800" dirty="0"/>
              <a:t>من السلع المادية، أما اليوم فأصبحت الدول المتقدمة تعتمد في صادراتها على إنتاج وتوزيع واستعمال </a:t>
            </a:r>
            <a:r>
              <a:rPr lang="ar-SA" sz="1800" dirty="0" smtClean="0"/>
              <a:t>المعرفة</a:t>
            </a:r>
            <a:r>
              <a:rPr lang="ar-IQ" sz="1800" dirty="0"/>
              <a:t>.</a:t>
            </a:r>
            <a:endParaRPr lang="ar-IQ" sz="1800" dirty="0" smtClean="0"/>
          </a:p>
          <a:p>
            <a:pPr algn="just" rtl="1">
              <a:lnSpc>
                <a:spcPct val="150000"/>
              </a:lnSpc>
            </a:pPr>
            <a:r>
              <a:rPr lang="ar-SA" sz="1800" dirty="0" smtClean="0"/>
              <a:t>. </a:t>
            </a:r>
            <a:r>
              <a:rPr lang="ar-IQ" sz="1800" dirty="0" smtClean="0"/>
              <a:t>اما الدول المتخلفە</a:t>
            </a:r>
            <a:r>
              <a:rPr lang="ar-SA" sz="1800" dirty="0" smtClean="0"/>
              <a:t> </a:t>
            </a:r>
            <a:r>
              <a:rPr lang="ar-SA" sz="1800" dirty="0"/>
              <a:t>لا زالت المعرفة تشكل جزءا لا يذكر من صادراتها، مما يجعلها تقف أمام تحديات اقتصادية كبيرة.</a:t>
            </a:r>
          </a:p>
        </p:txBody>
      </p:sp>
      <p:sp>
        <p:nvSpPr>
          <p:cNvPr id="3" name="Rectangle 2"/>
          <p:cNvSpPr/>
          <p:nvPr/>
        </p:nvSpPr>
        <p:spPr>
          <a:xfrm>
            <a:off x="2638353" y="285751"/>
            <a:ext cx="6048451" cy="738664"/>
          </a:xfrm>
          <a:prstGeom prst="rect">
            <a:avLst/>
          </a:prstGeom>
        </p:spPr>
        <p:txBody>
          <a:bodyPr wrap="none">
            <a:spAutoFit/>
          </a:bodyPr>
          <a:lstStyle/>
          <a:p>
            <a:pPr algn="just" rtl="1">
              <a:lnSpc>
                <a:spcPct val="150000"/>
              </a:lnSpc>
            </a:pPr>
            <a:r>
              <a:rPr lang="ar-SA"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ثالثا: العوامل الأساسية الواجب توفرها لضمان نجاح اقتصاد المعرفة:</a:t>
            </a:r>
          </a:p>
        </p:txBody>
      </p:sp>
    </p:spTree>
    <p:extLst>
      <p:ext uri="{BB962C8B-B14F-4D97-AF65-F5344CB8AC3E}">
        <p14:creationId xmlns:p14="http://schemas.microsoft.com/office/powerpoint/2010/main" val="24228668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66950"/>
            <a:ext cx="8229600" cy="1754326"/>
          </a:xfrm>
          <a:prstGeom prst="rect">
            <a:avLst/>
          </a:prstGeom>
        </p:spPr>
        <p:txBody>
          <a:bodyPr wrap="square">
            <a:spAutoFit/>
          </a:bodyPr>
          <a:lstStyle/>
          <a:p>
            <a:pPr algn="just" rtl="1">
              <a:lnSpc>
                <a:spcPct val="150000"/>
              </a:lnSpc>
            </a:pPr>
            <a:r>
              <a:rPr lang="ar-SA" sz="1800" dirty="0" smtClean="0"/>
              <a:t>	يتبادر </a:t>
            </a:r>
            <a:r>
              <a:rPr lang="ar-SA" sz="1800" dirty="0"/>
              <a:t>للذهن عند سماع عبارة الحكومة </a:t>
            </a:r>
            <a:r>
              <a:rPr lang="ar-SA" sz="1800" dirty="0" smtClean="0"/>
              <a:t>الإلكترونية (</a:t>
            </a:r>
            <a:r>
              <a:rPr lang="en-US" sz="1800" dirty="0"/>
              <a:t>E-Government</a:t>
            </a:r>
            <a:r>
              <a:rPr lang="ar-SA" sz="1800" dirty="0" smtClean="0"/>
              <a:t>)</a:t>
            </a:r>
            <a:r>
              <a:rPr lang="ar-SA" sz="1800" dirty="0"/>
              <a:t> </a:t>
            </a:r>
            <a:r>
              <a:rPr lang="ar-SA" sz="1800" dirty="0" smtClean="0"/>
              <a:t>قيام </a:t>
            </a:r>
            <a:r>
              <a:rPr lang="ar-SA" sz="1800" dirty="0"/>
              <a:t>هذه الحكومة بجميع الأعمال الموكلة إليها عن طريق الإنترنت أو الانترانیت ، وهذا مفهوم خاطئ، لا يمكن لأي حكومة في العالم أن تدير موارد بلد ما وتحول عملها بالكامل إلى عمل عن طريق الإنترنت ولأجل إيضاح ذلك سنتناول مفهوم الحكومة الإلكترونية.</a:t>
            </a:r>
          </a:p>
        </p:txBody>
      </p:sp>
      <p:sp>
        <p:nvSpPr>
          <p:cNvPr id="3" name="Rectangle 2"/>
          <p:cNvSpPr/>
          <p:nvPr/>
        </p:nvSpPr>
        <p:spPr>
          <a:xfrm>
            <a:off x="2133600" y="133352"/>
            <a:ext cx="4572000" cy="1015663"/>
          </a:xfrm>
          <a:prstGeom prst="rect">
            <a:avLst/>
          </a:prstGeom>
        </p:spPr>
        <p:txBody>
          <a:bodyPr>
            <a:spAutoFit/>
          </a:bodyPr>
          <a:lstStyle/>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الفصل السادس</a:t>
            </a:r>
            <a:endParaRPr lang="en-US" sz="2000" b="1" dirty="0">
              <a:latin typeface="Abscissa" panose="00000400000000000000" pitchFamily="2" charset="0"/>
              <a:ea typeface="Times New Roman" panose="02020603050405020304" pitchFamily="18" charset="0"/>
              <a:cs typeface="Ali-A-Samik" pitchFamily="2" charset="-78"/>
            </a:endParaRPr>
          </a:p>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الحكومة الإلكترونية </a:t>
            </a:r>
            <a:endParaRPr lang="en-US" sz="2000" b="1" dirty="0">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38912202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47752"/>
            <a:ext cx="8229600" cy="4247317"/>
          </a:xfrm>
          <a:prstGeom prst="rect">
            <a:avLst/>
          </a:prstGeom>
        </p:spPr>
        <p:txBody>
          <a:bodyPr wrap="square">
            <a:spAutoFit/>
          </a:bodyPr>
          <a:lstStyle/>
          <a:p>
            <a:pPr algn="just" rtl="1">
              <a:lnSpc>
                <a:spcPct val="150000"/>
              </a:lnSpc>
            </a:pPr>
            <a:r>
              <a:rPr lang="ar-SA" sz="1800" dirty="0" smtClean="0"/>
              <a:t>	إن </a:t>
            </a:r>
            <a:r>
              <a:rPr lang="ar-SA" sz="1800" dirty="0"/>
              <a:t>أية حكومة تسعى لأن تحقق فعالية عالية في تقديم خدماتها للجمهور وتحقق فعالية في تبادل النشاط بين دوائرها ومؤسساتها، وقد وصف القطاع الحكومي دوما بالبيروقراطية إشارة إلى بطء الإنجاز وأحيانا كثيرة إلى تعقيده دون مبرر .</a:t>
            </a:r>
          </a:p>
          <a:p>
            <a:pPr algn="just" rtl="1">
              <a:lnSpc>
                <a:spcPct val="150000"/>
              </a:lnSpc>
            </a:pPr>
            <a:r>
              <a:rPr lang="ar-SA" sz="1800" dirty="0"/>
              <a:t>وتقوم فكرة الحكومة الإلكترونية على ركائز أربعة:</a:t>
            </a:r>
          </a:p>
          <a:p>
            <a:pPr algn="just" rtl="1">
              <a:lnSpc>
                <a:spcPct val="150000"/>
              </a:lnSpc>
            </a:pPr>
            <a:r>
              <a:rPr lang="ar-SA" sz="1800" dirty="0" smtClean="0"/>
              <a:t>1. تجميع </a:t>
            </a:r>
            <a:r>
              <a:rPr lang="ar-SA" sz="1800" dirty="0"/>
              <a:t>كافة الأنشطة والخدمات المعلوماتية والتفاعلية والتبادلية في موضع واحد هو موقع الحكومة الرسمي على شبكة الإنترنت.</a:t>
            </a:r>
          </a:p>
          <a:p>
            <a:pPr algn="just" rtl="1">
              <a:lnSpc>
                <a:spcPct val="150000"/>
              </a:lnSpc>
            </a:pPr>
            <a:r>
              <a:rPr lang="ar-SA" sz="1800" dirty="0" smtClean="0"/>
              <a:t>2. تحقيق </a:t>
            </a:r>
            <a:r>
              <a:rPr lang="ar-SA" sz="1800" dirty="0"/>
              <a:t>حالة اتصال دائم بالجمهور، مع القدرة على تأمين كافة الاحتياجات الاستعلامية والخدمية للمواطن.</a:t>
            </a:r>
          </a:p>
          <a:p>
            <a:pPr algn="just" rtl="1">
              <a:lnSpc>
                <a:spcPct val="150000"/>
              </a:lnSpc>
            </a:pPr>
            <a:r>
              <a:rPr lang="ar-SA" sz="1800" dirty="0" smtClean="0"/>
              <a:t>3. تحقیق </a:t>
            </a:r>
            <a:r>
              <a:rPr lang="ar-SA" sz="1800" dirty="0"/>
              <a:t>سرعة وفعالية الربط والتنسيق والأداء والإنجاز بين دوائر الحكومة ذاتها.</a:t>
            </a:r>
          </a:p>
          <a:p>
            <a:pPr algn="just" rtl="1">
              <a:lnSpc>
                <a:spcPct val="150000"/>
              </a:lnSpc>
            </a:pPr>
            <a:r>
              <a:rPr lang="ar-SA" sz="1800" dirty="0" smtClean="0"/>
              <a:t>4. تحقيق </a:t>
            </a:r>
            <a:r>
              <a:rPr lang="ar-SA" sz="1800" dirty="0"/>
              <a:t>وفرة في الانفاق في كافة العناصر بما فيها تحقيق عوائد أفضل من الانشطة الحكومية ذات المحتوى التجاري.</a:t>
            </a:r>
          </a:p>
        </p:txBody>
      </p:sp>
      <p:sp>
        <p:nvSpPr>
          <p:cNvPr id="3" name="Rectangle 2"/>
          <p:cNvSpPr/>
          <p:nvPr/>
        </p:nvSpPr>
        <p:spPr>
          <a:xfrm>
            <a:off x="6019803" y="285751"/>
            <a:ext cx="2654893" cy="738664"/>
          </a:xfrm>
          <a:prstGeom prst="rect">
            <a:avLst/>
          </a:prstGeom>
        </p:spPr>
        <p:txBody>
          <a:bodyPr wrap="none">
            <a:spAutoFit/>
          </a:bodyPr>
          <a:lstStyle/>
          <a:p>
            <a:pPr algn="just" rtl="1">
              <a:lnSpc>
                <a:spcPct val="150000"/>
              </a:lnSpc>
            </a:pPr>
            <a:r>
              <a:rPr lang="ar-SA"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مفهوم الحكومة الإلكترونية: </a:t>
            </a:r>
            <a:endParaRPr lang="en-US"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5840989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23950"/>
            <a:ext cx="8229600" cy="3831818"/>
          </a:xfrm>
          <a:prstGeom prst="rect">
            <a:avLst/>
          </a:prstGeom>
        </p:spPr>
        <p:txBody>
          <a:bodyPr wrap="square">
            <a:spAutoFit/>
          </a:bodyPr>
          <a:lstStyle/>
          <a:p>
            <a:pPr algn="just" rtl="1">
              <a:lnSpc>
                <a:spcPct val="150000"/>
              </a:lnSpc>
            </a:pPr>
            <a:r>
              <a:rPr lang="ar-SA" sz="1800" dirty="0" smtClean="0"/>
              <a:t>	إن </a:t>
            </a:r>
            <a:r>
              <a:rPr lang="ar-SA" sz="1800" dirty="0"/>
              <a:t>بناء الحكومة الإلكترونية يعني الأخذ بالحسبان كل ما تمارسه الحكومة في العالم الحقيقي، سواء في علاقتها بالجمهور أو علاقة مؤسساتها بعضها ببعض أو علاقتها بجهات الأعمال الداخلية والخارجية. </a:t>
            </a:r>
          </a:p>
          <a:p>
            <a:pPr algn="just" rtl="1">
              <a:lnSpc>
                <a:spcPct val="150000"/>
              </a:lnSpc>
            </a:pPr>
            <a:r>
              <a:rPr lang="ar-SA" sz="1800" dirty="0"/>
              <a:t>فإن محتوى الحكومة الإلكترونية يتضمن الآتي:</a:t>
            </a:r>
          </a:p>
          <a:p>
            <a:pPr algn="just" rtl="1">
              <a:lnSpc>
                <a:spcPct val="150000"/>
              </a:lnSpc>
            </a:pPr>
            <a:r>
              <a:rPr lang="ar-SA" sz="1800" dirty="0" smtClean="0"/>
              <a:t>1. محتوی </a:t>
            </a:r>
            <a:r>
              <a:rPr lang="ar-SA" sz="1800" dirty="0"/>
              <a:t>معلوماتي يغطي كافة الاستعلامات تجاه الجمهور او في ما بين مؤسسات الدولة أو في ما بينها وبين مؤسسات الأعمال.</a:t>
            </a:r>
          </a:p>
          <a:p>
            <a:pPr algn="just" rtl="1">
              <a:lnSpc>
                <a:spcPct val="150000"/>
              </a:lnSpc>
            </a:pPr>
            <a:r>
              <a:rPr lang="ar-SA" sz="1800" dirty="0" smtClean="0"/>
              <a:t>2. محتوى </a:t>
            </a:r>
            <a:r>
              <a:rPr lang="ar-SA" sz="1800" dirty="0"/>
              <a:t>خدمي يتيح تقديم كافة الخدمات الحياتية وخدمات الأعمال </a:t>
            </a:r>
            <a:r>
              <a:rPr lang="ar-IQ" sz="1800" dirty="0" smtClean="0"/>
              <a:t>.</a:t>
            </a:r>
          </a:p>
          <a:p>
            <a:pPr algn="just" rtl="1">
              <a:lnSpc>
                <a:spcPct val="150000"/>
              </a:lnSpc>
            </a:pPr>
            <a:r>
              <a:rPr lang="ar-SA" sz="1800" dirty="0" smtClean="0"/>
              <a:t>3. محتوی </a:t>
            </a:r>
            <a:r>
              <a:rPr lang="ar-SA" sz="1800" dirty="0"/>
              <a:t>اتصالي (وهو ما يسمى خلق المجتمعات) يتيح ربط إنسان الدولة وأجهزة الدولة معا في كل وقت وبوسيلة تفاعل يسيرة.</a:t>
            </a:r>
          </a:p>
          <a:p>
            <a:pPr algn="just" rtl="1">
              <a:lnSpc>
                <a:spcPct val="150000"/>
              </a:lnSpc>
            </a:pPr>
            <a:r>
              <a:rPr lang="ar-SA" sz="1800" dirty="0"/>
              <a:t>أما بالنسبة للمواطن العادي، فإن الحكومة الإلكترونية توفر له امرين في غاية الأهمية هما (الوقت والمال).</a:t>
            </a:r>
          </a:p>
        </p:txBody>
      </p:sp>
      <p:sp>
        <p:nvSpPr>
          <p:cNvPr id="3" name="Rectangle 2"/>
          <p:cNvSpPr/>
          <p:nvPr/>
        </p:nvSpPr>
        <p:spPr>
          <a:xfrm>
            <a:off x="6172203" y="209552"/>
            <a:ext cx="2533065" cy="738664"/>
          </a:xfrm>
          <a:prstGeom prst="rect">
            <a:avLst/>
          </a:prstGeom>
        </p:spPr>
        <p:txBody>
          <a:bodyPr wrap="none">
            <a:spAutoFit/>
          </a:bodyPr>
          <a:lstStyle/>
          <a:p>
            <a:pPr algn="just" rtl="1">
              <a:lnSpc>
                <a:spcPct val="150000"/>
              </a:lnSpc>
            </a:pPr>
            <a:r>
              <a:rPr lang="ar-SA"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نطاق الحكومة الإلكترونية:-</a:t>
            </a:r>
            <a:endParaRPr lang="en-US"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19572564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114550"/>
            <a:ext cx="8229600" cy="1754326"/>
          </a:xfrm>
          <a:prstGeom prst="rect">
            <a:avLst/>
          </a:prstGeom>
        </p:spPr>
        <p:txBody>
          <a:bodyPr wrap="square">
            <a:spAutoFit/>
          </a:bodyPr>
          <a:lstStyle/>
          <a:p>
            <a:pPr algn="just" rtl="1">
              <a:lnSpc>
                <a:spcPct val="150000"/>
              </a:lnSpc>
            </a:pPr>
            <a:r>
              <a:rPr lang="ar-SA" sz="1800" dirty="0" smtClean="0"/>
              <a:t>	ومن </a:t>
            </a:r>
            <a:r>
              <a:rPr lang="ar-SA" sz="1800" dirty="0"/>
              <a:t>هنا ينبع دور الحكومة الإلكترونية في تنمية المجتمع، فتأمين الخدمات للمواطن بأسهل السيل يجعل تركيزه على عمله أكثر، ولا يفني جزء من عمره في تعقب المعاملات، كما يفضي هذا التحول على الروتين القاتل الموظف الحكومة وخاصة أولئك الذين يعملون بتماس مباشر مع الجمهور، إضافة إلى انه يحد بشكل كبير من عملية الرشوة.</a:t>
            </a:r>
          </a:p>
        </p:txBody>
      </p:sp>
    </p:spTree>
    <p:extLst>
      <p:ext uri="{BB962C8B-B14F-4D97-AF65-F5344CB8AC3E}">
        <p14:creationId xmlns:p14="http://schemas.microsoft.com/office/powerpoint/2010/main" val="25412960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04952"/>
            <a:ext cx="8229600" cy="2585323"/>
          </a:xfrm>
          <a:prstGeom prst="rect">
            <a:avLst/>
          </a:prstGeom>
        </p:spPr>
        <p:txBody>
          <a:bodyPr wrap="square">
            <a:spAutoFit/>
          </a:bodyPr>
          <a:lstStyle/>
          <a:p>
            <a:pPr algn="just" rtl="1">
              <a:lnSpc>
                <a:spcPct val="150000"/>
              </a:lnSpc>
            </a:pPr>
            <a:r>
              <a:rPr lang="ar-SA" sz="1800" dirty="0"/>
              <a:t>هناك متطلبات عديدة لبناء الحكومة الإلكترونية، ويمكن تلخيصها فيما يلي</a:t>
            </a:r>
            <a:r>
              <a:rPr lang="ar-SA" sz="1800" dirty="0" smtClean="0"/>
              <a:t>:</a:t>
            </a:r>
          </a:p>
          <a:p>
            <a:pPr algn="just" rtl="1">
              <a:lnSpc>
                <a:spcPct val="150000"/>
              </a:lnSpc>
            </a:pPr>
            <a:endParaRPr lang="ar-SA" sz="1800" dirty="0"/>
          </a:p>
          <a:p>
            <a:pPr algn="just" rtl="1">
              <a:lnSpc>
                <a:spcPct val="150000"/>
              </a:lnSpc>
            </a:pPr>
            <a:r>
              <a:rPr lang="ar-SA" sz="1800" dirty="0" smtClean="0"/>
              <a:t>1. حل </a:t>
            </a:r>
            <a:r>
              <a:rPr lang="ar-SA" sz="1800" dirty="0"/>
              <a:t>المشكلات القائمة في الواقع الحقيقي قبل الانتقال إلى البيئة الإلكترونية، إذ يجب على الحكومات أن تقوم بتوفير المعلومات اللازمة لمواطنيها عبر الإنترنت. حيث يجب أن توجد وثائق سياسية يتم بموجبها تحديد جميع الوثائق والمعلومات والنماذج الحكومية مباشرة عبر الإنترنت. فكلما ظهرت وثيقة حكومية جديدة أو معلومات جديدة يجب وضعها مباشرة على الإنترنت. </a:t>
            </a:r>
          </a:p>
        </p:txBody>
      </p:sp>
      <p:sp>
        <p:nvSpPr>
          <p:cNvPr id="3" name="Rectangle 2"/>
          <p:cNvSpPr/>
          <p:nvPr/>
        </p:nvSpPr>
        <p:spPr>
          <a:xfrm>
            <a:off x="5486403" y="285751"/>
            <a:ext cx="3137397" cy="738664"/>
          </a:xfrm>
          <a:prstGeom prst="rect">
            <a:avLst/>
          </a:prstGeom>
        </p:spPr>
        <p:txBody>
          <a:bodyPr wrap="none">
            <a:spAutoFit/>
          </a:bodyPr>
          <a:lstStyle/>
          <a:p>
            <a:pPr algn="just" rtl="1">
              <a:lnSpc>
                <a:spcPct val="150000"/>
              </a:lnSpc>
            </a:pPr>
            <a:r>
              <a:rPr lang="ar-SA"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متطلبات بناء الحكومة الإلكترونية:</a:t>
            </a:r>
            <a:endParaRPr lang="en-US"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22744267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04950"/>
            <a:ext cx="8229600" cy="2585323"/>
          </a:xfrm>
          <a:prstGeom prst="rect">
            <a:avLst/>
          </a:prstGeom>
        </p:spPr>
        <p:txBody>
          <a:bodyPr wrap="square">
            <a:spAutoFit/>
          </a:bodyPr>
          <a:lstStyle/>
          <a:p>
            <a:pPr algn="just" rtl="1">
              <a:lnSpc>
                <a:spcPct val="150000"/>
              </a:lnSpc>
            </a:pPr>
            <a:r>
              <a:rPr lang="ar-SA" sz="1800" dirty="0" smtClean="0"/>
              <a:t>2. حل </a:t>
            </a:r>
            <a:r>
              <a:rPr lang="ar-SA" sz="1800" dirty="0"/>
              <a:t>مشکلات قانونية التبادلات </a:t>
            </a:r>
            <a:r>
              <a:rPr lang="ar-SA" sz="1800" dirty="0" smtClean="0"/>
              <a:t>التجارية (</a:t>
            </a:r>
            <a:r>
              <a:rPr lang="en-US" sz="1800" dirty="0"/>
              <a:t>commerce</a:t>
            </a:r>
            <a:r>
              <a:rPr lang="ar-SA" sz="1800" dirty="0" smtClean="0"/>
              <a:t>) وتوفير </a:t>
            </a:r>
            <a:r>
              <a:rPr lang="ar-SA" sz="1800" dirty="0"/>
              <a:t>وسائلها التقنية والتنظيمية، ذلك أن جميع المبادلات التي تتعامل بالنقود يجب وضعها على الإنترنت مثل إمكانية دفع الفواتير والرسوم الحكومية المختلفة مباشرة عبر الإنترنت</a:t>
            </a:r>
            <a:r>
              <a:rPr lang="ar-SA" sz="1800" dirty="0" smtClean="0"/>
              <a:t>.</a:t>
            </a:r>
          </a:p>
          <a:p>
            <a:pPr algn="just" rtl="1">
              <a:lnSpc>
                <a:spcPct val="150000"/>
              </a:lnSpc>
            </a:pPr>
            <a:endParaRPr lang="ar-SA" sz="1800" dirty="0"/>
          </a:p>
          <a:p>
            <a:pPr algn="just" rtl="1">
              <a:lnSpc>
                <a:spcPct val="150000"/>
              </a:lnSpc>
            </a:pPr>
            <a:r>
              <a:rPr lang="ar-SA" sz="1800" dirty="0" smtClean="0"/>
              <a:t>3. توفير </a:t>
            </a:r>
            <a:r>
              <a:rPr lang="ar-SA" sz="1800" dirty="0"/>
              <a:t>البني والاستراتيجيات المناسبة الكفيلة ببناء المجتمعات، فبناء المجتمعات يتطلب إنشاء وسيط تفاعلي على الإنترنت يقوم </a:t>
            </a:r>
            <a:r>
              <a:rPr lang="ar-SA" sz="1800" dirty="0" smtClean="0"/>
              <a:t>بتفع</a:t>
            </a:r>
            <a:r>
              <a:rPr lang="ar-IQ" sz="1800" dirty="0" smtClean="0"/>
              <a:t>ی</a:t>
            </a:r>
            <a:r>
              <a:rPr lang="ar-SA" sz="1800" dirty="0" smtClean="0"/>
              <a:t>ل س</a:t>
            </a:r>
            <a:r>
              <a:rPr lang="ar-IQ" sz="1800" dirty="0" smtClean="0"/>
              <a:t>رعە</a:t>
            </a:r>
            <a:r>
              <a:rPr lang="ar-SA" sz="1800" dirty="0" smtClean="0"/>
              <a:t> </a:t>
            </a:r>
            <a:r>
              <a:rPr lang="ar-SA" sz="1800" dirty="0"/>
              <a:t>التواصل بين المؤسسات الحكومية فيما بينها وبينها وبين </a:t>
            </a:r>
            <a:r>
              <a:rPr lang="ar-SA" sz="1800" dirty="0" smtClean="0"/>
              <a:t>المواطنين.</a:t>
            </a:r>
            <a:endParaRPr lang="ar-SA" sz="1800" dirty="0"/>
          </a:p>
        </p:txBody>
      </p:sp>
    </p:spTree>
    <p:extLst>
      <p:ext uri="{BB962C8B-B14F-4D97-AF65-F5344CB8AC3E}">
        <p14:creationId xmlns:p14="http://schemas.microsoft.com/office/powerpoint/2010/main" val="4049391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775" y="907960"/>
            <a:ext cx="8409102" cy="3628170"/>
          </a:xfrm>
        </p:spPr>
        <p:txBody>
          <a:bodyPr>
            <a:normAutofit fontScale="92500" lnSpcReduction="10000"/>
          </a:bodyPr>
          <a:lstStyle/>
          <a:p>
            <a:pPr algn="r" rtl="1"/>
            <a:r>
              <a:rPr lang="ar-IQ" dirty="0"/>
              <a:t>يقصد بالاقتصاد </a:t>
            </a:r>
            <a:r>
              <a:rPr lang="ar-IQ" dirty="0" smtClean="0"/>
              <a:t>المعرفي</a:t>
            </a:r>
            <a:r>
              <a:rPr lang="ar-IQ" dirty="0"/>
              <a:t>(</a:t>
            </a:r>
            <a:r>
              <a:rPr lang="en-US" dirty="0"/>
              <a:t> </a:t>
            </a:r>
            <a:r>
              <a:rPr lang="en-US" dirty="0" smtClean="0"/>
              <a:t>Knowledge </a:t>
            </a:r>
            <a:r>
              <a:rPr lang="en-US" dirty="0"/>
              <a:t>Economy</a:t>
            </a:r>
            <a:r>
              <a:rPr lang="ar-IQ" dirty="0" smtClean="0"/>
              <a:t>) بانه نوع من انواع الاقتصاد , في هذا النوع من الاقتصاد  تعتبر المعرفة المحرك الرئيس للنموالاقتصادي , اذ تعتمد نمو اقتصادات المعرفة على توافر تقنية الاتصالات  والمعلومات.</a:t>
            </a:r>
          </a:p>
          <a:p>
            <a:pPr algn="r" rtl="1"/>
            <a:r>
              <a:rPr lang="ar-IQ" dirty="0" smtClean="0"/>
              <a:t>ويمكن القول بان الاقتصاد المعرفي نوع من انواع النظام الاقتصادي , حيث ان الانتاج والاستهلاك في هذا النوع من الاقتصاد يعتمد على الراس المال الفكري, ولايستخدم المفاهيم التقليدية مثل الندرة في الموارد ,وفي الاقتصاد التقليدي  يكون النمو من خلال العوامل الانتاج التقليدية (العمل  الارض الراس المال التنظيم) , اما في الاقتصاد الجديد فالامر مختلف لان كل من الابداع  والمعلومات والذكاء والمعرفة التقنية تعتبركل ذلك من عناصر الانتاج.</a:t>
            </a:r>
            <a:endParaRPr lang="ar-IQ"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9</a:t>
            </a:fld>
            <a:endParaRPr lang="en-US"/>
          </a:p>
        </p:txBody>
      </p:sp>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                         </a:t>
            </a:r>
            <a:r>
              <a:rPr lang="ar-IQ" dirty="0" smtClean="0"/>
              <a:t> </a:t>
            </a:r>
            <a:endParaRPr lang="ar-IQ" dirty="0"/>
          </a:p>
        </p:txBody>
      </p:sp>
      <p:sp>
        <p:nvSpPr>
          <p:cNvPr id="6" name="Rectangle 5"/>
          <p:cNvSpPr/>
          <p:nvPr/>
        </p:nvSpPr>
        <p:spPr>
          <a:xfrm>
            <a:off x="1447801" y="209552"/>
            <a:ext cx="5791200" cy="461665"/>
          </a:xfrm>
          <a:prstGeom prst="rect">
            <a:avLst/>
          </a:prstGeom>
        </p:spPr>
        <p:txBody>
          <a:bodyPr wrap="square">
            <a:spAutoFit/>
          </a:bodyPr>
          <a:lstStyle/>
          <a:p>
            <a:r>
              <a:rPr lang="ar-SA" sz="2400" dirty="0" smtClean="0">
                <a:solidFill>
                  <a:schemeClr val="accent4">
                    <a:lumMod val="60000"/>
                    <a:lumOff val="40000"/>
                  </a:schemeClr>
                </a:solidFill>
              </a:rPr>
              <a:t>ا</a:t>
            </a:r>
            <a:r>
              <a:rPr lang="ar-IQ" sz="2400" dirty="0" smtClean="0">
                <a:solidFill>
                  <a:schemeClr val="accent4">
                    <a:lumMod val="60000"/>
                    <a:lumOff val="40000"/>
                  </a:schemeClr>
                </a:solidFill>
              </a:rPr>
              <a:t>لا</a:t>
            </a:r>
            <a:r>
              <a:rPr lang="ar-SA" sz="2400" dirty="0" smtClean="0">
                <a:solidFill>
                  <a:schemeClr val="accent4">
                    <a:lumMod val="60000"/>
                    <a:lumOff val="40000"/>
                  </a:schemeClr>
                </a:solidFill>
              </a:rPr>
              <a:t>قتصاد المعرف</a:t>
            </a:r>
            <a:r>
              <a:rPr lang="ar-IQ" sz="2400" dirty="0" smtClean="0">
                <a:solidFill>
                  <a:schemeClr val="accent4">
                    <a:lumMod val="60000"/>
                    <a:lumOff val="40000"/>
                  </a:schemeClr>
                </a:solidFill>
              </a:rPr>
              <a:t>ی</a:t>
            </a:r>
            <a:r>
              <a:rPr lang="en-US" sz="2400" dirty="0" smtClean="0">
                <a:solidFill>
                  <a:schemeClr val="accent4">
                    <a:lumMod val="60000"/>
                    <a:lumOff val="40000"/>
                  </a:schemeClr>
                </a:solidFill>
              </a:rPr>
              <a:t> </a:t>
            </a:r>
            <a:r>
              <a:rPr lang="ar-SA" sz="2400" dirty="0">
                <a:solidFill>
                  <a:schemeClr val="accent4">
                    <a:lumMod val="60000"/>
                    <a:lumOff val="40000"/>
                  </a:schemeClr>
                </a:solidFill>
              </a:rPr>
              <a:t>: </a:t>
            </a:r>
            <a:r>
              <a:rPr lang="en-US" sz="2400" dirty="0">
                <a:solidFill>
                  <a:schemeClr val="accent4">
                    <a:lumMod val="60000"/>
                    <a:lumOff val="40000"/>
                  </a:schemeClr>
                </a:solidFill>
              </a:rPr>
              <a:t>Knowledge Economy</a:t>
            </a:r>
            <a:endParaRPr lang="ar-SA" sz="2400" dirty="0">
              <a:solidFill>
                <a:schemeClr val="accent4">
                  <a:lumMod val="60000"/>
                  <a:lumOff val="40000"/>
                </a:schemeClr>
              </a:solidFill>
            </a:endParaRPr>
          </a:p>
        </p:txBody>
      </p:sp>
    </p:spTree>
    <p:extLst>
      <p:ext uri="{BB962C8B-B14F-4D97-AF65-F5344CB8AC3E}">
        <p14:creationId xmlns:p14="http://schemas.microsoft.com/office/powerpoint/2010/main" val="49010942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514350"/>
            <a:ext cx="8001000" cy="3991119"/>
          </a:xfrm>
        </p:spPr>
        <p:txBody>
          <a:bodyPr>
            <a:normAutofit/>
          </a:bodyPr>
          <a:lstStyle/>
          <a:p>
            <a:pPr algn="justLow" rtl="1">
              <a:lnSpc>
                <a:spcPct val="115000"/>
              </a:lnSpc>
              <a:spcAft>
                <a:spcPts val="750"/>
              </a:spcAft>
            </a:pPr>
            <a:r>
              <a:rPr lang="ar-DZ" b="1" dirty="0" smtClean="0">
                <a:ea typeface="Times New Roman"/>
                <a:cs typeface="Simplified Arabic"/>
              </a:rPr>
              <a:t>:</a:t>
            </a:r>
            <a:r>
              <a:rPr lang="ar-IQ" b="1" dirty="0" smtClean="0">
                <a:ea typeface="Times New Roman"/>
                <a:cs typeface="Simplified Arabic"/>
              </a:rPr>
              <a:t>الفصل السابع</a:t>
            </a:r>
          </a:p>
          <a:p>
            <a:pPr algn="justLow" rtl="1">
              <a:lnSpc>
                <a:spcPct val="115000"/>
              </a:lnSpc>
              <a:spcAft>
                <a:spcPts val="750"/>
              </a:spcAft>
            </a:pPr>
            <a:r>
              <a:rPr lang="ar-DZ" b="1" dirty="0" smtClean="0">
                <a:ea typeface="Times New Roman"/>
                <a:cs typeface="Simplified Arabic"/>
              </a:rPr>
              <a:t> </a:t>
            </a:r>
            <a:r>
              <a:rPr lang="ar-DZ" b="1" dirty="0">
                <a:ea typeface="Times New Roman"/>
                <a:cs typeface="Simplified Arabic"/>
              </a:rPr>
              <a:t>التجارة الإلكترونية </a:t>
            </a:r>
            <a:r>
              <a:rPr lang="en-US" b="1" dirty="0">
                <a:latin typeface="Simplified Arabic"/>
                <a:ea typeface="Times New Roman"/>
                <a:cs typeface="Arial"/>
              </a:rPr>
              <a:t>Electronic Commerce</a:t>
            </a:r>
            <a:endParaRPr lang="en-US" sz="1400" dirty="0">
              <a:ea typeface="Times New Roman"/>
            </a:endParaRPr>
          </a:p>
          <a:p>
            <a:pPr algn="justLow" rtl="1">
              <a:lnSpc>
                <a:spcPct val="115000"/>
              </a:lnSpc>
              <a:spcAft>
                <a:spcPts val="750"/>
              </a:spcAft>
            </a:pPr>
            <a:r>
              <a:rPr lang="ar-DZ" dirty="0">
                <a:ea typeface="Times New Roman"/>
                <a:cs typeface="Simplified Arabic"/>
              </a:rPr>
              <a:t>        </a:t>
            </a:r>
            <a:endParaRPr lang="ar-IQ" dirty="0"/>
          </a:p>
        </p:txBody>
      </p:sp>
      <p:sp>
        <p:nvSpPr>
          <p:cNvPr id="6" name="Slide Number Placeholder 5"/>
          <p:cNvSpPr>
            <a:spLocks noGrp="1"/>
          </p:cNvSpPr>
          <p:nvPr>
            <p:ph type="sldNum" sz="quarter" idx="12"/>
          </p:nvPr>
        </p:nvSpPr>
        <p:spPr/>
        <p:txBody>
          <a:bodyPr/>
          <a:lstStyle/>
          <a:p>
            <a:fld id="{F1855434-35D0-4EB5-91AA-4FDCC5769DB0}" type="slidenum">
              <a:rPr lang="en-US" smtClean="0"/>
              <a:t>90</a:t>
            </a:fld>
            <a:endParaRPr lang="en-US"/>
          </a:p>
        </p:txBody>
      </p:sp>
      <p:sp>
        <p:nvSpPr>
          <p:cNvPr id="2" name="Rectangle 1"/>
          <p:cNvSpPr/>
          <p:nvPr/>
        </p:nvSpPr>
        <p:spPr>
          <a:xfrm>
            <a:off x="1833630" y="1959757"/>
            <a:ext cx="5476740" cy="1773308"/>
          </a:xfrm>
          <a:prstGeom prst="rect">
            <a:avLst/>
          </a:prstGeom>
        </p:spPr>
        <p:txBody>
          <a:bodyPr vert="horz" lIns="68580" tIns="34290" rIns="68580" bIns="34290" rtlCol="0" anchor="ctr">
            <a:noAutofit/>
          </a:bodyPr>
          <a:lstStyle/>
          <a:p>
            <a:pPr algn="ctr">
              <a:spcBef>
                <a:spcPts val="750"/>
              </a:spcBef>
            </a:pPr>
            <a:endParaRPr lang="ar-IQ" sz="4100" b="1" dirty="0">
              <a:solidFill>
                <a:srgbClr val="002060"/>
              </a:solidFill>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235222817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514350"/>
            <a:ext cx="8001000" cy="3991119"/>
          </a:xfrm>
        </p:spPr>
        <p:txBody>
          <a:bodyPr>
            <a:normAutofit lnSpcReduction="10000"/>
          </a:bodyPr>
          <a:lstStyle/>
          <a:p>
            <a:pPr algn="justLow" rtl="1">
              <a:lnSpc>
                <a:spcPct val="115000"/>
              </a:lnSpc>
              <a:spcAft>
                <a:spcPts val="750"/>
              </a:spcAft>
            </a:pPr>
            <a:r>
              <a:rPr lang="ar-DZ" b="1" dirty="0">
                <a:ea typeface="Times New Roman"/>
                <a:cs typeface="Simplified Arabic"/>
              </a:rPr>
              <a:t>: التجارة الإلكترونية </a:t>
            </a:r>
            <a:r>
              <a:rPr lang="en-US" b="1" dirty="0">
                <a:latin typeface="Simplified Arabic"/>
                <a:ea typeface="Times New Roman"/>
                <a:cs typeface="Arial"/>
              </a:rPr>
              <a:t>Electronic Commerce</a:t>
            </a:r>
            <a:endParaRPr lang="en-US" sz="1400" dirty="0">
              <a:ea typeface="Times New Roman"/>
            </a:endParaRPr>
          </a:p>
          <a:p>
            <a:pPr algn="justLow" rtl="1">
              <a:lnSpc>
                <a:spcPct val="115000"/>
              </a:lnSpc>
              <a:spcAft>
                <a:spcPts val="750"/>
              </a:spcAft>
            </a:pPr>
            <a:r>
              <a:rPr lang="ar-DZ" dirty="0">
                <a:ea typeface="Times New Roman"/>
                <a:cs typeface="Simplified Arabic"/>
              </a:rPr>
              <a:t>        تمثل التجارة الإلكترونية واحد من موضوعات مايعرف بالإقتصاد الرقمي القائم على حقيقتين: التجارة الإلكترونية وتقنية المعلومات، فتقنية المعلومات أو صناعة المعلومات في عصر الحوسبة والإتصال هي التي خلقت الوجود الواقعي والحقيقي للتجارة الإلكترونية ، بإعتبارها تعتمد على تقنية المعلومات والإتصال ومختلف الوسائل التقنية الأخرى لتنفيذ وإدارة النشاط التجاري.</a:t>
            </a:r>
            <a:endParaRPr lang="en-US" sz="1400" dirty="0">
              <a:ea typeface="Times New Roman"/>
            </a:endParaRPr>
          </a:p>
          <a:p>
            <a:r>
              <a:rPr lang="ar-IQ" dirty="0" smtClean="0"/>
              <a:t>ا</a:t>
            </a:r>
            <a:endParaRPr lang="ar-IQ" dirty="0"/>
          </a:p>
        </p:txBody>
      </p:sp>
      <p:sp>
        <p:nvSpPr>
          <p:cNvPr id="6" name="Slide Number Placeholder 5"/>
          <p:cNvSpPr>
            <a:spLocks noGrp="1"/>
          </p:cNvSpPr>
          <p:nvPr>
            <p:ph type="sldNum" sz="quarter" idx="12"/>
          </p:nvPr>
        </p:nvSpPr>
        <p:spPr/>
        <p:txBody>
          <a:bodyPr/>
          <a:lstStyle/>
          <a:p>
            <a:fld id="{F1855434-35D0-4EB5-91AA-4FDCC5769DB0}" type="slidenum">
              <a:rPr lang="en-US" smtClean="0"/>
              <a:t>91</a:t>
            </a:fld>
            <a:endParaRPr lang="en-US"/>
          </a:p>
        </p:txBody>
      </p:sp>
      <p:sp>
        <p:nvSpPr>
          <p:cNvPr id="2" name="Rectangle 1"/>
          <p:cNvSpPr/>
          <p:nvPr/>
        </p:nvSpPr>
        <p:spPr>
          <a:xfrm>
            <a:off x="1833630" y="1959757"/>
            <a:ext cx="5476740" cy="1773308"/>
          </a:xfrm>
          <a:prstGeom prst="rect">
            <a:avLst/>
          </a:prstGeom>
        </p:spPr>
        <p:txBody>
          <a:bodyPr vert="horz" lIns="68580" tIns="34290" rIns="68580" bIns="34290" rtlCol="0" anchor="ctr">
            <a:noAutofit/>
          </a:bodyPr>
          <a:lstStyle/>
          <a:p>
            <a:pPr algn="ctr">
              <a:spcBef>
                <a:spcPts val="750"/>
              </a:spcBef>
            </a:pPr>
            <a:endParaRPr lang="ar-IQ" sz="4100" b="1" dirty="0">
              <a:solidFill>
                <a:srgbClr val="002060"/>
              </a:solidFill>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214443625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1855434-35D0-4EB5-91AA-4FDCC5769DB0}" type="slidenum">
              <a:rPr lang="en-US" smtClean="0"/>
              <a:t>92</a:t>
            </a:fld>
            <a:endParaRPr lang="en-US"/>
          </a:p>
        </p:txBody>
      </p:sp>
      <p:sp>
        <p:nvSpPr>
          <p:cNvPr id="4" name="Rectangle 3"/>
          <p:cNvSpPr/>
          <p:nvPr/>
        </p:nvSpPr>
        <p:spPr>
          <a:xfrm>
            <a:off x="1120466" y="1149441"/>
            <a:ext cx="6915955" cy="1501437"/>
          </a:xfrm>
          <a:prstGeom prst="rect">
            <a:avLst/>
          </a:prstGeom>
        </p:spPr>
        <p:txBody>
          <a:bodyPr wrap="square" lIns="68580" tIns="34290" rIns="68580" bIns="34290">
            <a:spAutoFit/>
          </a:bodyPr>
          <a:lstStyle/>
          <a:p>
            <a:pPr marL="342900" algn="justLow" rtl="1">
              <a:lnSpc>
                <a:spcPct val="115000"/>
              </a:lnSpc>
            </a:pPr>
            <a:r>
              <a:rPr lang="ar-DZ" sz="2100" b="1" u="sng" dirty="0">
                <a:ea typeface="Times New Roman"/>
                <a:cs typeface="Simplified Arabic"/>
              </a:rPr>
              <a:t>تعريف التجارة الإلكترونية</a:t>
            </a:r>
            <a:r>
              <a:rPr lang="ar-DZ" sz="1500" b="1" dirty="0">
                <a:ea typeface="Times New Roman"/>
                <a:cs typeface="Simplified Arabic"/>
              </a:rPr>
              <a:t>:</a:t>
            </a:r>
            <a:r>
              <a:rPr lang="ar-SA" sz="1500" b="1" dirty="0">
                <a:ea typeface="Times New Roman"/>
                <a:cs typeface="Simplified Arabic"/>
              </a:rPr>
              <a:t>  هناك عدة تعاريف تخص البنوك الإلكترونية نذكر من أهمها:</a:t>
            </a:r>
            <a:endParaRPr lang="en-US" sz="1100" b="1" dirty="0">
              <a:ea typeface="Times New Roman"/>
            </a:endParaRPr>
          </a:p>
          <a:p>
            <a:pPr marL="342900" algn="justLow" rtl="1">
              <a:lnSpc>
                <a:spcPct val="115000"/>
              </a:lnSpc>
              <a:spcAft>
                <a:spcPts val="750"/>
              </a:spcAft>
            </a:pPr>
            <a:r>
              <a:rPr lang="ar-SA" sz="1500" b="1" dirty="0">
                <a:ea typeface="Times New Roman"/>
                <a:cs typeface="Simplified Arabic"/>
              </a:rPr>
              <a:t> </a:t>
            </a:r>
            <a:endParaRPr lang="en-US" sz="1100" b="1" dirty="0">
              <a:ea typeface="Times New Roman"/>
            </a:endParaRPr>
          </a:p>
          <a:p>
            <a:r>
              <a:rPr lang="ar-DZ" sz="1500" b="1" dirty="0">
                <a:ea typeface="Times New Roman"/>
                <a:cs typeface="Simplified Arabic"/>
              </a:rPr>
              <a:t>"التجارة الإلكترونية" : </a:t>
            </a:r>
            <a:r>
              <a:rPr lang="ar-SA" sz="1500" b="1" dirty="0">
                <a:ea typeface="Times New Roman"/>
                <a:cs typeface="Simplified Arabic"/>
              </a:rPr>
              <a:t>هي كل معاملة تجارية بين البائع والمشتري ساهمت فيها شبكة الإنترنت بصفة إجمالية أو جزئية، كالتزود بمعلومات تخص خدمة أو سلعة معينة لإقتنائها لاحقا، ويتم التسديد إلكترونيا سواء، بصك ورقي عند التسليم، أو بطرق أخرى</a:t>
            </a:r>
            <a:r>
              <a:rPr lang="ar-IQ" sz="1500" b="1" dirty="0">
                <a:ea typeface="Times New Roman"/>
                <a:cs typeface="Simplified Arabic"/>
              </a:rPr>
              <a:t>           </a:t>
            </a:r>
            <a:r>
              <a:rPr lang="ar-IQ" dirty="0" smtClean="0">
                <a:ea typeface="Times New Roman"/>
                <a:cs typeface="Simplified Arabic"/>
              </a:rPr>
              <a:t>                                                  </a:t>
            </a:r>
            <a:endParaRPr lang="ar-IQ" dirty="0"/>
          </a:p>
        </p:txBody>
      </p:sp>
      <p:sp>
        <p:nvSpPr>
          <p:cNvPr id="5" name="Rectangle 4"/>
          <p:cNvSpPr/>
          <p:nvPr/>
        </p:nvSpPr>
        <p:spPr>
          <a:xfrm>
            <a:off x="903131" y="2669102"/>
            <a:ext cx="7041524" cy="530915"/>
          </a:xfrm>
          <a:prstGeom prst="rect">
            <a:avLst/>
          </a:prstGeom>
        </p:spPr>
        <p:txBody>
          <a:bodyPr wrap="square" lIns="68580" tIns="34290" rIns="68580" bIns="34290">
            <a:spAutoFit/>
          </a:bodyPr>
          <a:lstStyle/>
          <a:p>
            <a:r>
              <a:rPr lang="ar-SA" sz="1500" dirty="0">
                <a:ea typeface="Times New Roman"/>
                <a:cs typeface="Simplified Arabic"/>
              </a:rPr>
              <a:t>تصف "التجارة الإلكترونية"عمليات بيع وشراء وتبادل المنتجات والخدمات والمعلومات من خلال الشبكات بما في ذلك شبكة </a:t>
            </a:r>
            <a:r>
              <a:rPr lang="en-US" sz="1500" dirty="0">
                <a:latin typeface="Simplified Arabic"/>
                <a:ea typeface="Times New Roman"/>
              </a:rPr>
              <a:t>O</a:t>
            </a:r>
            <a:r>
              <a:rPr lang="en-US" dirty="0" smtClean="0">
                <a:latin typeface="Simplified Arabic"/>
                <a:ea typeface="Times New Roman"/>
              </a:rPr>
              <a:t>nline</a:t>
            </a:r>
            <a:r>
              <a:rPr lang="ar-SA" dirty="0" smtClean="0">
                <a:ea typeface="Times New Roman"/>
                <a:cs typeface="Simplified Arabic"/>
              </a:rPr>
              <a:t>الإنترنت بأسلوب مباشر</a:t>
            </a:r>
            <a:r>
              <a:rPr lang="en-US" dirty="0" smtClean="0">
                <a:ea typeface="Times New Roman"/>
                <a:cs typeface="Simplified Arabic"/>
              </a:rPr>
              <a:t>                  </a:t>
            </a:r>
            <a:endParaRPr lang="ar-IQ" dirty="0"/>
          </a:p>
        </p:txBody>
      </p:sp>
    </p:spTree>
    <p:extLst>
      <p:ext uri="{BB962C8B-B14F-4D97-AF65-F5344CB8AC3E}">
        <p14:creationId xmlns:p14="http://schemas.microsoft.com/office/powerpoint/2010/main" val="33302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pPr marL="257175" indent="-257175" algn="justLow">
              <a:lnSpc>
                <a:spcPct val="115000"/>
              </a:lnSpc>
              <a:spcAft>
                <a:spcPts val="750"/>
              </a:spcAft>
              <a:buFont typeface="Symbol"/>
              <a:buChar char=""/>
            </a:pPr>
            <a:r>
              <a:rPr lang="ar-DZ" dirty="0">
                <a:ea typeface="Times New Roman"/>
                <a:cs typeface="Simplified Arabic"/>
              </a:rPr>
              <a:t>يمكن أن </a:t>
            </a:r>
            <a:r>
              <a:rPr lang="ar-DZ" dirty="0" smtClean="0">
                <a:ea typeface="Times New Roman"/>
                <a:cs typeface="Simplified Arabic"/>
              </a:rPr>
              <a:t>نلخص </a:t>
            </a:r>
            <a:r>
              <a:rPr lang="ar-DZ" dirty="0">
                <a:ea typeface="Times New Roman"/>
                <a:cs typeface="Simplified Arabic"/>
              </a:rPr>
              <a:t>إلى تعريف يجمع بين التعاريف سالفة الذكر على النحو التالي: التجارة الإلكترونية "هي تنفيذ كل ما يتصل بعمليات بيع وشراء السلع والخدمات والمعلومات بإستخدام شبكة الإنترنت، بالإضافة إلى الشبكات التجارية العالمية الأخرى، ويشمل ذلك</a:t>
            </a:r>
            <a:r>
              <a:rPr lang="ar-DZ" dirty="0" smtClean="0">
                <a:ea typeface="Times New Roman"/>
                <a:cs typeface="Simplified Arabic"/>
              </a:rPr>
              <a:t>:</a:t>
            </a:r>
            <a:endParaRPr lang="en-US" sz="1400" dirty="0">
              <a:ea typeface="Times New Roman"/>
            </a:endParaRPr>
          </a:p>
        </p:txBody>
      </p:sp>
      <p:sp>
        <p:nvSpPr>
          <p:cNvPr id="6" name="Slide Number Placeholder 5"/>
          <p:cNvSpPr>
            <a:spLocks noGrp="1"/>
          </p:cNvSpPr>
          <p:nvPr>
            <p:ph type="sldNum" sz="quarter" idx="12"/>
          </p:nvPr>
        </p:nvSpPr>
        <p:spPr/>
        <p:txBody>
          <a:bodyPr/>
          <a:lstStyle/>
          <a:p>
            <a:fld id="{F1855434-35D0-4EB5-91AA-4FDCC5769DB0}" type="slidenum">
              <a:rPr lang="en-US" smtClean="0"/>
              <a:t>93</a:t>
            </a:fld>
            <a:endParaRPr lang="en-US"/>
          </a:p>
        </p:txBody>
      </p:sp>
      <p:sp>
        <p:nvSpPr>
          <p:cNvPr id="2" name="Rectangle 1"/>
          <p:cNvSpPr/>
          <p:nvPr/>
        </p:nvSpPr>
        <p:spPr>
          <a:xfrm>
            <a:off x="1833630" y="1959757"/>
            <a:ext cx="5476740" cy="1773308"/>
          </a:xfrm>
          <a:prstGeom prst="rect">
            <a:avLst/>
          </a:prstGeom>
        </p:spPr>
        <p:txBody>
          <a:bodyPr vert="horz" lIns="68580" tIns="34290" rIns="68580" bIns="34290" rtlCol="0" anchor="ctr">
            <a:noAutofit/>
          </a:bodyPr>
          <a:lstStyle/>
          <a:p>
            <a:pPr algn="ctr">
              <a:spcBef>
                <a:spcPts val="750"/>
              </a:spcBef>
            </a:pPr>
            <a:endParaRPr lang="ar-IQ" sz="4100" b="1" dirty="0">
              <a:solidFill>
                <a:srgbClr val="002060"/>
              </a:solidFill>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367684311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811262" y="1111252"/>
            <a:ext cx="3521476"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solidFill>
                  <a:prstClr val="black">
                    <a:tint val="75000"/>
                  </a:prstClr>
                </a:solidFill>
              </a:rPr>
              <a:pPr/>
              <a:t>94</a:t>
            </a:fld>
            <a:endParaRPr lang="en-US">
              <a:solidFill>
                <a:prstClr val="black">
                  <a:tint val="75000"/>
                </a:prstClr>
              </a:solidFill>
            </a:endParaRPr>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321166861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r>
              <a:rPr lang="ar-IQ" dirty="0" smtClean="0"/>
              <a:t>م</a:t>
            </a:r>
            <a:endParaRPr lang="en-US" dirty="0"/>
          </a:p>
        </p:txBody>
      </p:sp>
      <p:sp>
        <p:nvSpPr>
          <p:cNvPr id="3" name="Slide Number Placeholder 2"/>
          <p:cNvSpPr>
            <a:spLocks noGrp="1"/>
          </p:cNvSpPr>
          <p:nvPr>
            <p:ph type="sldNum" sz="quarter" idx="12"/>
          </p:nvPr>
        </p:nvSpPr>
        <p:spPr/>
        <p:txBody>
          <a:bodyPr/>
          <a:lstStyle/>
          <a:p>
            <a:fld id="{F1855434-35D0-4EB5-91AA-4FDCC5769DB0}" type="slidenum">
              <a:rPr lang="en-US" smtClean="0"/>
              <a:t>95</a:t>
            </a:fld>
            <a:endParaRPr lang="en-US"/>
          </a:p>
        </p:txBody>
      </p:sp>
      <p:sp>
        <p:nvSpPr>
          <p:cNvPr id="4" name="Rectangle 3"/>
          <p:cNvSpPr/>
          <p:nvPr/>
        </p:nvSpPr>
        <p:spPr>
          <a:xfrm>
            <a:off x="1757967" y="878986"/>
            <a:ext cx="5554014" cy="2820259"/>
          </a:xfrm>
          <a:prstGeom prst="rect">
            <a:avLst/>
          </a:prstGeom>
        </p:spPr>
        <p:txBody>
          <a:bodyPr wrap="square" lIns="68580" tIns="34290" rIns="68580" bIns="34290">
            <a:spAutoFit/>
          </a:bodyPr>
          <a:lstStyle/>
          <a:p>
            <a:pPr marL="342900" algn="justLow" rtl="1">
              <a:lnSpc>
                <a:spcPct val="115000"/>
              </a:lnSpc>
              <a:spcAft>
                <a:spcPts val="750"/>
              </a:spcAft>
            </a:pPr>
            <a:r>
              <a:rPr lang="ar-DZ" b="1" dirty="0">
                <a:ea typeface="Times New Roman"/>
                <a:cs typeface="Simplified Arabic"/>
              </a:rPr>
              <a:t>/</a:t>
            </a:r>
            <a:r>
              <a:rPr lang="ar-DZ" b="1" u="sng" dirty="0">
                <a:ea typeface="Times New Roman"/>
                <a:cs typeface="Simplified Arabic"/>
              </a:rPr>
              <a:t>- مزايا وعيوب التجارة الإلكترونية</a:t>
            </a:r>
            <a:r>
              <a:rPr lang="ar-DZ" b="1" dirty="0">
                <a:ea typeface="Times New Roman"/>
                <a:cs typeface="Simplified Arabic"/>
              </a:rPr>
              <a:t>:</a:t>
            </a:r>
            <a:endParaRPr lang="en-US" sz="900" dirty="0">
              <a:ea typeface="Times New Roman"/>
            </a:endParaRPr>
          </a:p>
          <a:p>
            <a:r>
              <a:rPr lang="ar-DZ" sz="1800" dirty="0">
                <a:ea typeface="Times New Roman"/>
                <a:cs typeface="Simplified Arabic"/>
              </a:rPr>
              <a:t>        تتسم التجارة الإلكترونية بصفات عديدة وخصائص متنوعة، وذلك من خلال ما تقدمه للمستهلكين والبائعين ؛ ولكن مثلما لديها فوائد و مزايا فهي لاتخلو من مخاطر وسلبيات وتحديات تواجهها على أكثر من صعيد ولعل من أهم هذه المزايا والعيوب مايلى</a:t>
            </a:r>
            <a:r>
              <a:rPr lang="ar-IQ" sz="1800" dirty="0">
                <a:ea typeface="Times New Roman"/>
                <a:cs typeface="Simplified Arabic"/>
              </a:rPr>
              <a:t>                                   </a:t>
            </a:r>
          </a:p>
          <a:p>
            <a:endParaRPr lang="ar-IQ" dirty="0">
              <a:ea typeface="Times New Roman"/>
              <a:cs typeface="Simplified Arabic"/>
            </a:endParaRPr>
          </a:p>
          <a:p>
            <a:endParaRPr lang="ar-IQ" dirty="0" smtClean="0">
              <a:ea typeface="Times New Roman"/>
              <a:cs typeface="Simplified Arabic"/>
            </a:endParaRPr>
          </a:p>
          <a:p>
            <a:endParaRPr lang="ar-IQ" dirty="0">
              <a:ea typeface="Times New Roman"/>
              <a:cs typeface="Simplified Arabic"/>
            </a:endParaRPr>
          </a:p>
          <a:p>
            <a:endParaRPr lang="ar-IQ" dirty="0" smtClean="0">
              <a:ea typeface="Times New Roman"/>
              <a:cs typeface="Simplified Arabic"/>
            </a:endParaRPr>
          </a:p>
          <a:p>
            <a:endParaRPr lang="ar-IQ" dirty="0">
              <a:ea typeface="Times New Roman"/>
              <a:cs typeface="Simplified Arabic"/>
            </a:endParaRPr>
          </a:p>
          <a:p>
            <a:r>
              <a:rPr lang="ar-IQ" dirty="0" smtClean="0">
                <a:ea typeface="Times New Roman"/>
                <a:cs typeface="Simplified Arabic"/>
              </a:rPr>
              <a:t>                        </a:t>
            </a:r>
            <a:endParaRPr lang="ar-IQ" dirty="0"/>
          </a:p>
        </p:txBody>
      </p:sp>
    </p:spTree>
    <p:extLst>
      <p:ext uri="{BB962C8B-B14F-4D97-AF65-F5344CB8AC3E}">
        <p14:creationId xmlns:p14="http://schemas.microsoft.com/office/powerpoint/2010/main" val="199578096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r>
              <a:rPr lang="ar-IQ" dirty="0" smtClean="0"/>
              <a:t>م. </a:t>
            </a:r>
            <a:endParaRPr lang="en-US" dirty="0"/>
          </a:p>
        </p:txBody>
      </p:sp>
      <p:sp>
        <p:nvSpPr>
          <p:cNvPr id="3" name="Slide Number Placeholder 2"/>
          <p:cNvSpPr>
            <a:spLocks noGrp="1"/>
          </p:cNvSpPr>
          <p:nvPr>
            <p:ph type="sldNum" sz="quarter" idx="12"/>
          </p:nvPr>
        </p:nvSpPr>
        <p:spPr/>
        <p:txBody>
          <a:bodyPr/>
          <a:lstStyle/>
          <a:p>
            <a:fld id="{F1855434-35D0-4EB5-91AA-4FDCC5769DB0}" type="slidenum">
              <a:rPr lang="en-US" smtClean="0"/>
              <a:t>96</a:t>
            </a:fld>
            <a:endParaRPr lang="en-US"/>
          </a:p>
        </p:txBody>
      </p:sp>
      <p:sp>
        <p:nvSpPr>
          <p:cNvPr id="4" name="Rectangle 3"/>
          <p:cNvSpPr/>
          <p:nvPr/>
        </p:nvSpPr>
        <p:spPr>
          <a:xfrm>
            <a:off x="918659" y="133354"/>
            <a:ext cx="6777545" cy="4829527"/>
          </a:xfrm>
          <a:prstGeom prst="rect">
            <a:avLst/>
          </a:prstGeom>
        </p:spPr>
        <p:txBody>
          <a:bodyPr wrap="square" lIns="68580" tIns="34290" rIns="68580" bIns="34290">
            <a:spAutoFit/>
          </a:bodyPr>
          <a:lstStyle/>
          <a:p>
            <a:pPr marL="257175" indent="-257175" algn="justLow" rtl="1">
              <a:lnSpc>
                <a:spcPct val="115000"/>
              </a:lnSpc>
              <a:spcAft>
                <a:spcPts val="750"/>
              </a:spcAft>
              <a:buFont typeface="+mj-cs"/>
              <a:buAutoNum type="arabic1Minus"/>
            </a:pPr>
            <a:r>
              <a:rPr lang="ar-DZ" sz="2100" b="1" u="sng" dirty="0">
                <a:ea typeface="Times New Roman"/>
                <a:cs typeface="Simplified Arabic"/>
              </a:rPr>
              <a:t>المزايا</a:t>
            </a:r>
            <a:r>
              <a:rPr lang="ar-DZ" sz="2100" b="1" dirty="0">
                <a:ea typeface="Times New Roman"/>
                <a:cs typeface="Simplified Arabic"/>
              </a:rPr>
              <a:t>: تتمثل مميزات التجارة الإلكترونية في:</a:t>
            </a:r>
            <a:endParaRPr lang="en-US" sz="2100" b="1" dirty="0">
              <a:ea typeface="Times New Roman"/>
            </a:endParaRPr>
          </a:p>
          <a:p>
            <a:pPr marL="257175" indent="-257175" algn="justLow" rtl="1">
              <a:lnSpc>
                <a:spcPct val="115000"/>
              </a:lnSpc>
              <a:spcAft>
                <a:spcPts val="750"/>
              </a:spcAft>
              <a:buFont typeface="Wingdings"/>
              <a:buChar char=""/>
            </a:pPr>
            <a:r>
              <a:rPr lang="ar-DZ" sz="2100" b="1" dirty="0">
                <a:ea typeface="Times New Roman"/>
                <a:cs typeface="Simplified Arabic"/>
              </a:rPr>
              <a:t>بالنسبة للأفراد:</a:t>
            </a:r>
            <a:endParaRPr lang="en-US" sz="2100" b="1" dirty="0">
              <a:ea typeface="Times New Roman"/>
            </a:endParaRPr>
          </a:p>
          <a:p>
            <a:pPr marL="257175" indent="-257175" algn="justLow" rtl="1">
              <a:lnSpc>
                <a:spcPct val="115000"/>
              </a:lnSpc>
              <a:spcAft>
                <a:spcPts val="750"/>
              </a:spcAft>
              <a:buFont typeface="Times New Roman"/>
              <a:buChar char="-"/>
            </a:pPr>
            <a:r>
              <a:rPr lang="ar-DZ" sz="1800" b="1" dirty="0">
                <a:ea typeface="Calibri"/>
                <a:cs typeface="Simplified Arabic"/>
              </a:rPr>
              <a:t>إن نظام التجارة الإلكترونية يقدم خدمات متنوعة وجيدة بالنسبة للأفراد ، هذه الخدمات غير موجودة في عمليات الشراء في المتاجر العادية ، فالمشتري يستطيع رؤية مجموعات مختلفة من السلع مرتبة على شاشة الحاسوب الخاص بهم ، فيمكنهم طلب الأصناف التي يردونها مباشرة إما عن طريق مفتاح رقمي أو مجموعة البائعين الموجدين عبر الفضائيات ، فمثلا الملابس تعرض حسب المقاسات واللون والقماش فلا يحتاج الزبون إلى التنقل إلى المتاجر وبالتالي تخفيض الوقت والتكاليف.</a:t>
            </a:r>
            <a:endParaRPr lang="en-US" sz="1800" b="1" dirty="0">
              <a:ea typeface="Calibri"/>
            </a:endParaRPr>
          </a:p>
          <a:p>
            <a:pPr marL="257175" indent="-257175" algn="justLow" rtl="1">
              <a:lnSpc>
                <a:spcPct val="115000"/>
              </a:lnSpc>
              <a:spcAft>
                <a:spcPts val="750"/>
              </a:spcAft>
              <a:buFont typeface="Times New Roman"/>
              <a:buChar char="-"/>
            </a:pPr>
            <a:r>
              <a:rPr lang="ar-DZ" sz="1800" b="1" dirty="0">
                <a:ea typeface="Calibri"/>
                <a:cs typeface="Simplified Arabic"/>
              </a:rPr>
              <a:t>تمكن التجارة الإلكترونية الأفراد من التمتع بفرص الشراء لمدة 24 ساعة في اليوم وطوال العام ومن أي مكان.</a:t>
            </a:r>
            <a:endParaRPr lang="en-US" sz="1800" b="1" dirty="0">
              <a:ea typeface="Calibri"/>
            </a:endParaRPr>
          </a:p>
          <a:p>
            <a:pPr marL="257175" indent="-257175" algn="justLow" rtl="1">
              <a:lnSpc>
                <a:spcPct val="115000"/>
              </a:lnSpc>
              <a:spcAft>
                <a:spcPts val="750"/>
              </a:spcAft>
              <a:buFont typeface="Times New Roman"/>
              <a:buChar char="-"/>
            </a:pPr>
            <a:r>
              <a:rPr lang="ar-DZ" sz="1800" b="1" dirty="0">
                <a:ea typeface="Calibri"/>
                <a:cs typeface="Simplified Arabic"/>
              </a:rPr>
              <a:t>إتاحة عدد أكبر من الإختيارات للعملاء نظرا لإمكانهم إختيار بين عدة بائعين وبين منتجات كثيرة.</a:t>
            </a:r>
            <a:endParaRPr lang="en-US" sz="1800" b="1" dirty="0">
              <a:ea typeface="Calibri"/>
            </a:endParaRPr>
          </a:p>
          <a:p>
            <a:pPr marL="257175" indent="-257175" algn="justLow" rtl="1">
              <a:lnSpc>
                <a:spcPct val="115000"/>
              </a:lnSpc>
              <a:spcAft>
                <a:spcPts val="750"/>
              </a:spcAft>
              <a:buFont typeface="Times New Roman"/>
              <a:buChar char="-"/>
            </a:pPr>
            <a:r>
              <a:rPr lang="ar-DZ" sz="1800" b="1" dirty="0">
                <a:ea typeface="Calibri"/>
                <a:cs typeface="Simplified Arabic"/>
              </a:rPr>
              <a:t>حصول المستهلك على معلومات مفصلة في ثوان قليلة بدلا من أيام أو أسابيع.</a:t>
            </a:r>
            <a:endParaRPr lang="en-US" sz="1800" b="1" dirty="0">
              <a:ea typeface="Calibri"/>
            </a:endParaRPr>
          </a:p>
        </p:txBody>
      </p:sp>
    </p:spTree>
    <p:extLst>
      <p:ext uri="{BB962C8B-B14F-4D97-AF65-F5344CB8AC3E}">
        <p14:creationId xmlns:p14="http://schemas.microsoft.com/office/powerpoint/2010/main" val="258301207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endParaRPr lang="en-US" dirty="0"/>
          </a:p>
        </p:txBody>
      </p:sp>
      <p:sp>
        <p:nvSpPr>
          <p:cNvPr id="3" name="Slide Number Placeholder 2"/>
          <p:cNvSpPr>
            <a:spLocks noGrp="1"/>
          </p:cNvSpPr>
          <p:nvPr>
            <p:ph type="sldNum" sz="quarter" idx="12"/>
          </p:nvPr>
        </p:nvSpPr>
        <p:spPr/>
        <p:txBody>
          <a:bodyPr/>
          <a:lstStyle/>
          <a:p>
            <a:fld id="{F1855434-35D0-4EB5-91AA-4FDCC5769DB0}" type="slidenum">
              <a:rPr lang="en-US" smtClean="0"/>
              <a:t>97</a:t>
            </a:fld>
            <a:endParaRPr lang="en-US"/>
          </a:p>
        </p:txBody>
      </p:sp>
      <p:sp>
        <p:nvSpPr>
          <p:cNvPr id="4" name="Rectangle 3"/>
          <p:cNvSpPr/>
          <p:nvPr/>
        </p:nvSpPr>
        <p:spPr>
          <a:xfrm>
            <a:off x="1072166" y="946598"/>
            <a:ext cx="6104586" cy="3881062"/>
          </a:xfrm>
          <a:prstGeom prst="rect">
            <a:avLst/>
          </a:prstGeom>
        </p:spPr>
        <p:txBody>
          <a:bodyPr wrap="square" lIns="68580" tIns="34290" rIns="68580" bIns="34290">
            <a:spAutoFit/>
          </a:bodyPr>
          <a:lstStyle/>
          <a:p>
            <a:pPr marL="257175" indent="-257175" algn="justLow" rtl="1">
              <a:lnSpc>
                <a:spcPct val="115000"/>
              </a:lnSpc>
              <a:spcAft>
                <a:spcPts val="750"/>
              </a:spcAft>
              <a:buFont typeface="Times New Roman"/>
              <a:buChar char="-"/>
            </a:pPr>
            <a:r>
              <a:rPr lang="ar-DZ" sz="1800" b="1" dirty="0">
                <a:ea typeface="Calibri"/>
                <a:cs typeface="Simplified Arabic"/>
              </a:rPr>
              <a:t>تمكن التجارة الإلكترونية الشركات من تقليل تكاليف التوزيع كنتيجة لسهولة الإتصال بالمستهلكين المرتبطين بشبكة الإنترنت ، وتقليل تكاليف التسويق نتيجة للإتصال المباشر بين الشركات والمستهلكين وتقليل الوقت نتيجة سهولة عملية البيع.</a:t>
            </a:r>
            <a:endParaRPr lang="en-US" sz="1200" b="1" dirty="0">
              <a:ea typeface="Calibri"/>
            </a:endParaRPr>
          </a:p>
          <a:p>
            <a:pPr marL="257175" indent="-257175" algn="justLow" rtl="1">
              <a:lnSpc>
                <a:spcPct val="115000"/>
              </a:lnSpc>
              <a:spcAft>
                <a:spcPts val="750"/>
              </a:spcAft>
              <a:buFont typeface="Times New Roman"/>
              <a:buChar char="-"/>
            </a:pPr>
            <a:r>
              <a:rPr lang="ar-DZ" sz="1800" b="1" dirty="0">
                <a:ea typeface="Calibri"/>
                <a:cs typeface="Simplified Arabic"/>
              </a:rPr>
              <a:t>إمكانية الشركات من جمع معلومات عن الأسواق من خلال التعرف على عمليات الشراء التي يقوم بها المستهلك وتمكن كذلك التعرف على ما تقدمه الشركات المنافسة من منتجات من حيث الخصائص والمواصفات والأسعار.</a:t>
            </a:r>
            <a:endParaRPr lang="en-US" sz="1200" b="1" dirty="0">
              <a:ea typeface="Calibri"/>
            </a:endParaRPr>
          </a:p>
          <a:p>
            <a:pPr marL="257175" indent="-257175" algn="justLow" rtl="1">
              <a:lnSpc>
                <a:spcPct val="115000"/>
              </a:lnSpc>
              <a:spcAft>
                <a:spcPts val="750"/>
              </a:spcAft>
              <a:buFont typeface="Times New Roman"/>
              <a:buChar char="-"/>
            </a:pPr>
            <a:r>
              <a:rPr lang="ar-DZ" sz="1800" b="1" dirty="0">
                <a:ea typeface="Calibri"/>
                <a:cs typeface="Simplified Arabic"/>
              </a:rPr>
              <a:t>إن الإستمرار الدائم وعلى مدار الساعة لشبكة المعلومات وعدم وجود أوقات معينة لفتح وإغلاق الأبواب يمكن من إيجاد مستهلكين جدد وإختراق أسواق ومنافذ بيع جديدة.</a:t>
            </a:r>
            <a:endParaRPr lang="en-US" sz="1200" b="1" dirty="0">
              <a:ea typeface="Calibri"/>
            </a:endParaRPr>
          </a:p>
          <a:p>
            <a:pPr marL="441484" algn="justLow" rtl="1">
              <a:lnSpc>
                <a:spcPct val="115000"/>
              </a:lnSpc>
              <a:spcAft>
                <a:spcPts val="750"/>
              </a:spcAft>
            </a:pPr>
            <a:r>
              <a:rPr lang="en-US" sz="1800" b="1" dirty="0">
                <a:latin typeface="Simplified Arabic"/>
                <a:ea typeface="Times New Roman"/>
              </a:rPr>
              <a:t> </a:t>
            </a:r>
            <a:endParaRPr lang="en-US" sz="1200" b="1" dirty="0">
              <a:ea typeface="Times New Roman"/>
            </a:endParaRPr>
          </a:p>
        </p:txBody>
      </p:sp>
    </p:spTree>
    <p:extLst>
      <p:ext uri="{BB962C8B-B14F-4D97-AF65-F5344CB8AC3E}">
        <p14:creationId xmlns:p14="http://schemas.microsoft.com/office/powerpoint/2010/main" val="58942521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r>
              <a:rPr lang="ar-IQ" dirty="0" smtClean="0"/>
              <a:t> </a:t>
            </a:r>
            <a:endParaRPr lang="en-US" dirty="0"/>
          </a:p>
        </p:txBody>
      </p:sp>
      <p:sp>
        <p:nvSpPr>
          <p:cNvPr id="3" name="Slide Number Placeholder 2"/>
          <p:cNvSpPr>
            <a:spLocks noGrp="1"/>
          </p:cNvSpPr>
          <p:nvPr>
            <p:ph type="sldNum" sz="quarter" idx="12"/>
          </p:nvPr>
        </p:nvSpPr>
        <p:spPr/>
        <p:txBody>
          <a:bodyPr/>
          <a:lstStyle/>
          <a:p>
            <a:fld id="{F1855434-35D0-4EB5-91AA-4FDCC5769DB0}" type="slidenum">
              <a:rPr lang="en-US" smtClean="0"/>
              <a:t>98</a:t>
            </a:fld>
            <a:endParaRPr lang="en-US"/>
          </a:p>
        </p:txBody>
      </p:sp>
      <p:sp>
        <p:nvSpPr>
          <p:cNvPr id="4" name="Rectangle 3"/>
          <p:cNvSpPr/>
          <p:nvPr/>
        </p:nvSpPr>
        <p:spPr>
          <a:xfrm>
            <a:off x="1748308" y="405687"/>
            <a:ext cx="5882426" cy="3926972"/>
          </a:xfrm>
          <a:prstGeom prst="rect">
            <a:avLst/>
          </a:prstGeom>
        </p:spPr>
        <p:txBody>
          <a:bodyPr wrap="square" lIns="68580" tIns="34290" rIns="68580" bIns="34290">
            <a:spAutoFit/>
          </a:bodyPr>
          <a:lstStyle/>
          <a:p>
            <a:pPr marL="257175" indent="-257175" algn="justLow" rtl="1">
              <a:lnSpc>
                <a:spcPct val="115000"/>
              </a:lnSpc>
              <a:spcAft>
                <a:spcPts val="750"/>
              </a:spcAft>
              <a:buFont typeface="Wingdings"/>
              <a:buChar char=""/>
            </a:pPr>
            <a:r>
              <a:rPr lang="ar-DZ" sz="2100" b="1" u="sng" dirty="0">
                <a:ea typeface="Times New Roman"/>
                <a:cs typeface="Simplified Arabic"/>
              </a:rPr>
              <a:t>العيوب</a:t>
            </a:r>
            <a:r>
              <a:rPr lang="ar-DZ" sz="2100" b="1" dirty="0">
                <a:ea typeface="Times New Roman"/>
                <a:cs typeface="Simplified Arabic"/>
              </a:rPr>
              <a:t>: هناك عيوب وسلبيات تتحدى التجارة الإلكترونية من بينها:</a:t>
            </a:r>
            <a:endParaRPr lang="en-US" sz="2100" b="1" dirty="0">
              <a:ea typeface="Times New Roman"/>
            </a:endParaRPr>
          </a:p>
          <a:p>
            <a:pPr marL="257175" indent="-257175" algn="justLow" rtl="1">
              <a:lnSpc>
                <a:spcPct val="115000"/>
              </a:lnSpc>
              <a:spcAft>
                <a:spcPts val="750"/>
              </a:spcAft>
              <a:buFont typeface="Wingdings"/>
              <a:buChar char=""/>
            </a:pPr>
            <a:r>
              <a:rPr lang="ar-DZ" sz="2100" b="1" dirty="0">
                <a:ea typeface="Times New Roman"/>
                <a:cs typeface="Simplified Arabic"/>
              </a:rPr>
              <a:t>بالنسبة للأفراد:</a:t>
            </a:r>
            <a:endParaRPr lang="en-US" b="1" dirty="0">
              <a:ea typeface="Times New Roman"/>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عدم تمكن المشتري من لمس أو تحسس البضاعة قبل طلبها</a:t>
            </a:r>
            <a:endParaRPr lang="en-US" b="1" dirty="0">
              <a:ea typeface="Calibri"/>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الإنتظار ليوم أو عدة أيام قبل إستلام البضاعة.</a:t>
            </a:r>
            <a:endParaRPr lang="en-US" b="1" dirty="0">
              <a:ea typeface="Calibri"/>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عدم إلمام بعض المستهلكين بتقنيات الحاسوب و الإتصالات أو التقنيات المتطورة التي تقوم عليها التجارة الإلكترونية.</a:t>
            </a:r>
            <a:endParaRPr lang="en-US" b="1" dirty="0">
              <a:ea typeface="Calibri"/>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عدم ثقة بعض الأفراد في التبادل التجاري الإلكتروني </a:t>
            </a:r>
            <a:r>
              <a:rPr lang="ar-DZ" sz="2100" b="1" dirty="0" smtClean="0">
                <a:ea typeface="Calibri"/>
                <a:cs typeface="Simplified Arabic"/>
              </a:rPr>
              <a:t>مما </a:t>
            </a:r>
            <a:r>
              <a:rPr lang="ar-DZ" sz="2100" b="1" dirty="0">
                <a:ea typeface="Calibri"/>
                <a:cs typeface="Simplified Arabic"/>
              </a:rPr>
              <a:t>يعرقل من إزدهار التجارة الإلكترونية.</a:t>
            </a:r>
          </a:p>
        </p:txBody>
      </p:sp>
    </p:spTree>
    <p:extLst>
      <p:ext uri="{BB962C8B-B14F-4D97-AF65-F5344CB8AC3E}">
        <p14:creationId xmlns:p14="http://schemas.microsoft.com/office/powerpoint/2010/main" val="322907350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r>
              <a:rPr lang="ar-IQ" dirty="0" smtClean="0"/>
              <a:t>م</a:t>
            </a:r>
            <a:endParaRPr lang="en-US" dirty="0"/>
          </a:p>
        </p:txBody>
      </p:sp>
      <p:sp>
        <p:nvSpPr>
          <p:cNvPr id="3" name="Slide Number Placeholder 2"/>
          <p:cNvSpPr>
            <a:spLocks noGrp="1"/>
          </p:cNvSpPr>
          <p:nvPr>
            <p:ph type="sldNum" sz="quarter" idx="12"/>
          </p:nvPr>
        </p:nvSpPr>
        <p:spPr/>
        <p:txBody>
          <a:bodyPr/>
          <a:lstStyle/>
          <a:p>
            <a:fld id="{F1855434-35D0-4EB5-91AA-4FDCC5769DB0}" type="slidenum">
              <a:rPr lang="en-US" smtClean="0"/>
              <a:t>99</a:t>
            </a:fld>
            <a:endParaRPr lang="en-US"/>
          </a:p>
        </p:txBody>
      </p:sp>
      <p:sp>
        <p:nvSpPr>
          <p:cNvPr id="4" name="Rectangle 3"/>
          <p:cNvSpPr/>
          <p:nvPr/>
        </p:nvSpPr>
        <p:spPr>
          <a:xfrm>
            <a:off x="1593761" y="415344"/>
            <a:ext cx="5892084" cy="3452740"/>
          </a:xfrm>
          <a:prstGeom prst="rect">
            <a:avLst/>
          </a:prstGeom>
        </p:spPr>
        <p:txBody>
          <a:bodyPr wrap="square" lIns="68580" tIns="34290" rIns="68580" bIns="34290">
            <a:spAutoFit/>
          </a:bodyPr>
          <a:lstStyle/>
          <a:p>
            <a:pPr marL="257175" indent="-257175" algn="justLow" rtl="1">
              <a:lnSpc>
                <a:spcPct val="115000"/>
              </a:lnSpc>
              <a:spcAft>
                <a:spcPts val="750"/>
              </a:spcAft>
              <a:buFont typeface="Wingdings"/>
              <a:buChar char=""/>
            </a:pPr>
            <a:r>
              <a:rPr lang="ar-DZ" sz="2100" b="1" dirty="0">
                <a:ea typeface="Times New Roman"/>
                <a:cs typeface="Simplified Arabic"/>
              </a:rPr>
              <a:t>بالنسبة لشركات: </a:t>
            </a:r>
            <a:endParaRPr lang="en-US" b="1" dirty="0">
              <a:ea typeface="Times New Roman"/>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صعوبة تكامل شبكة الإنترنت مع البرمجيات وقواعد البيانات المتوفرة.</a:t>
            </a:r>
            <a:endParaRPr lang="en-US" b="1" dirty="0">
              <a:ea typeface="Calibri"/>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تواجد ألاف المواقع التجارية التي تنافس على بيع نفس المنتجات مما يؤثر على ربحية الشركات.</a:t>
            </a:r>
            <a:endParaRPr lang="en-US" b="1" dirty="0">
              <a:ea typeface="Calibri"/>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مشاكل مواقع الإنترنت من قرصنة وتشويش قد يؤثرعلى نشاط الشركات.</a:t>
            </a:r>
            <a:endParaRPr lang="en-US" b="1" dirty="0">
              <a:ea typeface="Calibri"/>
              <a:cs typeface="Arial"/>
            </a:endParaRPr>
          </a:p>
          <a:p>
            <a:pPr marL="441484" algn="justLow" rtl="1">
              <a:lnSpc>
                <a:spcPct val="115000"/>
              </a:lnSpc>
              <a:spcAft>
                <a:spcPts val="750"/>
              </a:spcAft>
            </a:pPr>
            <a:r>
              <a:rPr lang="en-US" sz="2100" b="1" dirty="0">
                <a:latin typeface="Simplified Arabic"/>
                <a:ea typeface="Times New Roman"/>
              </a:rPr>
              <a:t> </a:t>
            </a:r>
            <a:endParaRPr lang="en-US" b="1" dirty="0">
              <a:ea typeface="Times New Roman"/>
              <a:cs typeface="Arial"/>
            </a:endParaRPr>
          </a:p>
        </p:txBody>
      </p:sp>
    </p:spTree>
    <p:extLst>
      <p:ext uri="{BB962C8B-B14F-4D97-AF65-F5344CB8AC3E}">
        <p14:creationId xmlns:p14="http://schemas.microsoft.com/office/powerpoint/2010/main" val="34163496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3527</TotalTime>
  <Words>5150</Words>
  <Application>Microsoft Office PowerPoint</Application>
  <PresentationFormat>On-screen Show (16:9)</PresentationFormat>
  <Paragraphs>470</Paragraphs>
  <Slides>99</Slides>
  <Notes>2</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Concourse</vt:lpstr>
      <vt:lpstr>                                  </vt:lpstr>
      <vt:lpstr>                                  </vt:lpstr>
      <vt:lpstr>        </vt:lpstr>
      <vt:lpstr>        </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Science</dc:title>
  <dc:creator>SHERWAN</dc:creator>
  <cp:lastModifiedBy>Jin-pc</cp:lastModifiedBy>
  <cp:revision>230</cp:revision>
  <dcterms:modified xsi:type="dcterms:W3CDTF">2022-09-28T05:39:38Z</dcterms:modified>
</cp:coreProperties>
</file>