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p:cViewPr varScale="1">
        <p:scale>
          <a:sx n="61" d="100"/>
          <a:sy n="61" d="100"/>
        </p:scale>
        <p:origin x="160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C07FDA-038C-4FF0-AA01-0E5A0DC154BC}" type="datetimeFigureOut">
              <a:rPr lang="en-US" smtClean="0"/>
              <a:pPr/>
              <a:t>3/26/2022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040AE-D219-46F8-A914-1A42667DD894}" type="slidenum">
              <a:rPr lang="en-US" smtClean="0"/>
              <a:pPr/>
              <a:t>‹#›</a:t>
            </a:fld>
            <a:endParaRPr lang="en-US"/>
          </a:p>
        </p:txBody>
      </p:sp>
    </p:spTree>
    <p:extLst>
      <p:ext uri="{BB962C8B-B14F-4D97-AF65-F5344CB8AC3E}">
        <p14:creationId xmlns:p14="http://schemas.microsoft.com/office/powerpoint/2010/main" val="196659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F238A73E-7AF7-42A2-9249-8BE3D2E46DBE}" type="datetime1">
              <a:rPr lang="en-US" smtClean="0"/>
              <a:t>3/26/2022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80F245F-FCCD-4520-83BF-58060010CD0E}" type="datetime1">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0D6D1A-319B-4C61-BEB3-F22FC93FAA2A}" type="datetime1">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F153AC56-CB6A-445B-B02D-5DB9FCD15B51}" type="datetime1">
              <a:rPr lang="en-US" smtClean="0"/>
              <a:t>3/26/2022</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01D28D5-FEF0-4EF9-B283-D0E6931B55FA}" type="datetime1">
              <a:rPr lang="en-US" smtClean="0"/>
              <a:t>3/26/2022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8EEBB11-81F6-4856-B400-26FE288E2C2F}" type="datetime1">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E7858F44-71B2-43B5-BC01-A9D03C89475F}" type="datetime1">
              <a:rPr lang="en-US" smtClean="0"/>
              <a:t>3/26/2022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52C18F8E-2F0F-43D8-A506-E28AC7E6CF54}" type="datetime1">
              <a:rPr lang="en-US" smtClean="0"/>
              <a:t>3/26/2022</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BED11-BD1A-476D-987D-EC314A38CDCB}" type="datetime1">
              <a:rPr lang="en-US" smtClean="0"/>
              <a:t>3/26/2022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73627201-270A-49C8-A94D-0C0D1DF9A686}" type="datetime1">
              <a:rPr lang="en-US" smtClean="0"/>
              <a:t>3/26/2022</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0D2B3AD-A0D2-41F6-A816-D9721298EF20}" type="datetime1">
              <a:rPr lang="en-US" smtClean="0"/>
              <a:t>3/26/2022</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14C7545-5758-40E9-BB3B-B9ECB653438B}" type="datetime1">
              <a:rPr lang="en-US" smtClean="0"/>
              <a:t>3/26/2022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spc="-45" dirty="0"/>
              <a:t>Modelling: hydraulic controllers</a:t>
            </a:r>
            <a:endParaRPr lang="en-US" dirty="0"/>
          </a:p>
        </p:txBody>
      </p:sp>
      <p:sp>
        <p:nvSpPr>
          <p:cNvPr id="3" name="Subtitle 2"/>
          <p:cNvSpPr>
            <a:spLocks noGrp="1"/>
          </p:cNvSpPr>
          <p:nvPr>
            <p:ph type="subTitle" idx="1"/>
          </p:nvPr>
        </p:nvSpPr>
        <p:spPr/>
        <p:txBody>
          <a:bodyPr/>
          <a:lstStyle/>
          <a:p>
            <a:r>
              <a:rPr lang="en-US" dirty="0"/>
              <a:t>Lecture</a:t>
            </a:r>
            <a:r>
              <a:rPr lang="en-US"/>
              <a:t>_ 08</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1480" t="51443" r="26852" b="5859"/>
          <a:stretch>
            <a:fillRect/>
          </a:stretch>
        </p:blipFill>
        <p:spPr>
          <a:xfrm>
            <a:off x="304800" y="838200"/>
            <a:ext cx="8458200" cy="5173663"/>
          </a:xfrm>
          <a:noFill/>
        </p:spPr>
      </p:pic>
    </p:spTree>
    <p:extLst>
      <p:ext uri="{BB962C8B-B14F-4D97-AF65-F5344CB8AC3E}">
        <p14:creationId xmlns:p14="http://schemas.microsoft.com/office/powerpoint/2010/main" val="3431182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8703" t="15913" r="17593" b="47855"/>
          <a:stretch>
            <a:fillRect/>
          </a:stretch>
        </p:blipFill>
        <p:spPr>
          <a:xfrm>
            <a:off x="533400" y="990600"/>
            <a:ext cx="8153400" cy="3733800"/>
          </a:xfrm>
          <a:noFill/>
        </p:spPr>
      </p:pic>
    </p:spTree>
    <p:extLst>
      <p:ext uri="{BB962C8B-B14F-4D97-AF65-F5344CB8AC3E}">
        <p14:creationId xmlns:p14="http://schemas.microsoft.com/office/powerpoint/2010/main" val="19919056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533400"/>
            <a:ext cx="8229600" cy="1143000"/>
          </a:xfrm>
        </p:spPr>
        <p:txBody>
          <a:bodyPr>
            <a:normAutofit fontScale="90000"/>
          </a:bodyPr>
          <a:lstStyle/>
          <a:p>
            <a:r>
              <a:rPr lang="en-US" altLang="en-US" sz="3600" b="1" u="sng">
                <a:solidFill>
                  <a:srgbClr val="FF0000"/>
                </a:solidFill>
                <a:cs typeface="Times New Roman" pitchFamily="18" charset="0"/>
              </a:rPr>
              <a:t>Obtaining Hydraulic Proportional-Plus-Derivative Control Action</a:t>
            </a:r>
            <a:endParaRPr lang="en-US" altLang="en-US" sz="3600" u="sng">
              <a:solidFill>
                <a:srgbClr val="FF0000"/>
              </a:solidFill>
              <a:cs typeface="Times New Roman" pitchFamily="18" charset="0"/>
            </a:endParaRPr>
          </a:p>
        </p:txBody>
      </p:sp>
      <p:sp>
        <p:nvSpPr>
          <p:cNvPr id="110595" name="Content Placeholder 2"/>
          <p:cNvSpPr>
            <a:spLocks noGrp="1"/>
          </p:cNvSpPr>
          <p:nvPr>
            <p:ph idx="1"/>
          </p:nvPr>
        </p:nvSpPr>
        <p:spPr>
          <a:xfrm>
            <a:off x="152400" y="1981200"/>
            <a:ext cx="8763000" cy="3124200"/>
          </a:xfrm>
        </p:spPr>
        <p:txBody>
          <a:bodyPr>
            <a:normAutofit lnSpcReduction="10000"/>
          </a:bodyPr>
          <a:lstStyle/>
          <a:p>
            <a:pPr algn="just">
              <a:buFont typeface="Arial" charset="0"/>
              <a:buNone/>
            </a:pPr>
            <a:r>
              <a:rPr lang="en-US" altLang="en-US" sz="3600">
                <a:cs typeface="Arial" charset="0"/>
              </a:rPr>
              <a:t>   Figure 4-23(a) shows a schematic diagram of a hydraulic proportional-plus-derivative controller. The cylinders are fixed in space and the pistons can move. For this system, notice that</a:t>
            </a:r>
          </a:p>
        </p:txBody>
      </p:sp>
    </p:spTree>
    <p:extLst>
      <p:ext uri="{BB962C8B-B14F-4D97-AF65-F5344CB8AC3E}">
        <p14:creationId xmlns:p14="http://schemas.microsoft.com/office/powerpoint/2010/main" val="1798499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Grp="1" noChangeAspect="1" noChangeArrowheads="1"/>
          </p:cNvPicPr>
          <p:nvPr>
            <p:ph idx="1"/>
          </p:nvPr>
        </p:nvPicPr>
        <p:blipFill>
          <a:blip r:embed="rId2">
            <a:lum contrast="-10000"/>
            <a:extLst>
              <a:ext uri="{28A0092B-C50C-407E-A947-70E740481C1C}">
                <a14:useLocalDpi xmlns:a14="http://schemas.microsoft.com/office/drawing/2010/main" val="0"/>
              </a:ext>
            </a:extLst>
          </a:blip>
          <a:srcRect l="45543" t="15913" r="36884" b="49454"/>
          <a:stretch>
            <a:fillRect/>
          </a:stretch>
        </p:blipFill>
        <p:spPr>
          <a:xfrm>
            <a:off x="2057400" y="762000"/>
            <a:ext cx="4676775" cy="5181600"/>
          </a:xfrm>
          <a:noFill/>
        </p:spPr>
      </p:pic>
    </p:spTree>
    <p:extLst>
      <p:ext uri="{BB962C8B-B14F-4D97-AF65-F5344CB8AC3E}">
        <p14:creationId xmlns:p14="http://schemas.microsoft.com/office/powerpoint/2010/main" val="420553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148" t="56190" r="48633" b="19049"/>
          <a:stretch>
            <a:fillRect/>
          </a:stretch>
        </p:blipFill>
        <p:spPr>
          <a:xfrm>
            <a:off x="1905000" y="228600"/>
            <a:ext cx="6178550" cy="3048000"/>
          </a:xfrm>
          <a:noFill/>
        </p:spPr>
      </p:pic>
      <p:pic>
        <p:nvPicPr>
          <p:cNvPr id="112643" name="Picture 2"/>
          <p:cNvPicPr>
            <a:picLocks noChangeAspect="1" noChangeArrowheads="1"/>
          </p:cNvPicPr>
          <p:nvPr/>
        </p:nvPicPr>
        <p:blipFill>
          <a:blip r:embed="rId2">
            <a:extLst>
              <a:ext uri="{28A0092B-C50C-407E-A947-70E740481C1C}">
                <a14:useLocalDpi xmlns:a14="http://schemas.microsoft.com/office/drawing/2010/main" val="0"/>
              </a:ext>
            </a:extLst>
          </a:blip>
          <a:srcRect l="51367" t="56190" r="24074" b="13522"/>
          <a:stretch>
            <a:fillRect/>
          </a:stretch>
        </p:blipFill>
        <p:spPr bwMode="auto">
          <a:xfrm>
            <a:off x="1701800" y="3124200"/>
            <a:ext cx="5384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2"/>
          <p:cNvPicPr>
            <a:picLocks noChangeAspect="1" noChangeArrowheads="1"/>
          </p:cNvPicPr>
          <p:nvPr/>
        </p:nvPicPr>
        <p:blipFill>
          <a:blip r:embed="rId2">
            <a:extLst>
              <a:ext uri="{28A0092B-C50C-407E-A947-70E740481C1C}">
                <a14:useLocalDpi xmlns:a14="http://schemas.microsoft.com/office/drawing/2010/main" val="0"/>
              </a:ext>
            </a:extLst>
          </a:blip>
          <a:srcRect l="23148" t="86478" r="24074" b="8330"/>
          <a:stretch>
            <a:fillRect/>
          </a:stretch>
        </p:blipFill>
        <p:spPr bwMode="auto">
          <a:xfrm>
            <a:off x="0" y="33528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10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Grp="1" noChangeAspect="1" noChangeArrowheads="1"/>
          </p:cNvPicPr>
          <p:nvPr>
            <p:ph idx="1"/>
          </p:nvPr>
        </p:nvPicPr>
        <p:blipFill>
          <a:blip r:embed="rId2">
            <a:lum contrast="-10000"/>
            <a:extLst>
              <a:ext uri="{28A0092B-C50C-407E-A947-70E740481C1C}">
                <a14:useLocalDpi xmlns:a14="http://schemas.microsoft.com/office/drawing/2010/main" val="0"/>
              </a:ext>
            </a:extLst>
          </a:blip>
          <a:srcRect l="36111" t="11795" r="20370" b="32210"/>
          <a:stretch>
            <a:fillRect/>
          </a:stretch>
        </p:blipFill>
        <p:spPr>
          <a:xfrm>
            <a:off x="381000" y="304800"/>
            <a:ext cx="8382000" cy="6064250"/>
          </a:xfrm>
          <a:noFill/>
        </p:spPr>
      </p:pic>
    </p:spTree>
    <p:extLst>
      <p:ext uri="{BB962C8B-B14F-4D97-AF65-F5344CB8AC3E}">
        <p14:creationId xmlns:p14="http://schemas.microsoft.com/office/powerpoint/2010/main" val="3420573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normAutofit fontScale="90000"/>
          </a:bodyPr>
          <a:lstStyle/>
          <a:p>
            <a:r>
              <a:rPr lang="en-US" altLang="en-US" sz="3600" b="1" u="sng">
                <a:solidFill>
                  <a:srgbClr val="FF0000"/>
                </a:solidFill>
                <a:cs typeface="Times New Roman" pitchFamily="18" charset="0"/>
              </a:rPr>
              <a:t>Obtaining Hydraulic Proportional-Plus-Integral-Plus-DerivativeC ontrol Action</a:t>
            </a:r>
            <a:endParaRPr lang="en-US" altLang="en-US" sz="3600" u="sng">
              <a:solidFill>
                <a:srgbClr val="FF0000"/>
              </a:solidFill>
              <a:cs typeface="Times New Roman" pitchFamily="18" charset="0"/>
            </a:endParaRPr>
          </a:p>
        </p:txBody>
      </p:sp>
      <p:sp>
        <p:nvSpPr>
          <p:cNvPr id="114691" name="Content Placeholder 2"/>
          <p:cNvSpPr>
            <a:spLocks noGrp="1"/>
          </p:cNvSpPr>
          <p:nvPr>
            <p:ph idx="1"/>
          </p:nvPr>
        </p:nvSpPr>
        <p:spPr>
          <a:xfrm>
            <a:off x="228600" y="1676400"/>
            <a:ext cx="8382000" cy="4572000"/>
          </a:xfrm>
        </p:spPr>
        <p:txBody>
          <a:bodyPr>
            <a:normAutofit lnSpcReduction="10000"/>
          </a:bodyPr>
          <a:lstStyle/>
          <a:p>
            <a:pPr algn="just">
              <a:buFont typeface="Arial" charset="0"/>
              <a:buNone/>
            </a:pPr>
            <a:r>
              <a:rPr lang="en-US" altLang="en-US" sz="3600" b="1">
                <a:cs typeface="Arial" charset="0"/>
              </a:rPr>
              <a:t>    </a:t>
            </a:r>
            <a:r>
              <a:rPr lang="en-US" altLang="en-US" sz="3600">
                <a:cs typeface="Arial" charset="0"/>
              </a:rPr>
              <a:t>Figure 4-24 shows a schematic diagram of a hydraulic proportional-plus-integral-plus derivative controller. It is a combination of the proportional-plus-integral controller and proportional-plus derivative controller. If the two dashpots are identical, the transfer function  </a:t>
            </a:r>
            <a:r>
              <a:rPr lang="en-US" altLang="en-US" sz="3600">
                <a:solidFill>
                  <a:srgbClr val="FF0000"/>
                </a:solidFill>
                <a:cs typeface="Arial" charset="0"/>
              </a:rPr>
              <a:t>Z(s)/Y(s) </a:t>
            </a:r>
            <a:r>
              <a:rPr lang="en-US" altLang="en-US" sz="3600">
                <a:cs typeface="Arial" charset="0"/>
              </a:rPr>
              <a:t>can be obtained as follows:</a:t>
            </a:r>
          </a:p>
        </p:txBody>
      </p:sp>
    </p:spTree>
    <p:extLst>
      <p:ext uri="{BB962C8B-B14F-4D97-AF65-F5344CB8AC3E}">
        <p14:creationId xmlns:p14="http://schemas.microsoft.com/office/powerpoint/2010/main" val="276589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7038" t="40616" r="23148" b="14919"/>
          <a:stretch>
            <a:fillRect/>
          </a:stretch>
        </p:blipFill>
        <p:spPr>
          <a:xfrm>
            <a:off x="304800" y="990600"/>
            <a:ext cx="8494713" cy="5334000"/>
          </a:xfrm>
          <a:noFill/>
        </p:spPr>
      </p:pic>
      <p:pic>
        <p:nvPicPr>
          <p:cNvPr id="115715" name="Picture 2"/>
          <p:cNvPicPr>
            <a:picLocks noChangeAspect="1" noChangeArrowheads="1"/>
          </p:cNvPicPr>
          <p:nvPr/>
        </p:nvPicPr>
        <p:blipFill>
          <a:blip r:embed="rId2">
            <a:extLst>
              <a:ext uri="{28A0092B-C50C-407E-A947-70E740481C1C}">
                <a14:useLocalDpi xmlns:a14="http://schemas.microsoft.com/office/drawing/2010/main" val="0"/>
              </a:ext>
            </a:extLst>
          </a:blip>
          <a:srcRect l="25926" t="70261" r="62962" b="14919"/>
          <a:stretch>
            <a:fillRect/>
          </a:stretch>
        </p:blipFill>
        <p:spPr bwMode="auto">
          <a:xfrm>
            <a:off x="457200" y="2286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Box 3"/>
          <p:cNvSpPr txBox="1">
            <a:spLocks noChangeArrowheads="1"/>
          </p:cNvSpPr>
          <p:nvPr/>
        </p:nvSpPr>
        <p:spPr bwMode="auto">
          <a:xfrm>
            <a:off x="6934200" y="12192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charset="0"/>
              <a:buChar char="•"/>
              <a:defRPr sz="3200">
                <a:solidFill>
                  <a:schemeClr val="tx1"/>
                </a:solidFill>
                <a:latin typeface="Calibri" pitchFamily="34" charset="0"/>
                <a:cs typeface="Arial" charset="0"/>
              </a:defRPr>
            </a:lvl1pPr>
            <a:lvl2pPr marL="742950" indent="-285750" algn="l" rtl="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algn="l" rtl="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algn="l" rtl="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algn="l" rtl="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ctr" rtl="1" eaLnBrk="1" hangingPunct="1">
              <a:spcBef>
                <a:spcPct val="0"/>
              </a:spcBef>
              <a:buFontTx/>
              <a:buNone/>
            </a:pPr>
            <a:r>
              <a:rPr lang="en-US" altLang="en-US" sz="1800">
                <a:solidFill>
                  <a:srgbClr val="FF0000"/>
                </a:solidFill>
                <a:latin typeface="Tahoma" pitchFamily="34" charset="0"/>
              </a:rPr>
              <a:t>Home Work</a:t>
            </a:r>
          </a:p>
        </p:txBody>
      </p:sp>
      <p:grpSp>
        <p:nvGrpSpPr>
          <p:cNvPr id="115717" name="Group 15"/>
          <p:cNvGrpSpPr>
            <a:grpSpLocks/>
          </p:cNvGrpSpPr>
          <p:nvPr/>
        </p:nvGrpSpPr>
        <p:grpSpPr bwMode="auto">
          <a:xfrm>
            <a:off x="3352800" y="2590800"/>
            <a:ext cx="4876800" cy="3722688"/>
            <a:chOff x="3352800" y="2590800"/>
            <a:chExt cx="4876800" cy="3722688"/>
          </a:xfrm>
        </p:grpSpPr>
        <p:sp>
          <p:nvSpPr>
            <p:cNvPr id="115718" name="TextBox 4"/>
            <p:cNvSpPr txBox="1">
              <a:spLocks noChangeArrowheads="1"/>
            </p:cNvSpPr>
            <p:nvPr/>
          </p:nvSpPr>
          <p:spPr bwMode="auto">
            <a:xfrm>
              <a:off x="3429000" y="55626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charset="0"/>
                <a:buChar char="•"/>
                <a:defRPr sz="3200">
                  <a:solidFill>
                    <a:schemeClr val="tx1"/>
                  </a:solidFill>
                  <a:latin typeface="Calibri" pitchFamily="34" charset="0"/>
                  <a:cs typeface="Arial" charset="0"/>
                </a:defRPr>
              </a:lvl1pPr>
              <a:lvl2pPr marL="742950" indent="-285750" algn="l" rtl="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algn="l" rtl="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algn="l" rtl="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algn="l" rtl="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r" rtl="1" eaLnBrk="1" hangingPunct="1">
                <a:spcBef>
                  <a:spcPct val="0"/>
                </a:spcBef>
                <a:buFontTx/>
                <a:buNone/>
              </a:pPr>
              <a:r>
                <a:rPr lang="en-US" altLang="en-US" sz="1800">
                  <a:latin typeface="Tahoma" pitchFamily="34" charset="0"/>
                </a:rPr>
                <a:t>w</a:t>
              </a:r>
            </a:p>
          </p:txBody>
        </p:sp>
        <p:sp>
          <p:nvSpPr>
            <p:cNvPr id="115719" name="TextBox 5"/>
            <p:cNvSpPr txBox="1">
              <a:spLocks noChangeArrowheads="1"/>
            </p:cNvSpPr>
            <p:nvPr/>
          </p:nvSpPr>
          <p:spPr bwMode="auto">
            <a:xfrm>
              <a:off x="4876800" y="55626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charset="0"/>
                <a:buChar char="•"/>
                <a:defRPr sz="3200">
                  <a:solidFill>
                    <a:schemeClr val="tx1"/>
                  </a:solidFill>
                  <a:latin typeface="Calibri" pitchFamily="34" charset="0"/>
                  <a:cs typeface="Arial" charset="0"/>
                </a:defRPr>
              </a:lvl1pPr>
              <a:lvl2pPr marL="742950" indent="-285750" algn="l" rtl="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algn="l" rtl="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algn="l" rtl="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algn="l" rtl="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r" rtl="1" eaLnBrk="1" hangingPunct="1">
                <a:spcBef>
                  <a:spcPct val="0"/>
                </a:spcBef>
                <a:buFontTx/>
                <a:buNone/>
              </a:pPr>
              <a:r>
                <a:rPr lang="en-US" altLang="en-US" sz="1800">
                  <a:latin typeface="Tahoma" pitchFamily="34" charset="0"/>
                </a:rPr>
                <a:t>w</a:t>
              </a:r>
            </a:p>
          </p:txBody>
        </p:sp>
        <p:cxnSp>
          <p:nvCxnSpPr>
            <p:cNvPr id="8" name="Straight Arrow Connector 7"/>
            <p:cNvCxnSpPr/>
            <p:nvPr/>
          </p:nvCxnSpPr>
          <p:spPr>
            <a:xfrm rot="10800000">
              <a:off x="3429000" y="60960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800600" y="60960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3315494" y="506650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687094" y="506650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724" name="TextBox 12"/>
            <p:cNvSpPr txBox="1">
              <a:spLocks noChangeArrowheads="1"/>
            </p:cNvSpPr>
            <p:nvPr/>
          </p:nvSpPr>
          <p:spPr bwMode="auto">
            <a:xfrm>
              <a:off x="4648200" y="44196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charset="0"/>
                <a:buChar char="•"/>
                <a:defRPr sz="3200">
                  <a:solidFill>
                    <a:schemeClr val="tx1"/>
                  </a:solidFill>
                  <a:latin typeface="Calibri" pitchFamily="34" charset="0"/>
                  <a:cs typeface="Arial" charset="0"/>
                </a:defRPr>
              </a:lvl1pPr>
              <a:lvl2pPr marL="742950" indent="-285750" algn="l" rtl="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algn="l" rtl="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algn="l" rtl="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algn="l" rtl="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r" rtl="1" eaLnBrk="1" hangingPunct="1">
                <a:spcBef>
                  <a:spcPct val="0"/>
                </a:spcBef>
                <a:buFontTx/>
                <a:buNone/>
              </a:pPr>
              <a:r>
                <a:rPr lang="en-US" altLang="en-US" sz="1800">
                  <a:latin typeface="Tahoma" pitchFamily="34" charset="0"/>
                </a:rPr>
                <a:t>q</a:t>
              </a:r>
              <a:r>
                <a:rPr lang="en-US" altLang="en-US" sz="1200">
                  <a:latin typeface="Tahoma" pitchFamily="34" charset="0"/>
                </a:rPr>
                <a:t>2</a:t>
              </a:r>
            </a:p>
          </p:txBody>
        </p:sp>
        <p:sp>
          <p:nvSpPr>
            <p:cNvPr id="115725" name="TextBox 13"/>
            <p:cNvSpPr txBox="1">
              <a:spLocks noChangeArrowheads="1"/>
            </p:cNvSpPr>
            <p:nvPr/>
          </p:nvSpPr>
          <p:spPr bwMode="auto">
            <a:xfrm>
              <a:off x="3352800" y="44196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charset="0"/>
                <a:buChar char="•"/>
                <a:defRPr sz="3200">
                  <a:solidFill>
                    <a:schemeClr val="tx1"/>
                  </a:solidFill>
                  <a:latin typeface="Calibri" pitchFamily="34" charset="0"/>
                  <a:cs typeface="Arial" charset="0"/>
                </a:defRPr>
              </a:lvl1pPr>
              <a:lvl2pPr marL="742950" indent="-285750" algn="l" rtl="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algn="l" rtl="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algn="l" rtl="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algn="l" rtl="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r" rtl="1" eaLnBrk="1" hangingPunct="1">
                <a:spcBef>
                  <a:spcPct val="0"/>
                </a:spcBef>
                <a:buFontTx/>
                <a:buNone/>
              </a:pPr>
              <a:r>
                <a:rPr lang="en-US" altLang="en-US" sz="1800">
                  <a:latin typeface="Tahoma" pitchFamily="34" charset="0"/>
                </a:rPr>
                <a:t>q</a:t>
              </a:r>
              <a:r>
                <a:rPr lang="en-US" altLang="en-US" sz="1200">
                  <a:latin typeface="Tahoma" pitchFamily="34" charset="0"/>
                </a:rPr>
                <a:t>1</a:t>
              </a:r>
            </a:p>
          </p:txBody>
        </p:sp>
        <p:cxnSp>
          <p:nvCxnSpPr>
            <p:cNvPr id="13" name="Straight Arrow Connector 12"/>
            <p:cNvCxnSpPr/>
            <p:nvPr/>
          </p:nvCxnSpPr>
          <p:spPr>
            <a:xfrm flipH="1" flipV="1">
              <a:off x="7086600" y="5562600"/>
              <a:ext cx="685800" cy="4587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727" name="TextBox 5"/>
            <p:cNvSpPr txBox="1">
              <a:spLocks noChangeArrowheads="1"/>
            </p:cNvSpPr>
            <p:nvPr/>
          </p:nvSpPr>
          <p:spPr bwMode="auto">
            <a:xfrm>
              <a:off x="7696200" y="59436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charset="0"/>
                <a:buChar char="•"/>
                <a:defRPr sz="3200">
                  <a:solidFill>
                    <a:schemeClr val="tx1"/>
                  </a:solidFill>
                  <a:latin typeface="Calibri" pitchFamily="34" charset="0"/>
                  <a:cs typeface="Arial" charset="0"/>
                </a:defRPr>
              </a:lvl1pPr>
              <a:lvl2pPr marL="742950" indent="-285750" algn="l" rtl="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algn="l" rtl="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algn="l" rtl="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algn="l" rtl="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r" rtl="1" eaLnBrk="1" hangingPunct="1">
                <a:spcBef>
                  <a:spcPct val="0"/>
                </a:spcBef>
                <a:buFontTx/>
                <a:buNone/>
              </a:pPr>
              <a:r>
                <a:rPr lang="en-US" altLang="en-US" sz="1800">
                  <a:latin typeface="Tahoma" pitchFamily="34" charset="0"/>
                </a:rPr>
                <a:t>A1</a:t>
              </a:r>
            </a:p>
          </p:txBody>
        </p:sp>
        <p:sp>
          <p:nvSpPr>
            <p:cNvPr id="115728" name="TextBox 5"/>
            <p:cNvSpPr txBox="1">
              <a:spLocks noChangeArrowheads="1"/>
            </p:cNvSpPr>
            <p:nvPr/>
          </p:nvSpPr>
          <p:spPr bwMode="auto">
            <a:xfrm>
              <a:off x="6781800" y="2590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charset="0"/>
                <a:buChar char="•"/>
                <a:defRPr sz="3200">
                  <a:solidFill>
                    <a:schemeClr val="tx1"/>
                  </a:solidFill>
                  <a:latin typeface="Calibri" pitchFamily="34" charset="0"/>
                  <a:cs typeface="Arial" charset="0"/>
                </a:defRPr>
              </a:lvl1pPr>
              <a:lvl2pPr marL="742950" indent="-285750" algn="l" rtl="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algn="l" rtl="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algn="l" rtl="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algn="l" rtl="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r" rtl="1" eaLnBrk="1" hangingPunct="1">
                <a:spcBef>
                  <a:spcPct val="0"/>
                </a:spcBef>
                <a:buFontTx/>
                <a:buNone/>
              </a:pPr>
              <a:r>
                <a:rPr lang="en-US" altLang="en-US" sz="1800">
                  <a:latin typeface="Tahoma" pitchFamily="34" charset="0"/>
                </a:rPr>
                <a:t>q</a:t>
              </a:r>
            </a:p>
          </p:txBody>
        </p:sp>
      </p:grpSp>
    </p:spTree>
    <p:extLst>
      <p:ext uri="{BB962C8B-B14F-4D97-AF65-F5344CB8AC3E}">
        <p14:creationId xmlns:p14="http://schemas.microsoft.com/office/powerpoint/2010/main" val="2719862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Grp="1" noChangeAspect="1" noChangeArrowheads="1"/>
          </p:cNvPicPr>
          <p:nvPr>
            <p:ph idx="1"/>
          </p:nvPr>
        </p:nvPicPr>
        <p:blipFill>
          <a:blip r:embed="rId2">
            <a:lum bright="-10000"/>
            <a:extLst>
              <a:ext uri="{28A0092B-C50C-407E-A947-70E740481C1C}">
                <a14:useLocalDpi xmlns:a14="http://schemas.microsoft.com/office/drawing/2010/main" val="0"/>
              </a:ext>
            </a:extLst>
          </a:blip>
          <a:srcRect l="22221" t="11795" r="24074" b="9154"/>
          <a:stretch>
            <a:fillRect/>
          </a:stretch>
        </p:blipFill>
        <p:spPr>
          <a:xfrm>
            <a:off x="457200" y="152400"/>
            <a:ext cx="7826375" cy="6477000"/>
          </a:xfrm>
          <a:noFill/>
        </p:spPr>
      </p:pic>
    </p:spTree>
    <p:extLst>
      <p:ext uri="{BB962C8B-B14F-4D97-AF65-F5344CB8AC3E}">
        <p14:creationId xmlns:p14="http://schemas.microsoft.com/office/powerpoint/2010/main" val="386759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b="1" u="sng">
                <a:solidFill>
                  <a:srgbClr val="FF0000"/>
                </a:solidFill>
                <a:cs typeface="Times New Roman" pitchFamily="18" charset="0"/>
              </a:rPr>
              <a:t>Hydraulic Proportional Controller</a:t>
            </a:r>
            <a:endParaRPr lang="en-US" altLang="en-US" u="sng">
              <a:solidFill>
                <a:srgbClr val="FF0000"/>
              </a:solidFill>
              <a:cs typeface="Times New Roman" pitchFamily="18" charset="0"/>
            </a:endParaRPr>
          </a:p>
        </p:txBody>
      </p:sp>
      <p:sp>
        <p:nvSpPr>
          <p:cNvPr id="100355" name="Content Placeholder 2"/>
          <p:cNvSpPr>
            <a:spLocks noGrp="1"/>
          </p:cNvSpPr>
          <p:nvPr>
            <p:ph idx="1"/>
          </p:nvPr>
        </p:nvSpPr>
        <p:spPr>
          <a:xfrm>
            <a:off x="457200" y="1371600"/>
            <a:ext cx="8229600" cy="5105400"/>
          </a:xfrm>
        </p:spPr>
        <p:txBody>
          <a:bodyPr/>
          <a:lstStyle/>
          <a:p>
            <a:pPr algn="just">
              <a:buFont typeface="Arial" charset="0"/>
              <a:buNone/>
            </a:pPr>
            <a:r>
              <a:rPr lang="en-US" altLang="en-US">
                <a:cs typeface="Arial" charset="0"/>
              </a:rPr>
              <a:t>   It has been shown that the servomotor in Figure 4-19 acts as an integral controller. This servomotor can be modified to a proportional controller by means of a feedback link. Consider the hydraulic controller shown in Figure 4-20(a). The left-hand side of the pilot valve is joined to the left-hand side of the power piston by a link ABC. This link is a floating link rather than one moving about a fixed pivot.</a:t>
            </a:r>
          </a:p>
        </p:txBody>
      </p:sp>
    </p:spTree>
    <p:extLst>
      <p:ext uri="{BB962C8B-B14F-4D97-AF65-F5344CB8AC3E}">
        <p14:creationId xmlns:p14="http://schemas.microsoft.com/office/powerpoint/2010/main" val="104762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457200" y="685800"/>
            <a:ext cx="8229600" cy="5592763"/>
          </a:xfrm>
        </p:spPr>
        <p:txBody>
          <a:bodyPr>
            <a:normAutofit lnSpcReduction="10000"/>
          </a:bodyPr>
          <a:lstStyle/>
          <a:p>
            <a:pPr algn="just">
              <a:buFont typeface="Arial" charset="0"/>
              <a:buNone/>
            </a:pPr>
            <a:r>
              <a:rPr lang="en-US" altLang="en-US" sz="2800">
                <a:cs typeface="Arial" charset="0"/>
              </a:rPr>
              <a:t>    The controller here operates in the following way. If input </a:t>
            </a:r>
            <a:r>
              <a:rPr lang="en-US" altLang="en-US" sz="2800">
                <a:solidFill>
                  <a:srgbClr val="FF0000"/>
                </a:solidFill>
                <a:cs typeface="Arial" charset="0"/>
              </a:rPr>
              <a:t>e</a:t>
            </a:r>
            <a:r>
              <a:rPr lang="en-US" altLang="en-US" sz="2800">
                <a:cs typeface="Arial" charset="0"/>
              </a:rPr>
              <a:t> moves the pilot valve to the right, port </a:t>
            </a:r>
            <a:r>
              <a:rPr lang="en-US" altLang="en-US" sz="2800">
                <a:solidFill>
                  <a:srgbClr val="FF0000"/>
                </a:solidFill>
                <a:cs typeface="Arial" charset="0"/>
              </a:rPr>
              <a:t>II</a:t>
            </a:r>
            <a:r>
              <a:rPr lang="en-US" altLang="en-US" sz="2800">
                <a:cs typeface="Arial" charset="0"/>
              </a:rPr>
              <a:t> will be uncovered and high-pressure oil will flow through port </a:t>
            </a:r>
            <a:r>
              <a:rPr lang="en-US" altLang="en-US" sz="2800">
                <a:solidFill>
                  <a:srgbClr val="FF0000"/>
                </a:solidFill>
                <a:cs typeface="Arial" charset="0"/>
              </a:rPr>
              <a:t>II</a:t>
            </a:r>
            <a:r>
              <a:rPr lang="en-US" altLang="en-US" sz="2800">
                <a:cs typeface="Arial" charset="0"/>
              </a:rPr>
              <a:t> into the right-hand side of the power piston and force this piston to the left. The power piston, in moving to the left, will carry the feedback link ABC with it, thereby moving the pilot valve to the left. This action continues until the pilot piston again covers ports </a:t>
            </a:r>
            <a:r>
              <a:rPr lang="en-US" altLang="en-US" sz="2800">
                <a:solidFill>
                  <a:srgbClr val="FF0000"/>
                </a:solidFill>
                <a:cs typeface="Arial" charset="0"/>
              </a:rPr>
              <a:t>I</a:t>
            </a:r>
            <a:r>
              <a:rPr lang="en-US" altLang="en-US" sz="2800">
                <a:cs typeface="Arial" charset="0"/>
              </a:rPr>
              <a:t> and </a:t>
            </a:r>
            <a:r>
              <a:rPr lang="en-US" altLang="en-US" sz="2800">
                <a:solidFill>
                  <a:srgbClr val="FF0000"/>
                </a:solidFill>
                <a:cs typeface="Arial" charset="0"/>
              </a:rPr>
              <a:t>II</a:t>
            </a:r>
            <a:r>
              <a:rPr lang="en-US" altLang="en-US" sz="2800">
                <a:cs typeface="Arial" charset="0"/>
              </a:rPr>
              <a:t>. A block diagram of the system can be drawn as in Figure 4-20(b). The transfer function between </a:t>
            </a:r>
            <a:r>
              <a:rPr lang="en-US" altLang="en-US" sz="2800" b="1">
                <a:solidFill>
                  <a:srgbClr val="FF0000"/>
                </a:solidFill>
                <a:cs typeface="Arial" charset="0"/>
              </a:rPr>
              <a:t>Y ( s ) </a:t>
            </a:r>
            <a:r>
              <a:rPr lang="en-US" altLang="en-US" sz="2800">
                <a:cs typeface="Arial" charset="0"/>
              </a:rPr>
              <a:t>and </a:t>
            </a:r>
            <a:r>
              <a:rPr lang="en-US" altLang="en-US" sz="2800" b="1">
                <a:solidFill>
                  <a:srgbClr val="FF0000"/>
                </a:solidFill>
                <a:cs typeface="Arial" charset="0"/>
              </a:rPr>
              <a:t>E(s) </a:t>
            </a:r>
            <a:r>
              <a:rPr lang="en-US" altLang="en-US" sz="2800">
                <a:cs typeface="Arial" charset="0"/>
              </a:rPr>
              <a:t>is given by</a:t>
            </a:r>
          </a:p>
        </p:txBody>
      </p:sp>
    </p:spTree>
    <p:extLst>
      <p:ext uri="{BB962C8B-B14F-4D97-AF65-F5344CB8AC3E}">
        <p14:creationId xmlns:p14="http://schemas.microsoft.com/office/powerpoint/2010/main" val="308003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9444" t="11795" r="13889" b="5859"/>
          <a:stretch>
            <a:fillRect/>
          </a:stretch>
        </p:blipFill>
        <p:spPr>
          <a:xfrm>
            <a:off x="228600" y="304800"/>
            <a:ext cx="8610600" cy="6096000"/>
          </a:xfrm>
          <a:noFill/>
        </p:spPr>
      </p:pic>
    </p:spTree>
    <p:extLst>
      <p:ext uri="{BB962C8B-B14F-4D97-AF65-F5344CB8AC3E}">
        <p14:creationId xmlns:p14="http://schemas.microsoft.com/office/powerpoint/2010/main" val="422794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152400"/>
            <a:ext cx="8229600" cy="990600"/>
          </a:xfrm>
        </p:spPr>
        <p:txBody>
          <a:bodyPr/>
          <a:lstStyle/>
          <a:p>
            <a:r>
              <a:rPr lang="en-US" altLang="en-US" b="1" u="sng">
                <a:solidFill>
                  <a:srgbClr val="FF0000"/>
                </a:solidFill>
                <a:cs typeface="Times New Roman" pitchFamily="18" charset="0"/>
              </a:rPr>
              <a:t>Dashpot</a:t>
            </a:r>
            <a:endParaRPr lang="en-US" altLang="en-US" u="sng">
              <a:solidFill>
                <a:srgbClr val="FF0000"/>
              </a:solidFill>
              <a:cs typeface="Times New Roman" pitchFamily="18" charset="0"/>
            </a:endParaRPr>
          </a:p>
        </p:txBody>
      </p:sp>
      <p:sp>
        <p:nvSpPr>
          <p:cNvPr id="103427" name="Content Placeholder 2"/>
          <p:cNvSpPr>
            <a:spLocks noGrp="1"/>
          </p:cNvSpPr>
          <p:nvPr>
            <p:ph idx="1"/>
          </p:nvPr>
        </p:nvSpPr>
        <p:spPr>
          <a:xfrm>
            <a:off x="457200" y="1066800"/>
            <a:ext cx="8229600" cy="5410200"/>
          </a:xfrm>
        </p:spPr>
        <p:txBody>
          <a:bodyPr/>
          <a:lstStyle/>
          <a:p>
            <a:pPr algn="just">
              <a:buFont typeface="Arial" charset="0"/>
              <a:buNone/>
            </a:pPr>
            <a:r>
              <a:rPr lang="en-US" altLang="en-US" b="1">
                <a:cs typeface="Arial" charset="0"/>
              </a:rPr>
              <a:t>    </a:t>
            </a:r>
            <a:r>
              <a:rPr lang="en-US" altLang="en-US">
                <a:cs typeface="Arial" charset="0"/>
              </a:rPr>
              <a:t>is (also called a damper) shown in Figure 4-21(a) acts as a differentiating element. Suppose that we introduce a step displacement to the piston position </a:t>
            </a:r>
            <a:r>
              <a:rPr lang="en-US" altLang="en-US">
                <a:solidFill>
                  <a:srgbClr val="FF0000"/>
                </a:solidFill>
                <a:cs typeface="Arial" charset="0"/>
              </a:rPr>
              <a:t>y</a:t>
            </a:r>
            <a:r>
              <a:rPr lang="en-US" altLang="en-US">
                <a:cs typeface="Arial" charset="0"/>
              </a:rPr>
              <a:t>. Then the displacement </a:t>
            </a:r>
            <a:r>
              <a:rPr lang="en-US" altLang="en-US">
                <a:solidFill>
                  <a:srgbClr val="FF0000"/>
                </a:solidFill>
                <a:cs typeface="Arial" charset="0"/>
              </a:rPr>
              <a:t>z</a:t>
            </a:r>
            <a:r>
              <a:rPr lang="en-US" altLang="en-US">
                <a:cs typeface="Arial" charset="0"/>
              </a:rPr>
              <a:t> becomes equal to </a:t>
            </a:r>
            <a:r>
              <a:rPr lang="en-US" altLang="en-US">
                <a:solidFill>
                  <a:srgbClr val="FF0000"/>
                </a:solidFill>
                <a:cs typeface="Arial" charset="0"/>
              </a:rPr>
              <a:t>y</a:t>
            </a:r>
            <a:r>
              <a:rPr lang="en-US" altLang="en-US">
                <a:cs typeface="Arial" charset="0"/>
              </a:rPr>
              <a:t> momentarily. Because of the spring force, however, the oil will flow through the resistance </a:t>
            </a:r>
            <a:r>
              <a:rPr lang="en-US" altLang="en-US">
                <a:solidFill>
                  <a:srgbClr val="FF0000"/>
                </a:solidFill>
                <a:cs typeface="Arial" charset="0"/>
              </a:rPr>
              <a:t>R</a:t>
            </a:r>
            <a:r>
              <a:rPr lang="en-US" altLang="en-US">
                <a:cs typeface="Arial" charset="0"/>
              </a:rPr>
              <a:t> and the cylinder will come back to the original position. The curves </a:t>
            </a:r>
            <a:r>
              <a:rPr lang="en-US" altLang="en-US">
                <a:solidFill>
                  <a:srgbClr val="FF0000"/>
                </a:solidFill>
                <a:cs typeface="Arial" charset="0"/>
              </a:rPr>
              <a:t>y</a:t>
            </a:r>
            <a:r>
              <a:rPr lang="en-US" altLang="en-US">
                <a:cs typeface="Arial" charset="0"/>
              </a:rPr>
              <a:t> versus </a:t>
            </a:r>
            <a:r>
              <a:rPr lang="en-US" altLang="en-US">
                <a:solidFill>
                  <a:srgbClr val="FF0000"/>
                </a:solidFill>
                <a:cs typeface="Arial" charset="0"/>
              </a:rPr>
              <a:t>t</a:t>
            </a:r>
            <a:r>
              <a:rPr lang="en-US" altLang="en-US">
                <a:cs typeface="Arial" charset="0"/>
              </a:rPr>
              <a:t> and </a:t>
            </a:r>
            <a:r>
              <a:rPr lang="en-US" altLang="en-US">
                <a:solidFill>
                  <a:srgbClr val="FF0000"/>
                </a:solidFill>
                <a:cs typeface="Arial" charset="0"/>
              </a:rPr>
              <a:t>z</a:t>
            </a:r>
            <a:r>
              <a:rPr lang="en-US" altLang="en-US">
                <a:cs typeface="Arial" charset="0"/>
              </a:rPr>
              <a:t> versus </a:t>
            </a:r>
            <a:r>
              <a:rPr lang="en-US" altLang="en-US">
                <a:solidFill>
                  <a:srgbClr val="FF0000"/>
                </a:solidFill>
                <a:cs typeface="Arial" charset="0"/>
              </a:rPr>
              <a:t>t</a:t>
            </a:r>
            <a:r>
              <a:rPr lang="en-US" altLang="en-US">
                <a:cs typeface="Arial" charset="0"/>
              </a:rPr>
              <a:t> are shown in Figure 4-21(b).</a:t>
            </a:r>
          </a:p>
        </p:txBody>
      </p:sp>
    </p:spTree>
    <p:extLst>
      <p:ext uri="{BB962C8B-B14F-4D97-AF65-F5344CB8AC3E}">
        <p14:creationId xmlns:p14="http://schemas.microsoft.com/office/powerpoint/2010/main" val="132741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5403" t="13588" r="25926" b="57349"/>
          <a:stretch>
            <a:fillRect/>
          </a:stretch>
        </p:blipFill>
        <p:spPr>
          <a:xfrm>
            <a:off x="304800" y="990600"/>
            <a:ext cx="8475663" cy="4114800"/>
          </a:xfrm>
          <a:noFill/>
        </p:spPr>
      </p:pic>
    </p:spTree>
    <p:extLst>
      <p:ext uri="{BB962C8B-B14F-4D97-AF65-F5344CB8AC3E}">
        <p14:creationId xmlns:p14="http://schemas.microsoft.com/office/powerpoint/2010/main" val="273901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7779" t="41907" r="25926" b="6683"/>
          <a:stretch>
            <a:fillRect/>
          </a:stretch>
        </p:blipFill>
        <p:spPr>
          <a:xfrm>
            <a:off x="304800" y="685800"/>
            <a:ext cx="8421688" cy="5257800"/>
          </a:xfrm>
          <a:noFill/>
        </p:spPr>
      </p:pic>
    </p:spTree>
    <p:extLst>
      <p:ext uri="{BB962C8B-B14F-4D97-AF65-F5344CB8AC3E}">
        <p14:creationId xmlns:p14="http://schemas.microsoft.com/office/powerpoint/2010/main" val="427967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9815" t="10608" r="26852" b="56255"/>
          <a:stretch>
            <a:fillRect/>
          </a:stretch>
        </p:blipFill>
        <p:spPr>
          <a:xfrm>
            <a:off x="228600" y="838200"/>
            <a:ext cx="8534400" cy="4770438"/>
          </a:xfrm>
          <a:noFill/>
        </p:spPr>
      </p:pic>
    </p:spTree>
    <p:extLst>
      <p:ext uri="{BB962C8B-B14F-4D97-AF65-F5344CB8AC3E}">
        <p14:creationId xmlns:p14="http://schemas.microsoft.com/office/powerpoint/2010/main" val="157624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274638"/>
            <a:ext cx="7467600" cy="1630362"/>
          </a:xfrm>
        </p:spPr>
        <p:txBody>
          <a:bodyPr>
            <a:noAutofit/>
          </a:bodyPr>
          <a:lstStyle/>
          <a:p>
            <a:r>
              <a:rPr lang="en-US" altLang="en-US" sz="3200" b="1" u="sng" dirty="0">
                <a:solidFill>
                  <a:srgbClr val="FF0000"/>
                </a:solidFill>
                <a:cs typeface="Times New Roman" pitchFamily="18" charset="0"/>
              </a:rPr>
              <a:t>Obtaining Hydraulic Proportional-Plus-Integral Control Action</a:t>
            </a:r>
            <a:endParaRPr lang="en-US" altLang="en-US" sz="3200" u="sng" dirty="0">
              <a:solidFill>
                <a:srgbClr val="FF0000"/>
              </a:solidFill>
              <a:cs typeface="Times New Roman" pitchFamily="18" charset="0"/>
            </a:endParaRPr>
          </a:p>
        </p:txBody>
      </p:sp>
      <p:sp>
        <p:nvSpPr>
          <p:cNvPr id="107523" name="Content Placeholder 2"/>
          <p:cNvSpPr>
            <a:spLocks noGrp="1"/>
          </p:cNvSpPr>
          <p:nvPr>
            <p:ph idx="1"/>
          </p:nvPr>
        </p:nvSpPr>
        <p:spPr/>
        <p:txBody>
          <a:bodyPr>
            <a:normAutofit lnSpcReduction="10000"/>
          </a:bodyPr>
          <a:lstStyle/>
          <a:p>
            <a:pPr algn="just">
              <a:buFont typeface="Arial" charset="0"/>
              <a:buNone/>
            </a:pPr>
            <a:r>
              <a:rPr lang="en-US" altLang="en-US" sz="3600" b="1">
                <a:cs typeface="Arial" charset="0"/>
              </a:rPr>
              <a:t>   </a:t>
            </a:r>
          </a:p>
          <a:p>
            <a:pPr algn="just">
              <a:buFont typeface="Arial" charset="0"/>
              <a:buNone/>
            </a:pPr>
            <a:r>
              <a:rPr lang="en-US" altLang="en-US" sz="3600" b="1">
                <a:cs typeface="Arial" charset="0"/>
              </a:rPr>
              <a:t>    </a:t>
            </a:r>
            <a:r>
              <a:rPr lang="en-US" altLang="en-US" sz="3600">
                <a:cs typeface="Arial" charset="0"/>
              </a:rPr>
              <a:t>Figure 4-22(a) shows a schematic diagram of a hydraulic proportional-plus-integral controller. A block diagram of this controller is shown in Figure 4-22(b). The transfer function </a:t>
            </a:r>
            <a:r>
              <a:rPr lang="en-US" altLang="en-US" sz="3600">
                <a:solidFill>
                  <a:srgbClr val="FF0000"/>
                </a:solidFill>
                <a:cs typeface="Arial" charset="0"/>
              </a:rPr>
              <a:t>Y (s)/E(s)</a:t>
            </a:r>
            <a:r>
              <a:rPr lang="en-US" altLang="en-US" sz="3600">
                <a:cs typeface="Arial" charset="0"/>
              </a:rPr>
              <a:t> is given by</a:t>
            </a:r>
          </a:p>
        </p:txBody>
      </p:sp>
    </p:spTree>
    <p:extLst>
      <p:ext uri="{BB962C8B-B14F-4D97-AF65-F5344CB8AC3E}">
        <p14:creationId xmlns:p14="http://schemas.microsoft.com/office/powerpoint/2010/main" val="11840853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5620</TotalTime>
  <Words>458</Words>
  <Application>Microsoft Office PowerPoint</Application>
  <PresentationFormat>On-screen Show (4:3)</PresentationFormat>
  <Paragraphs>22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Schoolbook</vt:lpstr>
      <vt:lpstr>Tahoma</vt:lpstr>
      <vt:lpstr>Wingdings</vt:lpstr>
      <vt:lpstr>Wingdings 2</vt:lpstr>
      <vt:lpstr>Oriel</vt:lpstr>
      <vt:lpstr>Modelling: hydraulic controllers</vt:lpstr>
      <vt:lpstr>Hydraulic Proportional Controller</vt:lpstr>
      <vt:lpstr>PowerPoint Presentation</vt:lpstr>
      <vt:lpstr>PowerPoint Presentation</vt:lpstr>
      <vt:lpstr>Dashpot</vt:lpstr>
      <vt:lpstr>PowerPoint Presentation</vt:lpstr>
      <vt:lpstr>PowerPoint Presentation</vt:lpstr>
      <vt:lpstr>PowerPoint Presentation</vt:lpstr>
      <vt:lpstr>Obtaining Hydraulic Proportional-Plus-Integral Control Action</vt:lpstr>
      <vt:lpstr>PowerPoint Presentation</vt:lpstr>
      <vt:lpstr>PowerPoint Presentation</vt:lpstr>
      <vt:lpstr>Obtaining Hydraulic Proportional-Plus-Derivative Control Action</vt:lpstr>
      <vt:lpstr>PowerPoint Presentation</vt:lpstr>
      <vt:lpstr>PowerPoint Presentation</vt:lpstr>
      <vt:lpstr>PowerPoint Presentation</vt:lpstr>
      <vt:lpstr>Obtaining Hydraulic Proportional-Plus-Integral-Plus-DerivativeC ontrol Action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Control Systems</dc:title>
  <dc:creator>Mrs. Sherin</dc:creator>
  <cp:lastModifiedBy>Chalang H.R. Muhammad</cp:lastModifiedBy>
  <cp:revision>43</cp:revision>
  <dcterms:created xsi:type="dcterms:W3CDTF">2006-08-16T00:00:00Z</dcterms:created>
  <dcterms:modified xsi:type="dcterms:W3CDTF">2022-03-26T18:36:34Z</dcterms:modified>
</cp:coreProperties>
</file>