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9" r:id="rId5"/>
    <p:sldId id="260" r:id="rId6"/>
    <p:sldId id="261" r:id="rId7"/>
    <p:sldId id="262" r:id="rId8"/>
    <p:sldId id="266" r:id="rId9"/>
    <p:sldId id="263" r:id="rId10"/>
    <p:sldId id="268" r:id="rId11"/>
    <p:sldId id="267" r:id="rId12"/>
    <p:sldId id="26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BD60596-C284-47BF-907F-715DB3E8C7DF}"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936FBD-5E95-4549-93E6-C80451735C6B}" type="slidenum">
              <a:rPr lang="en-GB" smtClean="0"/>
              <a:t>‹#›</a:t>
            </a:fld>
            <a:endParaRPr lang="en-GB"/>
          </a:p>
        </p:txBody>
      </p:sp>
    </p:spTree>
    <p:extLst>
      <p:ext uri="{BB962C8B-B14F-4D97-AF65-F5344CB8AC3E}">
        <p14:creationId xmlns:p14="http://schemas.microsoft.com/office/powerpoint/2010/main" val="1692992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D60596-C284-47BF-907F-715DB3E8C7DF}"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936FBD-5E95-4549-93E6-C80451735C6B}" type="slidenum">
              <a:rPr lang="en-GB" smtClean="0"/>
              <a:t>‹#›</a:t>
            </a:fld>
            <a:endParaRPr lang="en-GB"/>
          </a:p>
        </p:txBody>
      </p:sp>
    </p:spTree>
    <p:extLst>
      <p:ext uri="{BB962C8B-B14F-4D97-AF65-F5344CB8AC3E}">
        <p14:creationId xmlns:p14="http://schemas.microsoft.com/office/powerpoint/2010/main" val="926564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D60596-C284-47BF-907F-715DB3E8C7DF}"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936FBD-5E95-4549-93E6-C80451735C6B}" type="slidenum">
              <a:rPr lang="en-GB" smtClean="0"/>
              <a:t>‹#›</a:t>
            </a:fld>
            <a:endParaRPr lang="en-GB"/>
          </a:p>
        </p:txBody>
      </p:sp>
    </p:spTree>
    <p:extLst>
      <p:ext uri="{BB962C8B-B14F-4D97-AF65-F5344CB8AC3E}">
        <p14:creationId xmlns:p14="http://schemas.microsoft.com/office/powerpoint/2010/main" val="2646664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D60596-C284-47BF-907F-715DB3E8C7DF}"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936FBD-5E95-4549-93E6-C80451735C6B}" type="slidenum">
              <a:rPr lang="en-GB" smtClean="0"/>
              <a:t>‹#›</a:t>
            </a:fld>
            <a:endParaRPr lang="en-GB"/>
          </a:p>
        </p:txBody>
      </p:sp>
    </p:spTree>
    <p:extLst>
      <p:ext uri="{BB962C8B-B14F-4D97-AF65-F5344CB8AC3E}">
        <p14:creationId xmlns:p14="http://schemas.microsoft.com/office/powerpoint/2010/main" val="394280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D60596-C284-47BF-907F-715DB3E8C7DF}"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936FBD-5E95-4549-93E6-C80451735C6B}" type="slidenum">
              <a:rPr lang="en-GB" smtClean="0"/>
              <a:t>‹#›</a:t>
            </a:fld>
            <a:endParaRPr lang="en-GB"/>
          </a:p>
        </p:txBody>
      </p:sp>
    </p:spTree>
    <p:extLst>
      <p:ext uri="{BB962C8B-B14F-4D97-AF65-F5344CB8AC3E}">
        <p14:creationId xmlns:p14="http://schemas.microsoft.com/office/powerpoint/2010/main" val="2460350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BD60596-C284-47BF-907F-715DB3E8C7DF}" type="datetimeFigureOut">
              <a:rPr lang="en-GB" smtClean="0"/>
              <a:t>26/09/2023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936FBD-5E95-4549-93E6-C80451735C6B}" type="slidenum">
              <a:rPr lang="en-GB" smtClean="0"/>
              <a:t>‹#›</a:t>
            </a:fld>
            <a:endParaRPr lang="en-GB"/>
          </a:p>
        </p:txBody>
      </p:sp>
    </p:spTree>
    <p:extLst>
      <p:ext uri="{BB962C8B-B14F-4D97-AF65-F5344CB8AC3E}">
        <p14:creationId xmlns:p14="http://schemas.microsoft.com/office/powerpoint/2010/main" val="397792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D60596-C284-47BF-907F-715DB3E8C7DF}" type="datetimeFigureOut">
              <a:rPr lang="en-GB" smtClean="0"/>
              <a:t>26/09/2023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936FBD-5E95-4549-93E6-C80451735C6B}" type="slidenum">
              <a:rPr lang="en-GB" smtClean="0"/>
              <a:t>‹#›</a:t>
            </a:fld>
            <a:endParaRPr lang="en-GB"/>
          </a:p>
        </p:txBody>
      </p:sp>
    </p:spTree>
    <p:extLst>
      <p:ext uri="{BB962C8B-B14F-4D97-AF65-F5344CB8AC3E}">
        <p14:creationId xmlns:p14="http://schemas.microsoft.com/office/powerpoint/2010/main" val="1438845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BD60596-C284-47BF-907F-715DB3E8C7DF}" type="datetimeFigureOut">
              <a:rPr lang="en-GB" smtClean="0"/>
              <a:t>26/09/2023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936FBD-5E95-4549-93E6-C80451735C6B}" type="slidenum">
              <a:rPr lang="en-GB" smtClean="0"/>
              <a:t>‹#›</a:t>
            </a:fld>
            <a:endParaRPr lang="en-GB"/>
          </a:p>
        </p:txBody>
      </p:sp>
    </p:spTree>
    <p:extLst>
      <p:ext uri="{BB962C8B-B14F-4D97-AF65-F5344CB8AC3E}">
        <p14:creationId xmlns:p14="http://schemas.microsoft.com/office/powerpoint/2010/main" val="2947552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D60596-C284-47BF-907F-715DB3E8C7DF}" type="datetimeFigureOut">
              <a:rPr lang="en-GB" smtClean="0"/>
              <a:t>26/09/2023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936FBD-5E95-4549-93E6-C80451735C6B}" type="slidenum">
              <a:rPr lang="en-GB" smtClean="0"/>
              <a:t>‹#›</a:t>
            </a:fld>
            <a:endParaRPr lang="en-GB"/>
          </a:p>
        </p:txBody>
      </p:sp>
    </p:spTree>
    <p:extLst>
      <p:ext uri="{BB962C8B-B14F-4D97-AF65-F5344CB8AC3E}">
        <p14:creationId xmlns:p14="http://schemas.microsoft.com/office/powerpoint/2010/main" val="123157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D60596-C284-47BF-907F-715DB3E8C7DF}" type="datetimeFigureOut">
              <a:rPr lang="en-GB" smtClean="0"/>
              <a:t>26/09/2023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936FBD-5E95-4549-93E6-C80451735C6B}" type="slidenum">
              <a:rPr lang="en-GB" smtClean="0"/>
              <a:t>‹#›</a:t>
            </a:fld>
            <a:endParaRPr lang="en-GB"/>
          </a:p>
        </p:txBody>
      </p:sp>
    </p:spTree>
    <p:extLst>
      <p:ext uri="{BB962C8B-B14F-4D97-AF65-F5344CB8AC3E}">
        <p14:creationId xmlns:p14="http://schemas.microsoft.com/office/powerpoint/2010/main" val="3524065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D60596-C284-47BF-907F-715DB3E8C7DF}" type="datetimeFigureOut">
              <a:rPr lang="en-GB" smtClean="0"/>
              <a:t>26/09/2023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936FBD-5E95-4549-93E6-C80451735C6B}" type="slidenum">
              <a:rPr lang="en-GB" smtClean="0"/>
              <a:t>‹#›</a:t>
            </a:fld>
            <a:endParaRPr lang="en-GB"/>
          </a:p>
        </p:txBody>
      </p:sp>
    </p:spTree>
    <p:extLst>
      <p:ext uri="{BB962C8B-B14F-4D97-AF65-F5344CB8AC3E}">
        <p14:creationId xmlns:p14="http://schemas.microsoft.com/office/powerpoint/2010/main" val="1217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60596-C284-47BF-907F-715DB3E8C7DF}" type="datetimeFigureOut">
              <a:rPr lang="en-GB" smtClean="0"/>
              <a:t>26/09/2023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936FBD-5E95-4549-93E6-C80451735C6B}" type="slidenum">
              <a:rPr lang="en-GB" smtClean="0"/>
              <a:t>‹#›</a:t>
            </a:fld>
            <a:endParaRPr lang="en-GB"/>
          </a:p>
        </p:txBody>
      </p:sp>
    </p:spTree>
    <p:extLst>
      <p:ext uri="{BB962C8B-B14F-4D97-AF65-F5344CB8AC3E}">
        <p14:creationId xmlns:p14="http://schemas.microsoft.com/office/powerpoint/2010/main" val="1372964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ladderlogicworld.com/plc-manufacturer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jjackson.eng.ua.edu/courses/ece485/lectures/" TargetMode="External"/><Relationship Id="rId2" Type="http://schemas.openxmlformats.org/officeDocument/2006/relationships/hyperlink" Target="http://www.engppt.com/2010/10/programmable-logic-controllers-lectures.htm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22" y="0"/>
            <a:ext cx="9312301"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5088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ladderlogicworld.com/wp-content/uploads/2020/10/2_PLC-Manufacturers-FeatureIm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96752"/>
            <a:ext cx="8712968" cy="472186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08012" y="0"/>
            <a:ext cx="8928484" cy="923330"/>
          </a:xfrm>
          <a:prstGeom prst="rect">
            <a:avLst/>
          </a:prstGeom>
        </p:spPr>
        <p:txBody>
          <a:bodyPr wrap="square">
            <a:spAutoFit/>
          </a:bodyPr>
          <a:lstStyle/>
          <a:p>
            <a:r>
              <a:rPr lang="en-US" b="1" dirty="0"/>
              <a:t>The most popular PLC, according to market share, was the Siemens </a:t>
            </a:r>
            <a:r>
              <a:rPr lang="en-US" b="1" dirty="0" err="1"/>
              <a:t>Simatic</a:t>
            </a:r>
            <a:r>
              <a:rPr lang="en-US" b="1" dirty="0"/>
              <a:t> PLC. The second most popular PLC was Rockwell Automation Allen Bradley PLC. Followed by Mitsubishi </a:t>
            </a:r>
            <a:r>
              <a:rPr lang="en-US" b="1" dirty="0" err="1"/>
              <a:t>Melsec</a:t>
            </a:r>
            <a:r>
              <a:rPr lang="en-US" b="1" dirty="0"/>
              <a:t> PLC, Schneider </a:t>
            </a:r>
            <a:r>
              <a:rPr lang="en-US" b="1" dirty="0" err="1"/>
              <a:t>Modicon</a:t>
            </a:r>
            <a:r>
              <a:rPr lang="en-US" b="1" dirty="0"/>
              <a:t> PLC and the Omron </a:t>
            </a:r>
            <a:r>
              <a:rPr lang="en-US" b="1" dirty="0" err="1"/>
              <a:t>Sysmac</a:t>
            </a:r>
            <a:r>
              <a:rPr lang="en-US" b="1" dirty="0"/>
              <a:t> PLC.</a:t>
            </a:r>
            <a:endParaRPr lang="en-US" dirty="0"/>
          </a:p>
        </p:txBody>
      </p:sp>
    </p:spTree>
    <p:extLst>
      <p:ext uri="{BB962C8B-B14F-4D97-AF65-F5344CB8AC3E}">
        <p14:creationId xmlns:p14="http://schemas.microsoft.com/office/powerpoint/2010/main" val="3053825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8338" y="1414463"/>
            <a:ext cx="5267325" cy="402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7472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018" y="391"/>
            <a:ext cx="5841663" cy="1916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1844824"/>
            <a:ext cx="5842025" cy="4941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2883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57591750"/>
              </p:ext>
            </p:extLst>
          </p:nvPr>
        </p:nvGraphicFramePr>
        <p:xfrm>
          <a:off x="1403648" y="188644"/>
          <a:ext cx="6048672" cy="6669360"/>
        </p:xfrm>
        <a:graphic>
          <a:graphicData uri="http://schemas.openxmlformats.org/drawingml/2006/table">
            <a:tbl>
              <a:tblPr/>
              <a:tblGrid>
                <a:gridCol w="2016224"/>
                <a:gridCol w="2016224"/>
                <a:gridCol w="2016224"/>
              </a:tblGrid>
              <a:tr h="519028">
                <a:tc>
                  <a:txBody>
                    <a:bodyPr/>
                    <a:lstStyle/>
                    <a:p>
                      <a:pPr algn="l"/>
                      <a:r>
                        <a:rPr lang="en-US" sz="1000" b="1">
                          <a:effectLst/>
                        </a:rPr>
                        <a:t>Market Share Ranking</a:t>
                      </a:r>
                      <a:endParaRPr lang="en-US" sz="1000" b="0">
                        <a:effectLst/>
                      </a:endParaRPr>
                    </a:p>
                  </a:txBody>
                  <a:tcPr marL="50288" marR="50288" marT="25144" marB="25144" anchor="ctr">
                    <a:lnL>
                      <a:noFill/>
                    </a:lnL>
                    <a:lnR>
                      <a:noFill/>
                    </a:lnR>
                    <a:lnT>
                      <a:noFill/>
                    </a:lnT>
                    <a:lnB>
                      <a:noFill/>
                    </a:lnB>
                    <a:solidFill>
                      <a:srgbClr val="F0F0F0"/>
                    </a:solidFill>
                  </a:tcPr>
                </a:tc>
                <a:tc>
                  <a:txBody>
                    <a:bodyPr/>
                    <a:lstStyle/>
                    <a:p>
                      <a:pPr algn="l"/>
                      <a:r>
                        <a:rPr lang="en-US" sz="1000" b="1">
                          <a:effectLst/>
                        </a:rPr>
                        <a:t>PLC Manufacturers</a:t>
                      </a:r>
                      <a:endParaRPr lang="en-US" sz="1000" b="0">
                        <a:effectLst/>
                      </a:endParaRPr>
                    </a:p>
                  </a:txBody>
                  <a:tcPr marL="50288" marR="50288" marT="25144" marB="25144" anchor="ctr">
                    <a:lnL>
                      <a:noFill/>
                    </a:lnL>
                    <a:lnR>
                      <a:noFill/>
                    </a:lnR>
                    <a:lnT>
                      <a:noFill/>
                    </a:lnT>
                    <a:lnB>
                      <a:noFill/>
                    </a:lnB>
                    <a:solidFill>
                      <a:srgbClr val="F0F0F0"/>
                    </a:solidFill>
                  </a:tcPr>
                </a:tc>
                <a:tc>
                  <a:txBody>
                    <a:bodyPr/>
                    <a:lstStyle/>
                    <a:p>
                      <a:pPr algn="l"/>
                      <a:r>
                        <a:rPr lang="en-US" sz="1000" b="1">
                          <a:effectLst/>
                        </a:rPr>
                        <a:t>PLC Brand Name/s</a:t>
                      </a:r>
                      <a:endParaRPr lang="en-US" sz="1000" b="0">
                        <a:effectLst/>
                      </a:endParaRPr>
                    </a:p>
                  </a:txBody>
                  <a:tcPr marL="50288" marR="50288" marT="25144" marB="25144" anchor="ctr">
                    <a:lnL>
                      <a:noFill/>
                    </a:lnL>
                    <a:lnR>
                      <a:noFill/>
                    </a:lnR>
                    <a:lnT>
                      <a:noFill/>
                    </a:lnT>
                    <a:lnB>
                      <a:noFill/>
                    </a:lnB>
                    <a:solidFill>
                      <a:srgbClr val="F0F0F0"/>
                    </a:solidFill>
                  </a:tcPr>
                </a:tc>
              </a:tr>
              <a:tr h="296266">
                <a:tc>
                  <a:txBody>
                    <a:bodyPr/>
                    <a:lstStyle/>
                    <a:p>
                      <a:pPr algn="l"/>
                      <a:r>
                        <a:rPr lang="en-US" sz="1000" b="0">
                          <a:effectLst/>
                        </a:rPr>
                        <a:t>1</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Siemens</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Simatic</a:t>
                      </a:r>
                    </a:p>
                  </a:txBody>
                  <a:tcPr marL="50288" marR="50288" marT="25144" marB="25144" anchor="ctr">
                    <a:lnL>
                      <a:noFill/>
                    </a:lnL>
                    <a:lnR>
                      <a:noFill/>
                    </a:lnR>
                    <a:lnT>
                      <a:noFill/>
                    </a:lnT>
                    <a:lnB>
                      <a:noFill/>
                    </a:lnB>
                    <a:solidFill>
                      <a:srgbClr val="FFFFFF"/>
                    </a:solidFill>
                  </a:tcPr>
                </a:tc>
              </a:tr>
              <a:tr h="519028">
                <a:tc>
                  <a:txBody>
                    <a:bodyPr/>
                    <a:lstStyle/>
                    <a:p>
                      <a:pPr algn="l"/>
                      <a:r>
                        <a:rPr lang="en-US" sz="1000" b="0">
                          <a:effectLst/>
                        </a:rPr>
                        <a:t>2</a:t>
                      </a:r>
                    </a:p>
                  </a:txBody>
                  <a:tcPr marL="50288" marR="50288" marT="25144" marB="25144" anchor="ctr">
                    <a:lnL>
                      <a:noFill/>
                    </a:lnL>
                    <a:lnR>
                      <a:noFill/>
                    </a:lnR>
                    <a:lnT>
                      <a:noFill/>
                    </a:lnT>
                    <a:lnB>
                      <a:noFill/>
                    </a:lnB>
                    <a:solidFill>
                      <a:srgbClr val="F0F0F0"/>
                    </a:solidFill>
                  </a:tcPr>
                </a:tc>
                <a:tc>
                  <a:txBody>
                    <a:bodyPr/>
                    <a:lstStyle/>
                    <a:p>
                      <a:pPr algn="l"/>
                      <a:r>
                        <a:rPr lang="en-US" sz="1000" b="0">
                          <a:effectLst/>
                        </a:rPr>
                        <a:t>Rockwell Automation</a:t>
                      </a:r>
                    </a:p>
                  </a:txBody>
                  <a:tcPr marL="50288" marR="50288" marT="25144" marB="25144" anchor="ctr">
                    <a:lnL>
                      <a:noFill/>
                    </a:lnL>
                    <a:lnR>
                      <a:noFill/>
                    </a:lnR>
                    <a:lnT>
                      <a:noFill/>
                    </a:lnT>
                    <a:lnB>
                      <a:noFill/>
                    </a:lnB>
                    <a:solidFill>
                      <a:srgbClr val="F0F0F0"/>
                    </a:solidFill>
                  </a:tcPr>
                </a:tc>
                <a:tc>
                  <a:txBody>
                    <a:bodyPr/>
                    <a:lstStyle/>
                    <a:p>
                      <a:pPr algn="l"/>
                      <a:r>
                        <a:rPr lang="en-US" sz="1000" b="0">
                          <a:effectLst/>
                        </a:rPr>
                        <a:t>Allen Bradley</a:t>
                      </a:r>
                    </a:p>
                  </a:txBody>
                  <a:tcPr marL="50288" marR="50288" marT="25144" marB="25144" anchor="ctr">
                    <a:lnL>
                      <a:noFill/>
                    </a:lnL>
                    <a:lnR>
                      <a:noFill/>
                    </a:lnR>
                    <a:lnT>
                      <a:noFill/>
                    </a:lnT>
                    <a:lnB>
                      <a:noFill/>
                    </a:lnB>
                    <a:solidFill>
                      <a:srgbClr val="F0F0F0"/>
                    </a:solidFill>
                  </a:tcPr>
                </a:tc>
              </a:tr>
              <a:tr h="296266">
                <a:tc>
                  <a:txBody>
                    <a:bodyPr/>
                    <a:lstStyle/>
                    <a:p>
                      <a:pPr algn="l"/>
                      <a:r>
                        <a:rPr lang="en-US" sz="1000" b="0">
                          <a:effectLst/>
                        </a:rPr>
                        <a:t>3</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Mitsubishi Electric</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Melsec</a:t>
                      </a:r>
                    </a:p>
                  </a:txBody>
                  <a:tcPr marL="50288" marR="50288" marT="25144" marB="25144" anchor="ctr">
                    <a:lnL>
                      <a:noFill/>
                    </a:lnL>
                    <a:lnR>
                      <a:noFill/>
                    </a:lnR>
                    <a:lnT>
                      <a:noFill/>
                    </a:lnT>
                    <a:lnB>
                      <a:noFill/>
                    </a:lnB>
                    <a:solidFill>
                      <a:srgbClr val="FFFFFF"/>
                    </a:solidFill>
                  </a:tcPr>
                </a:tc>
              </a:tr>
              <a:tr h="296266">
                <a:tc>
                  <a:txBody>
                    <a:bodyPr/>
                    <a:lstStyle/>
                    <a:p>
                      <a:pPr algn="l"/>
                      <a:r>
                        <a:rPr lang="en-US" sz="1000" b="0">
                          <a:effectLst/>
                        </a:rPr>
                        <a:t>4</a:t>
                      </a:r>
                    </a:p>
                  </a:txBody>
                  <a:tcPr marL="50288" marR="50288" marT="25144" marB="25144" anchor="ctr">
                    <a:lnL>
                      <a:noFill/>
                    </a:lnL>
                    <a:lnR>
                      <a:noFill/>
                    </a:lnR>
                    <a:lnT>
                      <a:noFill/>
                    </a:lnT>
                    <a:lnB>
                      <a:noFill/>
                    </a:lnB>
                    <a:solidFill>
                      <a:srgbClr val="F0F0F0"/>
                    </a:solidFill>
                  </a:tcPr>
                </a:tc>
                <a:tc>
                  <a:txBody>
                    <a:bodyPr/>
                    <a:lstStyle/>
                    <a:p>
                      <a:pPr algn="l"/>
                      <a:r>
                        <a:rPr lang="en-US" sz="1000" b="0">
                          <a:effectLst/>
                        </a:rPr>
                        <a:t>Schneider Electric</a:t>
                      </a:r>
                    </a:p>
                  </a:txBody>
                  <a:tcPr marL="50288" marR="50288" marT="25144" marB="25144" anchor="ctr">
                    <a:lnL>
                      <a:noFill/>
                    </a:lnL>
                    <a:lnR>
                      <a:noFill/>
                    </a:lnR>
                    <a:lnT>
                      <a:noFill/>
                    </a:lnT>
                    <a:lnB>
                      <a:noFill/>
                    </a:lnB>
                    <a:solidFill>
                      <a:srgbClr val="F0F0F0"/>
                    </a:solidFill>
                  </a:tcPr>
                </a:tc>
                <a:tc>
                  <a:txBody>
                    <a:bodyPr/>
                    <a:lstStyle/>
                    <a:p>
                      <a:pPr algn="l"/>
                      <a:r>
                        <a:rPr lang="en-US" sz="1000" b="0">
                          <a:effectLst/>
                        </a:rPr>
                        <a:t>Modicon</a:t>
                      </a:r>
                    </a:p>
                  </a:txBody>
                  <a:tcPr marL="50288" marR="50288" marT="25144" marB="25144" anchor="ctr">
                    <a:lnL>
                      <a:noFill/>
                    </a:lnL>
                    <a:lnR>
                      <a:noFill/>
                    </a:lnR>
                    <a:lnT>
                      <a:noFill/>
                    </a:lnT>
                    <a:lnB>
                      <a:noFill/>
                    </a:lnB>
                    <a:solidFill>
                      <a:srgbClr val="F0F0F0"/>
                    </a:solidFill>
                  </a:tcPr>
                </a:tc>
              </a:tr>
              <a:tr h="296266">
                <a:tc>
                  <a:txBody>
                    <a:bodyPr/>
                    <a:lstStyle/>
                    <a:p>
                      <a:pPr algn="l"/>
                      <a:r>
                        <a:rPr lang="en-US" sz="1000" b="0">
                          <a:effectLst/>
                        </a:rPr>
                        <a:t>5</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Omron</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Sysmac</a:t>
                      </a:r>
                    </a:p>
                  </a:txBody>
                  <a:tcPr marL="50288" marR="50288" marT="25144" marB="25144" anchor="ctr">
                    <a:lnL>
                      <a:noFill/>
                    </a:lnL>
                    <a:lnR>
                      <a:noFill/>
                    </a:lnR>
                    <a:lnT>
                      <a:noFill/>
                    </a:lnT>
                    <a:lnB>
                      <a:noFill/>
                    </a:lnB>
                    <a:solidFill>
                      <a:srgbClr val="FFFFFF"/>
                    </a:solidFill>
                  </a:tcPr>
                </a:tc>
              </a:tr>
              <a:tr h="519028">
                <a:tc>
                  <a:txBody>
                    <a:bodyPr/>
                    <a:lstStyle/>
                    <a:p>
                      <a:pPr algn="l"/>
                      <a:r>
                        <a:rPr lang="en-US" sz="1000" b="0">
                          <a:effectLst/>
                        </a:rPr>
                        <a:t>6</a:t>
                      </a:r>
                    </a:p>
                  </a:txBody>
                  <a:tcPr marL="50288" marR="50288" marT="25144" marB="25144" anchor="ctr">
                    <a:lnL>
                      <a:noFill/>
                    </a:lnL>
                    <a:lnR>
                      <a:noFill/>
                    </a:lnR>
                    <a:lnT>
                      <a:noFill/>
                    </a:lnT>
                    <a:lnB>
                      <a:noFill/>
                    </a:lnB>
                    <a:solidFill>
                      <a:srgbClr val="F0F0F0"/>
                    </a:solidFill>
                  </a:tcPr>
                </a:tc>
                <a:tc>
                  <a:txBody>
                    <a:bodyPr/>
                    <a:lstStyle/>
                    <a:p>
                      <a:pPr algn="l"/>
                      <a:r>
                        <a:rPr lang="en-US" sz="1000" b="0">
                          <a:effectLst/>
                        </a:rPr>
                        <a:t>Emerson Electric (GE)</a:t>
                      </a:r>
                    </a:p>
                  </a:txBody>
                  <a:tcPr marL="50288" marR="50288" marT="25144" marB="25144" anchor="ctr">
                    <a:lnL>
                      <a:noFill/>
                    </a:lnL>
                    <a:lnR>
                      <a:noFill/>
                    </a:lnR>
                    <a:lnT>
                      <a:noFill/>
                    </a:lnT>
                    <a:lnB>
                      <a:noFill/>
                    </a:lnB>
                    <a:solidFill>
                      <a:srgbClr val="F0F0F0"/>
                    </a:solidFill>
                  </a:tcPr>
                </a:tc>
                <a:tc>
                  <a:txBody>
                    <a:bodyPr/>
                    <a:lstStyle/>
                    <a:p>
                      <a:pPr algn="l"/>
                      <a:r>
                        <a:rPr lang="en-US" sz="1000" b="0">
                          <a:effectLst/>
                        </a:rPr>
                        <a:t>RX3i &amp; VersaMax (GE Fanuc)</a:t>
                      </a:r>
                    </a:p>
                  </a:txBody>
                  <a:tcPr marL="50288" marR="50288" marT="25144" marB="25144" anchor="ctr">
                    <a:lnL>
                      <a:noFill/>
                    </a:lnL>
                    <a:lnR>
                      <a:noFill/>
                    </a:lnR>
                    <a:lnT>
                      <a:noFill/>
                    </a:lnT>
                    <a:lnB>
                      <a:noFill/>
                    </a:lnB>
                    <a:solidFill>
                      <a:srgbClr val="F0F0F0"/>
                    </a:solidFill>
                  </a:tcPr>
                </a:tc>
              </a:tr>
              <a:tr h="296266">
                <a:tc>
                  <a:txBody>
                    <a:bodyPr/>
                    <a:lstStyle/>
                    <a:p>
                      <a:pPr algn="l"/>
                      <a:r>
                        <a:rPr lang="en-US" sz="1000" b="0">
                          <a:effectLst/>
                        </a:rPr>
                        <a:t>7</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Keyence</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KV &amp; V-8000</a:t>
                      </a:r>
                    </a:p>
                  </a:txBody>
                  <a:tcPr marL="50288" marR="50288" marT="25144" marB="25144" anchor="ctr">
                    <a:lnL>
                      <a:noFill/>
                    </a:lnL>
                    <a:lnR>
                      <a:noFill/>
                    </a:lnR>
                    <a:lnT>
                      <a:noFill/>
                    </a:lnT>
                    <a:lnB>
                      <a:noFill/>
                    </a:lnB>
                    <a:solidFill>
                      <a:srgbClr val="FFFFFF"/>
                    </a:solidFill>
                  </a:tcPr>
                </a:tc>
              </a:tr>
              <a:tr h="519028">
                <a:tc>
                  <a:txBody>
                    <a:bodyPr/>
                    <a:lstStyle/>
                    <a:p>
                      <a:pPr algn="l"/>
                      <a:r>
                        <a:rPr lang="en-US" sz="1000" b="0">
                          <a:effectLst/>
                        </a:rPr>
                        <a:t>8</a:t>
                      </a:r>
                    </a:p>
                  </a:txBody>
                  <a:tcPr marL="50288" marR="50288" marT="25144" marB="25144" anchor="ctr">
                    <a:lnL>
                      <a:noFill/>
                    </a:lnL>
                    <a:lnR>
                      <a:noFill/>
                    </a:lnR>
                    <a:lnT>
                      <a:noFill/>
                    </a:lnT>
                    <a:lnB>
                      <a:noFill/>
                    </a:lnB>
                    <a:solidFill>
                      <a:srgbClr val="F0F0F0"/>
                    </a:solidFill>
                  </a:tcPr>
                </a:tc>
                <a:tc>
                  <a:txBody>
                    <a:bodyPr/>
                    <a:lstStyle/>
                    <a:p>
                      <a:pPr algn="l"/>
                      <a:r>
                        <a:rPr lang="en-US" sz="1000" b="0">
                          <a:effectLst/>
                        </a:rPr>
                        <a:t>ABB (B&amp;R Automation)</a:t>
                      </a:r>
                    </a:p>
                  </a:txBody>
                  <a:tcPr marL="50288" marR="50288" marT="25144" marB="25144" anchor="ctr">
                    <a:lnL>
                      <a:noFill/>
                    </a:lnL>
                    <a:lnR>
                      <a:noFill/>
                    </a:lnR>
                    <a:lnT>
                      <a:noFill/>
                    </a:lnT>
                    <a:lnB>
                      <a:noFill/>
                    </a:lnB>
                    <a:solidFill>
                      <a:srgbClr val="F0F0F0"/>
                    </a:solidFill>
                  </a:tcPr>
                </a:tc>
                <a:tc>
                  <a:txBody>
                    <a:bodyPr/>
                    <a:lstStyle/>
                    <a:p>
                      <a:pPr algn="l"/>
                      <a:r>
                        <a:rPr lang="en-US" sz="1000" b="0">
                          <a:effectLst/>
                        </a:rPr>
                        <a:t>AC500 X20 &amp; X90</a:t>
                      </a:r>
                    </a:p>
                  </a:txBody>
                  <a:tcPr marL="50288" marR="50288" marT="25144" marB="25144" anchor="ctr">
                    <a:lnL>
                      <a:noFill/>
                    </a:lnL>
                    <a:lnR>
                      <a:noFill/>
                    </a:lnR>
                    <a:lnT>
                      <a:noFill/>
                    </a:lnT>
                    <a:lnB>
                      <a:noFill/>
                    </a:lnB>
                    <a:solidFill>
                      <a:srgbClr val="F0F0F0"/>
                    </a:solidFill>
                  </a:tcPr>
                </a:tc>
              </a:tr>
              <a:tr h="296266">
                <a:tc>
                  <a:txBody>
                    <a:bodyPr/>
                    <a:lstStyle/>
                    <a:p>
                      <a:pPr algn="l"/>
                      <a:r>
                        <a:rPr lang="en-US" sz="1000" b="0">
                          <a:effectLst/>
                        </a:rPr>
                        <a:t>9</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Bosch</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Rexroth ICL</a:t>
                      </a:r>
                    </a:p>
                  </a:txBody>
                  <a:tcPr marL="50288" marR="50288" marT="25144" marB="25144" anchor="ctr">
                    <a:lnL>
                      <a:noFill/>
                    </a:lnL>
                    <a:lnR>
                      <a:noFill/>
                    </a:lnR>
                    <a:lnT>
                      <a:noFill/>
                    </a:lnT>
                    <a:lnB>
                      <a:noFill/>
                    </a:lnB>
                    <a:solidFill>
                      <a:srgbClr val="FFFFFF"/>
                    </a:solidFill>
                  </a:tcPr>
                </a:tc>
              </a:tr>
              <a:tr h="296266">
                <a:tc>
                  <a:txBody>
                    <a:bodyPr/>
                    <a:lstStyle/>
                    <a:p>
                      <a:pPr algn="l"/>
                      <a:r>
                        <a:rPr lang="en-US" sz="1000" b="0">
                          <a:effectLst/>
                        </a:rPr>
                        <a:t>10</a:t>
                      </a:r>
                    </a:p>
                  </a:txBody>
                  <a:tcPr marL="50288" marR="50288" marT="25144" marB="25144" anchor="ctr">
                    <a:lnL>
                      <a:noFill/>
                    </a:lnL>
                    <a:lnR>
                      <a:noFill/>
                    </a:lnR>
                    <a:lnT>
                      <a:noFill/>
                    </a:lnT>
                    <a:lnB>
                      <a:noFill/>
                    </a:lnB>
                    <a:solidFill>
                      <a:srgbClr val="F0F0F0"/>
                    </a:solidFill>
                  </a:tcPr>
                </a:tc>
                <a:tc>
                  <a:txBody>
                    <a:bodyPr/>
                    <a:lstStyle/>
                    <a:p>
                      <a:pPr algn="l"/>
                      <a:r>
                        <a:rPr lang="en-US" sz="1000" b="0">
                          <a:effectLst/>
                        </a:rPr>
                        <a:t>Hitachi</a:t>
                      </a:r>
                    </a:p>
                  </a:txBody>
                  <a:tcPr marL="50288" marR="50288" marT="25144" marB="25144" anchor="ctr">
                    <a:lnL>
                      <a:noFill/>
                    </a:lnL>
                    <a:lnR>
                      <a:noFill/>
                    </a:lnR>
                    <a:lnT>
                      <a:noFill/>
                    </a:lnT>
                    <a:lnB>
                      <a:noFill/>
                    </a:lnB>
                    <a:solidFill>
                      <a:srgbClr val="F0F0F0"/>
                    </a:solidFill>
                  </a:tcPr>
                </a:tc>
                <a:tc>
                  <a:txBody>
                    <a:bodyPr/>
                    <a:lstStyle/>
                    <a:p>
                      <a:pPr algn="l"/>
                      <a:r>
                        <a:rPr lang="en-US" sz="1000" b="0">
                          <a:effectLst/>
                        </a:rPr>
                        <a:t>EH &amp; H</a:t>
                      </a:r>
                    </a:p>
                  </a:txBody>
                  <a:tcPr marL="50288" marR="50288" marT="25144" marB="25144" anchor="ctr">
                    <a:lnL>
                      <a:noFill/>
                    </a:lnL>
                    <a:lnR>
                      <a:noFill/>
                    </a:lnR>
                    <a:lnT>
                      <a:noFill/>
                    </a:lnT>
                    <a:lnB>
                      <a:noFill/>
                    </a:lnB>
                    <a:solidFill>
                      <a:srgbClr val="F0F0F0"/>
                    </a:solidFill>
                  </a:tcPr>
                </a:tc>
              </a:tr>
              <a:tr h="519028">
                <a:tc>
                  <a:txBody>
                    <a:bodyPr/>
                    <a:lstStyle/>
                    <a:p>
                      <a:pPr algn="l"/>
                      <a:r>
                        <a:rPr lang="en-US" sz="1000" b="0">
                          <a:effectLst/>
                        </a:rPr>
                        <a:t>11</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B&amp;R Automation (part of ABB)</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X20 &amp; X90</a:t>
                      </a:r>
                    </a:p>
                  </a:txBody>
                  <a:tcPr marL="50288" marR="50288" marT="25144" marB="25144" anchor="ctr">
                    <a:lnL>
                      <a:noFill/>
                    </a:lnL>
                    <a:lnR>
                      <a:noFill/>
                    </a:lnR>
                    <a:lnT>
                      <a:noFill/>
                    </a:lnT>
                    <a:lnB>
                      <a:noFill/>
                    </a:lnB>
                    <a:solidFill>
                      <a:srgbClr val="FFFFFF"/>
                    </a:solidFill>
                  </a:tcPr>
                </a:tc>
              </a:tr>
              <a:tr h="296266">
                <a:tc>
                  <a:txBody>
                    <a:bodyPr/>
                    <a:lstStyle/>
                    <a:p>
                      <a:pPr algn="l"/>
                      <a:r>
                        <a:rPr lang="en-US" sz="1000" b="0">
                          <a:effectLst/>
                        </a:rPr>
                        <a:t>12</a:t>
                      </a:r>
                    </a:p>
                  </a:txBody>
                  <a:tcPr marL="50288" marR="50288" marT="25144" marB="25144" anchor="ctr">
                    <a:lnL>
                      <a:noFill/>
                    </a:lnL>
                    <a:lnR>
                      <a:noFill/>
                    </a:lnR>
                    <a:lnT>
                      <a:noFill/>
                    </a:lnT>
                    <a:lnB>
                      <a:noFill/>
                    </a:lnB>
                    <a:solidFill>
                      <a:srgbClr val="F0F0F0"/>
                    </a:solidFill>
                  </a:tcPr>
                </a:tc>
                <a:tc>
                  <a:txBody>
                    <a:bodyPr/>
                    <a:lstStyle/>
                    <a:p>
                      <a:pPr algn="l"/>
                      <a:r>
                        <a:rPr lang="en-US" sz="1000" b="0">
                          <a:effectLst/>
                        </a:rPr>
                        <a:t>Phoenix Contact</a:t>
                      </a:r>
                    </a:p>
                  </a:txBody>
                  <a:tcPr marL="50288" marR="50288" marT="25144" marB="25144" anchor="ctr">
                    <a:lnL>
                      <a:noFill/>
                    </a:lnL>
                    <a:lnR>
                      <a:noFill/>
                    </a:lnR>
                    <a:lnT>
                      <a:noFill/>
                    </a:lnT>
                    <a:lnB>
                      <a:noFill/>
                    </a:lnB>
                    <a:solidFill>
                      <a:srgbClr val="F0F0F0"/>
                    </a:solidFill>
                  </a:tcPr>
                </a:tc>
                <a:tc>
                  <a:txBody>
                    <a:bodyPr/>
                    <a:lstStyle/>
                    <a:p>
                      <a:pPr algn="l"/>
                      <a:r>
                        <a:rPr lang="en-US" sz="1000" b="0">
                          <a:effectLst/>
                        </a:rPr>
                        <a:t>AXC</a:t>
                      </a:r>
                    </a:p>
                  </a:txBody>
                  <a:tcPr marL="50288" marR="50288" marT="25144" marB="25144" anchor="ctr">
                    <a:lnL>
                      <a:noFill/>
                    </a:lnL>
                    <a:lnR>
                      <a:noFill/>
                    </a:lnR>
                    <a:lnT>
                      <a:noFill/>
                    </a:lnT>
                    <a:lnB>
                      <a:noFill/>
                    </a:lnB>
                    <a:solidFill>
                      <a:srgbClr val="F0F0F0"/>
                    </a:solidFill>
                  </a:tcPr>
                </a:tc>
              </a:tr>
              <a:tr h="296266">
                <a:tc>
                  <a:txBody>
                    <a:bodyPr/>
                    <a:lstStyle/>
                    <a:p>
                      <a:pPr algn="l"/>
                      <a:r>
                        <a:rPr lang="en-US" sz="1000" b="0">
                          <a:effectLst/>
                        </a:rPr>
                        <a:t>13</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Panasonic</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FP</a:t>
                      </a:r>
                    </a:p>
                  </a:txBody>
                  <a:tcPr marL="50288" marR="50288" marT="25144" marB="25144" anchor="ctr">
                    <a:lnL>
                      <a:noFill/>
                    </a:lnL>
                    <a:lnR>
                      <a:noFill/>
                    </a:lnR>
                    <a:lnT>
                      <a:noFill/>
                    </a:lnT>
                    <a:lnB>
                      <a:noFill/>
                    </a:lnB>
                    <a:solidFill>
                      <a:srgbClr val="FFFFFF"/>
                    </a:solidFill>
                  </a:tcPr>
                </a:tc>
              </a:tr>
              <a:tr h="296266">
                <a:tc>
                  <a:txBody>
                    <a:bodyPr/>
                    <a:lstStyle/>
                    <a:p>
                      <a:pPr algn="l"/>
                      <a:r>
                        <a:rPr lang="en-US" sz="1000" b="0">
                          <a:effectLst/>
                        </a:rPr>
                        <a:t>14</a:t>
                      </a:r>
                    </a:p>
                  </a:txBody>
                  <a:tcPr marL="50288" marR="50288" marT="25144" marB="25144" anchor="ctr">
                    <a:lnL>
                      <a:noFill/>
                    </a:lnL>
                    <a:lnR>
                      <a:noFill/>
                    </a:lnR>
                    <a:lnT>
                      <a:noFill/>
                    </a:lnT>
                    <a:lnB>
                      <a:noFill/>
                    </a:lnB>
                    <a:solidFill>
                      <a:srgbClr val="F0F0F0"/>
                    </a:solidFill>
                  </a:tcPr>
                </a:tc>
                <a:tc>
                  <a:txBody>
                    <a:bodyPr/>
                    <a:lstStyle/>
                    <a:p>
                      <a:pPr algn="l"/>
                      <a:r>
                        <a:rPr lang="en-US" sz="1000" b="0">
                          <a:effectLst/>
                        </a:rPr>
                        <a:t>LS Electric (LSIS)</a:t>
                      </a:r>
                    </a:p>
                  </a:txBody>
                  <a:tcPr marL="50288" marR="50288" marT="25144" marB="25144" anchor="ctr">
                    <a:lnL>
                      <a:noFill/>
                    </a:lnL>
                    <a:lnR>
                      <a:noFill/>
                    </a:lnR>
                    <a:lnT>
                      <a:noFill/>
                    </a:lnT>
                    <a:lnB>
                      <a:noFill/>
                    </a:lnB>
                    <a:solidFill>
                      <a:srgbClr val="F0F0F0"/>
                    </a:solidFill>
                  </a:tcPr>
                </a:tc>
                <a:tc>
                  <a:txBody>
                    <a:bodyPr/>
                    <a:lstStyle/>
                    <a:p>
                      <a:pPr algn="l"/>
                      <a:r>
                        <a:rPr lang="en-US" sz="1000" b="0">
                          <a:effectLst/>
                        </a:rPr>
                        <a:t>XG, Master-K &amp; GM</a:t>
                      </a:r>
                    </a:p>
                  </a:txBody>
                  <a:tcPr marL="50288" marR="50288" marT="25144" marB="25144" anchor="ctr">
                    <a:lnL>
                      <a:noFill/>
                    </a:lnL>
                    <a:lnR>
                      <a:noFill/>
                    </a:lnR>
                    <a:lnT>
                      <a:noFill/>
                    </a:lnT>
                    <a:lnB>
                      <a:noFill/>
                    </a:lnB>
                    <a:solidFill>
                      <a:srgbClr val="F0F0F0"/>
                    </a:solidFill>
                  </a:tcPr>
                </a:tc>
              </a:tr>
              <a:tr h="519028">
                <a:tc>
                  <a:txBody>
                    <a:bodyPr/>
                    <a:lstStyle/>
                    <a:p>
                      <a:pPr algn="l"/>
                      <a:r>
                        <a:rPr lang="en-US" sz="1000" b="0">
                          <a:effectLst/>
                        </a:rPr>
                        <a:t>15</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Eaton</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XC &amp; EasyE4 (Cutler-Hammer)</a:t>
                      </a:r>
                    </a:p>
                  </a:txBody>
                  <a:tcPr marL="50288" marR="50288" marT="25144" marB="25144" anchor="ctr">
                    <a:lnL>
                      <a:noFill/>
                    </a:lnL>
                    <a:lnR>
                      <a:noFill/>
                    </a:lnR>
                    <a:lnT>
                      <a:noFill/>
                    </a:lnT>
                    <a:lnB>
                      <a:noFill/>
                    </a:lnB>
                    <a:solidFill>
                      <a:srgbClr val="FFFFFF"/>
                    </a:solidFill>
                  </a:tcPr>
                </a:tc>
              </a:tr>
              <a:tr h="296266">
                <a:tc>
                  <a:txBody>
                    <a:bodyPr/>
                    <a:lstStyle/>
                    <a:p>
                      <a:pPr algn="l"/>
                      <a:r>
                        <a:rPr lang="en-US" sz="1000" b="0">
                          <a:effectLst/>
                        </a:rPr>
                        <a:t>16</a:t>
                      </a:r>
                    </a:p>
                  </a:txBody>
                  <a:tcPr marL="50288" marR="50288" marT="25144" marB="25144" anchor="ctr">
                    <a:lnL>
                      <a:noFill/>
                    </a:lnL>
                    <a:lnR>
                      <a:noFill/>
                    </a:lnR>
                    <a:lnT>
                      <a:noFill/>
                    </a:lnT>
                    <a:lnB>
                      <a:noFill/>
                    </a:lnB>
                    <a:solidFill>
                      <a:srgbClr val="F0F0F0"/>
                    </a:solidFill>
                  </a:tcPr>
                </a:tc>
                <a:tc>
                  <a:txBody>
                    <a:bodyPr/>
                    <a:lstStyle/>
                    <a:p>
                      <a:pPr algn="l"/>
                      <a:r>
                        <a:rPr lang="en-US" sz="1000" b="0">
                          <a:effectLst/>
                        </a:rPr>
                        <a:t>Delta Electronic</a:t>
                      </a:r>
                    </a:p>
                  </a:txBody>
                  <a:tcPr marL="50288" marR="50288" marT="25144" marB="25144" anchor="ctr">
                    <a:lnL>
                      <a:noFill/>
                    </a:lnL>
                    <a:lnR>
                      <a:noFill/>
                    </a:lnR>
                    <a:lnT>
                      <a:noFill/>
                    </a:lnT>
                    <a:lnB>
                      <a:noFill/>
                    </a:lnB>
                    <a:solidFill>
                      <a:srgbClr val="F0F0F0"/>
                    </a:solidFill>
                  </a:tcPr>
                </a:tc>
                <a:tc>
                  <a:txBody>
                    <a:bodyPr/>
                    <a:lstStyle/>
                    <a:p>
                      <a:pPr algn="l"/>
                      <a:r>
                        <a:rPr lang="en-US" sz="1000" b="0">
                          <a:effectLst/>
                        </a:rPr>
                        <a:t>DVP, AS &amp; AH</a:t>
                      </a:r>
                    </a:p>
                  </a:txBody>
                  <a:tcPr marL="50288" marR="50288" marT="25144" marB="25144" anchor="ctr">
                    <a:lnL>
                      <a:noFill/>
                    </a:lnL>
                    <a:lnR>
                      <a:noFill/>
                    </a:lnR>
                    <a:lnT>
                      <a:noFill/>
                    </a:lnT>
                    <a:lnB>
                      <a:noFill/>
                    </a:lnB>
                    <a:solidFill>
                      <a:srgbClr val="F0F0F0"/>
                    </a:solidFill>
                  </a:tcPr>
                </a:tc>
              </a:tr>
              <a:tr h="296266">
                <a:tc>
                  <a:txBody>
                    <a:bodyPr/>
                    <a:lstStyle/>
                    <a:p>
                      <a:pPr algn="l"/>
                      <a:r>
                        <a:rPr lang="en-US" sz="1000" b="0">
                          <a:effectLst/>
                        </a:rPr>
                        <a:t>17</a:t>
                      </a:r>
                    </a:p>
                  </a:txBody>
                  <a:tcPr marL="50288" marR="50288" marT="25144" marB="25144" anchor="ctr">
                    <a:lnL>
                      <a:noFill/>
                    </a:lnL>
                    <a:lnR>
                      <a:noFill/>
                    </a:lnR>
                    <a:lnT>
                      <a:noFill/>
                    </a:lnT>
                    <a:lnB>
                      <a:noFill/>
                    </a:lnB>
                    <a:solidFill>
                      <a:srgbClr val="FFFFFF"/>
                    </a:solidFill>
                  </a:tcPr>
                </a:tc>
                <a:tc>
                  <a:txBody>
                    <a:bodyPr/>
                    <a:lstStyle/>
                    <a:p>
                      <a:pPr algn="l"/>
                      <a:r>
                        <a:rPr lang="en-US" sz="1000" b="0">
                          <a:effectLst/>
                        </a:rPr>
                        <a:t>Fuji Electric</a:t>
                      </a:r>
                    </a:p>
                  </a:txBody>
                  <a:tcPr marL="50288" marR="50288" marT="25144" marB="25144" anchor="ctr">
                    <a:lnL>
                      <a:noFill/>
                    </a:lnL>
                    <a:lnR>
                      <a:noFill/>
                    </a:lnR>
                    <a:lnT>
                      <a:noFill/>
                    </a:lnT>
                    <a:lnB>
                      <a:noFill/>
                    </a:lnB>
                    <a:solidFill>
                      <a:srgbClr val="FFFFFF"/>
                    </a:solidFill>
                  </a:tcPr>
                </a:tc>
                <a:tc>
                  <a:txBody>
                    <a:bodyPr/>
                    <a:lstStyle/>
                    <a:p>
                      <a:pPr algn="l"/>
                      <a:r>
                        <a:rPr lang="en-US" sz="1000" b="0" dirty="0" err="1">
                          <a:effectLst/>
                        </a:rPr>
                        <a:t>Micrex</a:t>
                      </a:r>
                      <a:endParaRPr lang="en-US" sz="1000" b="0" dirty="0">
                        <a:effectLst/>
                      </a:endParaRPr>
                    </a:p>
                  </a:txBody>
                  <a:tcPr marL="50288" marR="50288" marT="25144" marB="25144" anchor="ctr">
                    <a:lnL>
                      <a:noFill/>
                    </a:lnL>
                    <a:lnR>
                      <a:noFill/>
                    </a:lnR>
                    <a:lnT>
                      <a:noFill/>
                    </a:lnT>
                    <a:lnB>
                      <a:noFill/>
                    </a:lnB>
                    <a:solidFill>
                      <a:srgbClr val="FFFFFF"/>
                    </a:solidFill>
                  </a:tcPr>
                </a:tc>
              </a:tr>
            </a:tbl>
          </a:graphicData>
        </a:graphic>
      </p:graphicFrame>
      <p:sp>
        <p:nvSpPr>
          <p:cNvPr id="3" name="Rectangle 2"/>
          <p:cNvSpPr/>
          <p:nvPr/>
        </p:nvSpPr>
        <p:spPr>
          <a:xfrm>
            <a:off x="251520" y="0"/>
            <a:ext cx="8496944" cy="369332"/>
          </a:xfrm>
          <a:prstGeom prst="rect">
            <a:avLst/>
          </a:prstGeom>
        </p:spPr>
        <p:txBody>
          <a:bodyPr wrap="square">
            <a:spAutoFit/>
          </a:bodyPr>
          <a:lstStyle/>
          <a:p>
            <a:r>
              <a:rPr lang="en-US" dirty="0">
                <a:hlinkClick r:id="rId2"/>
              </a:rPr>
              <a:t>PLC Manufacturers: The Latest PLC Brands, Rankings &amp; Revenues - Ladder Logic World</a:t>
            </a:r>
            <a:endParaRPr lang="en-US" dirty="0"/>
          </a:p>
        </p:txBody>
      </p:sp>
    </p:spTree>
    <p:extLst>
      <p:ext uri="{BB962C8B-B14F-4D97-AF65-F5344CB8AC3E}">
        <p14:creationId xmlns:p14="http://schemas.microsoft.com/office/powerpoint/2010/main" val="1418923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8640"/>
            <a:ext cx="7772400" cy="1470025"/>
          </a:xfrm>
        </p:spPr>
        <p:txBody>
          <a:bodyPr>
            <a:noAutofit/>
          </a:bodyPr>
          <a:lstStyle/>
          <a:p>
            <a:r>
              <a:rPr lang="en-US" sz="5400" b="1" dirty="0">
                <a:solidFill>
                  <a:srgbClr val="C00000"/>
                </a:solidFill>
                <a:latin typeface="Monotype Corsiva" panose="03010101010201010101" pitchFamily="66" charset="0"/>
              </a:rPr>
              <a:t>Programmable Logic Controllers</a:t>
            </a:r>
            <a:endParaRPr lang="en-GB" sz="5400" dirty="0">
              <a:solidFill>
                <a:srgbClr val="C00000"/>
              </a:solidFill>
              <a:latin typeface="Monotype Corsiva" panose="03010101010201010101" pitchFamily="66" charset="0"/>
            </a:endParaRPr>
          </a:p>
        </p:txBody>
      </p:sp>
      <p:sp>
        <p:nvSpPr>
          <p:cNvPr id="3" name="Subtitle 2"/>
          <p:cNvSpPr>
            <a:spLocks noGrp="1"/>
          </p:cNvSpPr>
          <p:nvPr>
            <p:ph type="subTitle" idx="1"/>
          </p:nvPr>
        </p:nvSpPr>
        <p:spPr>
          <a:xfrm>
            <a:off x="539552" y="1988840"/>
            <a:ext cx="8064896" cy="4320480"/>
          </a:xfrm>
        </p:spPr>
        <p:txBody>
          <a:bodyPr>
            <a:noAutofit/>
          </a:bodyPr>
          <a:lstStyle/>
          <a:p>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Senior Students – </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7</a:t>
            </a:r>
            <a:r>
              <a:rPr lang="en-US" sz="2400" baseline="30000" dirty="0">
                <a:solidFill>
                  <a:schemeClr val="tx1">
                    <a:lumMod val="95000"/>
                    <a:lumOff val="5000"/>
                  </a:schemeClr>
                </a:solidFill>
                <a:latin typeface="Times New Roman" panose="02020603050405020304" pitchFamily="18" charset="0"/>
                <a:cs typeface="Times New Roman" panose="02020603050405020304" pitchFamily="18" charset="0"/>
              </a:rPr>
              <a:t>th </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Semesters</a:t>
            </a:r>
            <a:r>
              <a:rPr lang="en-US" sz="2400" baseline="30000"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en-US" sz="24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Academic Year (</a:t>
            </a:r>
            <a:r>
              <a:rPr lang="en-US" sz="2400" dirty="0" smtClean="0">
                <a:solidFill>
                  <a:schemeClr val="tx1">
                    <a:lumMod val="95000"/>
                    <a:lumOff val="5000"/>
                  </a:schemeClr>
                </a:solidFill>
                <a:latin typeface="Times New Roman" panose="02020603050405020304" pitchFamily="18" charset="0"/>
                <a:cs typeface="Times New Roman" panose="02020603050405020304" pitchFamily="18" charset="0"/>
              </a:rPr>
              <a:t>2023 </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dirty="0" smtClean="0">
                <a:solidFill>
                  <a:schemeClr val="tx1">
                    <a:lumMod val="95000"/>
                    <a:lumOff val="5000"/>
                  </a:schemeClr>
                </a:solidFill>
                <a:latin typeface="Times New Roman" panose="02020603050405020304" pitchFamily="18" charset="0"/>
                <a:cs typeface="Times New Roman" panose="02020603050405020304" pitchFamily="18" charset="0"/>
              </a:rPr>
              <a:t>2024) </a:t>
            </a:r>
            <a:r>
              <a:rPr lang="en-US" sz="2400" dirty="0" smtClean="0">
                <a:solidFill>
                  <a:schemeClr val="tx1">
                    <a:lumMod val="95000"/>
                    <a:lumOff val="5000"/>
                  </a:schemeClr>
                </a:solidFill>
                <a:latin typeface="Times New Roman" panose="02020603050405020304" pitchFamily="18" charset="0"/>
                <a:cs typeface="Times New Roman" panose="02020603050405020304" pitchFamily="18" charset="0"/>
              </a:rPr>
              <a:t>Fall Season </a:t>
            </a:r>
            <a:endParaRPr lang="en-US" sz="24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Lecture: Dr. Chalang H.R. </a:t>
            </a:r>
            <a:r>
              <a:rPr lang="en-US" sz="2400" dirty="0" smtClean="0">
                <a:solidFill>
                  <a:schemeClr val="tx1">
                    <a:lumMod val="95000"/>
                    <a:lumOff val="5000"/>
                  </a:schemeClr>
                </a:solidFill>
                <a:latin typeface="Times New Roman" panose="02020603050405020304" pitchFamily="18" charset="0"/>
                <a:cs typeface="Times New Roman" panose="02020603050405020304" pitchFamily="18" charset="0"/>
              </a:rPr>
              <a:t>Mohammed </a:t>
            </a:r>
            <a:endParaRPr lang="en-US" sz="24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Email: </a:t>
            </a:r>
            <a:r>
              <a:rPr lang="en-US" sz="2400" dirty="0" err="1">
                <a:solidFill>
                  <a:schemeClr val="tx1"/>
                </a:solidFill>
                <a:latin typeface="Times New Roman" pitchFamily="18" charset="0"/>
                <a:cs typeface="Times New Roman" pitchFamily="18" charset="0"/>
              </a:rPr>
              <a:t>chalang.mohammed@su.edu.krd</a:t>
            </a:r>
            <a:r>
              <a:rPr lang="en-US" sz="2400" dirty="0"/>
              <a:t> </a:t>
            </a:r>
            <a:endParaRPr lang="en-US" sz="2400" dirty="0" smtClean="0"/>
          </a:p>
          <a:p>
            <a:r>
              <a:rPr lang="en-US" sz="2400" dirty="0" smtClean="0">
                <a:solidFill>
                  <a:schemeClr val="tx1">
                    <a:lumMod val="95000"/>
                    <a:lumOff val="5000"/>
                  </a:schemeClr>
                </a:solidFill>
                <a:latin typeface="Times New Roman" panose="02020603050405020304" pitchFamily="18" charset="0"/>
                <a:cs typeface="Times New Roman" panose="02020603050405020304" pitchFamily="18" charset="0"/>
              </a:rPr>
              <a:t>Mobile</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07505568981 </a:t>
            </a:r>
          </a:p>
          <a:p>
            <a:r>
              <a:rPr lang="en-US" sz="2400" dirty="0" err="1" smtClean="0">
                <a:solidFill>
                  <a:schemeClr val="tx1">
                    <a:lumMod val="95000"/>
                    <a:lumOff val="5000"/>
                  </a:schemeClr>
                </a:solidFill>
                <a:latin typeface="Times New Roman" panose="02020603050405020304" pitchFamily="18" charset="0"/>
                <a:cs typeface="Times New Roman" panose="02020603050405020304" pitchFamily="18" charset="0"/>
              </a:rPr>
              <a:t>Lec.s</a:t>
            </a:r>
            <a:r>
              <a:rPr lang="en-US" sz="2400" dirty="0" smtClean="0">
                <a:solidFill>
                  <a:schemeClr val="tx1">
                    <a:lumMod val="95000"/>
                    <a:lumOff val="5000"/>
                  </a:schemeClr>
                </a:solidFill>
                <a:latin typeface="Times New Roman" panose="02020603050405020304" pitchFamily="18" charset="0"/>
                <a:cs typeface="Times New Roman" panose="02020603050405020304" pitchFamily="18" charset="0"/>
              </a:rPr>
              <a:t> available </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at </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hlinkClick r:id="rId2"/>
              </a:rPr>
              <a:t>http://www.engppt.com/2010/10/programmable-logic-controllers-lectures.html</a:t>
            </a:r>
            <a:endParaRPr lang="en-US" sz="24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Also, </a:t>
            </a:r>
            <a:r>
              <a:rPr lang="en-US" sz="2400" dirty="0">
                <a:solidFill>
                  <a:schemeClr val="tx1">
                    <a:lumMod val="95000"/>
                    <a:lumOff val="5000"/>
                  </a:schemeClr>
                </a:solidFill>
                <a:latin typeface="Times New Roman" panose="02020603050405020304" pitchFamily="18" charset="0"/>
                <a:cs typeface="Times New Roman" panose="02020603050405020304" pitchFamily="18" charset="0"/>
                <a:hlinkClick r:id="rId3"/>
              </a:rPr>
              <a:t>http://jjackson.eng.ua.edu/courses/ece485/lectures/</a:t>
            </a:r>
            <a:endParaRPr lang="en-US" sz="24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By: </a:t>
            </a:r>
            <a:r>
              <a:rPr lang="en-US" sz="2400" b="1" spc="-10" dirty="0">
                <a:solidFill>
                  <a:srgbClr val="000000"/>
                </a:solidFill>
                <a:latin typeface="Times New Roman" panose="02020603050405020304" pitchFamily="18" charset="0"/>
                <a:cs typeface="Times New Roman" panose="02020603050405020304" pitchFamily="18" charset="0"/>
              </a:rPr>
              <a:t>Electrical &amp; Computer Engineering </a:t>
            </a:r>
            <a:r>
              <a:rPr lang="en-US" sz="2400" b="1" spc="0" dirty="0">
                <a:solidFill>
                  <a:srgbClr val="000000"/>
                </a:solidFill>
                <a:latin typeface="Times New Roman" panose="02020603050405020304" pitchFamily="18" charset="0"/>
                <a:cs typeface="Times New Roman" panose="02020603050405020304" pitchFamily="18" charset="0"/>
              </a:rPr>
              <a:t>Dr. D. J. Jackson</a:t>
            </a:r>
          </a:p>
          <a:p>
            <a:endParaRPr lang="en-US" sz="2400" b="1" spc="0" dirty="0">
              <a:solidFill>
                <a:srgbClr val="000000"/>
              </a:solidFill>
              <a:latin typeface="Times New Roman" panose="02020603050405020304" pitchFamily="18" charset="0"/>
              <a:cs typeface="Times New Roman" panose="02020603050405020304" pitchFamily="18" charset="0"/>
            </a:endParaRPr>
          </a:p>
          <a:p>
            <a:endParaRPr lang="en-US" sz="2400" dirty="0">
              <a:solidFill>
                <a:schemeClr val="tx1">
                  <a:lumMod val="95000"/>
                  <a:lumOff val="5000"/>
                </a:schemeClr>
              </a:solidFill>
              <a:latin typeface="Times New Roman" panose="02020603050405020304" pitchFamily="18" charset="0"/>
              <a:cs typeface="Times New Roman" panose="02020603050405020304" pitchFamily="18" charset="0"/>
            </a:endParaRPr>
          </a:p>
          <a:p>
            <a:endParaRPr lang="en-GB" sz="24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1835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427" y="1309602"/>
            <a:ext cx="8568952" cy="3248069"/>
          </a:xfrm>
          <a:prstGeom prst="rect">
            <a:avLst/>
          </a:prstGeom>
        </p:spPr>
        <p:txBody>
          <a:bodyPr wrap="square">
            <a:spAutoFit/>
          </a:bodyPr>
          <a:lstStyle/>
          <a:p>
            <a:pPr algn="ctr">
              <a:lnSpc>
                <a:spcPct val="95999"/>
              </a:lnSpc>
              <a:spcBef>
                <a:spcPts val="4320"/>
              </a:spcBef>
            </a:pPr>
            <a:r>
              <a:rPr lang="en-US" sz="3600" b="1" dirty="0">
                <a:solidFill>
                  <a:srgbClr val="000000"/>
                </a:solidFill>
                <a:latin typeface="Verdana" panose="22635452340000000000" pitchFamily="2"/>
              </a:rPr>
              <a:t>Programmable Logic Controllers</a:t>
            </a:r>
          </a:p>
          <a:p>
            <a:pPr algn="ctr">
              <a:lnSpc>
                <a:spcPct val="95999"/>
              </a:lnSpc>
              <a:spcBef>
                <a:spcPts val="4320"/>
              </a:spcBef>
            </a:pPr>
            <a:r>
              <a:rPr lang="en-US" sz="3600" b="1" dirty="0">
                <a:solidFill>
                  <a:srgbClr val="000000"/>
                </a:solidFill>
                <a:latin typeface="Verdana" panose="22635452340000000000" pitchFamily="2"/>
              </a:rPr>
              <a:t> </a:t>
            </a:r>
          </a:p>
          <a:p>
            <a:pPr algn="ctr">
              <a:lnSpc>
                <a:spcPct val="77759"/>
              </a:lnSpc>
              <a:spcBef>
                <a:spcPts val="360"/>
              </a:spcBef>
            </a:pPr>
            <a:r>
              <a:rPr lang="en-US" sz="3600" b="1" dirty="0">
                <a:solidFill>
                  <a:srgbClr val="000000"/>
                </a:solidFill>
                <a:latin typeface="Verdana" panose="22635452340000000000" pitchFamily="2"/>
              </a:rPr>
              <a:t>Lecture 00</a:t>
            </a:r>
          </a:p>
          <a:p>
            <a:pPr algn="ctr">
              <a:lnSpc>
                <a:spcPct val="77759"/>
              </a:lnSpc>
              <a:spcBef>
                <a:spcPts val="360"/>
              </a:spcBef>
            </a:pPr>
            <a:endParaRPr lang="en-US" sz="3600" b="1" dirty="0">
              <a:solidFill>
                <a:srgbClr val="000000"/>
              </a:solidFill>
              <a:latin typeface="Verdana" panose="22635452340000000000" pitchFamily="2"/>
            </a:endParaRPr>
          </a:p>
          <a:p>
            <a:pPr algn="ctr">
              <a:lnSpc>
                <a:spcPct val="78719"/>
              </a:lnSpc>
              <a:spcBef>
                <a:spcPts val="2160"/>
              </a:spcBef>
            </a:pPr>
            <a:r>
              <a:rPr lang="en-US" sz="2400" spc="-30" dirty="0">
                <a:solidFill>
                  <a:srgbClr val="000000"/>
                </a:solidFill>
                <a:latin typeface="Times New Roman" panose="02020603050405020304" pitchFamily="18" charset="0"/>
                <a:cs typeface="Times New Roman" panose="02020603050405020304" pitchFamily="18" charset="0"/>
              </a:rPr>
              <a:t>Introduction to Process</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0639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016" y="116632"/>
            <a:ext cx="8964488" cy="6524863"/>
          </a:xfrm>
          <a:prstGeom prst="rect">
            <a:avLst/>
          </a:prstGeom>
        </p:spPr>
        <p:txBody>
          <a:bodyPr wrap="square">
            <a:spAutoFit/>
          </a:bodyPr>
          <a:lstStyle/>
          <a:p>
            <a:pPr algn="ctr" eaLnBrk="0"/>
            <a:r>
              <a:rPr lang="en-US" sz="1900" b="1" u="sng" dirty="0">
                <a:latin typeface="Times New Roman" panose="02020603050405020304" pitchFamily="18" charset="0"/>
                <a:cs typeface="Times New Roman" panose="02020603050405020304" pitchFamily="18" charset="0"/>
              </a:rPr>
              <a:t>Grading</a:t>
            </a:r>
            <a:endParaRPr lang="en-GB" sz="1900" dirty="0">
              <a:latin typeface="Times New Roman" panose="02020603050405020304" pitchFamily="18" charset="0"/>
              <a:cs typeface="Times New Roman" panose="02020603050405020304" pitchFamily="18" charset="0"/>
            </a:endParaRPr>
          </a:p>
          <a:p>
            <a:pPr algn="just" eaLnBrk="0"/>
            <a:r>
              <a:rPr lang="en-US" sz="1900" dirty="0">
                <a:latin typeface="Times New Roman" panose="02020603050405020304" pitchFamily="18" charset="0"/>
                <a:cs typeface="Times New Roman" panose="02020603050405020304" pitchFamily="18" charset="0"/>
              </a:rPr>
              <a:t>Attaining the requirements set to succeed in this study subject requires developing an engineering sense, related to this topic, based on emergent analytical and problem solving skills and memorizing topics cannot secure success.</a:t>
            </a:r>
            <a:endParaRPr lang="en-GB" sz="1900" dirty="0">
              <a:latin typeface="Times New Roman" panose="02020603050405020304" pitchFamily="18" charset="0"/>
              <a:cs typeface="Times New Roman" panose="02020603050405020304" pitchFamily="18" charset="0"/>
            </a:endParaRPr>
          </a:p>
          <a:p>
            <a:pPr algn="just" eaLnBrk="0"/>
            <a:r>
              <a:rPr lang="en-US" sz="1900" dirty="0">
                <a:latin typeface="Times New Roman" panose="02020603050405020304" pitchFamily="18" charset="0"/>
                <a:cs typeface="Times New Roman" panose="02020603050405020304" pitchFamily="18" charset="0"/>
              </a:rPr>
              <a:t>In this system the maximum mark is (100%). The grading system is based on the summation of two categories of evaluations:</a:t>
            </a:r>
            <a:endParaRPr lang="en-GB" sz="1900" dirty="0">
              <a:latin typeface="Times New Roman" panose="02020603050405020304" pitchFamily="18" charset="0"/>
              <a:cs typeface="Times New Roman" panose="02020603050405020304" pitchFamily="18" charset="0"/>
            </a:endParaRPr>
          </a:p>
          <a:p>
            <a:pPr algn="just" eaLnBrk="0"/>
            <a:r>
              <a:rPr lang="en-US" sz="1900" dirty="0">
                <a:solidFill>
                  <a:schemeClr val="accent2"/>
                </a:solidFill>
                <a:latin typeface="Times New Roman" panose="02020603050405020304" pitchFamily="18" charset="0"/>
                <a:cs typeface="Times New Roman" panose="02020603050405020304" pitchFamily="18" charset="0"/>
              </a:rPr>
              <a:t>First</a:t>
            </a:r>
            <a:r>
              <a:rPr lang="en-US" sz="1900" dirty="0">
                <a:latin typeface="Times New Roman" panose="02020603050405020304" pitchFamily="18" charset="0"/>
                <a:cs typeface="Times New Roman" panose="02020603050405020304" pitchFamily="18" charset="0"/>
              </a:rPr>
              <a:t>, (</a:t>
            </a:r>
            <a:r>
              <a:rPr lang="en-US" sz="1900" dirty="0">
                <a:solidFill>
                  <a:srgbClr val="FF0000"/>
                </a:solidFill>
                <a:latin typeface="Times New Roman" panose="02020603050405020304" pitchFamily="18" charset="0"/>
                <a:cs typeface="Times New Roman" panose="02020603050405020304" pitchFamily="18" charset="0"/>
              </a:rPr>
              <a:t>40</a:t>
            </a:r>
            <a:r>
              <a:rPr lang="en-US" sz="1900" dirty="0">
                <a:latin typeface="Times New Roman" panose="02020603050405020304" pitchFamily="18" charset="0"/>
                <a:cs typeface="Times New Roman" panose="02020603050405020304" pitchFamily="18" charset="0"/>
              </a:rPr>
              <a:t>%) of the mark is based on the academic year effort of the student which includes but is not restricted to the following:</a:t>
            </a:r>
            <a:endParaRPr lang="en-GB" sz="1900" dirty="0">
              <a:latin typeface="Times New Roman" panose="02020603050405020304" pitchFamily="18" charset="0"/>
              <a:cs typeface="Times New Roman" panose="02020603050405020304" pitchFamily="18" charset="0"/>
            </a:endParaRPr>
          </a:p>
          <a:p>
            <a:pPr algn="just" eaLnBrk="0"/>
            <a:r>
              <a:rPr lang="en-US" sz="1900" dirty="0">
                <a:latin typeface="Times New Roman" panose="02020603050405020304" pitchFamily="18" charset="0"/>
                <a:cs typeface="Times New Roman" panose="02020603050405020304" pitchFamily="18" charset="0"/>
              </a:rPr>
              <a:t>- At least </a:t>
            </a:r>
            <a:r>
              <a:rPr lang="en-US" sz="1900" dirty="0">
                <a:solidFill>
                  <a:srgbClr val="FF0000"/>
                </a:solidFill>
                <a:latin typeface="Times New Roman" panose="02020603050405020304" pitchFamily="18" charset="0"/>
                <a:cs typeface="Times New Roman" panose="02020603050405020304" pitchFamily="18" charset="0"/>
              </a:rPr>
              <a:t>one </a:t>
            </a:r>
            <a:r>
              <a:rPr lang="en-US" sz="1900" dirty="0">
                <a:latin typeface="Times New Roman" panose="02020603050405020304" pitchFamily="18" charset="0"/>
                <a:cs typeface="Times New Roman" panose="02020603050405020304" pitchFamily="18" charset="0"/>
              </a:rPr>
              <a:t>examination are held and the total mark of </a:t>
            </a:r>
            <a:r>
              <a:rPr lang="en-US" sz="1900" dirty="0" smtClean="0">
                <a:solidFill>
                  <a:srgbClr val="FF0000"/>
                </a:solidFill>
                <a:latin typeface="Times New Roman" panose="02020603050405020304" pitchFamily="18" charset="0"/>
                <a:cs typeface="Times New Roman" panose="02020603050405020304" pitchFamily="18" charset="0"/>
              </a:rPr>
              <a:t>15% </a:t>
            </a:r>
            <a:r>
              <a:rPr lang="en-US" sz="1900" dirty="0" smtClean="0">
                <a:latin typeface="Times New Roman" panose="02020603050405020304" pitchFamily="18" charset="0"/>
                <a:cs typeface="Times New Roman" panose="02020603050405020304" pitchFamily="18" charset="0"/>
              </a:rPr>
              <a:t>will </a:t>
            </a:r>
            <a:r>
              <a:rPr lang="en-US" sz="1900" dirty="0">
                <a:latin typeface="Times New Roman" panose="02020603050405020304" pitchFamily="18" charset="0"/>
                <a:cs typeface="Times New Roman" panose="02020603050405020304" pitchFamily="18" charset="0"/>
              </a:rPr>
              <a:t>be collected.</a:t>
            </a:r>
            <a:endParaRPr lang="en-GB" sz="1900" dirty="0">
              <a:latin typeface="Times New Roman" panose="02020603050405020304" pitchFamily="18" charset="0"/>
              <a:cs typeface="Times New Roman" panose="02020603050405020304" pitchFamily="18" charset="0"/>
            </a:endParaRPr>
          </a:p>
          <a:p>
            <a:pPr algn="just" eaLnBrk="0"/>
            <a:r>
              <a:rPr lang="en-US" sz="1900" dirty="0">
                <a:latin typeface="Times New Roman" panose="02020603050405020304" pitchFamily="18" charset="0"/>
                <a:cs typeface="Times New Roman" panose="02020603050405020304" pitchFamily="18" charset="0"/>
              </a:rPr>
              <a:t>- </a:t>
            </a:r>
            <a:r>
              <a:rPr lang="en-US" sz="1900" dirty="0" smtClean="0">
                <a:latin typeface="Times New Roman" panose="02020603050405020304" pitchFamily="18" charset="0"/>
                <a:cs typeface="Times New Roman" panose="02020603050405020304" pitchFamily="18" charset="0"/>
              </a:rPr>
              <a:t>Quizzes(5%), activities </a:t>
            </a:r>
            <a:r>
              <a:rPr lang="en-US" sz="1900" dirty="0">
                <a:latin typeface="Times New Roman" panose="02020603050405020304" pitchFamily="18" charset="0"/>
                <a:cs typeface="Times New Roman" panose="02020603050405020304" pitchFamily="18" charset="0"/>
              </a:rPr>
              <a:t>and </a:t>
            </a:r>
            <a:r>
              <a:rPr lang="en-US" sz="1900" dirty="0" smtClean="0">
                <a:latin typeface="Times New Roman" panose="02020603050405020304" pitchFamily="18" charset="0"/>
                <a:cs typeface="Times New Roman" panose="02020603050405020304" pitchFamily="18" charset="0"/>
              </a:rPr>
              <a:t>Seminars (5%), </a:t>
            </a:r>
            <a:r>
              <a:rPr lang="en-US" sz="1900" dirty="0">
                <a:latin typeface="Times New Roman" panose="02020603050405020304" pitchFamily="18" charset="0"/>
                <a:cs typeface="Times New Roman" panose="02020603050405020304" pitchFamily="18" charset="0"/>
              </a:rPr>
              <a:t>for which the study material is limited and assigned by the instructor</a:t>
            </a:r>
            <a:endParaRPr lang="en-GB" sz="1900" dirty="0">
              <a:latin typeface="Times New Roman" panose="02020603050405020304" pitchFamily="18" charset="0"/>
              <a:cs typeface="Times New Roman" panose="02020603050405020304" pitchFamily="18" charset="0"/>
            </a:endParaRPr>
          </a:p>
          <a:p>
            <a:pPr algn="just" eaLnBrk="0"/>
            <a:r>
              <a:rPr lang="en-US" sz="1900" dirty="0">
                <a:latin typeface="Times New Roman" panose="02020603050405020304" pitchFamily="18" charset="0"/>
                <a:cs typeface="Times New Roman" panose="02020603050405020304" pitchFamily="18" charset="0"/>
              </a:rPr>
              <a:t>- Discussion for  Reports </a:t>
            </a:r>
            <a:r>
              <a:rPr lang="en-US" sz="1900" dirty="0">
                <a:solidFill>
                  <a:srgbClr val="FF0000"/>
                </a:solidFill>
                <a:latin typeface="Times New Roman" panose="02020603050405020304" pitchFamily="18" charset="0"/>
                <a:cs typeface="Times New Roman" panose="02020603050405020304" pitchFamily="18" charset="0"/>
              </a:rPr>
              <a:t>practice</a:t>
            </a:r>
            <a:r>
              <a:rPr lang="en-US" sz="1900" dirty="0">
                <a:latin typeface="Times New Roman" panose="02020603050405020304" pitchFamily="18" charset="0"/>
                <a:cs typeface="Times New Roman" panose="02020603050405020304" pitchFamily="18" charset="0"/>
              </a:rPr>
              <a:t> </a:t>
            </a:r>
            <a:r>
              <a:rPr lang="en-US" sz="1900" dirty="0" smtClean="0">
                <a:latin typeface="Times New Roman" panose="02020603050405020304" pitchFamily="18" charset="0"/>
                <a:cs typeface="Times New Roman" panose="02020603050405020304" pitchFamily="18" charset="0"/>
              </a:rPr>
              <a:t>(15</a:t>
            </a:r>
            <a:r>
              <a:rPr lang="en-US" sz="1900" dirty="0">
                <a:latin typeface="Times New Roman" panose="02020603050405020304" pitchFamily="18" charset="0"/>
                <a:cs typeface="Times New Roman" panose="02020603050405020304" pitchFamily="18" charset="0"/>
              </a:rPr>
              <a:t>%), also assigned by the instructor</a:t>
            </a:r>
            <a:endParaRPr lang="en-GB" sz="1900" dirty="0">
              <a:latin typeface="Times New Roman" panose="02020603050405020304" pitchFamily="18" charset="0"/>
              <a:cs typeface="Times New Roman" panose="02020603050405020304" pitchFamily="18" charset="0"/>
            </a:endParaRPr>
          </a:p>
          <a:p>
            <a:pPr algn="just" eaLnBrk="0"/>
            <a:r>
              <a:rPr lang="en-US" sz="1900" dirty="0">
                <a:latin typeface="Times New Roman" panose="02020603050405020304" pitchFamily="18" charset="0"/>
                <a:cs typeface="Times New Roman" panose="02020603050405020304" pitchFamily="18" charset="0"/>
              </a:rPr>
              <a:t>Active participation of the student in the classroom attendance, activities and discussions may be rewarded by the instructor for up to a limit not exceeding (2%) as a general support margin, on the same basis for all of the students.</a:t>
            </a:r>
            <a:endParaRPr lang="en-GB" sz="1900" dirty="0">
              <a:latin typeface="Times New Roman" panose="02020603050405020304" pitchFamily="18" charset="0"/>
              <a:cs typeface="Times New Roman" panose="02020603050405020304" pitchFamily="18" charset="0"/>
            </a:endParaRPr>
          </a:p>
          <a:p>
            <a:pPr algn="just" eaLnBrk="0"/>
            <a:r>
              <a:rPr lang="en-US" sz="1900" dirty="0">
                <a:solidFill>
                  <a:schemeClr val="accent2"/>
                </a:solidFill>
                <a:latin typeface="Times New Roman" panose="02020603050405020304" pitchFamily="18" charset="0"/>
                <a:cs typeface="Times New Roman" panose="02020603050405020304" pitchFamily="18" charset="0"/>
              </a:rPr>
              <a:t>Second</a:t>
            </a:r>
            <a:r>
              <a:rPr lang="en-US" sz="1900" dirty="0">
                <a:latin typeface="Times New Roman" panose="02020603050405020304" pitchFamily="18" charset="0"/>
                <a:cs typeface="Times New Roman" panose="02020603050405020304" pitchFamily="18" charset="0"/>
              </a:rPr>
              <a:t>, (</a:t>
            </a:r>
            <a:r>
              <a:rPr lang="en-US" sz="1900" dirty="0">
                <a:solidFill>
                  <a:srgbClr val="FF0000"/>
                </a:solidFill>
                <a:latin typeface="Times New Roman" panose="02020603050405020304" pitchFamily="18" charset="0"/>
                <a:cs typeface="Times New Roman" panose="02020603050405020304" pitchFamily="18" charset="0"/>
              </a:rPr>
              <a:t>60</a:t>
            </a:r>
            <a:r>
              <a:rPr lang="en-US" sz="1900" dirty="0">
                <a:latin typeface="Times New Roman" panose="02020603050405020304" pitchFamily="18" charset="0"/>
                <a:cs typeface="Times New Roman" panose="02020603050405020304" pitchFamily="18" charset="0"/>
              </a:rPr>
              <a:t>%) of the mark is based on final examination that is comprehensive for the whole of the study material reviewed during this season and it usually occurs during the month of June. (50% theory and 10% practice) </a:t>
            </a:r>
            <a:endParaRPr lang="en-GB" sz="1900" dirty="0">
              <a:latin typeface="Times New Roman" panose="02020603050405020304" pitchFamily="18" charset="0"/>
              <a:cs typeface="Times New Roman" panose="02020603050405020304" pitchFamily="18" charset="0"/>
            </a:endParaRPr>
          </a:p>
          <a:p>
            <a:pPr algn="just" eaLnBrk="0"/>
            <a:r>
              <a:rPr lang="en-US" sz="1900" dirty="0">
                <a:latin typeface="Times New Roman" panose="02020603050405020304" pitchFamily="18" charset="0"/>
                <a:cs typeface="Times New Roman" panose="02020603050405020304" pitchFamily="18" charset="0"/>
              </a:rPr>
              <a:t>At the end of the evaluation process, if the students could not secure a minimum of (50%), they are given a chance to repeat the final exam in September and they should be able by then to equal or exceed the (50%) limit otherwise they will have to repeat this subject during the next academic year if it did not contradict with the administrative regulations.</a:t>
            </a:r>
            <a:endParaRPr lang="en-GB"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07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60648"/>
            <a:ext cx="8229600" cy="5632311"/>
          </a:xfrm>
          <a:prstGeom prst="rect">
            <a:avLst/>
          </a:prstGeom>
        </p:spPr>
        <p:txBody>
          <a:bodyPr wrap="square">
            <a:spAutoFit/>
          </a:bodyPr>
          <a:lstStyle/>
          <a:p>
            <a:pPr algn="ctr" eaLnBrk="0"/>
            <a:r>
              <a:rPr lang="en-US" sz="2400" b="1" u="sng" dirty="0">
                <a:latin typeface="Times New Roman" panose="02020603050405020304" pitchFamily="18" charset="0"/>
                <a:cs typeface="Times New Roman" panose="02020603050405020304" pitchFamily="18" charset="0"/>
              </a:rPr>
              <a:t>Course Material</a:t>
            </a:r>
            <a:endParaRPr lang="en-GB" sz="2400" b="1" dirty="0">
              <a:latin typeface="Times New Roman" panose="02020603050405020304" pitchFamily="18" charset="0"/>
              <a:cs typeface="Times New Roman" panose="02020603050405020304" pitchFamily="18" charset="0"/>
            </a:endParaRPr>
          </a:p>
          <a:p>
            <a:pPr algn="just" eaLnBrk="0"/>
            <a:r>
              <a:rPr lang="en-US" sz="2400" dirty="0">
                <a:latin typeface="Times New Roman" panose="02020603050405020304" pitchFamily="18" charset="0"/>
                <a:cs typeface="Times New Roman" panose="02020603050405020304" pitchFamily="18" charset="0"/>
              </a:rPr>
              <a:t>Text books:</a:t>
            </a:r>
            <a:endParaRPr lang="en-GB" sz="2400" dirty="0">
              <a:latin typeface="Times New Roman" panose="02020603050405020304" pitchFamily="18" charset="0"/>
              <a:cs typeface="Times New Roman" panose="02020603050405020304" pitchFamily="18" charset="0"/>
            </a:endParaRPr>
          </a:p>
          <a:p>
            <a:pPr marL="342900" indent="-342900" algn="just" eaLnBrk="0">
              <a:buFont typeface="Arial" panose="020B0604020202020204" pitchFamily="34" charset="0"/>
              <a:buChar char="•"/>
            </a:pPr>
            <a:r>
              <a:rPr lang="en-GB" sz="2400" dirty="0">
                <a:latin typeface="Times New Roman" panose="02020603050405020304" pitchFamily="18" charset="0"/>
                <a:cs typeface="Times New Roman" panose="02020603050405020304" pitchFamily="18" charset="0"/>
              </a:rPr>
              <a:t>Hugh Jack, “Automating Manufacturing Systems with PLCs”. Version 4.7, April 14, 2005. </a:t>
            </a:r>
          </a:p>
          <a:p>
            <a:pPr marL="342900" indent="-342900" algn="just" eaLnBrk="0">
              <a:buFont typeface="Arial" panose="020B0604020202020204" pitchFamily="34" charset="0"/>
              <a:buChar char="•"/>
            </a:pPr>
            <a:r>
              <a:rPr lang="en-GB" sz="2400" dirty="0">
                <a:latin typeface="Times New Roman" panose="02020603050405020304" pitchFamily="18" charset="0"/>
                <a:cs typeface="Times New Roman" panose="02020603050405020304" pitchFamily="18" charset="0"/>
              </a:rPr>
              <a:t>W. Bolton. 2006. “Programmable Logic Controllers”. Fourth Edition. ELSEVIER</a:t>
            </a:r>
          </a:p>
          <a:p>
            <a:pPr marL="342900" indent="-342900" algn="just" eaLnBrk="0">
              <a:buFont typeface="Arial" panose="020B0604020202020204" pitchFamily="34" charset="0"/>
              <a:buChar char="•"/>
            </a:pPr>
            <a:r>
              <a:rPr lang="en-GB" sz="2400" dirty="0">
                <a:latin typeface="Times New Roman" panose="02020603050405020304" pitchFamily="18" charset="0"/>
                <a:cs typeface="Times New Roman" panose="02020603050405020304" pitchFamily="18" charset="0"/>
              </a:rPr>
              <a:t>Khaled </a:t>
            </a:r>
            <a:r>
              <a:rPr lang="en-GB" sz="2400" dirty="0" err="1">
                <a:latin typeface="Times New Roman" panose="02020603050405020304" pitchFamily="18" charset="0"/>
                <a:cs typeface="Times New Roman" panose="02020603050405020304" pitchFamily="18" charset="0"/>
              </a:rPr>
              <a:t>Kamel</a:t>
            </a:r>
            <a:r>
              <a:rPr lang="en-GB" sz="2400" dirty="0">
                <a:latin typeface="Times New Roman" panose="02020603050405020304" pitchFamily="18" charset="0"/>
                <a:cs typeface="Times New Roman" panose="02020603050405020304" pitchFamily="18" charset="0"/>
              </a:rPr>
              <a:t> and </a:t>
            </a:r>
            <a:r>
              <a:rPr lang="en-GB" sz="2400" dirty="0" err="1">
                <a:latin typeface="Times New Roman" panose="02020603050405020304" pitchFamily="18" charset="0"/>
                <a:cs typeface="Times New Roman" panose="02020603050405020304" pitchFamily="18" charset="0"/>
              </a:rPr>
              <a:t>Eman</a:t>
            </a:r>
            <a:r>
              <a:rPr lang="en-GB" sz="2400" dirty="0">
                <a:latin typeface="Times New Roman" panose="02020603050405020304" pitchFamily="18" charset="0"/>
                <a:cs typeface="Times New Roman" panose="02020603050405020304" pitchFamily="18" charset="0"/>
              </a:rPr>
              <a:t> Kamel.2014.” Programmable Logic Controllers” by McGraw-Hill Education.</a:t>
            </a:r>
          </a:p>
          <a:p>
            <a:pPr marL="342900" indent="-342900" algn="just" eaLnBrk="0">
              <a:buFont typeface="Arial" panose="020B0604020202020204" pitchFamily="34" charset="0"/>
              <a:buChar char="•"/>
            </a:pPr>
            <a:r>
              <a:rPr lang="en-GB" sz="2400" dirty="0" err="1">
                <a:latin typeface="Times New Roman" panose="02020603050405020304" pitchFamily="18" charset="0"/>
                <a:cs typeface="Times New Roman" panose="02020603050405020304" pitchFamily="18" charset="0"/>
              </a:rPr>
              <a:t>Petruzella</a:t>
            </a:r>
            <a:r>
              <a:rPr lang="en-GB" sz="2400" dirty="0">
                <a:latin typeface="Times New Roman" panose="02020603050405020304" pitchFamily="18" charset="0"/>
                <a:cs typeface="Times New Roman" panose="02020603050405020304" pitchFamily="18" charset="0"/>
              </a:rPr>
              <a:t>, and Frank D. 2011. “Programmable logic controllers”. 4th ed. Published by McGraw-Hill.</a:t>
            </a:r>
            <a:r>
              <a:rPr lang="en-US" sz="2400" dirty="0">
                <a:latin typeface="Times New Roman" panose="02020603050405020304" pitchFamily="18" charset="0"/>
                <a:cs typeface="Times New Roman" panose="02020603050405020304" pitchFamily="18" charset="0"/>
              </a:rPr>
              <a:t> </a:t>
            </a:r>
            <a:r>
              <a:rPr lang="en-GB" sz="2400" i="1" dirty="0">
                <a:solidFill>
                  <a:srgbClr val="FF0000"/>
                </a:solidFill>
                <a:latin typeface="Times New Roman" panose="02020603050405020304" pitchFamily="18" charset="0"/>
                <a:cs typeface="Times New Roman" panose="02020603050405020304" pitchFamily="18" charset="0"/>
              </a:rPr>
              <a:t>Textbook</a:t>
            </a:r>
          </a:p>
          <a:p>
            <a:pPr marL="342900" indent="-342900" algn="just" eaLnBrk="0">
              <a:buFont typeface="Arial" panose="020B0604020202020204" pitchFamily="34" charset="0"/>
              <a:buChar char="•"/>
            </a:pPr>
            <a:r>
              <a:rPr lang="en-GB" sz="2400" dirty="0">
                <a:latin typeface="Times New Roman" panose="02020603050405020304" pitchFamily="18" charset="0"/>
                <a:cs typeface="Times New Roman" panose="02020603050405020304" pitchFamily="18" charset="0"/>
              </a:rPr>
              <a:t>Siemens. “SIMATIC S7-1200 Programmable controller’. System Manual.</a:t>
            </a:r>
            <a:r>
              <a:rPr lang="en-US" sz="2400" dirty="0">
                <a:latin typeface="Times New Roman" panose="02020603050405020304" pitchFamily="18" charset="0"/>
                <a:cs typeface="Times New Roman" panose="02020603050405020304" pitchFamily="18" charset="0"/>
              </a:rPr>
              <a:t> </a:t>
            </a:r>
            <a:r>
              <a:rPr lang="en-US" sz="2400" dirty="0">
                <a:solidFill>
                  <a:schemeClr val="accent1"/>
                </a:solidFill>
                <a:latin typeface="Times New Roman" panose="02020603050405020304" pitchFamily="18" charset="0"/>
                <a:cs typeface="Times New Roman" panose="02020603050405020304" pitchFamily="18" charset="0"/>
              </a:rPr>
              <a:t>And any other PLC book published</a:t>
            </a:r>
            <a:r>
              <a:rPr lang="en-US" sz="2400" dirty="0">
                <a:latin typeface="Times New Roman" panose="02020603050405020304" pitchFamily="18" charset="0"/>
                <a:cs typeface="Times New Roman" panose="02020603050405020304" pitchFamily="18" charset="0"/>
              </a:rPr>
              <a:t>.</a:t>
            </a:r>
            <a:endParaRPr lang="en-GB" sz="2400" dirty="0">
              <a:latin typeface="Times New Roman" panose="02020603050405020304" pitchFamily="18" charset="0"/>
              <a:cs typeface="Times New Roman" panose="02020603050405020304" pitchFamily="18" charset="0"/>
            </a:endParaRPr>
          </a:p>
          <a:p>
            <a:pPr algn="just" eaLnBrk="0"/>
            <a:r>
              <a:rPr lang="en-US" sz="2400" dirty="0">
                <a:latin typeface="Times New Roman" panose="02020603050405020304" pitchFamily="18" charset="0"/>
                <a:cs typeface="Times New Roman" panose="02020603050405020304" pitchFamily="18" charset="0"/>
              </a:rPr>
              <a:t>The core materials of the course consists of the above, articles from journals and internet, and lecture's notes, make sure you read all materials and prepare well before going for the exams.</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5292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3069"/>
            <a:ext cx="8610600" cy="6740307"/>
          </a:xfrm>
          <a:prstGeom prst="rect">
            <a:avLst/>
          </a:prstGeom>
        </p:spPr>
        <p:txBody>
          <a:bodyPr wrap="square">
            <a:spAutoFit/>
          </a:bodyPr>
          <a:lstStyle/>
          <a:p>
            <a:pPr algn="ctr" eaLnBrk="0"/>
            <a:r>
              <a:rPr lang="en-US" sz="2400" b="1" u="sng" dirty="0">
                <a:latin typeface="Times New Roman" panose="02020603050405020304" pitchFamily="18" charset="0"/>
                <a:cs typeface="Times New Roman" panose="02020603050405020304" pitchFamily="18" charset="0"/>
              </a:rPr>
              <a:t>Forms of Teaching</a:t>
            </a:r>
            <a:endParaRPr lang="en-GB" sz="2400" dirty="0">
              <a:latin typeface="Times New Roman" panose="02020603050405020304" pitchFamily="18" charset="0"/>
              <a:cs typeface="Times New Roman" panose="02020603050405020304" pitchFamily="18" charset="0"/>
            </a:endParaRPr>
          </a:p>
          <a:p>
            <a:pPr eaLnBrk="0"/>
            <a:r>
              <a:rPr lang="en-US" sz="2400" dirty="0">
                <a:latin typeface="Times New Roman" panose="02020603050405020304" pitchFamily="18" charset="0"/>
                <a:cs typeface="Times New Roman" panose="02020603050405020304" pitchFamily="18" charset="0"/>
              </a:rPr>
              <a:t>Due to very equations and rules driving, the essence of teaching program is presented by data-show projector with explaining on white board. All explanations of details are prepared on MS power point. There are also assignments and seasonal projects appointed to individual students or groups that help the evaluation process and also support team work effort.</a:t>
            </a:r>
            <a:endParaRPr lang="en-GB" sz="2400" dirty="0">
              <a:latin typeface="Times New Roman" panose="02020603050405020304" pitchFamily="18" charset="0"/>
              <a:cs typeface="Times New Roman" panose="02020603050405020304" pitchFamily="18" charset="0"/>
            </a:endParaRPr>
          </a:p>
          <a:p>
            <a:pPr eaLnBrk="0"/>
            <a:r>
              <a:rPr lang="en-US" sz="2400" dirty="0">
                <a:latin typeface="Times New Roman" panose="02020603050405020304" pitchFamily="18" charset="0"/>
                <a:cs typeface="Times New Roman" panose="02020603050405020304" pitchFamily="18" charset="0"/>
              </a:rPr>
              <a:t>For the student to achieve a level of excellence in the subject, the following items should be given utmost consideration:</a:t>
            </a:r>
            <a:endParaRPr lang="en-GB" sz="2400" dirty="0">
              <a:latin typeface="Times New Roman" panose="02020603050405020304" pitchFamily="18" charset="0"/>
              <a:cs typeface="Times New Roman" panose="02020603050405020304" pitchFamily="18" charset="0"/>
            </a:endParaRPr>
          </a:p>
          <a:p>
            <a:pPr marL="342900" lvl="0" indent="-342900" eaLnBrk="0">
              <a:buFont typeface="+mj-lt"/>
              <a:buAutoNum type="alphaLcPeriod"/>
            </a:pPr>
            <a:r>
              <a:rPr lang="en-US" sz="2400" dirty="0">
                <a:latin typeface="Times New Roman" panose="02020603050405020304" pitchFamily="18" charset="0"/>
                <a:cs typeface="Times New Roman" panose="02020603050405020304" pitchFamily="18" charset="0"/>
              </a:rPr>
              <a:t>Class attendance on regular basis for the purpose of learning.</a:t>
            </a:r>
            <a:endParaRPr lang="en-GB" sz="2400" dirty="0">
              <a:latin typeface="Times New Roman" panose="02020603050405020304" pitchFamily="18" charset="0"/>
              <a:cs typeface="Times New Roman" panose="02020603050405020304" pitchFamily="18" charset="0"/>
            </a:endParaRPr>
          </a:p>
          <a:p>
            <a:pPr marL="342900" lvl="0" indent="-342900" eaLnBrk="0">
              <a:buFont typeface="+mj-lt"/>
              <a:buAutoNum type="alphaLcPeriod"/>
            </a:pPr>
            <a:r>
              <a:rPr lang="en-US" sz="2400" dirty="0">
                <a:latin typeface="Times New Roman" panose="02020603050405020304" pitchFamily="18" charset="0"/>
                <a:cs typeface="Times New Roman" panose="02020603050405020304" pitchFamily="18" charset="0"/>
              </a:rPr>
              <a:t>Active participation in class discussions.</a:t>
            </a:r>
            <a:endParaRPr lang="en-GB" sz="2400" dirty="0">
              <a:latin typeface="Times New Roman" panose="02020603050405020304" pitchFamily="18" charset="0"/>
              <a:cs typeface="Times New Roman" panose="02020603050405020304" pitchFamily="18" charset="0"/>
            </a:endParaRPr>
          </a:p>
          <a:p>
            <a:pPr marL="342900" lvl="0" indent="-342900" eaLnBrk="0">
              <a:buFont typeface="+mj-lt"/>
              <a:buAutoNum type="alphaLcPeriod"/>
            </a:pPr>
            <a:r>
              <a:rPr lang="en-US" sz="2400" dirty="0">
                <a:latin typeface="Times New Roman" panose="02020603050405020304" pitchFamily="18" charset="0"/>
                <a:cs typeface="Times New Roman" panose="02020603050405020304" pitchFamily="18" charset="0"/>
              </a:rPr>
              <a:t>Reviewing the lecture notes and topics on weekly basis, noting the ambiguous points, if any, and requesting clarification during instructor office hours.</a:t>
            </a:r>
            <a:endParaRPr lang="en-GB" sz="2400" dirty="0">
              <a:latin typeface="Times New Roman" panose="02020603050405020304" pitchFamily="18" charset="0"/>
              <a:cs typeface="Times New Roman" panose="02020603050405020304" pitchFamily="18" charset="0"/>
            </a:endParaRPr>
          </a:p>
          <a:p>
            <a:pPr marL="342900" lvl="0" indent="-342900" eaLnBrk="0">
              <a:buFont typeface="+mj-lt"/>
              <a:buAutoNum type="alphaLcPeriod"/>
            </a:pPr>
            <a:r>
              <a:rPr lang="en-US" sz="2400" dirty="0">
                <a:latin typeface="Times New Roman" panose="02020603050405020304" pitchFamily="18" charset="0"/>
                <a:cs typeface="Times New Roman" panose="02020603050405020304" pitchFamily="18" charset="0"/>
              </a:rPr>
              <a:t>Visiting the library on regular basis and checking the internet for other approaches or simplifications of topics and ideas.</a:t>
            </a:r>
            <a:endParaRPr lang="en-GB" sz="2400" dirty="0">
              <a:latin typeface="Times New Roman" panose="02020603050405020304" pitchFamily="18" charset="0"/>
              <a:cs typeface="Times New Roman" panose="02020603050405020304" pitchFamily="18" charset="0"/>
            </a:endParaRPr>
          </a:p>
          <a:p>
            <a:pPr marL="342900" lvl="0" indent="-342900" eaLnBrk="0">
              <a:buFont typeface="+mj-lt"/>
              <a:buAutoNum type="alphaLcPeriod"/>
            </a:pPr>
            <a:r>
              <a:rPr lang="en-US" sz="2400" dirty="0">
                <a:latin typeface="Times New Roman" panose="02020603050405020304" pitchFamily="18" charset="0"/>
                <a:cs typeface="Times New Roman" panose="02020603050405020304" pitchFamily="18" charset="0"/>
              </a:rPr>
              <a:t>Giving adequate and sufficient priority to preparing for weekly, monthly and final tests.</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55924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56421631"/>
              </p:ext>
            </p:extLst>
          </p:nvPr>
        </p:nvGraphicFramePr>
        <p:xfrm>
          <a:off x="251521" y="473038"/>
          <a:ext cx="8208912" cy="5980298"/>
        </p:xfrm>
        <a:graphic>
          <a:graphicData uri="http://schemas.openxmlformats.org/drawingml/2006/table">
            <a:tbl>
              <a:tblPr firstRow="1" firstCol="1" bandRow="1">
                <a:tableStyleId>{5C22544A-7EE6-4342-B048-85BDC9FD1C3A}</a:tableStyleId>
              </a:tblPr>
              <a:tblGrid>
                <a:gridCol w="2052229">
                  <a:extLst>
                    <a:ext uri="{9D8B030D-6E8A-4147-A177-3AD203B41FA5}">
                      <a16:colId xmlns="" xmlns:a16="http://schemas.microsoft.com/office/drawing/2014/main" val="20000"/>
                    </a:ext>
                  </a:extLst>
                </a:gridCol>
                <a:gridCol w="6156683">
                  <a:extLst>
                    <a:ext uri="{9D8B030D-6E8A-4147-A177-3AD203B41FA5}">
                      <a16:colId xmlns="" xmlns:a16="http://schemas.microsoft.com/office/drawing/2014/main" val="20001"/>
                    </a:ext>
                  </a:extLst>
                </a:gridCol>
              </a:tblGrid>
              <a:tr h="350011">
                <a:tc>
                  <a:txBody>
                    <a:bodyPr/>
                    <a:lstStyle/>
                    <a:p>
                      <a:pPr algn="ct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Week</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gn="ctr">
                        <a:lnSpc>
                          <a:spcPct val="115000"/>
                        </a:lnSpc>
                        <a:spcAft>
                          <a:spcPts val="0"/>
                        </a:spcAft>
                      </a:pPr>
                      <a:r>
                        <a:rPr lang="en-GB" sz="2000">
                          <a:effectLst/>
                          <a:latin typeface="Times New Roman" panose="02020603050405020304" pitchFamily="18" charset="0"/>
                          <a:cs typeface="Times New Roman" panose="02020603050405020304" pitchFamily="18" charset="0"/>
                        </a:rPr>
                        <a:t>Topic</a:t>
                      </a:r>
                      <a:endParaRPr lang="en-GB" sz="2000">
                        <a:effectLst/>
                        <a:latin typeface="Times New Roman" panose="02020603050405020304" pitchFamily="18" charset="0"/>
                        <a:ea typeface="Calibri"/>
                        <a:cs typeface="Times New Roman" panose="02020603050405020304" pitchFamily="18" charset="0"/>
                      </a:endParaRPr>
                    </a:p>
                  </a:txBody>
                  <a:tcPr marL="0" marR="0" marT="0" marB="0" anchor="ctr"/>
                </a:tc>
                <a:extLst>
                  <a:ext uri="{0D108BD9-81ED-4DB2-BD59-A6C34878D82A}">
                    <a16:rowId xmlns="" xmlns:a16="http://schemas.microsoft.com/office/drawing/2014/main" val="10000"/>
                  </a:ext>
                </a:extLst>
              </a:tr>
              <a:tr h="346147">
                <a:tc>
                  <a:txBody>
                    <a:bodyPr/>
                    <a:lstStyle/>
                    <a:p>
                      <a:pPr algn="ct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Week </a:t>
                      </a:r>
                      <a:r>
                        <a:rPr lang="en-GB" sz="2000" dirty="0">
                          <a:effectLst/>
                          <a:latin typeface="Times New Roman" panose="02020603050405020304" pitchFamily="18" charset="0"/>
                          <a:cs typeface="Times New Roman" panose="02020603050405020304" pitchFamily="18" charset="0"/>
                        </a:rPr>
                        <a:t>1</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nSpc>
                          <a:spcPct val="115000"/>
                        </a:lnSpc>
                        <a:spcAft>
                          <a:spcPts val="0"/>
                        </a:spcAft>
                      </a:pPr>
                      <a:r>
                        <a:rPr lang="en-GB" sz="2000">
                          <a:effectLst/>
                          <a:latin typeface="Times New Roman" panose="02020603050405020304" pitchFamily="18" charset="0"/>
                          <a:cs typeface="Times New Roman" panose="02020603050405020304" pitchFamily="18" charset="0"/>
                        </a:rPr>
                        <a:t>Introduction to PLCs</a:t>
                      </a:r>
                      <a:endParaRPr lang="en-GB" sz="2000">
                        <a:effectLst/>
                        <a:latin typeface="Times New Roman" panose="02020603050405020304" pitchFamily="18" charset="0"/>
                        <a:ea typeface="Calibri"/>
                        <a:cs typeface="Times New Roman" panose="02020603050405020304" pitchFamily="18" charset="0"/>
                      </a:endParaRPr>
                    </a:p>
                  </a:txBody>
                  <a:tcPr marL="0" marR="0" marT="0" marB="0" anchor="ctr"/>
                </a:tc>
                <a:extLst>
                  <a:ext uri="{0D108BD9-81ED-4DB2-BD59-A6C34878D82A}">
                    <a16:rowId xmlns="" xmlns:a16="http://schemas.microsoft.com/office/drawing/2014/main" val="10001"/>
                  </a:ext>
                </a:extLst>
              </a:tr>
              <a:tr h="346147">
                <a:tc>
                  <a:txBody>
                    <a:bodyPr/>
                    <a:lstStyle/>
                    <a:p>
                      <a:pPr algn="ct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Week </a:t>
                      </a:r>
                      <a:r>
                        <a:rPr lang="en-GB" sz="2000" dirty="0">
                          <a:effectLst/>
                          <a:latin typeface="Times New Roman" panose="02020603050405020304" pitchFamily="18" charset="0"/>
                          <a:cs typeface="Times New Roman" panose="02020603050405020304" pitchFamily="18" charset="0"/>
                        </a:rPr>
                        <a:t>2</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nSpc>
                          <a:spcPct val="115000"/>
                        </a:lnSpc>
                        <a:spcAft>
                          <a:spcPts val="0"/>
                        </a:spcAft>
                      </a:pPr>
                      <a:r>
                        <a:rPr lang="en-GB" sz="2000">
                          <a:effectLst/>
                          <a:latin typeface="Times New Roman" panose="02020603050405020304" pitchFamily="18" charset="0"/>
                          <a:cs typeface="Times New Roman" panose="02020603050405020304" pitchFamily="18" charset="0"/>
                        </a:rPr>
                        <a:t>PLC Basics</a:t>
                      </a:r>
                      <a:endParaRPr lang="en-GB" sz="2000">
                        <a:effectLst/>
                        <a:latin typeface="Times New Roman" panose="02020603050405020304" pitchFamily="18" charset="0"/>
                        <a:ea typeface="Calibri"/>
                        <a:cs typeface="Times New Roman" panose="02020603050405020304" pitchFamily="18" charset="0"/>
                      </a:endParaRPr>
                    </a:p>
                  </a:txBody>
                  <a:tcPr marL="0" marR="0" marT="0" marB="0" anchor="ctr"/>
                </a:tc>
                <a:extLst>
                  <a:ext uri="{0D108BD9-81ED-4DB2-BD59-A6C34878D82A}">
                    <a16:rowId xmlns="" xmlns:a16="http://schemas.microsoft.com/office/drawing/2014/main" val="10002"/>
                  </a:ext>
                </a:extLst>
              </a:tr>
              <a:tr h="346147">
                <a:tc>
                  <a:txBody>
                    <a:bodyPr/>
                    <a:lstStyle/>
                    <a:p>
                      <a:pPr algn="ct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Week </a:t>
                      </a:r>
                      <a:r>
                        <a:rPr lang="en-GB" sz="2000" dirty="0">
                          <a:effectLst/>
                          <a:latin typeface="Times New Roman" panose="02020603050405020304" pitchFamily="18" charset="0"/>
                          <a:cs typeface="Times New Roman" panose="02020603050405020304" pitchFamily="18" charset="0"/>
                        </a:rPr>
                        <a:t>3</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nSpc>
                          <a:spcPct val="115000"/>
                        </a:lnSpc>
                        <a:spcAft>
                          <a:spcPts val="0"/>
                        </a:spcAft>
                      </a:pPr>
                      <a:r>
                        <a:rPr lang="en-GB" sz="2000">
                          <a:effectLst/>
                          <a:latin typeface="Times New Roman" panose="02020603050405020304" pitchFamily="18" charset="0"/>
                          <a:cs typeface="Times New Roman" panose="02020603050405020304" pitchFamily="18" charset="0"/>
                        </a:rPr>
                        <a:t>PLC Addressing and Basic Instructions</a:t>
                      </a:r>
                      <a:endParaRPr lang="en-GB" sz="2000">
                        <a:effectLst/>
                        <a:latin typeface="Times New Roman" panose="02020603050405020304" pitchFamily="18" charset="0"/>
                        <a:ea typeface="Calibri"/>
                        <a:cs typeface="Times New Roman" panose="02020603050405020304" pitchFamily="18" charset="0"/>
                      </a:endParaRPr>
                    </a:p>
                  </a:txBody>
                  <a:tcPr marL="0" marR="0" marT="0" marB="0" anchor="ctr"/>
                </a:tc>
                <a:extLst>
                  <a:ext uri="{0D108BD9-81ED-4DB2-BD59-A6C34878D82A}">
                    <a16:rowId xmlns="" xmlns:a16="http://schemas.microsoft.com/office/drawing/2014/main" val="10003"/>
                  </a:ext>
                </a:extLst>
              </a:tr>
              <a:tr h="346147">
                <a:tc>
                  <a:txBody>
                    <a:bodyPr/>
                    <a:lstStyle/>
                    <a:p>
                      <a:pPr algn="ct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Week </a:t>
                      </a:r>
                      <a:r>
                        <a:rPr lang="en-GB" sz="2000" dirty="0">
                          <a:effectLst/>
                          <a:latin typeface="Times New Roman" panose="02020603050405020304" pitchFamily="18" charset="0"/>
                          <a:cs typeface="Times New Roman" panose="02020603050405020304" pitchFamily="18" charset="0"/>
                        </a:rPr>
                        <a:t>4</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nSpc>
                          <a:spcPct val="115000"/>
                        </a:lnSpc>
                        <a:spcAft>
                          <a:spcPts val="0"/>
                        </a:spcAft>
                      </a:pPr>
                      <a:r>
                        <a:rPr lang="en-GB" sz="2000">
                          <a:effectLst/>
                          <a:latin typeface="Times New Roman" panose="02020603050405020304" pitchFamily="18" charset="0"/>
                          <a:cs typeface="Times New Roman" panose="02020603050405020304" pitchFamily="18" charset="0"/>
                        </a:rPr>
                        <a:t>Basic Ladder Logic Programming</a:t>
                      </a:r>
                      <a:endParaRPr lang="en-GB" sz="2000">
                        <a:effectLst/>
                        <a:latin typeface="Times New Roman" panose="02020603050405020304" pitchFamily="18" charset="0"/>
                        <a:ea typeface="Calibri"/>
                        <a:cs typeface="Times New Roman" panose="02020603050405020304" pitchFamily="18" charset="0"/>
                      </a:endParaRPr>
                    </a:p>
                  </a:txBody>
                  <a:tcPr marL="0" marR="0" marT="0" marB="0" anchor="ctr"/>
                </a:tc>
                <a:extLst>
                  <a:ext uri="{0D108BD9-81ED-4DB2-BD59-A6C34878D82A}">
                    <a16:rowId xmlns="" xmlns:a16="http://schemas.microsoft.com/office/drawing/2014/main" val="10004"/>
                  </a:ext>
                </a:extLst>
              </a:tr>
              <a:tr h="346147">
                <a:tc>
                  <a:txBody>
                    <a:bodyPr/>
                    <a:lstStyle/>
                    <a:p>
                      <a:pPr algn="ct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Week </a:t>
                      </a:r>
                      <a:r>
                        <a:rPr lang="en-GB" sz="2000" dirty="0">
                          <a:effectLst/>
                          <a:latin typeface="Times New Roman" panose="02020603050405020304" pitchFamily="18" charset="0"/>
                          <a:cs typeface="Times New Roman" panose="02020603050405020304" pitchFamily="18" charset="0"/>
                        </a:rPr>
                        <a:t>5</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nSpc>
                          <a:spcPct val="115000"/>
                        </a:lnSpc>
                        <a:spcAft>
                          <a:spcPts val="0"/>
                        </a:spcAft>
                      </a:pPr>
                      <a:r>
                        <a:rPr lang="en-GB" sz="2000">
                          <a:effectLst/>
                          <a:latin typeface="Times New Roman" panose="02020603050405020304" pitchFamily="18" charset="0"/>
                          <a:cs typeface="Times New Roman" panose="02020603050405020304" pitchFamily="18" charset="0"/>
                        </a:rPr>
                        <a:t>PLC Timer Functions</a:t>
                      </a:r>
                      <a:endParaRPr lang="en-GB" sz="2000">
                        <a:effectLst/>
                        <a:latin typeface="Times New Roman" panose="02020603050405020304" pitchFamily="18" charset="0"/>
                        <a:ea typeface="Calibri"/>
                        <a:cs typeface="Times New Roman" panose="02020603050405020304" pitchFamily="18" charset="0"/>
                      </a:endParaRPr>
                    </a:p>
                  </a:txBody>
                  <a:tcPr marL="0" marR="0" marT="0" marB="0" anchor="ctr"/>
                </a:tc>
                <a:extLst>
                  <a:ext uri="{0D108BD9-81ED-4DB2-BD59-A6C34878D82A}">
                    <a16:rowId xmlns="" xmlns:a16="http://schemas.microsoft.com/office/drawing/2014/main" val="10005"/>
                  </a:ext>
                </a:extLst>
              </a:tr>
              <a:tr h="346147">
                <a:tc>
                  <a:txBody>
                    <a:bodyPr/>
                    <a:lstStyle/>
                    <a:p>
                      <a:pPr algn="ct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Week </a:t>
                      </a:r>
                      <a:r>
                        <a:rPr lang="en-GB" sz="2000" dirty="0">
                          <a:effectLst/>
                          <a:latin typeface="Times New Roman" panose="02020603050405020304" pitchFamily="18" charset="0"/>
                          <a:cs typeface="Times New Roman" panose="02020603050405020304" pitchFamily="18" charset="0"/>
                        </a:rPr>
                        <a:t>6</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PLC Counter Functions</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extLst>
                  <a:ext uri="{0D108BD9-81ED-4DB2-BD59-A6C34878D82A}">
                    <a16:rowId xmlns="" xmlns:a16="http://schemas.microsoft.com/office/drawing/2014/main" val="10006"/>
                  </a:ext>
                </a:extLst>
              </a:tr>
              <a:tr h="346147">
                <a:tc>
                  <a:txBody>
                    <a:bodyPr/>
                    <a:lstStyle/>
                    <a:p>
                      <a:pPr algn="ct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Week </a:t>
                      </a:r>
                      <a:r>
                        <a:rPr lang="en-GB" sz="2000" dirty="0">
                          <a:effectLst/>
                          <a:latin typeface="Times New Roman" panose="02020603050405020304" pitchFamily="18" charset="0"/>
                          <a:cs typeface="Times New Roman" panose="02020603050405020304" pitchFamily="18" charset="0"/>
                        </a:rPr>
                        <a:t>7</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nSpc>
                          <a:spcPct val="115000"/>
                        </a:lnSpc>
                        <a:spcAft>
                          <a:spcPts val="0"/>
                        </a:spcAft>
                      </a:pPr>
                      <a:r>
                        <a:rPr lang="en-GB" sz="2000" dirty="0">
                          <a:effectLst/>
                          <a:latin typeface="Times New Roman" panose="02020603050405020304" pitchFamily="18" charset="0"/>
                          <a:cs typeface="Times New Roman" panose="02020603050405020304" pitchFamily="18" charset="0"/>
                        </a:rPr>
                        <a:t>Comparison and Math Operations</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r>
              <a:tr h="346147">
                <a:tc>
                  <a:txBody>
                    <a:bodyPr/>
                    <a:lstStyle/>
                    <a:p>
                      <a:pPr algn="ct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Week </a:t>
                      </a:r>
                      <a:r>
                        <a:rPr lang="en-GB" sz="2000" dirty="0">
                          <a:effectLst/>
                          <a:latin typeface="Times New Roman" panose="02020603050405020304" pitchFamily="18" charset="0"/>
                          <a:cs typeface="Times New Roman" panose="02020603050405020304" pitchFamily="18" charset="0"/>
                        </a:rPr>
                        <a:t>8</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nSpc>
                          <a:spcPct val="115000"/>
                        </a:lnSpc>
                        <a:spcAft>
                          <a:spcPts val="0"/>
                        </a:spcAft>
                      </a:pPr>
                      <a:r>
                        <a:rPr lang="en-GB" sz="2000">
                          <a:effectLst/>
                          <a:latin typeface="Times New Roman" panose="02020603050405020304" pitchFamily="18" charset="0"/>
                          <a:cs typeface="Times New Roman" panose="02020603050405020304" pitchFamily="18" charset="0"/>
                        </a:rPr>
                        <a:t>Data Handling and Program Control Flow Instructions</a:t>
                      </a:r>
                      <a:endParaRPr lang="en-GB" sz="2000">
                        <a:effectLst/>
                        <a:latin typeface="Times New Roman" panose="02020603050405020304" pitchFamily="18" charset="0"/>
                        <a:ea typeface="Calibri"/>
                        <a:cs typeface="Times New Roman" panose="02020603050405020304" pitchFamily="18" charset="0"/>
                      </a:endParaRPr>
                    </a:p>
                  </a:txBody>
                  <a:tcPr marL="0" marR="0" marT="0" marB="0" anchor="ctr"/>
                </a:tc>
                <a:extLst>
                  <a:ext uri="{0D108BD9-81ED-4DB2-BD59-A6C34878D82A}">
                    <a16:rowId xmlns="" xmlns:a16="http://schemas.microsoft.com/office/drawing/2014/main" val="10007"/>
                  </a:ext>
                </a:extLst>
              </a:tr>
              <a:tr h="346147">
                <a:tc>
                  <a:txBody>
                    <a:bodyPr/>
                    <a:lstStyle/>
                    <a:p>
                      <a:pPr algn="ct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Week </a:t>
                      </a:r>
                      <a:r>
                        <a:rPr lang="en-GB" sz="2000" dirty="0">
                          <a:effectLst/>
                          <a:latin typeface="Times New Roman" panose="02020603050405020304" pitchFamily="18" charset="0"/>
                          <a:cs typeface="Times New Roman" panose="02020603050405020304" pitchFamily="18" charset="0"/>
                        </a:rPr>
                        <a:t>9</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nSpc>
                          <a:spcPct val="115000"/>
                        </a:lnSpc>
                        <a:spcAft>
                          <a:spcPts val="0"/>
                        </a:spcAft>
                      </a:pPr>
                      <a:r>
                        <a:rPr lang="en-GB" sz="2000">
                          <a:effectLst/>
                          <a:latin typeface="Times New Roman" panose="02020603050405020304" pitchFamily="18" charset="0"/>
                          <a:cs typeface="Times New Roman" panose="02020603050405020304" pitchFamily="18" charset="0"/>
                        </a:rPr>
                        <a:t>Application Specific Instructions</a:t>
                      </a:r>
                      <a:endParaRPr lang="en-GB" sz="2000">
                        <a:effectLst/>
                        <a:latin typeface="Times New Roman" panose="02020603050405020304" pitchFamily="18" charset="0"/>
                        <a:ea typeface="Calibri"/>
                        <a:cs typeface="Times New Roman" panose="02020603050405020304" pitchFamily="18" charset="0"/>
                      </a:endParaRPr>
                    </a:p>
                  </a:txBody>
                  <a:tcPr marL="0" marR="0" marT="0" marB="0" anchor="ctr"/>
                </a:tc>
                <a:extLst>
                  <a:ext uri="{0D108BD9-81ED-4DB2-BD59-A6C34878D82A}">
                    <a16:rowId xmlns="" xmlns:a16="http://schemas.microsoft.com/office/drawing/2014/main" val="10008"/>
                  </a:ext>
                </a:extLst>
              </a:tr>
              <a:tr h="346147">
                <a:tc>
                  <a:txBody>
                    <a:bodyPr/>
                    <a:lstStyle/>
                    <a:p>
                      <a:pPr algn="ct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Week </a:t>
                      </a:r>
                      <a:r>
                        <a:rPr lang="en-GB" sz="2000" dirty="0">
                          <a:effectLst/>
                          <a:latin typeface="Times New Roman" panose="02020603050405020304" pitchFamily="18" charset="0"/>
                          <a:cs typeface="Times New Roman" panose="02020603050405020304" pitchFamily="18" charset="0"/>
                        </a:rPr>
                        <a:t>10</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nSpc>
                          <a:spcPct val="115000"/>
                        </a:lnSpc>
                        <a:spcAft>
                          <a:spcPts val="0"/>
                        </a:spcAft>
                      </a:pPr>
                      <a:r>
                        <a:rPr lang="en-GB" sz="2000">
                          <a:effectLst/>
                          <a:latin typeface="Times New Roman" panose="02020603050405020304" pitchFamily="18" charset="0"/>
                          <a:cs typeface="Times New Roman" panose="02020603050405020304" pitchFamily="18" charset="0"/>
                        </a:rPr>
                        <a:t>File Instructions</a:t>
                      </a:r>
                      <a:endParaRPr lang="en-GB" sz="2000">
                        <a:effectLst/>
                        <a:latin typeface="Times New Roman" panose="02020603050405020304" pitchFamily="18" charset="0"/>
                        <a:ea typeface="Calibri"/>
                        <a:cs typeface="Times New Roman" panose="02020603050405020304" pitchFamily="18" charset="0"/>
                      </a:endParaRPr>
                    </a:p>
                  </a:txBody>
                  <a:tcPr marL="0" marR="0" marT="0" marB="0" anchor="ctr"/>
                </a:tc>
                <a:extLst>
                  <a:ext uri="{0D108BD9-81ED-4DB2-BD59-A6C34878D82A}">
                    <a16:rowId xmlns="" xmlns:a16="http://schemas.microsoft.com/office/drawing/2014/main" val="10009"/>
                  </a:ext>
                </a:extLst>
              </a:tr>
              <a:tr h="346147">
                <a:tc>
                  <a:txBody>
                    <a:bodyPr/>
                    <a:lstStyle/>
                    <a:p>
                      <a:pPr algn="ct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Week </a:t>
                      </a:r>
                      <a:r>
                        <a:rPr lang="en-GB" sz="2000" dirty="0">
                          <a:effectLst/>
                          <a:latin typeface="Times New Roman" panose="02020603050405020304" pitchFamily="18" charset="0"/>
                          <a:cs typeface="Times New Roman" panose="02020603050405020304" pitchFamily="18" charset="0"/>
                        </a:rPr>
                        <a:t>11</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nSpc>
                          <a:spcPct val="115000"/>
                        </a:lnSpc>
                        <a:spcAft>
                          <a:spcPts val="0"/>
                        </a:spcAft>
                      </a:pPr>
                      <a:r>
                        <a:rPr lang="en-GB" sz="2000">
                          <a:effectLst/>
                          <a:latin typeface="Times New Roman" panose="02020603050405020304" pitchFamily="18" charset="0"/>
                          <a:cs typeface="Times New Roman" panose="02020603050405020304" pitchFamily="18" charset="0"/>
                        </a:rPr>
                        <a:t>I/O Module Types</a:t>
                      </a:r>
                      <a:endParaRPr lang="en-GB" sz="2000">
                        <a:effectLst/>
                        <a:latin typeface="Times New Roman" panose="02020603050405020304" pitchFamily="18" charset="0"/>
                        <a:ea typeface="Calibri"/>
                        <a:cs typeface="Times New Roman" panose="02020603050405020304" pitchFamily="18" charset="0"/>
                      </a:endParaRPr>
                    </a:p>
                  </a:txBody>
                  <a:tcPr marL="0" marR="0" marT="0" marB="0" anchor="ctr"/>
                </a:tc>
                <a:extLst>
                  <a:ext uri="{0D108BD9-81ED-4DB2-BD59-A6C34878D82A}">
                    <a16:rowId xmlns="" xmlns:a16="http://schemas.microsoft.com/office/drawing/2014/main" val="10010"/>
                  </a:ext>
                </a:extLst>
              </a:tr>
              <a:tr h="346147">
                <a:tc>
                  <a:txBody>
                    <a:bodyPr/>
                    <a:lstStyle/>
                    <a:p>
                      <a:pPr algn="ct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Week </a:t>
                      </a:r>
                      <a:r>
                        <a:rPr lang="en-GB" sz="2000" dirty="0">
                          <a:effectLst/>
                          <a:latin typeface="Times New Roman" panose="02020603050405020304" pitchFamily="18" charset="0"/>
                          <a:cs typeface="Times New Roman" panose="02020603050405020304" pitchFamily="18" charset="0"/>
                        </a:rPr>
                        <a:t>12</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nSpc>
                          <a:spcPct val="115000"/>
                        </a:lnSpc>
                        <a:spcAft>
                          <a:spcPts val="0"/>
                        </a:spcAft>
                      </a:pPr>
                      <a:r>
                        <a:rPr lang="en-GB" sz="2000">
                          <a:effectLst/>
                          <a:latin typeface="Times New Roman" panose="02020603050405020304" pitchFamily="18" charset="0"/>
                          <a:cs typeface="Times New Roman" panose="02020603050405020304" pitchFamily="18" charset="0"/>
                        </a:rPr>
                        <a:t>Communications and Communications Instructions</a:t>
                      </a:r>
                      <a:endParaRPr lang="en-GB" sz="2000">
                        <a:effectLst/>
                        <a:latin typeface="Times New Roman" panose="02020603050405020304" pitchFamily="18" charset="0"/>
                        <a:ea typeface="Calibri"/>
                        <a:cs typeface="Times New Roman" panose="02020603050405020304" pitchFamily="18" charset="0"/>
                      </a:endParaRPr>
                    </a:p>
                  </a:txBody>
                  <a:tcPr marL="0" marR="0" marT="0" marB="0" anchor="ctr"/>
                </a:tc>
                <a:extLst>
                  <a:ext uri="{0D108BD9-81ED-4DB2-BD59-A6C34878D82A}">
                    <a16:rowId xmlns="" xmlns:a16="http://schemas.microsoft.com/office/drawing/2014/main" val="10011"/>
                  </a:ext>
                </a:extLst>
              </a:tr>
              <a:tr h="346147">
                <a:tc>
                  <a:txBody>
                    <a:bodyPr/>
                    <a:lstStyle/>
                    <a:p>
                      <a:pPr algn="ct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Week </a:t>
                      </a:r>
                      <a:r>
                        <a:rPr lang="en-GB" sz="2000" dirty="0">
                          <a:effectLst/>
                          <a:latin typeface="Times New Roman" panose="02020603050405020304" pitchFamily="18" charset="0"/>
                          <a:cs typeface="Times New Roman" panose="02020603050405020304" pitchFamily="18" charset="0"/>
                        </a:rPr>
                        <a:t>13</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nSpc>
                          <a:spcPct val="115000"/>
                        </a:lnSpc>
                        <a:spcAft>
                          <a:spcPts val="0"/>
                        </a:spcAft>
                      </a:pPr>
                      <a:r>
                        <a:rPr lang="en-GB" sz="2000">
                          <a:effectLst/>
                          <a:latin typeface="Times New Roman" panose="02020603050405020304" pitchFamily="18" charset="0"/>
                          <a:cs typeface="Times New Roman" panose="02020603050405020304" pitchFamily="18" charset="0"/>
                        </a:rPr>
                        <a:t>Interrupts</a:t>
                      </a:r>
                      <a:endParaRPr lang="en-GB" sz="2000">
                        <a:effectLst/>
                        <a:latin typeface="Times New Roman" panose="02020603050405020304" pitchFamily="18" charset="0"/>
                        <a:ea typeface="Calibri"/>
                        <a:cs typeface="Times New Roman" panose="02020603050405020304" pitchFamily="18" charset="0"/>
                      </a:endParaRPr>
                    </a:p>
                  </a:txBody>
                  <a:tcPr marL="0" marR="0" marT="0" marB="0" anchor="ctr"/>
                </a:tc>
                <a:extLst>
                  <a:ext uri="{0D108BD9-81ED-4DB2-BD59-A6C34878D82A}">
                    <a16:rowId xmlns="" xmlns:a16="http://schemas.microsoft.com/office/drawing/2014/main" val="10012"/>
                  </a:ext>
                </a:extLst>
              </a:tr>
              <a:tr h="346147">
                <a:tc>
                  <a:txBody>
                    <a:bodyPr/>
                    <a:lstStyle/>
                    <a:p>
                      <a:pPr algn="ct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Week </a:t>
                      </a:r>
                      <a:r>
                        <a:rPr lang="en-GB" sz="2000" dirty="0">
                          <a:effectLst/>
                          <a:latin typeface="Times New Roman" panose="02020603050405020304" pitchFamily="18" charset="0"/>
                          <a:cs typeface="Times New Roman" panose="02020603050405020304" pitchFamily="18" charset="0"/>
                        </a:rPr>
                        <a:t>14</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nSpc>
                          <a:spcPct val="115000"/>
                        </a:lnSpc>
                        <a:spcAft>
                          <a:spcPts val="0"/>
                        </a:spcAft>
                      </a:pPr>
                      <a:r>
                        <a:rPr lang="en-GB" sz="2000">
                          <a:effectLst/>
                          <a:latin typeface="Times New Roman" panose="02020603050405020304" pitchFamily="18" charset="0"/>
                          <a:cs typeface="Times New Roman" panose="02020603050405020304" pitchFamily="18" charset="0"/>
                        </a:rPr>
                        <a:t>Interrupt Function Files: Selectable Timed Interrupt (STI)</a:t>
                      </a:r>
                      <a:endParaRPr lang="en-GB" sz="2000">
                        <a:effectLst/>
                        <a:latin typeface="Times New Roman" panose="02020603050405020304" pitchFamily="18" charset="0"/>
                        <a:ea typeface="Calibri"/>
                        <a:cs typeface="Times New Roman" panose="02020603050405020304" pitchFamily="18" charset="0"/>
                      </a:endParaRPr>
                    </a:p>
                  </a:txBody>
                  <a:tcPr marL="0" marR="0" marT="0" marB="0" anchor="ctr"/>
                </a:tc>
                <a:extLst>
                  <a:ext uri="{0D108BD9-81ED-4DB2-BD59-A6C34878D82A}">
                    <a16:rowId xmlns="" xmlns:a16="http://schemas.microsoft.com/office/drawing/2014/main" val="10013"/>
                  </a:ext>
                </a:extLst>
              </a:tr>
              <a:tr h="722498">
                <a:tc>
                  <a:txBody>
                    <a:bodyPr/>
                    <a:lstStyle/>
                    <a:p>
                      <a:pPr algn="ctr">
                        <a:lnSpc>
                          <a:spcPct val="115000"/>
                        </a:lnSpc>
                        <a:spcAft>
                          <a:spcPts val="0"/>
                        </a:spcAft>
                      </a:pPr>
                      <a:r>
                        <a:rPr lang="en-GB" sz="2000" dirty="0" smtClean="0">
                          <a:effectLst/>
                          <a:latin typeface="Times New Roman" panose="02020603050405020304" pitchFamily="18" charset="0"/>
                          <a:cs typeface="Times New Roman" panose="02020603050405020304" pitchFamily="18" charset="0"/>
                        </a:rPr>
                        <a:t>Week </a:t>
                      </a:r>
                      <a:r>
                        <a:rPr lang="en-GB" sz="2000" dirty="0">
                          <a:effectLst/>
                          <a:latin typeface="Times New Roman" panose="02020603050405020304" pitchFamily="18" charset="0"/>
                          <a:cs typeface="Times New Roman" panose="02020603050405020304" pitchFamily="18" charset="0"/>
                        </a:rPr>
                        <a:t>15</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nSpc>
                          <a:spcPct val="115000"/>
                        </a:lnSpc>
                        <a:spcAft>
                          <a:spcPts val="0"/>
                        </a:spcAft>
                      </a:pPr>
                      <a:r>
                        <a:rPr lang="en-GB" sz="2000" dirty="0">
                          <a:effectLst/>
                          <a:latin typeface="Times New Roman" panose="02020603050405020304" pitchFamily="18" charset="0"/>
                          <a:cs typeface="Times New Roman" panose="02020603050405020304" pitchFamily="18" charset="0"/>
                        </a:rPr>
                        <a:t>Ethernet-Based Communication Setup and MSG Instruction Use</a:t>
                      </a:r>
                      <a:endParaRPr lang="en-GB" sz="2000" dirty="0">
                        <a:effectLst/>
                        <a:latin typeface="Times New Roman" panose="02020603050405020304" pitchFamily="18" charset="0"/>
                        <a:ea typeface="Calibri"/>
                        <a:cs typeface="Times New Roman" panose="02020603050405020304" pitchFamily="18" charset="0"/>
                      </a:endParaRPr>
                    </a:p>
                  </a:txBody>
                  <a:tcPr marL="0" marR="0" marT="0" marB="0" anchor="ctr"/>
                </a:tc>
                <a:extLst>
                  <a:ext uri="{0D108BD9-81ED-4DB2-BD59-A6C34878D82A}">
                    <a16:rowId xmlns="" xmlns:a16="http://schemas.microsoft.com/office/drawing/2014/main" val="10014"/>
                  </a:ext>
                </a:extLst>
              </a:tr>
            </a:tbl>
          </a:graphicData>
        </a:graphic>
      </p:graphicFrame>
    </p:spTree>
    <p:extLst>
      <p:ext uri="{BB962C8B-B14F-4D97-AF65-F5344CB8AC3E}">
        <p14:creationId xmlns:p14="http://schemas.microsoft.com/office/powerpoint/2010/main" val="2408985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17" y="620688"/>
            <a:ext cx="8988179" cy="517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1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1110" y="914400"/>
            <a:ext cx="8227354" cy="3046988"/>
          </a:xfrm>
          <a:prstGeom prst="rect">
            <a:avLst/>
          </a:prstGeom>
        </p:spPr>
        <p:txBody>
          <a:bodyPr wrap="square">
            <a:spAutoFit/>
          </a:bodyPr>
          <a:lstStyle/>
          <a:p>
            <a:pPr eaLnBrk="0"/>
            <a:r>
              <a:rPr lang="en-US" sz="3200" dirty="0">
                <a:latin typeface="Times New Roman" panose="02020603050405020304" pitchFamily="18" charset="0"/>
                <a:cs typeface="Times New Roman" panose="02020603050405020304" pitchFamily="18" charset="0"/>
              </a:rPr>
              <a:t>Due to a number of unforeseen reasons that may lead to shifting of the academic year program, it may be subjected to modifications. Also extra curriculum hours may be needed to cover all the topics. The students shall be notified of the changes if and when they may occur.</a:t>
            </a: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8169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8089</TotalTime>
  <Words>975</Words>
  <Application>Microsoft Office PowerPoint</Application>
  <PresentationFormat>On-screen Show (4:3)</PresentationFormat>
  <Paragraphs>130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Programmable Logic Controllers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Programmable Logic Controllers</dc:title>
  <dc:creator>Samsung</dc:creator>
  <cp:lastModifiedBy>CTC</cp:lastModifiedBy>
  <cp:revision>20</cp:revision>
  <dcterms:created xsi:type="dcterms:W3CDTF">2021-02-13T13:53:45Z</dcterms:created>
  <dcterms:modified xsi:type="dcterms:W3CDTF">2023-09-26T09:06:28Z</dcterms:modified>
</cp:coreProperties>
</file>