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9" r:id="rId1"/>
  </p:sldMasterIdLst>
  <p:notesMasterIdLst>
    <p:notesMasterId r:id="rId30"/>
  </p:notesMasterIdLst>
  <p:sldIdLst>
    <p:sldId id="265" r:id="rId2"/>
    <p:sldId id="525" r:id="rId3"/>
    <p:sldId id="527" r:id="rId4"/>
    <p:sldId id="528" r:id="rId5"/>
    <p:sldId id="289" r:id="rId6"/>
    <p:sldId id="291" r:id="rId7"/>
    <p:sldId id="314" r:id="rId8"/>
    <p:sldId id="529" r:id="rId9"/>
    <p:sldId id="312" r:id="rId10"/>
    <p:sldId id="292" r:id="rId11"/>
    <p:sldId id="471" r:id="rId12"/>
    <p:sldId id="513" r:id="rId13"/>
    <p:sldId id="514" r:id="rId14"/>
    <p:sldId id="530" r:id="rId15"/>
    <p:sldId id="531" r:id="rId16"/>
    <p:sldId id="524" r:id="rId17"/>
    <p:sldId id="532" r:id="rId18"/>
    <p:sldId id="520" r:id="rId19"/>
    <p:sldId id="533" r:id="rId20"/>
    <p:sldId id="515" r:id="rId21"/>
    <p:sldId id="516" r:id="rId22"/>
    <p:sldId id="517" r:id="rId23"/>
    <p:sldId id="518" r:id="rId24"/>
    <p:sldId id="519" r:id="rId25"/>
    <p:sldId id="521" r:id="rId26"/>
    <p:sldId id="522" r:id="rId27"/>
    <p:sldId id="523" r:id="rId28"/>
    <p:sldId id="526" r:id="rId29"/>
  </p:sldIdLst>
  <p:sldSz cx="9144000" cy="6858000" type="screen4x3"/>
  <p:notesSz cx="6858000" cy="9144000"/>
  <p:defaultTextStyle>
    <a:defPPr>
      <a:defRPr lang="ar-SA"/>
    </a:defPPr>
    <a:lvl1pPr algn="ctr" rtl="1" fontAlgn="base">
      <a:spcBef>
        <a:spcPct val="0"/>
      </a:spcBef>
      <a:spcAft>
        <a:spcPct val="0"/>
      </a:spcAft>
      <a:defRPr sz="2500" b="1" kern="1200">
        <a:solidFill>
          <a:schemeClr val="tx1"/>
        </a:solidFill>
        <a:latin typeface="Times New Roman" pitchFamily="18" charset="0"/>
        <a:ea typeface="+mn-ea"/>
        <a:cs typeface="Times New Roman" pitchFamily="18" charset="0"/>
      </a:defRPr>
    </a:lvl1pPr>
    <a:lvl2pPr marL="457200" algn="ctr" rtl="1" fontAlgn="base">
      <a:spcBef>
        <a:spcPct val="0"/>
      </a:spcBef>
      <a:spcAft>
        <a:spcPct val="0"/>
      </a:spcAft>
      <a:defRPr sz="2500" b="1" kern="1200">
        <a:solidFill>
          <a:schemeClr val="tx1"/>
        </a:solidFill>
        <a:latin typeface="Times New Roman" pitchFamily="18" charset="0"/>
        <a:ea typeface="+mn-ea"/>
        <a:cs typeface="Times New Roman" pitchFamily="18" charset="0"/>
      </a:defRPr>
    </a:lvl2pPr>
    <a:lvl3pPr marL="914400" algn="ctr" rtl="1" fontAlgn="base">
      <a:spcBef>
        <a:spcPct val="0"/>
      </a:spcBef>
      <a:spcAft>
        <a:spcPct val="0"/>
      </a:spcAft>
      <a:defRPr sz="2500" b="1" kern="1200">
        <a:solidFill>
          <a:schemeClr val="tx1"/>
        </a:solidFill>
        <a:latin typeface="Times New Roman" pitchFamily="18" charset="0"/>
        <a:ea typeface="+mn-ea"/>
        <a:cs typeface="Times New Roman" pitchFamily="18" charset="0"/>
      </a:defRPr>
    </a:lvl3pPr>
    <a:lvl4pPr marL="1371600" algn="ctr" rtl="1" fontAlgn="base">
      <a:spcBef>
        <a:spcPct val="0"/>
      </a:spcBef>
      <a:spcAft>
        <a:spcPct val="0"/>
      </a:spcAft>
      <a:defRPr sz="2500" b="1" kern="1200">
        <a:solidFill>
          <a:schemeClr val="tx1"/>
        </a:solidFill>
        <a:latin typeface="Times New Roman" pitchFamily="18" charset="0"/>
        <a:ea typeface="+mn-ea"/>
        <a:cs typeface="Times New Roman" pitchFamily="18" charset="0"/>
      </a:defRPr>
    </a:lvl4pPr>
    <a:lvl5pPr marL="1828800" algn="ctr" rtl="1" fontAlgn="base">
      <a:spcBef>
        <a:spcPct val="0"/>
      </a:spcBef>
      <a:spcAft>
        <a:spcPct val="0"/>
      </a:spcAft>
      <a:defRPr sz="2500" b="1"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500" b="1"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500" b="1"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500" b="1"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500" b="1"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3333FF"/>
    <a:srgbClr val="B2B2B2"/>
    <a:srgbClr val="FF66FF"/>
    <a:srgbClr val="FF3300"/>
    <a:srgbClr val="FFFF66"/>
    <a:srgbClr val="800000"/>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336" autoAdjust="0"/>
    <p:restoredTop sz="93134" autoAdjust="0"/>
  </p:normalViewPr>
  <p:slideViewPr>
    <p:cSldViewPr>
      <p:cViewPr varScale="1">
        <p:scale>
          <a:sx n="75" d="100"/>
          <a:sy n="75" d="100"/>
        </p:scale>
        <p:origin x="196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3" d="100"/>
          <a:sy n="53" d="100"/>
        </p:scale>
        <p:origin x="-17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pitchFamily="34" charset="0"/>
                <a:cs typeface="Arial" pitchFamily="34" charset="0"/>
              </a:defRPr>
            </a:lvl1pPr>
          </a:lstStyle>
          <a:p>
            <a:pPr>
              <a:defRPr/>
            </a:pPr>
            <a:endParaRPr lang="en-US"/>
          </a:p>
        </p:txBody>
      </p:sp>
      <p:sp>
        <p:nvSpPr>
          <p:cNvPr id="40963"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a:latin typeface="Arial" pitchFamily="34" charset="0"/>
                <a:cs typeface="Arial" pitchFamily="34" charset="0"/>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atin typeface="Arial" pitchFamily="34" charset="0"/>
                <a:cs typeface="Arial" pitchFamily="34" charset="0"/>
              </a:defRPr>
            </a:lvl1pPr>
          </a:lstStyle>
          <a:p>
            <a:pPr>
              <a:defRPr/>
            </a:pPr>
            <a:endParaRPr lang="en-US"/>
          </a:p>
        </p:txBody>
      </p:sp>
      <p:sp>
        <p:nvSpPr>
          <p:cNvPr id="40967"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a:latin typeface="Arial" pitchFamily="34" charset="0"/>
                <a:cs typeface="Arial" pitchFamily="34" charset="0"/>
              </a:defRPr>
            </a:lvl1pPr>
          </a:lstStyle>
          <a:p>
            <a:pPr>
              <a:defRPr/>
            </a:pPr>
            <a:fld id="{1C9BBB50-11F3-4E41-9AAD-83A5DCB23D15}" type="slidenum">
              <a:rPr lang="ar-SA"/>
              <a:pPr>
                <a:defRPr/>
              </a:pPr>
              <a:t>‹#›</a:t>
            </a:fld>
            <a:endParaRPr lang="en-US"/>
          </a:p>
        </p:txBody>
      </p:sp>
    </p:spTree>
    <p:extLst>
      <p:ext uri="{BB962C8B-B14F-4D97-AF65-F5344CB8AC3E}">
        <p14:creationId xmlns:p14="http://schemas.microsoft.com/office/powerpoint/2010/main" val="1843815509"/>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sz="2500" b="1">
                <a:solidFill>
                  <a:schemeClr val="tx1"/>
                </a:solidFill>
                <a:latin typeface="Times New Roman" pitchFamily="18" charset="0"/>
                <a:cs typeface="Times New Roman" pitchFamily="18" charset="0"/>
              </a:defRPr>
            </a:lvl1pPr>
            <a:lvl2pPr marL="742950" indent="-285750" eaLnBrk="0" hangingPunct="0">
              <a:defRPr sz="2500" b="1">
                <a:solidFill>
                  <a:schemeClr val="tx1"/>
                </a:solidFill>
                <a:latin typeface="Times New Roman" pitchFamily="18" charset="0"/>
                <a:cs typeface="Times New Roman" pitchFamily="18" charset="0"/>
              </a:defRPr>
            </a:lvl2pPr>
            <a:lvl3pPr marL="1143000" indent="-228600" eaLnBrk="0" hangingPunct="0">
              <a:defRPr sz="2500" b="1">
                <a:solidFill>
                  <a:schemeClr val="tx1"/>
                </a:solidFill>
                <a:latin typeface="Times New Roman" pitchFamily="18" charset="0"/>
                <a:cs typeface="Times New Roman" pitchFamily="18" charset="0"/>
              </a:defRPr>
            </a:lvl3pPr>
            <a:lvl4pPr marL="1600200" indent="-228600" eaLnBrk="0" hangingPunct="0">
              <a:defRPr sz="2500" b="1">
                <a:solidFill>
                  <a:schemeClr val="tx1"/>
                </a:solidFill>
                <a:latin typeface="Times New Roman" pitchFamily="18" charset="0"/>
                <a:cs typeface="Times New Roman" pitchFamily="18" charset="0"/>
              </a:defRPr>
            </a:lvl4pPr>
            <a:lvl5pPr marL="2057400" indent="-228600" eaLnBrk="0" hangingPunct="0">
              <a:defRPr sz="2500" b="1">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500" b="1">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500" b="1">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500" b="1">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500" b="1">
                <a:solidFill>
                  <a:schemeClr val="tx1"/>
                </a:solidFill>
                <a:latin typeface="Times New Roman" pitchFamily="18" charset="0"/>
                <a:cs typeface="Times New Roman" pitchFamily="18" charset="0"/>
              </a:defRPr>
            </a:lvl9pPr>
          </a:lstStyle>
          <a:p>
            <a:pPr eaLnBrk="1" hangingPunct="1"/>
            <a:fld id="{7942DB0A-F2EA-4E32-99ED-A5C3661B01E9}" type="slidenum">
              <a:rPr lang="ar-SA" sz="1200" b="0" smtClean="0">
                <a:latin typeface="Arial" pitchFamily="34" charset="0"/>
                <a:cs typeface="Arial" pitchFamily="34" charset="0"/>
              </a:rPr>
              <a:pPr eaLnBrk="1" hangingPunct="1"/>
              <a:t>5</a:t>
            </a:fld>
            <a:endParaRPr lang="en-US" sz="1200" b="0">
              <a:latin typeface="Arial" pitchFamily="34" charset="0"/>
              <a:cs typeface="Arial"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ar-SA"/>
              <a:t>لإحصائيات الإستنتاجية: يَتضمّنُ التَعميم مِنْ العيناتِ إلى السكانِ، يُؤدّي إختبار الفرضيةِ، يُقرّرُ العِلاقاتَ بين المتغيّراتِ، ويَجْعلُ التنبؤاتَ.</a:t>
            </a:r>
            <a:endParaRPr lang="en-US"/>
          </a:p>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sz="2500" b="1">
                <a:solidFill>
                  <a:schemeClr val="tx1"/>
                </a:solidFill>
                <a:latin typeface="Times New Roman" pitchFamily="18" charset="0"/>
                <a:cs typeface="Times New Roman" pitchFamily="18" charset="0"/>
              </a:defRPr>
            </a:lvl1pPr>
            <a:lvl2pPr marL="742950" indent="-285750" eaLnBrk="0" hangingPunct="0">
              <a:defRPr sz="2500" b="1">
                <a:solidFill>
                  <a:schemeClr val="tx1"/>
                </a:solidFill>
                <a:latin typeface="Times New Roman" pitchFamily="18" charset="0"/>
                <a:cs typeface="Times New Roman" pitchFamily="18" charset="0"/>
              </a:defRPr>
            </a:lvl2pPr>
            <a:lvl3pPr marL="1143000" indent="-228600" eaLnBrk="0" hangingPunct="0">
              <a:defRPr sz="2500" b="1">
                <a:solidFill>
                  <a:schemeClr val="tx1"/>
                </a:solidFill>
                <a:latin typeface="Times New Roman" pitchFamily="18" charset="0"/>
                <a:cs typeface="Times New Roman" pitchFamily="18" charset="0"/>
              </a:defRPr>
            </a:lvl3pPr>
            <a:lvl4pPr marL="1600200" indent="-228600" eaLnBrk="0" hangingPunct="0">
              <a:defRPr sz="2500" b="1">
                <a:solidFill>
                  <a:schemeClr val="tx1"/>
                </a:solidFill>
                <a:latin typeface="Times New Roman" pitchFamily="18" charset="0"/>
                <a:cs typeface="Times New Roman" pitchFamily="18" charset="0"/>
              </a:defRPr>
            </a:lvl4pPr>
            <a:lvl5pPr marL="2057400" indent="-228600" eaLnBrk="0" hangingPunct="0">
              <a:defRPr sz="2500" b="1">
                <a:solidFill>
                  <a:schemeClr val="tx1"/>
                </a:solidFill>
                <a:latin typeface="Times New Roman" pitchFamily="18" charset="0"/>
                <a:cs typeface="Times New Roman" pitchFamily="18" charset="0"/>
              </a:defRPr>
            </a:lvl5pPr>
            <a:lvl6pPr marL="25146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6pPr>
            <a:lvl7pPr marL="29718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7pPr>
            <a:lvl8pPr marL="34290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8pPr>
            <a:lvl9pPr marL="38862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9pPr>
          </a:lstStyle>
          <a:p>
            <a:pPr eaLnBrk="1" hangingPunct="1"/>
            <a:fld id="{5EA654C9-E6CD-4C10-93F3-EC9939FF2D0B}" type="slidenum">
              <a:rPr lang="ar-SA" sz="1200" b="0" smtClean="0">
                <a:latin typeface="Arial" charset="0"/>
                <a:cs typeface="Arial" charset="0"/>
              </a:rPr>
              <a:pPr eaLnBrk="1" hangingPunct="1"/>
              <a:t>21</a:t>
            </a:fld>
            <a:endParaRPr lang="en-US" sz="1200" b="0">
              <a:latin typeface="Arial" charset="0"/>
              <a:cs typeface="Arial"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sz="2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sz="2500" b="1">
                <a:solidFill>
                  <a:schemeClr val="tx1"/>
                </a:solidFill>
                <a:latin typeface="Times New Roman" pitchFamily="18" charset="0"/>
                <a:cs typeface="Times New Roman" pitchFamily="18" charset="0"/>
              </a:defRPr>
            </a:lvl1pPr>
            <a:lvl2pPr marL="742950" indent="-285750" eaLnBrk="0" hangingPunct="0">
              <a:defRPr sz="2500" b="1">
                <a:solidFill>
                  <a:schemeClr val="tx1"/>
                </a:solidFill>
                <a:latin typeface="Times New Roman" pitchFamily="18" charset="0"/>
                <a:cs typeface="Times New Roman" pitchFamily="18" charset="0"/>
              </a:defRPr>
            </a:lvl2pPr>
            <a:lvl3pPr marL="1143000" indent="-228600" eaLnBrk="0" hangingPunct="0">
              <a:defRPr sz="2500" b="1">
                <a:solidFill>
                  <a:schemeClr val="tx1"/>
                </a:solidFill>
                <a:latin typeface="Times New Roman" pitchFamily="18" charset="0"/>
                <a:cs typeface="Times New Roman" pitchFamily="18" charset="0"/>
              </a:defRPr>
            </a:lvl3pPr>
            <a:lvl4pPr marL="1600200" indent="-228600" eaLnBrk="0" hangingPunct="0">
              <a:defRPr sz="2500" b="1">
                <a:solidFill>
                  <a:schemeClr val="tx1"/>
                </a:solidFill>
                <a:latin typeface="Times New Roman" pitchFamily="18" charset="0"/>
                <a:cs typeface="Times New Roman" pitchFamily="18" charset="0"/>
              </a:defRPr>
            </a:lvl4pPr>
            <a:lvl5pPr marL="2057400" indent="-228600" eaLnBrk="0" hangingPunct="0">
              <a:defRPr sz="2500" b="1">
                <a:solidFill>
                  <a:schemeClr val="tx1"/>
                </a:solidFill>
                <a:latin typeface="Times New Roman" pitchFamily="18" charset="0"/>
                <a:cs typeface="Times New Roman" pitchFamily="18" charset="0"/>
              </a:defRPr>
            </a:lvl5pPr>
            <a:lvl6pPr marL="25146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6pPr>
            <a:lvl7pPr marL="29718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7pPr>
            <a:lvl8pPr marL="34290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8pPr>
            <a:lvl9pPr marL="38862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9pPr>
          </a:lstStyle>
          <a:p>
            <a:pPr eaLnBrk="1" hangingPunct="1"/>
            <a:fld id="{3C77858E-BEF3-42D2-B305-43DC36A47273}" type="slidenum">
              <a:rPr lang="ar-SA" sz="1200" b="0" smtClean="0">
                <a:latin typeface="Arial" charset="0"/>
                <a:cs typeface="Arial" charset="0"/>
              </a:rPr>
              <a:pPr eaLnBrk="1" hangingPunct="1"/>
              <a:t>24</a:t>
            </a:fld>
            <a:endParaRPr lang="en-US" sz="1200" b="0">
              <a:latin typeface="Arial" charset="0"/>
              <a:cs typeface="Arial"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sz="2500" b="1">
                <a:solidFill>
                  <a:schemeClr val="tx1"/>
                </a:solidFill>
                <a:latin typeface="Times New Roman" pitchFamily="18" charset="0"/>
                <a:cs typeface="Times New Roman" pitchFamily="18" charset="0"/>
              </a:defRPr>
            </a:lvl1pPr>
            <a:lvl2pPr marL="742950" indent="-285750" eaLnBrk="0" hangingPunct="0">
              <a:defRPr sz="2500" b="1">
                <a:solidFill>
                  <a:schemeClr val="tx1"/>
                </a:solidFill>
                <a:latin typeface="Times New Roman" pitchFamily="18" charset="0"/>
                <a:cs typeface="Times New Roman" pitchFamily="18" charset="0"/>
              </a:defRPr>
            </a:lvl2pPr>
            <a:lvl3pPr marL="1143000" indent="-228600" eaLnBrk="0" hangingPunct="0">
              <a:defRPr sz="2500" b="1">
                <a:solidFill>
                  <a:schemeClr val="tx1"/>
                </a:solidFill>
                <a:latin typeface="Times New Roman" pitchFamily="18" charset="0"/>
                <a:cs typeface="Times New Roman" pitchFamily="18" charset="0"/>
              </a:defRPr>
            </a:lvl3pPr>
            <a:lvl4pPr marL="1600200" indent="-228600" eaLnBrk="0" hangingPunct="0">
              <a:defRPr sz="2500" b="1">
                <a:solidFill>
                  <a:schemeClr val="tx1"/>
                </a:solidFill>
                <a:latin typeface="Times New Roman" pitchFamily="18" charset="0"/>
                <a:cs typeface="Times New Roman" pitchFamily="18" charset="0"/>
              </a:defRPr>
            </a:lvl4pPr>
            <a:lvl5pPr marL="2057400" indent="-228600" eaLnBrk="0" hangingPunct="0">
              <a:defRPr sz="2500" b="1">
                <a:solidFill>
                  <a:schemeClr val="tx1"/>
                </a:solidFill>
                <a:latin typeface="Times New Roman" pitchFamily="18" charset="0"/>
                <a:cs typeface="Times New Roman" pitchFamily="18" charset="0"/>
              </a:defRPr>
            </a:lvl5pPr>
            <a:lvl6pPr marL="25146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6pPr>
            <a:lvl7pPr marL="29718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7pPr>
            <a:lvl8pPr marL="34290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8pPr>
            <a:lvl9pPr marL="38862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9pPr>
          </a:lstStyle>
          <a:p>
            <a:pPr eaLnBrk="1" hangingPunct="1"/>
            <a:fld id="{08781DEC-FF0A-467A-8F72-F527119701B0}" type="slidenum">
              <a:rPr lang="ar-SA" sz="1200" b="0" smtClean="0">
                <a:latin typeface="Arial" charset="0"/>
                <a:cs typeface="Arial" charset="0"/>
              </a:rPr>
              <a:pPr eaLnBrk="1" hangingPunct="1"/>
              <a:t>28</a:t>
            </a:fld>
            <a:endParaRPr lang="en-US" sz="1200" b="0">
              <a:latin typeface="Arial" charset="0"/>
              <a:cs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eaLnBrk="0" hangingPunct="0">
              <a:defRPr sz="2500" b="1">
                <a:solidFill>
                  <a:schemeClr val="tx1"/>
                </a:solidFill>
                <a:latin typeface="Times New Roman" pitchFamily="18" charset="0"/>
                <a:cs typeface="Times New Roman" pitchFamily="18" charset="0"/>
              </a:defRPr>
            </a:lvl1pPr>
            <a:lvl2pPr marL="742950" indent="-285750" eaLnBrk="0" hangingPunct="0">
              <a:defRPr sz="2500" b="1">
                <a:solidFill>
                  <a:schemeClr val="tx1"/>
                </a:solidFill>
                <a:latin typeface="Times New Roman" pitchFamily="18" charset="0"/>
                <a:cs typeface="Times New Roman" pitchFamily="18" charset="0"/>
              </a:defRPr>
            </a:lvl2pPr>
            <a:lvl3pPr marL="1143000" indent="-228600" eaLnBrk="0" hangingPunct="0">
              <a:defRPr sz="2500" b="1">
                <a:solidFill>
                  <a:schemeClr val="tx1"/>
                </a:solidFill>
                <a:latin typeface="Times New Roman" pitchFamily="18" charset="0"/>
                <a:cs typeface="Times New Roman" pitchFamily="18" charset="0"/>
              </a:defRPr>
            </a:lvl3pPr>
            <a:lvl4pPr marL="1600200" indent="-228600" eaLnBrk="0" hangingPunct="0">
              <a:defRPr sz="2500" b="1">
                <a:solidFill>
                  <a:schemeClr val="tx1"/>
                </a:solidFill>
                <a:latin typeface="Times New Roman" pitchFamily="18" charset="0"/>
                <a:cs typeface="Times New Roman" pitchFamily="18" charset="0"/>
              </a:defRPr>
            </a:lvl4pPr>
            <a:lvl5pPr marL="2057400" indent="-228600" eaLnBrk="0" hangingPunct="0">
              <a:defRPr sz="2500" b="1">
                <a:solidFill>
                  <a:schemeClr val="tx1"/>
                </a:solidFill>
                <a:latin typeface="Times New Roman" pitchFamily="18" charset="0"/>
                <a:cs typeface="Times New Roman" pitchFamily="18" charset="0"/>
              </a:defRPr>
            </a:lvl5pPr>
            <a:lvl6pPr marL="25146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6pPr>
            <a:lvl7pPr marL="29718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7pPr>
            <a:lvl8pPr marL="34290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8pPr>
            <a:lvl9pPr marL="38862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9pPr>
          </a:lstStyle>
          <a:p>
            <a:pPr eaLnBrk="1" hangingPunct="1"/>
            <a:fld id="{7B015658-5AB7-4911-A70A-18B8996C3242}" type="slidenum">
              <a:rPr lang="ar-SA" sz="1200" b="0" smtClean="0">
                <a:latin typeface="Arial" charset="0"/>
                <a:cs typeface="Arial" charset="0"/>
              </a:rPr>
              <a:pPr eaLnBrk="1" hangingPunct="1"/>
              <a:t>11</a:t>
            </a:fld>
            <a:endParaRPr lang="en-US" sz="1200" b="0">
              <a:latin typeface="Arial" charset="0"/>
              <a:cs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r>
              <a:rPr lang="ar-IQ" dirty="0"/>
              <a:t>المجتمع</a:t>
            </a:r>
            <a:r>
              <a:rPr lang="ar-SA" dirty="0"/>
              <a:t> المُتَجانس </a:t>
            </a:r>
            <a:r>
              <a:rPr lang="ar-IQ" dirty="0"/>
              <a:t>هو المجتمع</a:t>
            </a:r>
            <a:r>
              <a:rPr lang="ar-SA" dirty="0"/>
              <a:t> الذي كُلّ عنصر لَهُ خصائصُ محدّدةُ مشتركةُ</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i-IN">
              <a:ea typeface="Mangal" pitchFamily="18" charset="0"/>
            </a:endParaRPr>
          </a:p>
        </p:txBody>
      </p:sp>
      <p:sp>
        <p:nvSpPr>
          <p:cNvPr id="28676"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Dler Hussein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i-IN">
              <a:ea typeface="Mangal" pitchFamily="18" charset="0"/>
            </a:endParaRPr>
          </a:p>
        </p:txBody>
      </p:sp>
      <p:sp>
        <p:nvSpPr>
          <p:cNvPr id="28676"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Dler Hussein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i-IN">
              <a:ea typeface="Mangal" pitchFamily="18" charset="0"/>
            </a:endParaRPr>
          </a:p>
        </p:txBody>
      </p:sp>
      <p:sp>
        <p:nvSpPr>
          <p:cNvPr id="29700"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Dler Hussein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t>Telemarketer: A person who sell good and services by telephone</a:t>
            </a:r>
          </a:p>
        </p:txBody>
      </p:sp>
      <p:sp>
        <p:nvSpPr>
          <p:cNvPr id="30724"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Dler Hussein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Placeholder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Placeholder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t>Telemarketer: A person who sell good and services by telephone</a:t>
            </a:r>
          </a:p>
        </p:txBody>
      </p:sp>
      <p:sp>
        <p:nvSpPr>
          <p:cNvPr id="30724"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Dler Hussein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eaLnBrk="0" hangingPunct="0">
              <a:defRPr sz="2500" b="1">
                <a:solidFill>
                  <a:schemeClr val="tx1"/>
                </a:solidFill>
                <a:latin typeface="Times New Roman" pitchFamily="18" charset="0"/>
                <a:cs typeface="Times New Roman" pitchFamily="18" charset="0"/>
              </a:defRPr>
            </a:lvl1pPr>
            <a:lvl2pPr marL="742950" indent="-285750" eaLnBrk="0" hangingPunct="0">
              <a:defRPr sz="2500" b="1">
                <a:solidFill>
                  <a:schemeClr val="tx1"/>
                </a:solidFill>
                <a:latin typeface="Times New Roman" pitchFamily="18" charset="0"/>
                <a:cs typeface="Times New Roman" pitchFamily="18" charset="0"/>
              </a:defRPr>
            </a:lvl2pPr>
            <a:lvl3pPr marL="1143000" indent="-228600" eaLnBrk="0" hangingPunct="0">
              <a:defRPr sz="2500" b="1">
                <a:solidFill>
                  <a:schemeClr val="tx1"/>
                </a:solidFill>
                <a:latin typeface="Times New Roman" pitchFamily="18" charset="0"/>
                <a:cs typeface="Times New Roman" pitchFamily="18" charset="0"/>
              </a:defRPr>
            </a:lvl3pPr>
            <a:lvl4pPr marL="1600200" indent="-228600" eaLnBrk="0" hangingPunct="0">
              <a:defRPr sz="2500" b="1">
                <a:solidFill>
                  <a:schemeClr val="tx1"/>
                </a:solidFill>
                <a:latin typeface="Times New Roman" pitchFamily="18" charset="0"/>
                <a:cs typeface="Times New Roman" pitchFamily="18" charset="0"/>
              </a:defRPr>
            </a:lvl4pPr>
            <a:lvl5pPr marL="2057400" indent="-228600" eaLnBrk="0" hangingPunct="0">
              <a:defRPr sz="2500" b="1">
                <a:solidFill>
                  <a:schemeClr val="tx1"/>
                </a:solidFill>
                <a:latin typeface="Times New Roman" pitchFamily="18" charset="0"/>
                <a:cs typeface="Times New Roman" pitchFamily="18" charset="0"/>
              </a:defRPr>
            </a:lvl5pPr>
            <a:lvl6pPr marL="25146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6pPr>
            <a:lvl7pPr marL="29718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7pPr>
            <a:lvl8pPr marL="34290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8pPr>
            <a:lvl9pPr marL="38862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9pPr>
          </a:lstStyle>
          <a:p>
            <a:pPr eaLnBrk="1" hangingPunct="1"/>
            <a:fld id="{7DD300A5-B0E2-48EC-802E-D4724AD84F7E}" type="slidenum">
              <a:rPr lang="ar-SA" sz="1200" b="0" smtClean="0">
                <a:latin typeface="Arial" charset="0"/>
                <a:cs typeface="Arial" charset="0"/>
              </a:rPr>
              <a:pPr eaLnBrk="1" hangingPunct="1"/>
              <a:t>17</a:t>
            </a:fld>
            <a:endParaRPr lang="en-US" sz="1200" b="0">
              <a:latin typeface="Arial" charset="0"/>
              <a:cs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r>
              <a:rPr lang="ar-SA" sz="1800"/>
              <a:t>تَستعملُ هذه الطريقةِ عندما السكانِ لَيسَ مُتَجانسَ. تَختارُ العيّنةُ بتَقسيم السكان إلى المجموعاتِ (طبقات) طبقاً لبَعْض الخاصيةِ وبعد ذلك تَأْخذُ العيناتَ مِنْ كُلّ مجموعة بإستعمال العينة العشوائيةِ البسيطةِ.</a:t>
            </a:r>
            <a:endParaRPr lang="en-US" sz="1800"/>
          </a:p>
          <a:p>
            <a:pPr eaLnBrk="1" hangingPunct="1"/>
            <a:endParaRPr lang="en-US" sz="18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defRPr sz="2500" b="1">
                <a:solidFill>
                  <a:schemeClr val="tx1"/>
                </a:solidFill>
                <a:latin typeface="Times New Roman" pitchFamily="18" charset="0"/>
                <a:cs typeface="Times New Roman" pitchFamily="18" charset="0"/>
              </a:defRPr>
            </a:lvl1pPr>
            <a:lvl2pPr marL="742950" indent="-285750" eaLnBrk="0" hangingPunct="0">
              <a:defRPr sz="2500" b="1">
                <a:solidFill>
                  <a:schemeClr val="tx1"/>
                </a:solidFill>
                <a:latin typeface="Times New Roman" pitchFamily="18" charset="0"/>
                <a:cs typeface="Times New Roman" pitchFamily="18" charset="0"/>
              </a:defRPr>
            </a:lvl2pPr>
            <a:lvl3pPr marL="1143000" indent="-228600" eaLnBrk="0" hangingPunct="0">
              <a:defRPr sz="2500" b="1">
                <a:solidFill>
                  <a:schemeClr val="tx1"/>
                </a:solidFill>
                <a:latin typeface="Times New Roman" pitchFamily="18" charset="0"/>
                <a:cs typeface="Times New Roman" pitchFamily="18" charset="0"/>
              </a:defRPr>
            </a:lvl3pPr>
            <a:lvl4pPr marL="1600200" indent="-228600" eaLnBrk="0" hangingPunct="0">
              <a:defRPr sz="2500" b="1">
                <a:solidFill>
                  <a:schemeClr val="tx1"/>
                </a:solidFill>
                <a:latin typeface="Times New Roman" pitchFamily="18" charset="0"/>
                <a:cs typeface="Times New Roman" pitchFamily="18" charset="0"/>
              </a:defRPr>
            </a:lvl4pPr>
            <a:lvl5pPr marL="2057400" indent="-228600" eaLnBrk="0" hangingPunct="0">
              <a:defRPr sz="2500" b="1">
                <a:solidFill>
                  <a:schemeClr val="tx1"/>
                </a:solidFill>
                <a:latin typeface="Times New Roman" pitchFamily="18" charset="0"/>
                <a:cs typeface="Times New Roman" pitchFamily="18" charset="0"/>
              </a:defRPr>
            </a:lvl5pPr>
            <a:lvl6pPr marL="25146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6pPr>
            <a:lvl7pPr marL="29718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7pPr>
            <a:lvl8pPr marL="34290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8pPr>
            <a:lvl9pPr marL="38862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9pPr>
          </a:lstStyle>
          <a:p>
            <a:pPr eaLnBrk="1" hangingPunct="1"/>
            <a:fld id="{0AC87741-E252-4938-95ED-73D56088CAB1}" type="slidenum">
              <a:rPr lang="ar-SA" sz="1200" b="0" smtClean="0">
                <a:latin typeface="Arial" charset="0"/>
                <a:cs typeface="Arial" charset="0"/>
              </a:rPr>
              <a:pPr eaLnBrk="1" hangingPunct="1"/>
              <a:t>20</a:t>
            </a:fld>
            <a:endParaRPr lang="en-US" sz="1200" b="0">
              <a:latin typeface="Arial" charset="0"/>
              <a:cs typeface="Arial"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sz="2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IQ"/>
          </a:p>
        </p:txBody>
      </p:sp>
      <p:sp>
        <p:nvSpPr>
          <p:cNvPr id="4" name="Rectangle 4"/>
          <p:cNvSpPr>
            <a:spLocks noGrp="1" noChangeArrowheads="1"/>
          </p:cNvSpPr>
          <p:nvPr>
            <p:ph type="dt" sz="half" idx="10"/>
          </p:nvPr>
        </p:nvSpPr>
        <p:spPr>
          <a:ln/>
        </p:spPr>
        <p:txBody>
          <a:bodyPr/>
          <a:lstStyle>
            <a:lvl1pPr>
              <a:defRPr/>
            </a:lvl1pPr>
          </a:lstStyle>
          <a:p>
            <a:pPr>
              <a:defRPr/>
            </a:pPr>
            <a:fld id="{B99B69B5-BF0A-49E8-85FB-F20599EB5F7F}" type="datetime1">
              <a:rPr lang="ar-SA" smtClean="0"/>
              <a:t>30/03/1445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DDA9E0-16C0-4D2B-A232-278715C9AE51}" type="slidenum">
              <a:rPr lang="ar-SA"/>
              <a:pPr>
                <a:defRPr/>
              </a:pPr>
              <a:t>‹#›</a:t>
            </a:fld>
            <a:endParaRPr lang="en-US"/>
          </a:p>
        </p:txBody>
      </p:sp>
    </p:spTree>
    <p:extLst>
      <p:ext uri="{BB962C8B-B14F-4D97-AF65-F5344CB8AC3E}">
        <p14:creationId xmlns:p14="http://schemas.microsoft.com/office/powerpoint/2010/main" val="1257990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fld id="{6071036E-C6A8-4340-8988-3813E982B41E}" type="datetime1">
              <a:rPr lang="ar-SA" smtClean="0"/>
              <a:t>30/03/1445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979BF5-69AD-46E8-8977-7AC3B22976F5}" type="slidenum">
              <a:rPr lang="ar-SA"/>
              <a:pPr>
                <a:defRPr/>
              </a:pPr>
              <a:t>‹#›</a:t>
            </a:fld>
            <a:endParaRPr lang="en-US"/>
          </a:p>
        </p:txBody>
      </p:sp>
    </p:spTree>
    <p:extLst>
      <p:ext uri="{BB962C8B-B14F-4D97-AF65-F5344CB8AC3E}">
        <p14:creationId xmlns:p14="http://schemas.microsoft.com/office/powerpoint/2010/main" val="3977884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fld id="{6F712AA1-492D-4F1E-B48C-334975799A1D}" type="datetime1">
              <a:rPr lang="ar-SA" smtClean="0"/>
              <a:t>30/03/1445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02CA62-AC21-4B2C-BC37-CD0B0CAB3D44}" type="slidenum">
              <a:rPr lang="ar-SA"/>
              <a:pPr>
                <a:defRPr/>
              </a:pPr>
              <a:t>‹#›</a:t>
            </a:fld>
            <a:endParaRPr lang="en-US"/>
          </a:p>
        </p:txBody>
      </p:sp>
    </p:spTree>
    <p:extLst>
      <p:ext uri="{BB962C8B-B14F-4D97-AF65-F5344CB8AC3E}">
        <p14:creationId xmlns:p14="http://schemas.microsoft.com/office/powerpoint/2010/main" val="3618185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3" name="Rectangle 4"/>
          <p:cNvSpPr>
            <a:spLocks noGrp="1" noChangeArrowheads="1"/>
          </p:cNvSpPr>
          <p:nvPr>
            <p:ph type="dt" sz="half" idx="10"/>
          </p:nvPr>
        </p:nvSpPr>
        <p:spPr>
          <a:ln/>
        </p:spPr>
        <p:txBody>
          <a:bodyPr/>
          <a:lstStyle>
            <a:lvl1pPr>
              <a:defRPr/>
            </a:lvl1pPr>
          </a:lstStyle>
          <a:p>
            <a:pPr>
              <a:defRPr/>
            </a:pPr>
            <a:fld id="{BE90554B-56D0-49AD-B6E5-077B30322F9B}" type="datetime1">
              <a:rPr lang="ar-SA" smtClean="0"/>
              <a:t>30/03/1445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EEC2D64-6D78-4962-9BAC-29DC689CDBB5}" type="slidenum">
              <a:rPr lang="ar-SA"/>
              <a:pPr>
                <a:defRPr/>
              </a:pPr>
              <a:t>‹#›</a:t>
            </a:fld>
            <a:endParaRPr lang="en-US"/>
          </a:p>
        </p:txBody>
      </p:sp>
    </p:spTree>
    <p:extLst>
      <p:ext uri="{BB962C8B-B14F-4D97-AF65-F5344CB8AC3E}">
        <p14:creationId xmlns:p14="http://schemas.microsoft.com/office/powerpoint/2010/main" val="1271849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IQ"/>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Rectangle 4"/>
          <p:cNvSpPr>
            <a:spLocks noGrp="1" noChangeArrowheads="1"/>
          </p:cNvSpPr>
          <p:nvPr>
            <p:ph type="dt" sz="half" idx="10"/>
          </p:nvPr>
        </p:nvSpPr>
        <p:spPr>
          <a:ln/>
        </p:spPr>
        <p:txBody>
          <a:bodyPr/>
          <a:lstStyle>
            <a:lvl1pPr>
              <a:defRPr/>
            </a:lvl1pPr>
          </a:lstStyle>
          <a:p>
            <a:pPr>
              <a:defRPr/>
            </a:pPr>
            <a:fld id="{1BF3C93A-9175-4392-82C6-8F9FBF8C5352}" type="datetime1">
              <a:rPr lang="ar-SA" smtClean="0"/>
              <a:t>30/03/1445</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964F6077-CDB0-4159-9F8F-39D51AEA7979}" type="slidenum">
              <a:rPr lang="ar-SA"/>
              <a:pPr>
                <a:defRPr/>
              </a:pPr>
              <a:t>‹#›</a:t>
            </a:fld>
            <a:endParaRPr lang="en-US"/>
          </a:p>
        </p:txBody>
      </p:sp>
    </p:spTree>
    <p:extLst>
      <p:ext uri="{BB962C8B-B14F-4D97-AF65-F5344CB8AC3E}">
        <p14:creationId xmlns:p14="http://schemas.microsoft.com/office/powerpoint/2010/main" val="973678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Rectangle 4"/>
          <p:cNvSpPr>
            <a:spLocks noGrp="1" noChangeArrowheads="1"/>
          </p:cNvSpPr>
          <p:nvPr>
            <p:ph type="dt" sz="half" idx="10"/>
          </p:nvPr>
        </p:nvSpPr>
        <p:spPr>
          <a:ln/>
        </p:spPr>
        <p:txBody>
          <a:bodyPr/>
          <a:lstStyle>
            <a:lvl1pPr>
              <a:defRPr/>
            </a:lvl1pPr>
          </a:lstStyle>
          <a:p>
            <a:pPr>
              <a:defRPr/>
            </a:pPr>
            <a:fld id="{20AABF59-BD68-44E9-8AD8-C7D7A5AAF74C}" type="datetime1">
              <a:rPr lang="ar-SA" smtClean="0"/>
              <a:t>30/03/1445</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CD513C78-05BC-4935-985A-0D01D42BE85B}" type="slidenum">
              <a:rPr lang="ar-SA"/>
              <a:pPr>
                <a:defRPr/>
              </a:pPr>
              <a:t>‹#›</a:t>
            </a:fld>
            <a:endParaRPr lang="en-US"/>
          </a:p>
        </p:txBody>
      </p:sp>
    </p:spTree>
    <p:extLst>
      <p:ext uri="{BB962C8B-B14F-4D97-AF65-F5344CB8AC3E}">
        <p14:creationId xmlns:p14="http://schemas.microsoft.com/office/powerpoint/2010/main" val="2412338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IQ"/>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fld id="{2F04A557-6128-45BA-BD9B-7325D51792D0}" type="datetime1">
              <a:rPr lang="ar-SA" smtClean="0"/>
              <a:t>30/03/1445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C46EA5-717C-4141-8112-D78E156E4D38}" type="slidenum">
              <a:rPr lang="ar-SA"/>
              <a:pPr>
                <a:defRPr/>
              </a:pPr>
              <a:t>‹#›</a:t>
            </a:fld>
            <a:endParaRPr lang="en-US"/>
          </a:p>
        </p:txBody>
      </p:sp>
    </p:spTree>
    <p:extLst>
      <p:ext uri="{BB962C8B-B14F-4D97-AF65-F5344CB8AC3E}">
        <p14:creationId xmlns:p14="http://schemas.microsoft.com/office/powerpoint/2010/main" val="4205579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IQ"/>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fld id="{69A07378-9742-40AF-87C5-1978D09FE8A4}" type="datetime1">
              <a:rPr lang="ar-SA" smtClean="0"/>
              <a:t>30/03/1445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A5478B-5582-467B-A514-948AFBD41E8A}" type="slidenum">
              <a:rPr lang="ar-SA"/>
              <a:pPr>
                <a:defRPr/>
              </a:pPr>
              <a:t>‹#›</a:t>
            </a:fld>
            <a:endParaRPr lang="en-US"/>
          </a:p>
        </p:txBody>
      </p:sp>
    </p:spTree>
    <p:extLst>
      <p:ext uri="{BB962C8B-B14F-4D97-AF65-F5344CB8AC3E}">
        <p14:creationId xmlns:p14="http://schemas.microsoft.com/office/powerpoint/2010/main" val="3213083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IQ"/>
          </a:p>
        </p:txBody>
      </p:sp>
      <p:sp>
        <p:nvSpPr>
          <p:cNvPr id="3" name="SmartArt Placeholder 2"/>
          <p:cNvSpPr>
            <a:spLocks noGrp="1"/>
          </p:cNvSpPr>
          <p:nvPr>
            <p:ph type="dgm" idx="1"/>
          </p:nvPr>
        </p:nvSpPr>
        <p:spPr>
          <a:xfrm>
            <a:off x="457200" y="1600200"/>
            <a:ext cx="8229600" cy="4525963"/>
          </a:xfrm>
        </p:spPr>
        <p:txBody>
          <a:bodyPr/>
          <a:lstStyle/>
          <a:p>
            <a:pPr lvl="0"/>
            <a:endParaRPr lang="ar-IQ" noProof="0"/>
          </a:p>
        </p:txBody>
      </p:sp>
      <p:sp>
        <p:nvSpPr>
          <p:cNvPr id="4" name="Rectangle 4"/>
          <p:cNvSpPr>
            <a:spLocks noGrp="1" noChangeArrowheads="1"/>
          </p:cNvSpPr>
          <p:nvPr>
            <p:ph type="dt" sz="half" idx="10"/>
          </p:nvPr>
        </p:nvSpPr>
        <p:spPr>
          <a:ln/>
        </p:spPr>
        <p:txBody>
          <a:bodyPr/>
          <a:lstStyle>
            <a:lvl1pPr>
              <a:defRPr/>
            </a:lvl1pPr>
          </a:lstStyle>
          <a:p>
            <a:pPr>
              <a:defRPr/>
            </a:pPr>
            <a:fld id="{328B9839-B07C-499D-A702-87E7D4A65E6F}" type="datetime1">
              <a:rPr lang="ar-SA" smtClean="0"/>
              <a:t>30/03/1445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27EA17-FC09-4F89-AB43-5B663859E232}" type="slidenum">
              <a:rPr lang="ar-SA"/>
              <a:pPr>
                <a:defRPr/>
              </a:pPr>
              <a:t>‹#›</a:t>
            </a:fld>
            <a:endParaRPr lang="en-US"/>
          </a:p>
        </p:txBody>
      </p:sp>
    </p:spTree>
    <p:extLst>
      <p:ext uri="{BB962C8B-B14F-4D97-AF65-F5344CB8AC3E}">
        <p14:creationId xmlns:p14="http://schemas.microsoft.com/office/powerpoint/2010/main" val="2311795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itle 1"/>
          <p:cNvSpPr>
            <a:spLocks noGrp="1"/>
          </p:cNvSpPr>
          <p:nvPr>
            <p:ph type="title"/>
          </p:nvPr>
        </p:nvSpPr>
        <p:spPr>
          <a:xfrm>
            <a:off x="76200" y="76200"/>
            <a:ext cx="8975725" cy="1143000"/>
          </a:xfrm>
        </p:spPr>
        <p:txBody>
          <a:bodyPr/>
          <a:lstStyle/>
          <a:p>
            <a:r>
              <a:rPr lang="en-US" dirty="0"/>
              <a:t>Click to edit Master title style</a:t>
            </a:r>
          </a:p>
        </p:txBody>
      </p:sp>
      <p:sp>
        <p:nvSpPr>
          <p:cNvPr id="6" name="Text Placeholder 2"/>
          <p:cNvSpPr>
            <a:spLocks noGrp="1"/>
          </p:cNvSpPr>
          <p:nvPr>
            <p:ph idx="1"/>
          </p:nvPr>
        </p:nvSpPr>
        <p:spPr bwMode="auto">
          <a:xfrm>
            <a:off x="228600" y="3429000"/>
            <a:ext cx="5029200" cy="457200"/>
          </a:xfrm>
          <a:prstGeom prst="rect">
            <a:avLst/>
          </a:prstGeom>
          <a:noFill/>
          <a:ln w="9525">
            <a:noFill/>
            <a:miter lim="800000"/>
            <a:headEnd/>
            <a:tailEnd/>
          </a:ln>
        </p:spPr>
        <p:txBody>
          <a:bodyPr/>
          <a:lstStyle>
            <a:lvl1pPr>
              <a:defRPr sz="2400">
                <a:solidFill>
                  <a:srgbClr val="000099"/>
                </a:solidFill>
              </a:defRPr>
            </a:lvl1pPr>
          </a:lstStyle>
          <a:p>
            <a:pPr lvl="0"/>
            <a:r>
              <a:rPr lang="en-US" noProof="0" dirty="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9FB62893-0BC9-44D3-8F6D-7EAC3582ACD6}" type="slidenum">
              <a:rPr lang="en-US"/>
              <a:pPr>
                <a:defRPr/>
              </a:pPr>
              <a:t>‹#›</a:t>
            </a:fld>
            <a:endParaRPr lang="en-US" dirty="0"/>
          </a:p>
        </p:txBody>
      </p:sp>
    </p:spTree>
    <p:extLst>
      <p:ext uri="{BB962C8B-B14F-4D97-AF65-F5344CB8AC3E}">
        <p14:creationId xmlns:p14="http://schemas.microsoft.com/office/powerpoint/2010/main" val="41735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Rectangle 4"/>
          <p:cNvSpPr>
            <a:spLocks noGrp="1" noChangeArrowheads="1"/>
          </p:cNvSpPr>
          <p:nvPr>
            <p:ph type="dt" sz="half" idx="10"/>
          </p:nvPr>
        </p:nvSpPr>
        <p:spPr>
          <a:ln/>
        </p:spPr>
        <p:txBody>
          <a:bodyPr/>
          <a:lstStyle>
            <a:lvl1pPr>
              <a:defRPr/>
            </a:lvl1pPr>
          </a:lstStyle>
          <a:p>
            <a:pPr>
              <a:defRPr/>
            </a:pPr>
            <a:fld id="{203E55EF-E2F7-40D0-AC18-AB65AF574846}" type="datetime1">
              <a:rPr lang="ar-SA" smtClean="0"/>
              <a:t>30/03/1445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E0343A-01FB-4668-91CC-7474C705F317}" type="slidenum">
              <a:rPr lang="ar-SA"/>
              <a:pPr>
                <a:defRPr/>
              </a:pPr>
              <a:t>‹#›</a:t>
            </a:fld>
            <a:endParaRPr lang="en-US"/>
          </a:p>
        </p:txBody>
      </p:sp>
    </p:spTree>
    <p:extLst>
      <p:ext uri="{BB962C8B-B14F-4D97-AF65-F5344CB8AC3E}">
        <p14:creationId xmlns:p14="http://schemas.microsoft.com/office/powerpoint/2010/main" val="169710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01FB031-0ED8-4EA6-AE0A-567F93F221E0}" type="datetime1">
              <a:rPr lang="ar-SA" smtClean="0"/>
              <a:t>30/03/1445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E98C6C-AA2F-4BDE-851D-D6BA6E4EA382}" type="slidenum">
              <a:rPr lang="ar-SA"/>
              <a:pPr>
                <a:defRPr/>
              </a:pPr>
              <a:t>‹#›</a:t>
            </a:fld>
            <a:endParaRPr lang="en-US"/>
          </a:p>
        </p:txBody>
      </p:sp>
    </p:spTree>
    <p:extLst>
      <p:ext uri="{BB962C8B-B14F-4D97-AF65-F5344CB8AC3E}">
        <p14:creationId xmlns:p14="http://schemas.microsoft.com/office/powerpoint/2010/main" val="241989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Rectangle 4"/>
          <p:cNvSpPr>
            <a:spLocks noGrp="1" noChangeArrowheads="1"/>
          </p:cNvSpPr>
          <p:nvPr>
            <p:ph type="dt" sz="half" idx="10"/>
          </p:nvPr>
        </p:nvSpPr>
        <p:spPr>
          <a:ln/>
        </p:spPr>
        <p:txBody>
          <a:bodyPr/>
          <a:lstStyle>
            <a:lvl1pPr>
              <a:defRPr/>
            </a:lvl1pPr>
          </a:lstStyle>
          <a:p>
            <a:pPr>
              <a:defRPr/>
            </a:pPr>
            <a:fld id="{6E7A5A66-3A1A-4C21-9493-B85F5C3A2898}" type="datetime1">
              <a:rPr lang="ar-SA" smtClean="0"/>
              <a:t>30/03/1445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E81E19-7DE5-49DE-A3B1-6DB430ADA6C1}" type="slidenum">
              <a:rPr lang="ar-SA"/>
              <a:pPr>
                <a:defRPr/>
              </a:pPr>
              <a:t>‹#›</a:t>
            </a:fld>
            <a:endParaRPr lang="en-US"/>
          </a:p>
        </p:txBody>
      </p:sp>
    </p:spTree>
    <p:extLst>
      <p:ext uri="{BB962C8B-B14F-4D97-AF65-F5344CB8AC3E}">
        <p14:creationId xmlns:p14="http://schemas.microsoft.com/office/powerpoint/2010/main" val="2992745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Rectangle 4"/>
          <p:cNvSpPr>
            <a:spLocks noGrp="1" noChangeArrowheads="1"/>
          </p:cNvSpPr>
          <p:nvPr>
            <p:ph type="dt" sz="half" idx="10"/>
          </p:nvPr>
        </p:nvSpPr>
        <p:spPr>
          <a:ln/>
        </p:spPr>
        <p:txBody>
          <a:bodyPr/>
          <a:lstStyle>
            <a:lvl1pPr>
              <a:defRPr/>
            </a:lvl1pPr>
          </a:lstStyle>
          <a:p>
            <a:pPr>
              <a:defRPr/>
            </a:pPr>
            <a:fld id="{2A369715-4CFA-4AA4-AF38-90405C4AC323}" type="datetime1">
              <a:rPr lang="ar-SA" smtClean="0"/>
              <a:t>30/03/1445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B975F1D-CF72-40AC-AF94-F9DDB9B964E3}" type="slidenum">
              <a:rPr lang="ar-SA"/>
              <a:pPr>
                <a:defRPr/>
              </a:pPr>
              <a:t>‹#›</a:t>
            </a:fld>
            <a:endParaRPr lang="en-US"/>
          </a:p>
        </p:txBody>
      </p:sp>
    </p:spTree>
    <p:extLst>
      <p:ext uri="{BB962C8B-B14F-4D97-AF65-F5344CB8AC3E}">
        <p14:creationId xmlns:p14="http://schemas.microsoft.com/office/powerpoint/2010/main" val="93892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Rectangle 4"/>
          <p:cNvSpPr>
            <a:spLocks noGrp="1" noChangeArrowheads="1"/>
          </p:cNvSpPr>
          <p:nvPr>
            <p:ph type="dt" sz="half" idx="10"/>
          </p:nvPr>
        </p:nvSpPr>
        <p:spPr>
          <a:ln/>
        </p:spPr>
        <p:txBody>
          <a:bodyPr/>
          <a:lstStyle>
            <a:lvl1pPr>
              <a:defRPr/>
            </a:lvl1pPr>
          </a:lstStyle>
          <a:p>
            <a:pPr>
              <a:defRPr/>
            </a:pPr>
            <a:fld id="{FBD7996B-E7FB-4DEA-8E55-A4EBD5E7F52E}" type="datetime1">
              <a:rPr lang="ar-SA" smtClean="0"/>
              <a:t>30/03/1445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61CE7A3-2C77-4921-A13D-824D96FD4B68}" type="slidenum">
              <a:rPr lang="ar-SA"/>
              <a:pPr>
                <a:defRPr/>
              </a:pPr>
              <a:t>‹#›</a:t>
            </a:fld>
            <a:endParaRPr lang="en-US"/>
          </a:p>
        </p:txBody>
      </p:sp>
    </p:spTree>
    <p:extLst>
      <p:ext uri="{BB962C8B-B14F-4D97-AF65-F5344CB8AC3E}">
        <p14:creationId xmlns:p14="http://schemas.microsoft.com/office/powerpoint/2010/main" val="19807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2FCB743-0270-4F84-9D13-D158520D377E}" type="datetime1">
              <a:rPr lang="ar-SA" smtClean="0"/>
              <a:t>30/03/1445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15676BF-4871-47D9-8779-B91744BAEF6C}" type="slidenum">
              <a:rPr lang="ar-SA"/>
              <a:pPr>
                <a:defRPr/>
              </a:pPr>
              <a:t>‹#›</a:t>
            </a:fld>
            <a:endParaRPr lang="en-US"/>
          </a:p>
        </p:txBody>
      </p:sp>
    </p:spTree>
    <p:extLst>
      <p:ext uri="{BB962C8B-B14F-4D97-AF65-F5344CB8AC3E}">
        <p14:creationId xmlns:p14="http://schemas.microsoft.com/office/powerpoint/2010/main" val="4118969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52DA583-0589-4DA5-84A7-513E3828AF85}" type="datetime1">
              <a:rPr lang="ar-SA" smtClean="0"/>
              <a:t>30/03/1445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934D45-BA13-4569-BE3F-7925071B788A}" type="slidenum">
              <a:rPr lang="ar-SA"/>
              <a:pPr>
                <a:defRPr/>
              </a:pPr>
              <a:t>‹#›</a:t>
            </a:fld>
            <a:endParaRPr lang="en-US"/>
          </a:p>
        </p:txBody>
      </p:sp>
    </p:spTree>
    <p:extLst>
      <p:ext uri="{BB962C8B-B14F-4D97-AF65-F5344CB8AC3E}">
        <p14:creationId xmlns:p14="http://schemas.microsoft.com/office/powerpoint/2010/main" val="1891619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1DFF6AF-BC80-4751-B954-784D39167EC7}" type="datetime1">
              <a:rPr lang="ar-SA" smtClean="0"/>
              <a:t>30/03/1445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013F77-06F8-4C4F-A42C-719DC86742DF}" type="slidenum">
              <a:rPr lang="ar-SA"/>
              <a:pPr>
                <a:defRPr/>
              </a:pPr>
              <a:t>‹#›</a:t>
            </a:fld>
            <a:endParaRPr lang="en-US"/>
          </a:p>
        </p:txBody>
      </p:sp>
    </p:spTree>
    <p:extLst>
      <p:ext uri="{BB962C8B-B14F-4D97-AF65-F5344CB8AC3E}">
        <p14:creationId xmlns:p14="http://schemas.microsoft.com/office/powerpoint/2010/main" val="1439984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129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2996" name="Rectangle 4"/>
          <p:cNvSpPr>
            <a:spLocks noGrp="1" noChangeArrowheads="1"/>
          </p:cNvSpPr>
          <p:nvPr>
            <p:ph type="dt" sz="half" idx="2"/>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atin typeface="+mn-lt"/>
                <a:cs typeface="+mn-cs"/>
              </a:defRPr>
            </a:lvl1pPr>
          </a:lstStyle>
          <a:p>
            <a:pPr>
              <a:defRPr/>
            </a:pPr>
            <a:fld id="{871CFD85-2407-4B45-8B3A-DA6696FC123B}" type="datetime1">
              <a:rPr lang="ar-SA" smtClean="0"/>
              <a:t>30/03/1445</a:t>
            </a:fld>
            <a:endParaRPr lang="en-US"/>
          </a:p>
        </p:txBody>
      </p:sp>
      <p:sp>
        <p:nvSpPr>
          <p:cNvPr id="2129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mn-lt"/>
                <a:cs typeface="+mn-cs"/>
              </a:defRPr>
            </a:lvl1pPr>
          </a:lstStyle>
          <a:p>
            <a:pPr>
              <a:defRPr/>
            </a:pPr>
            <a:endParaRPr lang="en-US"/>
          </a:p>
        </p:txBody>
      </p:sp>
      <p:sp>
        <p:nvSpPr>
          <p:cNvPr id="212998" name="Rectangle 6"/>
          <p:cNvSpPr>
            <a:spLocks noGrp="1" noChangeArrowheads="1"/>
          </p:cNvSpPr>
          <p:nvPr>
            <p:ph type="sldNum" sz="quarter" idx="4"/>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a:latin typeface="+mn-lt"/>
                <a:cs typeface="+mn-cs"/>
              </a:defRPr>
            </a:lvl1pPr>
          </a:lstStyle>
          <a:p>
            <a:pPr>
              <a:defRPr/>
            </a:pPr>
            <a:fld id="{1D1321D5-47FF-4396-83ED-1F4335F58982}"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 id="2147483677" r:id="rId18"/>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12994"/>
                                        </p:tgtEl>
                                        <p:attrNameLst>
                                          <p:attrName>style.visibility</p:attrName>
                                        </p:attrNameLst>
                                      </p:cBhvr>
                                      <p:to>
                                        <p:strVal val="visible"/>
                                      </p:to>
                                    </p:set>
                                    <p:anim calcmode="lin" valueType="num">
                                      <p:cBhvr>
                                        <p:cTn id="7" dur="500" fill="hold"/>
                                        <p:tgtEl>
                                          <p:spTgt spid="212994"/>
                                        </p:tgtEl>
                                        <p:attrNameLst>
                                          <p:attrName>ppt_w</p:attrName>
                                        </p:attrNameLst>
                                      </p:cBhvr>
                                      <p:tavLst>
                                        <p:tav tm="0">
                                          <p:val>
                                            <p:fltVal val="0"/>
                                          </p:val>
                                        </p:tav>
                                        <p:tav tm="100000">
                                          <p:val>
                                            <p:strVal val="#ppt_w"/>
                                          </p:val>
                                        </p:tav>
                                      </p:tavLst>
                                    </p:anim>
                                    <p:anim calcmode="lin" valueType="num">
                                      <p:cBhvr>
                                        <p:cTn id="8" dur="500" fill="hold"/>
                                        <p:tgtEl>
                                          <p:spTgt spid="212994"/>
                                        </p:tgtEl>
                                        <p:attrNameLst>
                                          <p:attrName>ppt_h</p:attrName>
                                        </p:attrNameLst>
                                      </p:cBhvr>
                                      <p:tavLst>
                                        <p:tav tm="0">
                                          <p:val>
                                            <p:fltVal val="0"/>
                                          </p:val>
                                        </p:tav>
                                        <p:tav tm="100000">
                                          <p:val>
                                            <p:strVal val="#ppt_h"/>
                                          </p:val>
                                        </p:tav>
                                      </p:tavLst>
                                    </p:anim>
                                    <p:animEffect transition="in" filter="fade">
                                      <p:cBhvr>
                                        <p:cTn id="9" dur="500"/>
                                        <p:tgtEl>
                                          <p:spTgt spid="2129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12995">
                                            <p:txEl>
                                              <p:pRg st="0" end="0"/>
                                            </p:txEl>
                                          </p:spTgt>
                                        </p:tgtEl>
                                        <p:attrNameLst>
                                          <p:attrName>style.visibility</p:attrName>
                                        </p:attrNameLst>
                                      </p:cBhvr>
                                      <p:to>
                                        <p:strVal val="visible"/>
                                      </p:to>
                                    </p:set>
                                    <p:animEffect transition="in" filter="fade">
                                      <p:cBhvr>
                                        <p:cTn id="14" dur="1000">
                                          <p:stCondLst>
                                            <p:cond delay="0"/>
                                          </p:stCondLst>
                                        </p:cTn>
                                        <p:tgtEl>
                                          <p:spTgt spid="21299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12995">
                                            <p:txEl>
                                              <p:pRg st="1" end="1"/>
                                            </p:txEl>
                                          </p:spTgt>
                                        </p:tgtEl>
                                        <p:attrNameLst>
                                          <p:attrName>style.visibility</p:attrName>
                                        </p:attrNameLst>
                                      </p:cBhvr>
                                      <p:to>
                                        <p:strVal val="visible"/>
                                      </p:to>
                                    </p:set>
                                    <p:animEffect transition="in" filter="fade">
                                      <p:cBhvr>
                                        <p:cTn id="17" dur="1000">
                                          <p:stCondLst>
                                            <p:cond delay="0"/>
                                          </p:stCondLst>
                                        </p:cTn>
                                        <p:tgtEl>
                                          <p:spTgt spid="21299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2995">
                                            <p:txEl>
                                              <p:pRg st="2" end="2"/>
                                            </p:txEl>
                                          </p:spTgt>
                                        </p:tgtEl>
                                        <p:attrNameLst>
                                          <p:attrName>style.visibility</p:attrName>
                                        </p:attrNameLst>
                                      </p:cBhvr>
                                      <p:to>
                                        <p:strVal val="visible"/>
                                      </p:to>
                                    </p:set>
                                    <p:animEffect transition="in" filter="fade">
                                      <p:cBhvr>
                                        <p:cTn id="20" dur="1000">
                                          <p:stCondLst>
                                            <p:cond delay="0"/>
                                          </p:stCondLst>
                                        </p:cTn>
                                        <p:tgtEl>
                                          <p:spTgt spid="21299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2995">
                                            <p:txEl>
                                              <p:pRg st="3" end="3"/>
                                            </p:txEl>
                                          </p:spTgt>
                                        </p:tgtEl>
                                        <p:attrNameLst>
                                          <p:attrName>style.visibility</p:attrName>
                                        </p:attrNameLst>
                                      </p:cBhvr>
                                      <p:to>
                                        <p:strVal val="visible"/>
                                      </p:to>
                                    </p:set>
                                    <p:animEffect transition="in" filter="fade">
                                      <p:cBhvr>
                                        <p:cTn id="23" dur="1000">
                                          <p:stCondLst>
                                            <p:cond delay="0"/>
                                          </p:stCondLst>
                                        </p:cTn>
                                        <p:tgtEl>
                                          <p:spTgt spid="21299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12995">
                                            <p:txEl>
                                              <p:pRg st="4" end="4"/>
                                            </p:txEl>
                                          </p:spTgt>
                                        </p:tgtEl>
                                        <p:attrNameLst>
                                          <p:attrName>style.visibility</p:attrName>
                                        </p:attrNameLst>
                                      </p:cBhvr>
                                      <p:to>
                                        <p:strVal val="visible"/>
                                      </p:to>
                                    </p:set>
                                    <p:animEffect transition="in" filter="fade">
                                      <p:cBhvr>
                                        <p:cTn id="26" dur="1000">
                                          <p:stCondLst>
                                            <p:cond delay="0"/>
                                          </p:stCondLst>
                                        </p:cTn>
                                        <p:tgtEl>
                                          <p:spTgt spid="2129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p:bldP spid="212995" grpId="0" build="p">
        <p:tmplLst>
          <p:tmpl lvl="1">
            <p:tnLst>
              <p:par>
                <p:cTn presetID="10" presetClass="entr" presetSubtype="0" fill="hold" nodeType="click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stCondLst>
                            <p:cond delay="0"/>
                          </p:stCondLst>
                        </p:cTn>
                        <p:tgtEl>
                          <p:spTgt spid="212995"/>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stCondLst>
                            <p:cond delay="0"/>
                          </p:stCondLst>
                        </p:cTn>
                        <p:tgtEl>
                          <p:spTgt spid="212995"/>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stCondLst>
                            <p:cond delay="0"/>
                          </p:stCondLst>
                        </p:cTn>
                        <p:tgtEl>
                          <p:spTgt spid="212995"/>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stCondLst>
                            <p:cond delay="0"/>
                          </p:stCondLst>
                        </p:cTn>
                        <p:tgtEl>
                          <p:spTgt spid="212995"/>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12995"/>
                        </p:tgtEl>
                        <p:attrNameLst>
                          <p:attrName>style.visibility</p:attrName>
                        </p:attrNameLst>
                      </p:cBhvr>
                      <p:to>
                        <p:strVal val="visible"/>
                      </p:to>
                    </p:set>
                    <p:animEffect transition="in" filter="fade">
                      <p:cBhvr>
                        <p:cTn dur="1000">
                          <p:stCondLst>
                            <p:cond delay="0"/>
                          </p:stCondLst>
                        </p:cTn>
                        <p:tgtEl>
                          <p:spTgt spid="212995"/>
                        </p:tgtEl>
                      </p:cBhvr>
                    </p:animEffect>
                  </p:childTnLst>
                </p:cTn>
              </p:par>
            </p:tnLst>
          </p:tmpl>
        </p:tmplLst>
      </p:bldP>
    </p:bldLst>
  </p:timing>
  <p:hf sldNum="0"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18.x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2.bin"/><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1.wmf"/><Relationship Id="rId12" Type="http://schemas.openxmlformats.org/officeDocument/2006/relationships/oleObject" Target="../embeddings/oleObject8.bin"/><Relationship Id="rId2" Type="http://schemas.openxmlformats.org/officeDocument/2006/relationships/oleObject" Target="../embeddings/oleObject3.bin"/><Relationship Id="rId1" Type="http://schemas.openxmlformats.org/officeDocument/2006/relationships/slideLayout" Target="../slideLayouts/slideLayout18.xml"/><Relationship Id="rId6" Type="http://schemas.openxmlformats.org/officeDocument/2006/relationships/oleObject" Target="../embeddings/oleObject5.bin"/><Relationship Id="rId11" Type="http://schemas.openxmlformats.org/officeDocument/2006/relationships/image" Target="../media/image13.wmf"/><Relationship Id="rId5" Type="http://schemas.openxmlformats.org/officeDocument/2006/relationships/image" Target="../media/image10.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12.wmf"/></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9%86%D8%B8%D8%B1%D9%8A%D8%A9" TargetMode="External"/><Relationship Id="rId2" Type="http://schemas.openxmlformats.org/officeDocument/2006/relationships/hyperlink" Target="https://ar.wikipedia.org/wiki/%D9%85%D8%B9%D9%84%D9%88%D9%85%D8%A9"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oleObject" Target="../embeddings/oleObject9.bin"/><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0.bin"/><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oleObject" Target="../embeddings/oleObject11.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18.emf"/></Relationships>
</file>

<file path=ppt/slides/_rels/slide2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oleObject" Target="../embeddings/oleObject13.bin"/><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oleObject" Target="../embeddings/oleObject14.bin"/><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oleObject" Target="../embeddings/oleObject15.bin"/><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5274" y="188640"/>
            <a:ext cx="9144000" cy="4536504"/>
          </a:xfrm>
        </p:spPr>
        <p:txBody>
          <a:bodyPr/>
          <a:lstStyle/>
          <a:p>
            <a:pPr eaLnBrk="1" hangingPunct="1"/>
            <a:r>
              <a:rPr lang="en-US" sz="5400" b="1" dirty="0">
                <a:solidFill>
                  <a:srgbClr val="FF66FF"/>
                </a:solidFill>
              </a:rPr>
              <a:t>Methodical Research</a:t>
            </a:r>
            <a:br>
              <a:rPr lang="en-US" sz="5400" b="1" dirty="0">
                <a:solidFill>
                  <a:srgbClr val="FF66FF"/>
                </a:solidFill>
              </a:rPr>
            </a:br>
            <a:br>
              <a:rPr lang="en-US" sz="2800" b="1" dirty="0">
                <a:solidFill>
                  <a:srgbClr val="FF66FF"/>
                </a:solidFill>
              </a:rPr>
            </a:br>
            <a:br>
              <a:rPr lang="en-US" sz="800" b="1" dirty="0">
                <a:solidFill>
                  <a:srgbClr val="FF66FF"/>
                </a:solidFill>
              </a:rPr>
            </a:br>
            <a:r>
              <a:rPr lang="en-US" sz="5400" b="1" dirty="0">
                <a:solidFill>
                  <a:srgbClr val="FF66FF"/>
                </a:solidFill>
              </a:rPr>
              <a:t>Fourth Stage</a:t>
            </a:r>
            <a:br>
              <a:rPr lang="en-US" sz="5400" b="1" dirty="0">
                <a:solidFill>
                  <a:srgbClr val="FF66FF"/>
                </a:solidFill>
              </a:rPr>
            </a:br>
            <a:br>
              <a:rPr lang="en-US" sz="3600" b="1" dirty="0">
                <a:solidFill>
                  <a:srgbClr val="FF66FF"/>
                </a:solidFill>
              </a:rPr>
            </a:br>
            <a:r>
              <a:rPr lang="en-US" sz="5400" b="1" dirty="0">
                <a:solidFill>
                  <a:srgbClr val="FF66FF"/>
                </a:solidFill>
              </a:rPr>
              <a:t>2023-2024</a:t>
            </a:r>
          </a:p>
        </p:txBody>
      </p:sp>
      <p:sp>
        <p:nvSpPr>
          <p:cNvPr id="26627" name="Rectangle 3"/>
          <p:cNvSpPr>
            <a:spLocks noGrp="1" noChangeArrowheads="1"/>
          </p:cNvSpPr>
          <p:nvPr>
            <p:ph type="body" idx="1"/>
          </p:nvPr>
        </p:nvSpPr>
        <p:spPr>
          <a:xfrm>
            <a:off x="827584" y="4764531"/>
            <a:ext cx="7561262" cy="2058987"/>
          </a:xfrm>
        </p:spPr>
        <p:txBody>
          <a:bodyPr/>
          <a:lstStyle/>
          <a:p>
            <a:pPr algn="ctr" rtl="0" eaLnBrk="1" hangingPunct="1">
              <a:buFontTx/>
              <a:buNone/>
            </a:pPr>
            <a:r>
              <a:rPr lang="en-US" sz="4400" b="1" dirty="0"/>
              <a:t>Lecturer:</a:t>
            </a:r>
          </a:p>
          <a:p>
            <a:pPr algn="ctr" rtl="0" eaLnBrk="1" hangingPunct="1">
              <a:buFontTx/>
              <a:buNone/>
            </a:pPr>
            <a:r>
              <a:rPr lang="en-US" sz="4400" b="1" dirty="0" err="1"/>
              <a:t>Cheman</a:t>
            </a:r>
            <a:r>
              <a:rPr lang="en-US" sz="4400" b="1" dirty="0"/>
              <a:t> A. Omer</a:t>
            </a:r>
            <a:endParaRPr lang="ar-IQ" sz="4400" b="1" dirty="0"/>
          </a:p>
          <a:p>
            <a:pPr algn="ctr" rtl="0" eaLnBrk="1" hangingPunct="1">
              <a:buFontTx/>
              <a:buNone/>
            </a:pPr>
            <a:r>
              <a:rPr lang="ar-IQ" sz="4400" b="1" dirty="0">
                <a:cs typeface="Ali_K_Khalid" pitchFamily="2" charset="-78"/>
              </a:rPr>
              <a:t>              </a:t>
            </a:r>
            <a:endParaRPr lang="en-US" sz="4400" b="1" dirty="0">
              <a:cs typeface="Ali_K_Khalid" pitchFamily="2" charset="-78"/>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ox(in)">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ox(in)">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ox(in)">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30213" y="188913"/>
            <a:ext cx="8713787" cy="2592015"/>
          </a:xfrm>
        </p:spPr>
        <p:txBody>
          <a:bodyPr/>
          <a:lstStyle/>
          <a:p>
            <a:pPr algn="l" rtl="0" eaLnBrk="1" hangingPunct="1"/>
            <a:r>
              <a:rPr lang="en-US" b="1" dirty="0">
                <a:solidFill>
                  <a:srgbClr val="FF3300"/>
                </a:solidFill>
                <a:latin typeface="Times New Roman" pitchFamily="18" charset="0"/>
                <a:cs typeface="Times New Roman" pitchFamily="18" charset="0"/>
              </a:rPr>
              <a:t>A population (Statistical population):</a:t>
            </a:r>
            <a:r>
              <a:rPr lang="en-US" b="1" dirty="0">
                <a:latin typeface="Times New Roman" pitchFamily="18" charset="0"/>
                <a:cs typeface="Times New Roman" pitchFamily="18" charset="0"/>
              </a:rPr>
              <a:t> It is all the elements or values under a statistical study.</a:t>
            </a:r>
          </a:p>
          <a:p>
            <a:pPr marL="0" indent="0" algn="l" rtl="0" eaLnBrk="1" hangingPunct="1">
              <a:buNone/>
            </a:pPr>
            <a:endParaRPr lang="en-US" sz="1600" b="1" dirty="0">
              <a:latin typeface="Times New Roman" pitchFamily="18" charset="0"/>
              <a:cs typeface="Times New Roman" pitchFamily="18" charset="0"/>
            </a:endParaRPr>
          </a:p>
          <a:p>
            <a:pPr algn="l" rtl="0" eaLnBrk="1" hangingPunct="1">
              <a:buFontTx/>
              <a:buNone/>
            </a:pPr>
            <a:endParaRPr lang="en-US" sz="600" b="1" dirty="0">
              <a:latin typeface="Times New Roman" pitchFamily="18" charset="0"/>
              <a:cs typeface="Times New Roman" pitchFamily="18" charset="0"/>
            </a:endParaRPr>
          </a:p>
          <a:p>
            <a:pPr algn="l" rtl="0" eaLnBrk="1" hangingPunct="1"/>
            <a:r>
              <a:rPr lang="en-US" b="1" dirty="0">
                <a:solidFill>
                  <a:srgbClr val="FF3300"/>
                </a:solidFill>
                <a:latin typeface="Times New Roman" pitchFamily="18" charset="0"/>
                <a:cs typeface="Times New Roman" pitchFamily="18" charset="0"/>
              </a:rPr>
              <a:t>Sample:</a:t>
            </a:r>
            <a:r>
              <a:rPr lang="en-US" b="1" dirty="0">
                <a:latin typeface="Times New Roman" pitchFamily="18" charset="0"/>
                <a:cs typeface="Times New Roman" pitchFamily="18" charset="0"/>
              </a:rPr>
              <a:t> is a part from the population.</a:t>
            </a:r>
          </a:p>
          <a:p>
            <a:pPr algn="l" rtl="0" eaLnBrk="1" hangingPunct="1">
              <a:buFontTx/>
              <a:buNone/>
            </a:pPr>
            <a:endParaRPr lang="en-US" dirty="0">
              <a:latin typeface="Times New Roman" pitchFamily="18" charset="0"/>
              <a:cs typeface="Times New Roman" pitchFamily="18" charset="0"/>
            </a:endParaRPr>
          </a:p>
          <a:p>
            <a:pPr algn="l" rtl="0" eaLnBrk="1" hangingPunct="1">
              <a:buFontTx/>
              <a:buNone/>
            </a:pPr>
            <a:r>
              <a:rPr lang="en-US" b="1" dirty="0">
                <a:solidFill>
                  <a:srgbClr val="FF3300"/>
                </a:solidFill>
                <a:latin typeface="Times New Roman" pitchFamily="18" charset="0"/>
                <a:cs typeface="Times New Roman" pitchFamily="18" charset="0"/>
              </a:rPr>
              <a:t>     </a:t>
            </a:r>
            <a:r>
              <a:rPr lang="en-US" sz="1800" b="1" dirty="0">
                <a:solidFill>
                  <a:srgbClr val="FF3300"/>
                </a:solidFill>
                <a:latin typeface="Times New Roman" pitchFamily="18" charset="0"/>
                <a:cs typeface="Times New Roman" pitchFamily="18" charset="0"/>
              </a:rPr>
              <a:t>   </a:t>
            </a:r>
            <a:r>
              <a:rPr lang="en-US" b="1" dirty="0">
                <a:solidFill>
                  <a:srgbClr val="FF3300"/>
                </a:solidFill>
                <a:latin typeface="Times New Roman" pitchFamily="18" charset="0"/>
                <a:cs typeface="Times New Roman" pitchFamily="18" charset="0"/>
              </a:rPr>
              <a:t>       </a:t>
            </a:r>
          </a:p>
          <a:p>
            <a:pPr algn="l" rtl="0" eaLnBrk="1" hangingPunct="1">
              <a:buFontTx/>
              <a:buNone/>
            </a:pPr>
            <a:endParaRPr lang="en-US" b="1" dirty="0">
              <a:solidFill>
                <a:srgbClr val="FF3300"/>
              </a:solidFill>
              <a:latin typeface="Times New Roman" pitchFamily="18" charset="0"/>
              <a:cs typeface="Times New Roman" pitchFamily="18" charset="0"/>
            </a:endParaRPr>
          </a:p>
          <a:p>
            <a:pPr algn="l" rtl="0" eaLnBrk="1" hangingPunct="1">
              <a:buFontTx/>
              <a:buNone/>
            </a:pPr>
            <a:endParaRPr lang="en-US" b="1" dirty="0">
              <a:solidFill>
                <a:srgbClr val="FF3300"/>
              </a:solidFill>
              <a:latin typeface="Times New Roman" pitchFamily="18" charset="0"/>
              <a:cs typeface="Times New Roman" pitchFamily="18" charset="0"/>
            </a:endParaRPr>
          </a:p>
          <a:p>
            <a:pPr algn="l" rtl="0" eaLnBrk="1" hangingPunct="1">
              <a:buFontTx/>
              <a:buNone/>
            </a:pPr>
            <a:endParaRPr lang="en-US" b="1" dirty="0">
              <a:solidFill>
                <a:srgbClr val="FF3300"/>
              </a:solidFill>
              <a:latin typeface="Times New Roman" pitchFamily="18" charset="0"/>
              <a:cs typeface="Times New Roman" pitchFamily="18" charset="0"/>
            </a:endParaRPr>
          </a:p>
          <a:p>
            <a:pPr algn="l" rtl="0" eaLnBrk="1" hangingPunct="1">
              <a:buFontTx/>
              <a:buNone/>
            </a:pPr>
            <a:r>
              <a:rPr lang="en-US" b="1" dirty="0">
                <a:solidFill>
                  <a:srgbClr val="FF3300"/>
                </a:solidFill>
                <a:latin typeface="Times New Roman" pitchFamily="18" charset="0"/>
                <a:cs typeface="Times New Roman" pitchFamily="18" charset="0"/>
              </a:rPr>
              <a:t>   </a:t>
            </a:r>
            <a:endParaRPr lang="en-US" sz="1600" b="1" dirty="0">
              <a:solidFill>
                <a:srgbClr val="FF3300"/>
              </a:solidFill>
              <a:latin typeface="Times New Roman" pitchFamily="18" charset="0"/>
              <a:cs typeface="Times New Roman" pitchFamily="18" charset="0"/>
            </a:endParaRP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l="33205" t="30913" r="23917" b="15718"/>
          <a:stretch>
            <a:fillRect/>
          </a:stretch>
        </p:blipFill>
        <p:spPr bwMode="auto">
          <a:xfrm>
            <a:off x="1913756" y="2569746"/>
            <a:ext cx="5394548" cy="431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13315">
                                            <p:txEl>
                                              <p:pRg st="3" end="3"/>
                                            </p:txEl>
                                          </p:spTgt>
                                        </p:tgtEl>
                                        <p:attrNameLst>
                                          <p:attrName>style.visibility</p:attrName>
                                        </p:attrNameLst>
                                      </p:cBhvr>
                                      <p:to>
                                        <p:strVal val="visible"/>
                                      </p:to>
                                    </p:set>
                                    <p:anim calcmode="lin" valueType="num">
                                      <p:cBhvr>
                                        <p:cTn id="11" dur="10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12" dur="1000" fill="hold"/>
                                        <p:tgtEl>
                                          <p:spTgt spid="13315">
                                            <p:txEl>
                                              <p:pRg st="3" end="3"/>
                                            </p:txEl>
                                          </p:spTgt>
                                        </p:tgtEl>
                                        <p:attrNameLst>
                                          <p:attrName>ppt_h</p:attrName>
                                        </p:attrNameLst>
                                      </p:cBhvr>
                                      <p:tavLst>
                                        <p:tav tm="0">
                                          <p:val>
                                            <p:fltVal val="0"/>
                                          </p:val>
                                        </p:tav>
                                        <p:tav tm="100000">
                                          <p:val>
                                            <p:strVal val="#ppt_h"/>
                                          </p:val>
                                        </p:tav>
                                      </p:tavLst>
                                    </p:anim>
                                    <p:anim calcmode="lin" valueType="num">
                                      <p:cBhvr>
                                        <p:cTn id="13" dur="1000" fill="hold"/>
                                        <p:tgtEl>
                                          <p:spTgt spid="13315">
                                            <p:txEl>
                                              <p:pRg st="3" end="3"/>
                                            </p:txEl>
                                          </p:spTgt>
                                        </p:tgtEl>
                                        <p:attrNameLst>
                                          <p:attrName>style.rotation</p:attrName>
                                        </p:attrNameLst>
                                      </p:cBhvr>
                                      <p:tavLst>
                                        <p:tav tm="0">
                                          <p:val>
                                            <p:fltVal val="90"/>
                                          </p:val>
                                        </p:tav>
                                        <p:tav tm="100000">
                                          <p:val>
                                            <p:fltVal val="0"/>
                                          </p:val>
                                        </p:tav>
                                      </p:tavLst>
                                    </p:anim>
                                    <p:animEffect transition="in" filter="fade">
                                      <p:cBhvr>
                                        <p:cTn id="14" dur="10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body" idx="1"/>
          </p:nvPr>
        </p:nvSpPr>
        <p:spPr>
          <a:xfrm>
            <a:off x="0" y="188913"/>
            <a:ext cx="9036496" cy="6480447"/>
          </a:xfrm>
        </p:spPr>
        <p:txBody>
          <a:bodyPr/>
          <a:lstStyle/>
          <a:p>
            <a:pPr algn="l" rtl="0"/>
            <a:r>
              <a:rPr lang="en-US" sz="3000" dirty="0">
                <a:solidFill>
                  <a:srgbClr val="FF0000"/>
                </a:solidFill>
                <a:latin typeface="Times New Roman" pitchFamily="18" charset="0"/>
                <a:cs typeface="Times New Roman" pitchFamily="18" charset="0"/>
              </a:rPr>
              <a:t>Finite population</a:t>
            </a:r>
            <a:r>
              <a:rPr lang="en-US" sz="3000" dirty="0">
                <a:latin typeface="Times New Roman" pitchFamily="18" charset="0"/>
                <a:cs typeface="Times New Roman" pitchFamily="18" charset="0"/>
              </a:rPr>
              <a:t>: is possible to count individually.</a:t>
            </a:r>
          </a:p>
          <a:p>
            <a:pPr marL="0" indent="0" algn="l" rtl="0">
              <a:buNone/>
            </a:pPr>
            <a:endParaRPr lang="en-US" sz="3000" dirty="0">
              <a:latin typeface="Times New Roman" pitchFamily="18" charset="0"/>
              <a:cs typeface="Times New Roman" pitchFamily="18" charset="0"/>
            </a:endParaRPr>
          </a:p>
          <a:p>
            <a:pPr algn="l" rtl="0"/>
            <a:r>
              <a:rPr lang="en-US" sz="3000" dirty="0">
                <a:solidFill>
                  <a:srgbClr val="FF0000"/>
                </a:solidFill>
                <a:latin typeface="Times New Roman" pitchFamily="18" charset="0"/>
                <a:cs typeface="Times New Roman" pitchFamily="18" charset="0"/>
              </a:rPr>
              <a:t>Infinite population</a:t>
            </a:r>
            <a:r>
              <a:rPr lang="en-US" sz="3000" dirty="0">
                <a:latin typeface="Times New Roman" pitchFamily="18" charset="0"/>
                <a:cs typeface="Times New Roman" pitchFamily="18" charset="0"/>
              </a:rPr>
              <a:t>: is impossible to count individually.</a:t>
            </a:r>
          </a:p>
          <a:p>
            <a:pPr algn="l" rtl="0" eaLnBrk="1" hangingPunct="1"/>
            <a:endParaRPr lang="en-US" sz="3000" dirty="0">
              <a:solidFill>
                <a:srgbClr val="00CC00"/>
              </a:solidFill>
              <a:latin typeface="Times New Roman" pitchFamily="18" charset="0"/>
              <a:cs typeface="Times New Roman" pitchFamily="18" charset="0"/>
            </a:endParaRPr>
          </a:p>
          <a:p>
            <a:pPr algn="l" rtl="0" eaLnBrk="1" hangingPunct="1"/>
            <a:endParaRPr lang="en-US" sz="3000" dirty="0">
              <a:solidFill>
                <a:srgbClr val="00CC00"/>
              </a:solidFill>
              <a:latin typeface="Times New Roman" pitchFamily="18" charset="0"/>
              <a:cs typeface="Times New Roman" pitchFamily="18" charset="0"/>
            </a:endParaRPr>
          </a:p>
          <a:p>
            <a:pPr algn="l" rtl="0" eaLnBrk="1" hangingPunct="1"/>
            <a:r>
              <a:rPr lang="en-US" sz="3000" dirty="0">
                <a:solidFill>
                  <a:srgbClr val="00CC00"/>
                </a:solidFill>
                <a:latin typeface="Times New Roman" pitchFamily="18" charset="0"/>
                <a:cs typeface="Times New Roman" pitchFamily="18" charset="0"/>
              </a:rPr>
              <a:t>Homogenous population</a:t>
            </a:r>
            <a:r>
              <a:rPr lang="en-US" sz="3000" dirty="0">
                <a:latin typeface="Times New Roman" pitchFamily="18" charset="0"/>
                <a:cs typeface="Times New Roman" pitchFamily="18" charset="0"/>
              </a:rPr>
              <a:t> any population which every element has joint specified characteristics. </a:t>
            </a:r>
          </a:p>
          <a:p>
            <a:pPr algn="l" rtl="0" eaLnBrk="1" hangingPunct="1"/>
            <a:endParaRPr lang="en-US" sz="3000" dirty="0">
              <a:latin typeface="Times New Roman" pitchFamily="18" charset="0"/>
              <a:cs typeface="Times New Roman" pitchFamily="18" charset="0"/>
            </a:endParaRPr>
          </a:p>
          <a:p>
            <a:pPr algn="l" rtl="0" eaLnBrk="1" hangingPunct="1"/>
            <a:r>
              <a:rPr lang="en-US" sz="3000" dirty="0">
                <a:solidFill>
                  <a:srgbClr val="00CC00"/>
                </a:solidFill>
                <a:latin typeface="Times New Roman" pitchFamily="18" charset="0"/>
                <a:cs typeface="Times New Roman" pitchFamily="18" charset="0"/>
              </a:rPr>
              <a:t>Non-homogenous population</a:t>
            </a:r>
            <a:r>
              <a:rPr lang="en-US" sz="3000" dirty="0">
                <a:latin typeface="Times New Roman" pitchFamily="18" charset="0"/>
                <a:cs typeface="Times New Roman" pitchFamily="18" charset="0"/>
              </a:rPr>
              <a:t> any population which every element hasn't joint specified characteristic. </a:t>
            </a:r>
          </a:p>
        </p:txBody>
      </p:sp>
    </p:spTree>
    <p:extLst>
      <p:ext uri="{BB962C8B-B14F-4D97-AF65-F5344CB8AC3E}">
        <p14:creationId xmlns:p14="http://schemas.microsoft.com/office/powerpoint/2010/main" val="4249438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76200" y="76200"/>
            <a:ext cx="8975725" cy="762000"/>
          </a:xfrm>
        </p:spPr>
        <p:txBody>
          <a:bodyPr/>
          <a:lstStyle/>
          <a:p>
            <a:pPr>
              <a:defRPr/>
            </a:pPr>
            <a:r>
              <a:rPr lang="en-US" sz="3600" b="1" dirty="0">
                <a:solidFill>
                  <a:schemeClr val="accent6">
                    <a:lumMod val="75000"/>
                  </a:schemeClr>
                </a:solidFill>
              </a:rPr>
              <a:t>Sampling Techniques</a:t>
            </a:r>
            <a:endParaRPr lang="en-US" sz="3600" dirty="0">
              <a:solidFill>
                <a:schemeClr val="accent6">
                  <a:lumMod val="75000"/>
                </a:schemeClr>
              </a:solidFill>
            </a:endParaRPr>
          </a:p>
        </p:txBody>
      </p:sp>
      <p:sp>
        <p:nvSpPr>
          <p:cNvPr id="3" name="Content Placeholder 2"/>
          <p:cNvSpPr>
            <a:spLocks noGrp="1"/>
          </p:cNvSpPr>
          <p:nvPr>
            <p:ph idx="1"/>
          </p:nvPr>
        </p:nvSpPr>
        <p:spPr>
          <a:xfrm>
            <a:off x="251520" y="838200"/>
            <a:ext cx="8712968" cy="5791200"/>
          </a:xfrm>
        </p:spPr>
        <p:txBody>
          <a:bodyPr>
            <a:noAutofit/>
          </a:bodyPr>
          <a:lstStyle/>
          <a:p>
            <a:pPr marL="0" indent="0" algn="just" rtl="0">
              <a:lnSpc>
                <a:spcPct val="90000"/>
              </a:lnSpc>
              <a:buFont typeface="Arial" pitchFamily="34" charset="0"/>
              <a:buNone/>
              <a:defRPr/>
            </a:pPr>
            <a:r>
              <a:rPr lang="en-US" sz="2600" dirty="0">
                <a:solidFill>
                  <a:schemeClr val="tx1"/>
                </a:solidFill>
                <a:latin typeface="Times New Roman" pitchFamily="18" charset="0"/>
                <a:cs typeface="Times New Roman" pitchFamily="18" charset="0"/>
              </a:rPr>
              <a:t>It is the process of selecting a part from the population randomly </a:t>
            </a:r>
          </a:p>
          <a:p>
            <a:pPr marL="0" indent="0" algn="just" rtl="0">
              <a:buFont typeface="Arial" pitchFamily="34" charset="0"/>
              <a:buNone/>
              <a:defRPr/>
            </a:pPr>
            <a:endParaRPr lang="en-US" sz="2600" b="1" dirty="0">
              <a:latin typeface="Times New Roman" pitchFamily="18" charset="0"/>
              <a:cs typeface="Times New Roman" pitchFamily="18" charset="0"/>
            </a:endParaRPr>
          </a:p>
          <a:p>
            <a:pPr marL="0" indent="0" algn="just" rtl="0">
              <a:buFont typeface="Arial" pitchFamily="34" charset="0"/>
              <a:buNone/>
              <a:defRPr/>
            </a:pPr>
            <a:r>
              <a:rPr lang="en-US" sz="2600" b="1" dirty="0">
                <a:latin typeface="Times New Roman" pitchFamily="18" charset="0"/>
                <a:cs typeface="Times New Roman" pitchFamily="18" charset="0"/>
              </a:rPr>
              <a:t>There are Two Types of Sampling Techniques:</a:t>
            </a:r>
            <a:endParaRPr lang="en-US" sz="2600" dirty="0">
              <a:latin typeface="Times New Roman" pitchFamily="18" charset="0"/>
              <a:cs typeface="Times New Roman" pitchFamily="18" charset="0"/>
            </a:endParaRPr>
          </a:p>
          <a:p>
            <a:pPr marL="0" indent="0" algn="just" rtl="0">
              <a:buFont typeface="Arial" pitchFamily="34" charset="0"/>
              <a:buNone/>
              <a:defRPr/>
            </a:pPr>
            <a:r>
              <a:rPr lang="en-US" sz="2600" b="1" dirty="0">
                <a:solidFill>
                  <a:srgbClr val="00B050"/>
                </a:solidFill>
                <a:latin typeface="Times New Roman" pitchFamily="18" charset="0"/>
                <a:cs typeface="Times New Roman" pitchFamily="18" charset="0"/>
              </a:rPr>
              <a:t>1- Probability (Random) Sampling</a:t>
            </a:r>
            <a:endParaRPr lang="en-US" sz="2600" dirty="0">
              <a:solidFill>
                <a:srgbClr val="00B050"/>
              </a:solidFill>
              <a:latin typeface="Times New Roman" pitchFamily="18" charset="0"/>
              <a:cs typeface="Times New Roman" pitchFamily="18" charset="0"/>
            </a:endParaRPr>
          </a:p>
          <a:p>
            <a:pPr marL="0" indent="0" algn="just" rtl="0">
              <a:buFont typeface="Arial" pitchFamily="34" charset="0"/>
              <a:buNone/>
              <a:defRPr/>
            </a:pPr>
            <a:r>
              <a:rPr lang="en-US" sz="2600" dirty="0">
                <a:solidFill>
                  <a:schemeClr val="tx1"/>
                </a:solidFill>
                <a:latin typeface="Times New Roman" pitchFamily="18" charset="0"/>
                <a:cs typeface="Times New Roman" pitchFamily="18" charset="0"/>
              </a:rPr>
              <a:t>Taking the sample from the population in such a way that every element in the population has the same probability (chance) at selection.</a:t>
            </a:r>
          </a:p>
          <a:p>
            <a:pPr marL="0" indent="0" algn="just" rtl="0">
              <a:buFont typeface="Arial" pitchFamily="34" charset="0"/>
              <a:buNone/>
              <a:defRPr/>
            </a:pPr>
            <a:endParaRPr lang="en-US" sz="2600" b="1" dirty="0">
              <a:latin typeface="Times New Roman" pitchFamily="18" charset="0"/>
              <a:cs typeface="Times New Roman" pitchFamily="18" charset="0"/>
            </a:endParaRPr>
          </a:p>
          <a:p>
            <a:pPr marL="0" indent="0" algn="just" rtl="0">
              <a:buFont typeface="Arial" charset="0"/>
              <a:buNone/>
            </a:pPr>
            <a:r>
              <a:rPr lang="en-US" sz="2600" b="1" dirty="0">
                <a:solidFill>
                  <a:srgbClr val="00B050"/>
                </a:solidFill>
              </a:rPr>
              <a:t>2- Nonprobability Sampling</a:t>
            </a:r>
          </a:p>
          <a:p>
            <a:pPr marL="0" indent="0" algn="just" rtl="0">
              <a:buFont typeface="Arial" charset="0"/>
              <a:buNone/>
            </a:pPr>
            <a:r>
              <a:rPr lang="en-US" sz="2600" dirty="0">
                <a:solidFill>
                  <a:schemeClr val="tx1"/>
                </a:solidFill>
                <a:latin typeface="Times New Roman" pitchFamily="18" charset="0"/>
                <a:cs typeface="Times New Roman" pitchFamily="18" charset="0"/>
              </a:rPr>
              <a:t>Every element in the population does not have equal probability of being chosen. </a:t>
            </a:r>
          </a:p>
        </p:txBody>
      </p:sp>
      <p:sp>
        <p:nvSpPr>
          <p:cNvPr id="16388" name="Footer Placeholder 1"/>
          <p:cNvSpPr txBox="1">
            <a:spLocks/>
          </p:cNvSpPr>
          <p:nvPr/>
        </p:nvSpPr>
        <p:spPr bwMode="auto">
          <a:xfrm>
            <a:off x="3124200" y="62642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b="1" i="1">
              <a:solidFill>
                <a:srgbClr val="7030A0"/>
              </a:solidFill>
              <a:latin typeface="Calibri" pitchFamily="34" charset="0"/>
            </a:endParaRPr>
          </a:p>
        </p:txBody>
      </p:sp>
      <p:sp>
        <p:nvSpPr>
          <p:cNvPr id="2" name="Slide Number Placeholder 1"/>
          <p:cNvSpPr>
            <a:spLocks noGrp="1"/>
          </p:cNvSpPr>
          <p:nvPr>
            <p:ph type="sldNum" sz="quarter" idx="10"/>
          </p:nvPr>
        </p:nvSpPr>
        <p:spPr/>
        <p:txBody>
          <a:bodyPr/>
          <a:lstStyle/>
          <a:p>
            <a:pPr>
              <a:defRPr/>
            </a:pPr>
            <a:fld id="{62BD11A0-CC18-47E5-B864-D7F2FD8B470B}" type="slidenum">
              <a:rPr lang="en-US" smtClean="0"/>
              <a:pPr>
                <a:defRPr/>
              </a:pPr>
              <a:t>12</a:t>
            </a:fld>
            <a:endParaRPr lang="en-US" dirty="0"/>
          </a:p>
        </p:txBody>
      </p:sp>
    </p:spTree>
    <p:extLst>
      <p:ext uri="{BB962C8B-B14F-4D97-AF65-F5344CB8AC3E}">
        <p14:creationId xmlns:p14="http://schemas.microsoft.com/office/powerpoint/2010/main" val="2529838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58080"/>
            <a:ext cx="8712968" cy="5791200"/>
          </a:xfrm>
        </p:spPr>
        <p:txBody>
          <a:bodyPr>
            <a:noAutofit/>
          </a:bodyPr>
          <a:lstStyle/>
          <a:p>
            <a:pPr marL="0" indent="0" algn="l" rtl="0">
              <a:buFont typeface="Arial" pitchFamily="34" charset="0"/>
              <a:buNone/>
              <a:defRPr/>
            </a:pPr>
            <a:r>
              <a:rPr lang="en-US" sz="3600" b="1" dirty="0">
                <a:latin typeface="Times New Roman" pitchFamily="18" charset="0"/>
                <a:cs typeface="Times New Roman" pitchFamily="18" charset="0"/>
              </a:rPr>
              <a:t>Types of Random Sampling</a:t>
            </a:r>
            <a:endParaRPr lang="en-US" sz="3600" dirty="0">
              <a:latin typeface="Times New Roman" pitchFamily="18" charset="0"/>
              <a:cs typeface="Times New Roman" pitchFamily="18" charset="0"/>
            </a:endParaRPr>
          </a:p>
          <a:p>
            <a:pPr marL="0" indent="0" algn="l" rtl="0">
              <a:buFont typeface="Arial" pitchFamily="34" charset="0"/>
              <a:buNone/>
              <a:defRPr/>
            </a:pPr>
            <a:r>
              <a:rPr lang="en-US" sz="3600" dirty="0">
                <a:solidFill>
                  <a:schemeClr val="tx1"/>
                </a:solidFill>
                <a:latin typeface="Times New Roman" pitchFamily="18" charset="0"/>
                <a:cs typeface="Times New Roman" pitchFamily="18" charset="0"/>
              </a:rPr>
              <a:t>1. Simple Random Sampling</a:t>
            </a:r>
          </a:p>
          <a:p>
            <a:pPr marL="0" indent="0" algn="l" rtl="0">
              <a:buFont typeface="Arial" pitchFamily="34" charset="0"/>
              <a:buNone/>
              <a:defRPr/>
            </a:pPr>
            <a:r>
              <a:rPr lang="en-US" sz="3600" dirty="0">
                <a:solidFill>
                  <a:schemeClr val="tx1"/>
                </a:solidFill>
                <a:latin typeface="Times New Roman" pitchFamily="18" charset="0"/>
                <a:cs typeface="Times New Roman" pitchFamily="18" charset="0"/>
              </a:rPr>
              <a:t>2. Systematic Sampling</a:t>
            </a:r>
          </a:p>
          <a:p>
            <a:pPr marL="0" indent="0" algn="l" rtl="0">
              <a:buFont typeface="Arial" pitchFamily="34" charset="0"/>
              <a:buNone/>
              <a:defRPr/>
            </a:pPr>
            <a:r>
              <a:rPr lang="en-US" sz="3600" dirty="0">
                <a:solidFill>
                  <a:schemeClr val="tx1"/>
                </a:solidFill>
                <a:latin typeface="Times New Roman" pitchFamily="18" charset="0"/>
                <a:cs typeface="Times New Roman" pitchFamily="18" charset="0"/>
              </a:rPr>
              <a:t>3. Stratified Sampling</a:t>
            </a:r>
          </a:p>
          <a:p>
            <a:pPr marL="0" indent="0" algn="l" rtl="0">
              <a:buFont typeface="Arial" pitchFamily="34" charset="0"/>
              <a:buNone/>
              <a:defRPr/>
            </a:pPr>
            <a:r>
              <a:rPr lang="en-US" sz="3600" dirty="0">
                <a:solidFill>
                  <a:schemeClr val="tx1"/>
                </a:solidFill>
                <a:latin typeface="Times New Roman" pitchFamily="18" charset="0"/>
                <a:cs typeface="Times New Roman" pitchFamily="18" charset="0"/>
              </a:rPr>
              <a:t>4. Multistage Sampling</a:t>
            </a:r>
          </a:p>
          <a:p>
            <a:pPr marL="0" indent="0" algn="l" rtl="0">
              <a:buFont typeface="Arial" pitchFamily="34" charset="0"/>
              <a:buNone/>
              <a:defRPr/>
            </a:pPr>
            <a:endParaRPr lang="en-US" sz="3600" dirty="0">
              <a:solidFill>
                <a:schemeClr val="tx1"/>
              </a:solidFill>
              <a:latin typeface="Times New Roman" pitchFamily="18" charset="0"/>
              <a:cs typeface="Times New Roman" pitchFamily="18" charset="0"/>
            </a:endParaRPr>
          </a:p>
          <a:p>
            <a:pPr marL="0" indent="0" algn="l" rtl="0">
              <a:buFont typeface="Arial" pitchFamily="34" charset="0"/>
              <a:buNone/>
              <a:defRPr/>
            </a:pPr>
            <a:endParaRPr lang="en-US" sz="3600" dirty="0">
              <a:solidFill>
                <a:schemeClr val="tx1"/>
              </a:solidFill>
              <a:latin typeface="Times New Roman" pitchFamily="18" charset="0"/>
              <a:cs typeface="Times New Roman" pitchFamily="18" charset="0"/>
            </a:endParaRPr>
          </a:p>
          <a:p>
            <a:pPr marL="0" indent="0" algn="l" rtl="0">
              <a:lnSpc>
                <a:spcPct val="90000"/>
              </a:lnSpc>
              <a:buFont typeface="Arial" pitchFamily="34" charset="0"/>
              <a:buNone/>
              <a:defRPr/>
            </a:pPr>
            <a:endParaRPr lang="en-US" sz="3600" dirty="0">
              <a:solidFill>
                <a:schemeClr val="tx1"/>
              </a:solidFill>
              <a:latin typeface="Times New Roman" pitchFamily="18" charset="0"/>
              <a:cs typeface="Times New Roman" pitchFamily="18" charset="0"/>
            </a:endParaRPr>
          </a:p>
        </p:txBody>
      </p:sp>
      <p:sp>
        <p:nvSpPr>
          <p:cNvPr id="16388" name="Footer Placeholder 1"/>
          <p:cNvSpPr txBox="1">
            <a:spLocks/>
          </p:cNvSpPr>
          <p:nvPr/>
        </p:nvSpPr>
        <p:spPr bwMode="auto">
          <a:xfrm>
            <a:off x="3124200" y="62642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b="1" i="1">
              <a:solidFill>
                <a:srgbClr val="7030A0"/>
              </a:solidFill>
              <a:latin typeface="Calibri" pitchFamily="34" charset="0"/>
            </a:endParaRPr>
          </a:p>
        </p:txBody>
      </p:sp>
      <p:sp>
        <p:nvSpPr>
          <p:cNvPr id="2" name="Slide Number Placeholder 1"/>
          <p:cNvSpPr>
            <a:spLocks noGrp="1"/>
          </p:cNvSpPr>
          <p:nvPr>
            <p:ph type="sldNum" sz="quarter" idx="10"/>
          </p:nvPr>
        </p:nvSpPr>
        <p:spPr/>
        <p:txBody>
          <a:bodyPr/>
          <a:lstStyle/>
          <a:p>
            <a:pPr>
              <a:defRPr/>
            </a:pPr>
            <a:fld id="{62BD11A0-CC18-47E5-B864-D7F2FD8B470B}" type="slidenum">
              <a:rPr lang="en-US" smtClean="0"/>
              <a:pPr>
                <a:defRPr/>
              </a:pPr>
              <a:t>13</a:t>
            </a:fld>
            <a:endParaRPr lang="en-US" dirty="0"/>
          </a:p>
        </p:txBody>
      </p:sp>
    </p:spTree>
    <p:extLst>
      <p:ext uri="{BB962C8B-B14F-4D97-AF65-F5344CB8AC3E}">
        <p14:creationId xmlns:p14="http://schemas.microsoft.com/office/powerpoint/2010/main" val="2173385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6200" y="76200"/>
            <a:ext cx="8975725" cy="838200"/>
          </a:xfrm>
        </p:spPr>
        <p:txBody>
          <a:bodyPr/>
          <a:lstStyle/>
          <a:p>
            <a:pPr algn="l">
              <a:defRPr/>
            </a:pPr>
            <a:r>
              <a:rPr lang="en-US" sz="3600" b="1" dirty="0">
                <a:solidFill>
                  <a:srgbClr val="7030A0"/>
                </a:solidFill>
                <a:latin typeface="Times New Roman" pitchFamily="18" charset="0"/>
                <a:cs typeface="Times New Roman" pitchFamily="18" charset="0"/>
              </a:rPr>
              <a:t>1- Simple Random Sampling</a:t>
            </a:r>
          </a:p>
        </p:txBody>
      </p:sp>
      <p:sp>
        <p:nvSpPr>
          <p:cNvPr id="17411" name="Content Placeholder 2"/>
          <p:cNvSpPr>
            <a:spLocks noGrp="1"/>
          </p:cNvSpPr>
          <p:nvPr>
            <p:ph idx="1"/>
          </p:nvPr>
        </p:nvSpPr>
        <p:spPr>
          <a:xfrm>
            <a:off x="0" y="980728"/>
            <a:ext cx="9036496" cy="1368152"/>
          </a:xfr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rtl="0"/>
            <a:r>
              <a:rPr lang="en-US" sz="2800" dirty="0">
                <a:solidFill>
                  <a:schemeClr val="tx1"/>
                </a:solidFill>
                <a:latin typeface="Times New Roman" pitchFamily="18" charset="0"/>
                <a:cs typeface="Times New Roman" pitchFamily="18" charset="0"/>
              </a:rPr>
              <a:t>Uses these Technique when the population is homogenous.</a:t>
            </a:r>
          </a:p>
        </p:txBody>
      </p:sp>
      <p:sp>
        <p:nvSpPr>
          <p:cNvPr id="17412" name="Rectangle 4"/>
          <p:cNvSpPr>
            <a:spLocks noChangeArrowheads="1"/>
          </p:cNvSpPr>
          <p:nvPr/>
        </p:nvSpPr>
        <p:spPr bwMode="auto">
          <a:xfrm>
            <a:off x="305075" y="2276872"/>
            <a:ext cx="849694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rtl="0"/>
            <a:r>
              <a:rPr lang="en-US" sz="2800" b="1" dirty="0">
                <a:solidFill>
                  <a:srgbClr val="FF0000"/>
                </a:solidFill>
              </a:rPr>
              <a:t>For example, </a:t>
            </a:r>
            <a:r>
              <a:rPr lang="en-US" sz="2800" dirty="0"/>
              <a:t>select 6 students out of 24 students in Statistic class. </a:t>
            </a:r>
          </a:p>
        </p:txBody>
      </p:sp>
      <p:pic>
        <p:nvPicPr>
          <p:cNvPr id="17413" name="Picture 6"/>
          <p:cNvPicPr>
            <a:picLocks noChangeAspect="1" noChangeArrowheads="1"/>
          </p:cNvPicPr>
          <p:nvPr/>
        </p:nvPicPr>
        <p:blipFill>
          <a:blip r:embed="rId3">
            <a:extLst>
              <a:ext uri="{28A0092B-C50C-407E-A947-70E740481C1C}">
                <a14:useLocalDpi xmlns:a14="http://schemas.microsoft.com/office/drawing/2010/main" val="0"/>
              </a:ext>
            </a:extLst>
          </a:blip>
          <a:srcRect l="20032" t="43407" r="33333" b="28917"/>
          <a:stretch>
            <a:fillRect/>
          </a:stretch>
        </p:blipFill>
        <p:spPr bwMode="auto">
          <a:xfrm>
            <a:off x="1752600" y="3609976"/>
            <a:ext cx="5181600" cy="258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Footer Placeholder 1"/>
          <p:cNvSpPr txBox="1">
            <a:spLocks/>
          </p:cNvSpPr>
          <p:nvPr/>
        </p:nvSpPr>
        <p:spPr bwMode="auto">
          <a:xfrm>
            <a:off x="3124200" y="6199188"/>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b="1" i="1">
              <a:solidFill>
                <a:srgbClr val="7030A0"/>
              </a:solidFill>
              <a:latin typeface="Calibri" pitchFamily="34" charset="0"/>
            </a:endParaRPr>
          </a:p>
        </p:txBody>
      </p:sp>
      <p:sp>
        <p:nvSpPr>
          <p:cNvPr id="2" name="Slide Number Placeholder 1"/>
          <p:cNvSpPr>
            <a:spLocks noGrp="1"/>
          </p:cNvSpPr>
          <p:nvPr>
            <p:ph type="sldNum" sz="quarter" idx="10"/>
          </p:nvPr>
        </p:nvSpPr>
        <p:spPr/>
        <p:txBody>
          <a:bodyPr/>
          <a:lstStyle/>
          <a:p>
            <a:pPr>
              <a:defRPr/>
            </a:pPr>
            <a:fld id="{A52C5BF3-63A9-4C75-B530-7200F9740368}" type="slidenum">
              <a:rPr lang="en-US" smtClean="0"/>
              <a:pPr>
                <a:defRPr/>
              </a:pPr>
              <a:t>14</a:t>
            </a:fld>
            <a:endParaRPr lang="en-US" dirty="0"/>
          </a:p>
        </p:txBody>
      </p:sp>
    </p:spTree>
    <p:extLst>
      <p:ext uri="{BB962C8B-B14F-4D97-AF65-F5344CB8AC3E}">
        <p14:creationId xmlns:p14="http://schemas.microsoft.com/office/powerpoint/2010/main" val="4095662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76200" y="76200"/>
            <a:ext cx="8975725" cy="762000"/>
          </a:xfrm>
        </p:spPr>
        <p:txBody>
          <a:bodyPr/>
          <a:lstStyle/>
          <a:p>
            <a:pPr algn="l">
              <a:defRPr/>
            </a:pPr>
            <a:r>
              <a:rPr lang="en-US" sz="3600" b="1" dirty="0">
                <a:solidFill>
                  <a:srgbClr val="7030A0"/>
                </a:solidFill>
                <a:latin typeface="Times New Roman" pitchFamily="18" charset="0"/>
                <a:cs typeface="Times New Roman" pitchFamily="18" charset="0"/>
              </a:rPr>
              <a:t>2- Systematic Sampling</a:t>
            </a:r>
          </a:p>
        </p:txBody>
      </p:sp>
      <p:sp>
        <p:nvSpPr>
          <p:cNvPr id="18438" name="Rectangle 4"/>
          <p:cNvSpPr>
            <a:spLocks noChangeArrowheads="1"/>
          </p:cNvSpPr>
          <p:nvPr/>
        </p:nvSpPr>
        <p:spPr bwMode="auto">
          <a:xfrm>
            <a:off x="234950" y="897682"/>
            <a:ext cx="86868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rtl="0"/>
            <a:r>
              <a:rPr lang="en-US" sz="3200" b="0" dirty="0"/>
              <a:t>Steps this technique:</a:t>
            </a:r>
          </a:p>
          <a:p>
            <a:pPr algn="just" rtl="0"/>
            <a:endParaRPr lang="en-US" sz="3200" b="0" dirty="0"/>
          </a:p>
          <a:p>
            <a:pPr algn="just" rtl="0"/>
            <a:r>
              <a:rPr lang="en-US" sz="3200" b="0" dirty="0"/>
              <a:t>- Numbering each element in the population.</a:t>
            </a:r>
          </a:p>
          <a:p>
            <a:pPr algn="just" rtl="0"/>
            <a:endParaRPr lang="en-US" sz="3200" b="0" dirty="0"/>
          </a:p>
          <a:p>
            <a:pPr algn="just" rtl="0"/>
            <a:r>
              <a:rPr lang="en-US" sz="3200" b="0" dirty="0"/>
              <a:t>- Dividing the population (N) to (n</a:t>
            </a:r>
            <a:r>
              <a:rPr lang="en-US" sz="3200" b="0" baseline="30000" dirty="0"/>
              <a:t>th</a:t>
            </a:r>
            <a:r>
              <a:rPr lang="en-US" sz="3200" b="0" dirty="0"/>
              <a:t>) group each group contains (K=N/n) elements and then select one element from first group randomly as a starting point. </a:t>
            </a:r>
            <a:endParaRPr lang="en-US" sz="3200" b="0" u="sng" dirty="0"/>
          </a:p>
        </p:txBody>
      </p:sp>
      <p:sp>
        <p:nvSpPr>
          <p:cNvPr id="18439" name="Footer Placeholder 1"/>
          <p:cNvSpPr txBox="1">
            <a:spLocks/>
          </p:cNvSpPr>
          <p:nvPr/>
        </p:nvSpPr>
        <p:spPr bwMode="auto">
          <a:xfrm>
            <a:off x="3124200" y="63404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b="1" i="1">
              <a:solidFill>
                <a:srgbClr val="7030A0"/>
              </a:solidFill>
              <a:latin typeface="Calibri" pitchFamily="34" charset="0"/>
            </a:endParaRPr>
          </a:p>
        </p:txBody>
      </p:sp>
      <p:sp>
        <p:nvSpPr>
          <p:cNvPr id="2" name="Slide Number Placeholder 1"/>
          <p:cNvSpPr>
            <a:spLocks noGrp="1"/>
          </p:cNvSpPr>
          <p:nvPr>
            <p:ph type="sldNum" sz="quarter" idx="10"/>
          </p:nvPr>
        </p:nvSpPr>
        <p:spPr/>
        <p:txBody>
          <a:bodyPr/>
          <a:lstStyle/>
          <a:p>
            <a:pPr>
              <a:defRPr/>
            </a:pPr>
            <a:fld id="{5420888E-DD48-4670-B844-C8388B1952B5}" type="slidenum">
              <a:rPr lang="en-US" smtClean="0"/>
              <a:pPr>
                <a:defRPr/>
              </a:pPr>
              <a:t>15</a:t>
            </a:fld>
            <a:endParaRPr lang="en-US" dirty="0"/>
          </a:p>
        </p:txBody>
      </p:sp>
    </p:spTree>
    <p:extLst>
      <p:ext uri="{BB962C8B-B14F-4D97-AF65-F5344CB8AC3E}">
        <p14:creationId xmlns:p14="http://schemas.microsoft.com/office/powerpoint/2010/main" val="830377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7504" y="251792"/>
            <a:ext cx="8975725" cy="6606208"/>
          </a:xfrm>
        </p:spPr>
        <p:txBody>
          <a:bodyPr/>
          <a:lstStyle/>
          <a:p>
            <a:pPr algn="l" rtl="0"/>
            <a:r>
              <a:rPr lang="en-US" sz="2200" b="1" dirty="0">
                <a:latin typeface="Times New Roman" pitchFamily="18" charset="0"/>
                <a:cs typeface="Times New Roman" pitchFamily="18" charset="0"/>
              </a:rPr>
              <a:t>Example: Select (6) students out of (24) students by </a:t>
            </a:r>
            <a:r>
              <a:rPr lang="en-US" sz="2200" b="1" u="sng" dirty="0">
                <a:latin typeface="Times New Roman" pitchFamily="18" charset="0"/>
                <a:cs typeface="Times New Roman" pitchFamily="18" charset="0"/>
              </a:rPr>
              <a:t>systematic sampling</a:t>
            </a:r>
            <a:r>
              <a:rPr lang="en-US" sz="2200" b="1" dirty="0">
                <a:latin typeface="Times New Roman" pitchFamily="18" charset="0"/>
                <a:cs typeface="Times New Roman" pitchFamily="18" charset="0"/>
              </a:rPr>
              <a:t>.</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Step 1 : Numbering each element in the population.</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Step 2: Dividing the population to (n=6) groups</a:t>
            </a:r>
            <a:br>
              <a:rPr lang="en-US" sz="2200" dirty="0">
                <a:latin typeface="Times New Roman" pitchFamily="18" charset="0"/>
                <a:cs typeface="Times New Roman" pitchFamily="18" charset="0"/>
              </a:rPr>
            </a:br>
            <a:br>
              <a:rPr lang="en-US" sz="2200" dirty="0">
                <a:latin typeface="Times New Roman" pitchFamily="18" charset="0"/>
                <a:cs typeface="Times New Roman" pitchFamily="18" charset="0"/>
              </a:rPr>
            </a:br>
            <a:br>
              <a:rPr lang="en-US" sz="2200" dirty="0">
                <a:latin typeface="Times New Roman" pitchFamily="18" charset="0"/>
                <a:cs typeface="Times New Roman" pitchFamily="18" charset="0"/>
              </a:rPr>
            </a:br>
            <a:br>
              <a:rPr lang="en-US" sz="2200" dirty="0">
                <a:latin typeface="Times New Roman" pitchFamily="18" charset="0"/>
                <a:cs typeface="Times New Roman" pitchFamily="18" charset="0"/>
              </a:rPr>
            </a:br>
            <a:br>
              <a:rPr lang="en-US" sz="2200" dirty="0">
                <a:latin typeface="Times New Roman" pitchFamily="18" charset="0"/>
                <a:cs typeface="Times New Roman" pitchFamily="18" charset="0"/>
              </a:rPr>
            </a:br>
            <a:br>
              <a:rPr lang="en-US" sz="2200" dirty="0">
                <a:latin typeface="Times New Roman" pitchFamily="18" charset="0"/>
                <a:cs typeface="Times New Roman" pitchFamily="18" charset="0"/>
              </a:rPr>
            </a:br>
            <a:br>
              <a:rPr lang="en-US" sz="2200" dirty="0">
                <a:latin typeface="Times New Roman" pitchFamily="18" charset="0"/>
                <a:cs typeface="Times New Roman" pitchFamily="18" charset="0"/>
              </a:rPr>
            </a:br>
            <a:br>
              <a:rPr lang="en-US" sz="2200" dirty="0">
                <a:latin typeface="Times New Roman" pitchFamily="18" charset="0"/>
                <a:cs typeface="Times New Roman" pitchFamily="18" charset="0"/>
              </a:rPr>
            </a:br>
            <a:br>
              <a:rPr lang="en-US" sz="2200" dirty="0">
                <a:latin typeface="Times New Roman" pitchFamily="18" charset="0"/>
                <a:cs typeface="Times New Roman" pitchFamily="18" charset="0"/>
              </a:rPr>
            </a:br>
            <a:br>
              <a:rPr lang="en-US" sz="2200" dirty="0">
                <a:latin typeface="Times New Roman" pitchFamily="18" charset="0"/>
                <a:cs typeface="Times New Roman" pitchFamily="18" charset="0"/>
              </a:rPr>
            </a:br>
            <a:br>
              <a:rPr lang="en-US" sz="2200" dirty="0">
                <a:latin typeface="Times New Roman" pitchFamily="18" charset="0"/>
                <a:cs typeface="Times New Roman" pitchFamily="18" charset="0"/>
              </a:rPr>
            </a:br>
            <a:br>
              <a:rPr lang="en-US" sz="2200" dirty="0">
                <a:latin typeface="Times New Roman" pitchFamily="18" charset="0"/>
                <a:cs typeface="Times New Roman" pitchFamily="18" charset="0"/>
              </a:rPr>
            </a:br>
            <a:r>
              <a:rPr lang="en-US" sz="2000" dirty="0">
                <a:latin typeface="Times New Roman" pitchFamily="18" charset="0"/>
                <a:cs typeface="Times New Roman" pitchFamily="18" charset="0"/>
              </a:rPr>
              <a:t>Step 3 :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Step 4 : Select a number in group (1) randomly and suppose it is </a:t>
            </a:r>
            <a:r>
              <a:rPr lang="en-US" sz="2000" b="1" u="sng" dirty="0">
                <a:latin typeface="Times New Roman" pitchFamily="18" charset="0"/>
                <a:cs typeface="Times New Roman" pitchFamily="18" charset="0"/>
              </a:rPr>
              <a:t>2</a:t>
            </a:r>
            <a:r>
              <a:rPr lang="en-US" sz="2000" dirty="0">
                <a:latin typeface="Times New Roman" pitchFamily="18" charset="0"/>
                <a:cs typeface="Times New Roman" pitchFamily="18" charset="0"/>
              </a:rPr>
              <a:t> as a starting point.</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 </a:t>
            </a:r>
            <a:br>
              <a:rPr lang="en-US" sz="1400" dirty="0">
                <a:latin typeface="Times New Roman" pitchFamily="18" charset="0"/>
                <a:cs typeface="Times New Roman" pitchFamily="18" charset="0"/>
              </a:rPr>
            </a:br>
            <a:r>
              <a:rPr lang="en-US" sz="2000" dirty="0">
                <a:latin typeface="Times New Roman" pitchFamily="18" charset="0"/>
                <a:cs typeface="Times New Roman" pitchFamily="18" charset="0"/>
              </a:rPr>
              <a:t>Step 5 : The second number is 2+4=</a:t>
            </a:r>
            <a:r>
              <a:rPr lang="en-US" sz="2000" b="1" u="sng" dirty="0">
                <a:latin typeface="Times New Roman" pitchFamily="18" charset="0"/>
                <a:cs typeface="Times New Roman" pitchFamily="18" charset="0"/>
              </a:rPr>
              <a:t>6</a:t>
            </a:r>
            <a:r>
              <a:rPr lang="en-US" sz="2000" dirty="0">
                <a:latin typeface="Times New Roman" pitchFamily="18" charset="0"/>
                <a:cs typeface="Times New Roman" pitchFamily="18" charset="0"/>
              </a:rPr>
              <a:t>   ,   the third number is 6+4=</a:t>
            </a:r>
            <a:r>
              <a:rPr lang="en-US" sz="2000" b="1" u="sng" dirty="0">
                <a:latin typeface="Times New Roman" pitchFamily="18" charset="0"/>
                <a:cs typeface="Times New Roman" pitchFamily="18" charset="0"/>
              </a:rPr>
              <a:t>10</a:t>
            </a:r>
            <a:r>
              <a:rPr lang="en-US" sz="2000" b="1" dirty="0">
                <a:latin typeface="Times New Roman" pitchFamily="18" charset="0"/>
                <a:cs typeface="Times New Roman" pitchFamily="18" charset="0"/>
              </a:rPr>
              <a:t>   ,    …….</a:t>
            </a:r>
            <a:r>
              <a:rPr lang="en-US" sz="2000" dirty="0">
                <a:latin typeface="Times New Roman" pitchFamily="18" charset="0"/>
                <a:cs typeface="Times New Roman" pitchFamily="18" charset="0"/>
              </a:rPr>
              <a:t> </a:t>
            </a:r>
            <a:br>
              <a:rPr lang="en-US" sz="20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2000" dirty="0">
                <a:latin typeface="Times New Roman" pitchFamily="18" charset="0"/>
                <a:cs typeface="Times New Roman" pitchFamily="18" charset="0"/>
              </a:rPr>
              <a:t>Then your sample is </a:t>
            </a:r>
            <a:r>
              <a:rPr lang="en-US" sz="2000" b="1" dirty="0">
                <a:latin typeface="Times New Roman" pitchFamily="18" charset="0"/>
                <a:cs typeface="Times New Roman" pitchFamily="18" charset="0"/>
              </a:rPr>
              <a:t>2</a:t>
            </a:r>
            <a:r>
              <a:rPr lang="en-US" sz="2000" baseline="30000" dirty="0">
                <a:latin typeface="Times New Roman" pitchFamily="18" charset="0"/>
                <a:cs typeface="Times New Roman" pitchFamily="18" charset="0"/>
              </a:rPr>
              <a:t>nd</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6</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10</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14</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18</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and </a:t>
            </a:r>
            <a:r>
              <a:rPr lang="en-US" sz="2000" b="1" dirty="0">
                <a:latin typeface="Times New Roman" pitchFamily="18" charset="0"/>
                <a:cs typeface="Times New Roman" pitchFamily="18" charset="0"/>
              </a:rPr>
              <a:t>22</a:t>
            </a:r>
            <a:r>
              <a:rPr lang="en-US" sz="2000" baseline="30000" dirty="0">
                <a:latin typeface="Times New Roman" pitchFamily="18" charset="0"/>
                <a:cs typeface="Times New Roman" pitchFamily="18" charset="0"/>
              </a:rPr>
              <a:t>nd</a:t>
            </a:r>
            <a:r>
              <a:rPr lang="en-US" sz="2000" dirty="0">
                <a:latin typeface="Times New Roman" pitchFamily="18" charset="0"/>
                <a:cs typeface="Times New Roman" pitchFamily="18" charset="0"/>
              </a:rPr>
              <a:t> students.</a:t>
            </a:r>
            <a:br>
              <a:rPr lang="en-US" sz="2000" dirty="0"/>
            </a:br>
            <a:endParaRPr lang="en-US" sz="2000" dirty="0">
              <a:latin typeface="Times New Roman" pitchFamily="18" charset="0"/>
              <a:cs typeface="Times New Roman" pitchFamily="18" charset="0"/>
            </a:endParaRPr>
          </a:p>
        </p:txBody>
      </p:sp>
      <p:sp>
        <p:nvSpPr>
          <p:cNvPr id="18439" name="Footer Placeholder 1"/>
          <p:cNvSpPr txBox="1">
            <a:spLocks/>
          </p:cNvSpPr>
          <p:nvPr/>
        </p:nvSpPr>
        <p:spPr bwMode="auto">
          <a:xfrm>
            <a:off x="3124200" y="6492875"/>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b="1" i="1">
              <a:solidFill>
                <a:srgbClr val="7030A0"/>
              </a:solidFill>
              <a:latin typeface="Calibri" pitchFamily="34" charset="0"/>
            </a:endParaRPr>
          </a:p>
        </p:txBody>
      </p:sp>
      <p:pic>
        <p:nvPicPr>
          <p:cNvPr id="12390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3619" y="1150252"/>
            <a:ext cx="10243157" cy="3334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 name="Object 2"/>
          <p:cNvGraphicFramePr>
            <a:graphicFrameLocks noChangeAspect="1"/>
          </p:cNvGraphicFramePr>
          <p:nvPr/>
        </p:nvGraphicFramePr>
        <p:xfrm>
          <a:off x="1115616" y="4581128"/>
          <a:ext cx="1334602" cy="504056"/>
        </p:xfrm>
        <a:graphic>
          <a:graphicData uri="http://schemas.openxmlformats.org/presentationml/2006/ole">
            <mc:AlternateContent xmlns:mc="http://schemas.openxmlformats.org/markup-compatibility/2006">
              <mc:Choice xmlns:v="urn:schemas-microsoft-com:vml" Requires="v">
                <p:oleObj name="Equation" r:id="rId4" imgW="1041120" imgH="393480" progId="Equation.3">
                  <p:embed/>
                </p:oleObj>
              </mc:Choice>
              <mc:Fallback>
                <p:oleObj name="Equation" r:id="rId4" imgW="1041120" imgH="393480" progId="Equation.3">
                  <p:embed/>
                  <p:pic>
                    <p:nvPicPr>
                      <p:cNvPr id="3"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6" y="4581128"/>
                        <a:ext cx="1334602" cy="504056"/>
                      </a:xfrm>
                      <a:prstGeom prst="rect">
                        <a:avLst/>
                      </a:prstGeom>
                      <a:noFill/>
                    </p:spPr>
                  </p:pic>
                </p:oleObj>
              </mc:Fallback>
            </mc:AlternateContent>
          </a:graphicData>
        </a:graphic>
      </p:graphicFrame>
    </p:spTree>
    <p:extLst>
      <p:ext uri="{BB962C8B-B14F-4D97-AF65-F5344CB8AC3E}">
        <p14:creationId xmlns:p14="http://schemas.microsoft.com/office/powerpoint/2010/main" val="2318061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0F6215BB-796E-4F92-8122-E84AF113F25D}" type="slidenum">
              <a:rPr lang="ar-SA"/>
              <a:pPr>
                <a:defRPr/>
              </a:pPr>
              <a:t>17</a:t>
            </a:fld>
            <a:endParaRPr lang="en-US"/>
          </a:p>
        </p:txBody>
      </p:sp>
      <p:sp>
        <p:nvSpPr>
          <p:cNvPr id="27651" name="Rectangle 3"/>
          <p:cNvSpPr>
            <a:spLocks noGrp="1" noChangeArrowheads="1"/>
          </p:cNvSpPr>
          <p:nvPr>
            <p:ph type="body" idx="1"/>
          </p:nvPr>
        </p:nvSpPr>
        <p:spPr>
          <a:xfrm>
            <a:off x="251520" y="44624"/>
            <a:ext cx="8640960" cy="6669087"/>
          </a:xfrm>
        </p:spPr>
        <p:txBody>
          <a:bodyPr/>
          <a:lstStyle/>
          <a:p>
            <a:pPr marL="58738" indent="-58738" algn="just" rtl="0" eaLnBrk="1" hangingPunct="1">
              <a:spcBef>
                <a:spcPts val="600"/>
              </a:spcBef>
              <a:spcAft>
                <a:spcPts val="1213"/>
              </a:spcAft>
              <a:buClr>
                <a:schemeClr val="accent1"/>
              </a:buClr>
              <a:buSzPct val="70000"/>
              <a:buFont typeface="Wingdings 3" pitchFamily="18" charset="2"/>
              <a:buNone/>
            </a:pPr>
            <a:r>
              <a:rPr lang="en-US" sz="2800" b="1" dirty="0">
                <a:solidFill>
                  <a:srgbClr val="7030A0"/>
                </a:solidFill>
                <a:latin typeface="Times New Roman" pitchFamily="18" charset="0"/>
                <a:cs typeface="Times New Roman" pitchFamily="18" charset="0"/>
              </a:rPr>
              <a:t>3- Stratified random sampling:</a:t>
            </a:r>
            <a:r>
              <a:rPr lang="en-US" sz="2800" dirty="0">
                <a:solidFill>
                  <a:srgbClr val="7030A0"/>
                </a:solidFill>
                <a:latin typeface="Times New Roman" pitchFamily="18" charset="0"/>
                <a:cs typeface="Times New Roman" pitchFamily="18" charset="0"/>
              </a:rPr>
              <a:t> </a:t>
            </a:r>
            <a:r>
              <a:rPr lang="en-US" sz="2800" dirty="0">
                <a:latin typeface="Times New Roman" pitchFamily="18" charset="0"/>
                <a:cs typeface="Times New Roman" pitchFamily="18" charset="0"/>
              </a:rPr>
              <a:t>Uses these method when the population is non-homogenous. The sample select by dividing the population into groups (strata) according to some characteristic and then taking samples from each group by using simple random sampling according to the weight of the each group.</a:t>
            </a:r>
          </a:p>
          <a:p>
            <a:pPr marL="58738" indent="-58738" algn="just" rtl="0" eaLnBrk="1" hangingPunct="1">
              <a:spcBef>
                <a:spcPts val="600"/>
              </a:spcBef>
              <a:spcAft>
                <a:spcPts val="1213"/>
              </a:spcAft>
              <a:buClr>
                <a:schemeClr val="accent1"/>
              </a:buClr>
              <a:buSzPct val="70000"/>
              <a:buFont typeface="Wingdings 3" pitchFamily="18" charset="2"/>
              <a:buNone/>
            </a:pPr>
            <a:endParaRPr lang="en-US" sz="2800" b="1" dirty="0">
              <a:latin typeface="Times New Roman" pitchFamily="18" charset="0"/>
              <a:cs typeface="Times New Roman" pitchFamily="18" charset="0"/>
            </a:endParaRPr>
          </a:p>
        </p:txBody>
      </p:sp>
      <p:pic>
        <p:nvPicPr>
          <p:cNvPr id="4"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2769141"/>
            <a:ext cx="5544616" cy="3962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8847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15A4D04-354A-475B-84EF-36ED9B67AB7D}" type="slidenum">
              <a:rPr lang="en-US" smtClean="0"/>
              <a:pPr>
                <a:defRPr/>
              </a:pPr>
              <a:t>18</a:t>
            </a:fld>
            <a:endParaRPr lang="en-US" dirty="0"/>
          </a:p>
        </p:txBody>
      </p:sp>
      <p:sp>
        <p:nvSpPr>
          <p:cNvPr id="10" name="Rectangle 5"/>
          <p:cNvSpPr>
            <a:spLocks noChangeArrowheads="1"/>
          </p:cNvSpPr>
          <p:nvPr/>
        </p:nvSpPr>
        <p:spPr bwMode="auto">
          <a:xfrm>
            <a:off x="179512" y="110237"/>
            <a:ext cx="8856984"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sz="2800" b="0" dirty="0">
              <a:solidFill>
                <a:srgbClr val="000000"/>
              </a:solidFill>
              <a:ea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ln>
                  <a:noFill/>
                </a:ln>
                <a:solidFill>
                  <a:srgbClr val="000000"/>
                </a:solidFill>
                <a:effectLst/>
                <a:ea typeface="Calibri" pitchFamily="34" charset="0"/>
              </a:rPr>
              <a:t>The sample of each group</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0" dirty="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rgbClr val="FF0000"/>
                </a:solidFill>
                <a:effectLst/>
                <a:ea typeface="Calibri" pitchFamily="34" charset="0"/>
              </a:rPr>
              <a:t>Example:</a:t>
            </a:r>
            <a:r>
              <a:rPr kumimoji="0" lang="en-US" sz="2800" b="0" i="0" u="none" strike="noStrike" cap="none" normalizeH="0" baseline="0" dirty="0">
                <a:ln>
                  <a:noFill/>
                </a:ln>
                <a:solidFill>
                  <a:srgbClr val="FF0000"/>
                </a:solidFill>
                <a:effectLst/>
                <a:ea typeface="Calibri" pitchFamily="34" charset="0"/>
              </a:rPr>
              <a:t> </a:t>
            </a:r>
            <a:r>
              <a:rPr kumimoji="0" lang="en-US" sz="2800" b="0" i="0" u="none" strike="noStrike" cap="none" normalizeH="0" baseline="0" dirty="0">
                <a:ln>
                  <a:noFill/>
                </a:ln>
                <a:solidFill>
                  <a:schemeClr val="tx1"/>
                </a:solidFill>
                <a:effectLst/>
                <a:ea typeface="Calibri" pitchFamily="34" charset="0"/>
              </a:rPr>
              <a:t>In a company there are the following staff:</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ea typeface="Calibri" pitchFamily="34" charset="0"/>
              </a:rPr>
              <a:t>Male (full time) = 90                          Male (part time) = 18</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ea typeface="Calibri" pitchFamily="34" charset="0"/>
              </a:rPr>
              <a:t>Female (full time) = 9                        Female (part time) = 63</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algn="l" rtl="0" eaLnBrk="0" hangingPunct="0"/>
            <a:r>
              <a:rPr lang="en-US" sz="2800" dirty="0">
                <a:solidFill>
                  <a:srgbClr val="FF0000"/>
                </a:solidFill>
                <a:ea typeface="Calibri" pitchFamily="34" charset="0"/>
              </a:rPr>
              <a:t>Select (40) of the staff by </a:t>
            </a:r>
            <a:r>
              <a:rPr lang="en-US" sz="2800" u="sng" dirty="0">
                <a:solidFill>
                  <a:srgbClr val="FF0000"/>
                </a:solidFill>
                <a:ea typeface="Calibri" pitchFamily="34" charset="0"/>
              </a:rPr>
              <a:t>stratified Sampling</a:t>
            </a:r>
            <a:r>
              <a:rPr lang="en-US" sz="2800" dirty="0">
                <a:solidFill>
                  <a:srgbClr val="FF0000"/>
                </a:solidFill>
                <a:ea typeface="Calibri" pitchFamily="34" charset="0"/>
              </a:rPr>
              <a:t>:</a:t>
            </a:r>
            <a:endParaRPr lang="en-US" sz="2800" b="0" dirty="0">
              <a:solidFill>
                <a:srgbClr val="FF0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13" name="Object 12"/>
          <p:cNvGraphicFramePr>
            <a:graphicFrameLocks noChangeAspect="1"/>
          </p:cNvGraphicFramePr>
          <p:nvPr/>
        </p:nvGraphicFramePr>
        <p:xfrm>
          <a:off x="4283968" y="332656"/>
          <a:ext cx="1597387" cy="936104"/>
        </p:xfrm>
        <a:graphic>
          <a:graphicData uri="http://schemas.openxmlformats.org/presentationml/2006/ole">
            <mc:AlternateContent xmlns:mc="http://schemas.openxmlformats.org/markup-compatibility/2006">
              <mc:Choice xmlns:v="urn:schemas-microsoft-com:vml" Requires="v">
                <p:oleObj name="Equation" r:id="rId2" imgW="672840" imgH="393480" progId="Equation.3">
                  <p:embed/>
                </p:oleObj>
              </mc:Choice>
              <mc:Fallback>
                <p:oleObj name="Equation" r:id="rId2" imgW="672840" imgH="393480" progId="Equation.3">
                  <p:embed/>
                  <p:pic>
                    <p:nvPicPr>
                      <p:cNvPr id="13" name="Object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332656"/>
                        <a:ext cx="1597387" cy="936104"/>
                      </a:xfrm>
                      <a:prstGeom prst="rect">
                        <a:avLst/>
                      </a:prstGeom>
                      <a:noFill/>
                    </p:spPr>
                  </p:pic>
                </p:oleObj>
              </mc:Fallback>
            </mc:AlternateContent>
          </a:graphicData>
        </a:graphic>
      </p:graphicFrame>
    </p:spTree>
    <p:extLst>
      <p:ext uri="{BB962C8B-B14F-4D97-AF65-F5344CB8AC3E}">
        <p14:creationId xmlns:p14="http://schemas.microsoft.com/office/powerpoint/2010/main" val="770044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215A4D04-354A-475B-84EF-36ED9B67AB7D}" type="slidenum">
              <a:rPr lang="en-US" smtClean="0"/>
              <a:pPr>
                <a:defRPr/>
              </a:pPr>
              <a:t>19</a:t>
            </a:fld>
            <a:endParaRPr lang="en-US" dirty="0"/>
          </a:p>
        </p:txBody>
      </p:sp>
      <p:sp>
        <p:nvSpPr>
          <p:cNvPr id="10" name="Rectangle 5"/>
          <p:cNvSpPr>
            <a:spLocks noChangeArrowheads="1"/>
          </p:cNvSpPr>
          <p:nvPr/>
        </p:nvSpPr>
        <p:spPr bwMode="auto">
          <a:xfrm>
            <a:off x="35496" y="105516"/>
            <a:ext cx="8856984" cy="6717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en-US" sz="2800" dirty="0">
                <a:solidFill>
                  <a:srgbClr val="FF0000"/>
                </a:solidFill>
              </a:rPr>
              <a:t>Solution:</a:t>
            </a:r>
          </a:p>
          <a:p>
            <a:pPr algn="l"/>
            <a:endParaRPr lang="en-US" sz="2800" b="0" dirty="0"/>
          </a:p>
          <a:p>
            <a:pPr algn="l"/>
            <a:r>
              <a:rPr lang="en-US" sz="2800" b="0" dirty="0"/>
              <a:t>The sample of Male (full time)</a:t>
            </a:r>
          </a:p>
          <a:p>
            <a:pPr algn="l"/>
            <a:r>
              <a:rPr lang="en-US" sz="2800" b="0" dirty="0"/>
              <a:t> </a:t>
            </a:r>
          </a:p>
          <a:p>
            <a:pPr algn="l"/>
            <a:br>
              <a:rPr lang="en-US" sz="2800" b="0" dirty="0"/>
            </a:br>
            <a:r>
              <a:rPr lang="en-US" sz="2800" b="0" dirty="0"/>
              <a:t>The sample of Male (part time)</a:t>
            </a:r>
          </a:p>
          <a:p>
            <a:pPr algn="l"/>
            <a:r>
              <a:rPr lang="en-US" sz="2800" b="0" dirty="0"/>
              <a:t> </a:t>
            </a:r>
          </a:p>
          <a:p>
            <a:pPr algn="l"/>
            <a:br>
              <a:rPr lang="en-US" sz="2800" b="0" dirty="0"/>
            </a:br>
            <a:r>
              <a:rPr lang="en-US" sz="2800" b="0" dirty="0"/>
              <a:t>The sample of Female (full time)</a:t>
            </a:r>
          </a:p>
          <a:p>
            <a:pPr algn="l"/>
            <a:r>
              <a:rPr lang="en-US" sz="2800" b="0" dirty="0"/>
              <a:t> </a:t>
            </a:r>
          </a:p>
          <a:p>
            <a:pPr algn="l"/>
            <a:br>
              <a:rPr lang="en-US" sz="2800" b="0" dirty="0"/>
            </a:br>
            <a:r>
              <a:rPr lang="en-US" sz="2800" b="0" dirty="0"/>
              <a:t>The sample of Female (part time)</a:t>
            </a:r>
          </a:p>
          <a:p>
            <a:pPr algn="l"/>
            <a:r>
              <a:rPr lang="en-US" sz="2800" b="0" dirty="0"/>
              <a:t> </a:t>
            </a:r>
            <a:br>
              <a:rPr lang="en-US" sz="1050" b="0" dirty="0"/>
            </a:br>
            <a:r>
              <a:rPr lang="en-US" sz="2800" u="sng" dirty="0">
                <a:solidFill>
                  <a:srgbClr val="FF0000"/>
                </a:solidFill>
              </a:rPr>
              <a:t>Note: </a:t>
            </a:r>
            <a:endParaRPr lang="en-US" sz="2800" dirty="0">
              <a:solidFill>
                <a:srgbClr val="FF0000"/>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0" dirty="0">
              <a:solidFill>
                <a:srgbClr val="000000"/>
              </a:solidFill>
              <a:ea typeface="Calibri" pitchFamily="34" charset="0"/>
            </a:endParaRPr>
          </a:p>
        </p:txBody>
      </p:sp>
      <p:graphicFrame>
        <p:nvGraphicFramePr>
          <p:cNvPr id="2" name="Object 1"/>
          <p:cNvGraphicFramePr>
            <a:graphicFrameLocks noChangeAspect="1"/>
          </p:cNvGraphicFramePr>
          <p:nvPr/>
        </p:nvGraphicFramePr>
        <p:xfrm>
          <a:off x="4860032" y="2204864"/>
          <a:ext cx="3395478" cy="792088"/>
        </p:xfrm>
        <a:graphic>
          <a:graphicData uri="http://schemas.openxmlformats.org/presentationml/2006/ole">
            <mc:AlternateContent xmlns:mc="http://schemas.openxmlformats.org/markup-compatibility/2006">
              <mc:Choice xmlns:v="urn:schemas-microsoft-com:vml" Requires="v">
                <p:oleObj name="Equation" r:id="rId2" imgW="1638000" imgH="393480" progId="Equation.3">
                  <p:embed/>
                </p:oleObj>
              </mc:Choice>
              <mc:Fallback>
                <p:oleObj name="Equation" r:id="rId2" imgW="1638000" imgH="393480" progId="Equation.3">
                  <p:embed/>
                  <p:pic>
                    <p:nvPicPr>
                      <p:cNvPr id="2"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2204864"/>
                        <a:ext cx="3395478" cy="792088"/>
                      </a:xfrm>
                      <a:prstGeom prst="rect">
                        <a:avLst/>
                      </a:prstGeom>
                      <a:noFill/>
                    </p:spPr>
                  </p:pic>
                </p:oleObj>
              </mc:Fallback>
            </mc:AlternateContent>
          </a:graphicData>
        </a:graphic>
      </p:graphicFrame>
      <p:graphicFrame>
        <p:nvGraphicFramePr>
          <p:cNvPr id="3" name="Object 2"/>
          <p:cNvGraphicFramePr>
            <a:graphicFrameLocks noChangeAspect="1"/>
          </p:cNvGraphicFramePr>
          <p:nvPr/>
        </p:nvGraphicFramePr>
        <p:xfrm>
          <a:off x="5004048" y="3536135"/>
          <a:ext cx="3115800" cy="756961"/>
        </p:xfrm>
        <a:graphic>
          <a:graphicData uri="http://schemas.openxmlformats.org/presentationml/2006/ole">
            <mc:AlternateContent xmlns:mc="http://schemas.openxmlformats.org/markup-compatibility/2006">
              <mc:Choice xmlns:v="urn:schemas-microsoft-com:vml" Requires="v">
                <p:oleObj name="Equation" r:id="rId4" imgW="1574640" imgH="393480" progId="Equation.3">
                  <p:embed/>
                </p:oleObj>
              </mc:Choice>
              <mc:Fallback>
                <p:oleObj name="Equation" r:id="rId4" imgW="1574640" imgH="393480" progId="Equation.3">
                  <p:embed/>
                  <p:pic>
                    <p:nvPicPr>
                      <p:cNvPr id="3"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3536135"/>
                        <a:ext cx="3115800" cy="756961"/>
                      </a:xfrm>
                      <a:prstGeom prst="rect">
                        <a:avLst/>
                      </a:prstGeom>
                      <a:noFill/>
                    </p:spPr>
                  </p:pic>
                </p:oleObj>
              </mc:Fallback>
            </mc:AlternateContent>
          </a:graphicData>
        </a:graphic>
      </p:graphicFrame>
      <p:graphicFrame>
        <p:nvGraphicFramePr>
          <p:cNvPr id="5" name="Object 4"/>
          <p:cNvGraphicFramePr>
            <a:graphicFrameLocks noChangeAspect="1"/>
          </p:cNvGraphicFramePr>
          <p:nvPr/>
        </p:nvGraphicFramePr>
        <p:xfrm>
          <a:off x="4932040" y="980728"/>
          <a:ext cx="3273400" cy="792088"/>
        </p:xfrm>
        <a:graphic>
          <a:graphicData uri="http://schemas.openxmlformats.org/presentationml/2006/ole">
            <mc:AlternateContent xmlns:mc="http://schemas.openxmlformats.org/markup-compatibility/2006">
              <mc:Choice xmlns:v="urn:schemas-microsoft-com:vml" Requires="v">
                <p:oleObj name="Equation" r:id="rId6" imgW="1625400" imgH="393480" progId="Equation.3">
                  <p:embed/>
                </p:oleObj>
              </mc:Choice>
              <mc:Fallback>
                <p:oleObj name="Equation" r:id="rId6" imgW="1625400" imgH="393480" progId="Equation.3">
                  <p:embed/>
                  <p:pic>
                    <p:nvPicPr>
                      <p:cNvPr id="5"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32040" y="980728"/>
                        <a:ext cx="3273400" cy="792088"/>
                      </a:xfrm>
                      <a:prstGeom prst="rect">
                        <a:avLst/>
                      </a:prstGeom>
                      <a:noFill/>
                    </p:spPr>
                  </p:pic>
                </p:oleObj>
              </mc:Fallback>
            </mc:AlternateContent>
          </a:graphicData>
        </a:graphic>
      </p:graphicFrame>
      <p:graphicFrame>
        <p:nvGraphicFramePr>
          <p:cNvPr id="6" name="Object 5"/>
          <p:cNvGraphicFramePr>
            <a:graphicFrameLocks noChangeAspect="1"/>
          </p:cNvGraphicFramePr>
          <p:nvPr/>
        </p:nvGraphicFramePr>
        <p:xfrm>
          <a:off x="5076056" y="4797152"/>
          <a:ext cx="3389590" cy="792088"/>
        </p:xfrm>
        <a:graphic>
          <a:graphicData uri="http://schemas.openxmlformats.org/presentationml/2006/ole">
            <mc:AlternateContent xmlns:mc="http://schemas.openxmlformats.org/markup-compatibility/2006">
              <mc:Choice xmlns:v="urn:schemas-microsoft-com:vml" Requires="v">
                <p:oleObj name="Equation" r:id="rId8" imgW="1650960" imgH="393480" progId="Equation.3">
                  <p:embed/>
                </p:oleObj>
              </mc:Choice>
              <mc:Fallback>
                <p:oleObj name="Equation" r:id="rId8" imgW="1650960" imgH="393480" progId="Equation.3">
                  <p:embed/>
                  <p:pic>
                    <p:nvPicPr>
                      <p:cNvPr id="6" name="Object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76056" y="4797152"/>
                        <a:ext cx="3389590" cy="792088"/>
                      </a:xfrm>
                      <a:prstGeom prst="rect">
                        <a:avLst/>
                      </a:prstGeom>
                      <a:noFill/>
                    </p:spPr>
                  </p:pic>
                </p:oleObj>
              </mc:Fallback>
            </mc:AlternateContent>
          </a:graphicData>
        </a:graphic>
      </p:graphicFrame>
      <p:graphicFrame>
        <p:nvGraphicFramePr>
          <p:cNvPr id="7" name="Object 6"/>
          <p:cNvGraphicFramePr>
            <a:graphicFrameLocks noChangeAspect="1"/>
          </p:cNvGraphicFramePr>
          <p:nvPr/>
        </p:nvGraphicFramePr>
        <p:xfrm>
          <a:off x="1331640" y="5823529"/>
          <a:ext cx="6984776" cy="557799"/>
        </p:xfrm>
        <a:graphic>
          <a:graphicData uri="http://schemas.openxmlformats.org/presentationml/2006/ole">
            <mc:AlternateContent xmlns:mc="http://schemas.openxmlformats.org/markup-compatibility/2006">
              <mc:Choice xmlns:v="urn:schemas-microsoft-com:vml" Requires="v">
                <p:oleObj name="Equation" r:id="rId10" imgW="2717640" imgH="228600" progId="Equation.3">
                  <p:embed/>
                </p:oleObj>
              </mc:Choice>
              <mc:Fallback>
                <p:oleObj name="Equation" r:id="rId10" imgW="2717640" imgH="228600" progId="Equation.3">
                  <p:embed/>
                  <p:pic>
                    <p:nvPicPr>
                      <p:cNvPr id="7" name="Object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31640" y="5823529"/>
                        <a:ext cx="6984776" cy="557799"/>
                      </a:xfrm>
                      <a:prstGeom prst="rect">
                        <a:avLst/>
                      </a:prstGeom>
                      <a:noFill/>
                    </p:spPr>
                  </p:pic>
                </p:oleObj>
              </mc:Fallback>
            </mc:AlternateContent>
          </a:graphicData>
        </a:graphic>
      </p:graphicFrame>
      <p:graphicFrame>
        <p:nvGraphicFramePr>
          <p:cNvPr id="8" name="Object 7"/>
          <p:cNvGraphicFramePr>
            <a:graphicFrameLocks noChangeAspect="1"/>
          </p:cNvGraphicFramePr>
          <p:nvPr/>
        </p:nvGraphicFramePr>
        <p:xfrm>
          <a:off x="1825625" y="259309"/>
          <a:ext cx="6537325" cy="433387"/>
        </p:xfrm>
        <a:graphic>
          <a:graphicData uri="http://schemas.openxmlformats.org/presentationml/2006/ole">
            <mc:AlternateContent xmlns:mc="http://schemas.openxmlformats.org/markup-compatibility/2006">
              <mc:Choice xmlns:v="urn:schemas-microsoft-com:vml" Requires="v">
                <p:oleObj name="Equation" r:id="rId12" imgW="3340080" imgH="228600" progId="Equation.3">
                  <p:embed/>
                </p:oleObj>
              </mc:Choice>
              <mc:Fallback>
                <p:oleObj name="Equation" r:id="rId12" imgW="3340080" imgH="228600" progId="Equation.3">
                  <p:embed/>
                  <p:pic>
                    <p:nvPicPr>
                      <p:cNvPr id="8" name="Object 7"/>
                      <p:cNvPicPr>
                        <a:picLocks noChangeAspect="1" noChangeArrowheads="1"/>
                      </p:cNvPicPr>
                      <p:nvPr/>
                    </p:nvPicPr>
                    <p:blipFill>
                      <a:blip r:embed="rId13"/>
                      <a:srcRect/>
                      <a:stretch>
                        <a:fillRect/>
                      </a:stretch>
                    </p:blipFill>
                    <p:spPr bwMode="auto">
                      <a:xfrm>
                        <a:off x="1825625" y="259309"/>
                        <a:ext cx="6537325" cy="433387"/>
                      </a:xfrm>
                      <a:prstGeom prst="rect">
                        <a:avLst/>
                      </a:prstGeom>
                      <a:noFill/>
                    </p:spPr>
                  </p:pic>
                </p:oleObj>
              </mc:Fallback>
            </mc:AlternateContent>
          </a:graphicData>
        </a:graphic>
      </p:graphicFrame>
    </p:spTree>
    <p:extLst>
      <p:ext uri="{BB962C8B-B14F-4D97-AF65-F5344CB8AC3E}">
        <p14:creationId xmlns:p14="http://schemas.microsoft.com/office/powerpoint/2010/main" val="1454648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964488" cy="6494085"/>
          </a:xfrm>
          <a:prstGeom prst="rect">
            <a:avLst/>
          </a:prstGeom>
        </p:spPr>
        <p:txBody>
          <a:bodyPr wrap="square">
            <a:spAutoFit/>
          </a:bodyPr>
          <a:lstStyle/>
          <a:p>
            <a:pPr algn="just" rtl="0"/>
            <a:r>
              <a:rPr lang="en-US" sz="3600" dirty="0">
                <a:solidFill>
                  <a:srgbClr val="FF0000"/>
                </a:solidFill>
              </a:rPr>
              <a:t>A research </a:t>
            </a:r>
            <a:r>
              <a:rPr lang="en-US" sz="3600" b="0" dirty="0"/>
              <a:t>word can be defined as a set of specific information. It is used to create or confirm facts, to reaffirm the results of previous works, to solve existing or new problems, or to support a theorem or develop a new theory</a:t>
            </a:r>
          </a:p>
          <a:p>
            <a:pPr algn="just" rtl="0"/>
            <a:endParaRPr lang="en-US" sz="2800" b="0" dirty="0"/>
          </a:p>
          <a:p>
            <a:pPr algn="just"/>
            <a:r>
              <a:rPr lang="ar-SA" sz="36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كلمة </a:t>
            </a:r>
            <a:r>
              <a:rPr lang="ar-SA" sz="3600"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بحث</a:t>
            </a:r>
            <a:r>
              <a:rPr lang="ar-SA" sz="36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من الممكن أن تعرف على أنها مجموعة من</a:t>
            </a:r>
            <a:r>
              <a:rPr lang="en-US" sz="3600" dirty="0">
                <a:solidFill>
                  <a:srgbClr val="222222"/>
                </a:solidFill>
                <a:effectLst/>
                <a:latin typeface="Arial" panose="020B0604020202020204" pitchFamily="34" charset="0"/>
                <a:ea typeface="Calibri" panose="020F0502020204030204" pitchFamily="34" charset="0"/>
                <a:cs typeface="Traditional Arabic" panose="02020603050405020304" pitchFamily="18" charset="-78"/>
              </a:rPr>
              <a:t> </a:t>
            </a:r>
            <a:r>
              <a:rPr lang="ar-SA" sz="3600" u="sng" dirty="0">
                <a:solidFill>
                  <a:srgbClr val="0B0080"/>
                </a:solidFill>
                <a:effectLst/>
                <a:latin typeface="Times New Roman" panose="02020603050405020304" pitchFamily="18" charset="0"/>
                <a:ea typeface="Calibri" panose="020F0502020204030204" pitchFamily="34" charset="0"/>
                <a:cs typeface="Arial" panose="020B0604020202020204" pitchFamily="34" charset="0"/>
                <a:hlinkClick r:id="rId2" tooltip="معلومة"/>
              </a:rPr>
              <a:t>المعلومات</a:t>
            </a:r>
            <a:r>
              <a:rPr lang="en-US" sz="3600" dirty="0">
                <a:solidFill>
                  <a:srgbClr val="222222"/>
                </a:solidFill>
                <a:effectLst/>
                <a:latin typeface="Arial" panose="020B0604020202020204" pitchFamily="34" charset="0"/>
                <a:ea typeface="Calibri" panose="020F0502020204030204" pitchFamily="34" charset="0"/>
                <a:cs typeface="Traditional Arabic" panose="02020603050405020304" pitchFamily="18" charset="-78"/>
              </a:rPr>
              <a:t> </a:t>
            </a:r>
            <a:r>
              <a:rPr lang="ar-SA" sz="36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المحددة. وهو يستخدم لإنشاء أو تأكيد الحقائق، أو لاعادة تأكيد نتائج الاعمال السابقة</a:t>
            </a:r>
            <a:r>
              <a:rPr lang="ar-SA" sz="360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لحل </a:t>
            </a:r>
            <a:r>
              <a:rPr lang="ar-SA" sz="36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المشاكل الحالية أو الجديدة، أو لدعم</a:t>
            </a:r>
            <a:r>
              <a:rPr lang="en-US" sz="3600" dirty="0">
                <a:solidFill>
                  <a:srgbClr val="222222"/>
                </a:solidFill>
                <a:effectLst/>
                <a:latin typeface="Arial" panose="020B0604020202020204" pitchFamily="34" charset="0"/>
                <a:ea typeface="Calibri" panose="020F0502020204030204" pitchFamily="34" charset="0"/>
                <a:cs typeface="Traditional Arabic" panose="02020603050405020304" pitchFamily="18" charset="-78"/>
              </a:rPr>
              <a:t> </a:t>
            </a:r>
            <a:r>
              <a:rPr lang="ar-SA" sz="3600" u="sng" dirty="0">
                <a:solidFill>
                  <a:srgbClr val="0B0080"/>
                </a:solidFill>
                <a:effectLst/>
                <a:latin typeface="Times New Roman" panose="02020603050405020304" pitchFamily="18" charset="0"/>
                <a:ea typeface="Calibri" panose="020F0502020204030204" pitchFamily="34" charset="0"/>
                <a:cs typeface="Arial" panose="020B0604020202020204" pitchFamily="34" charset="0"/>
                <a:hlinkClick r:id="rId3" tooltip="نظرية"/>
              </a:rPr>
              <a:t>نظرية</a:t>
            </a:r>
            <a:r>
              <a:rPr lang="en-US" sz="3600" dirty="0">
                <a:solidFill>
                  <a:srgbClr val="222222"/>
                </a:solidFill>
                <a:effectLst/>
                <a:latin typeface="Arial" panose="020B0604020202020204" pitchFamily="34" charset="0"/>
                <a:ea typeface="Calibri" panose="020F0502020204030204" pitchFamily="34" charset="0"/>
                <a:cs typeface="Traditional Arabic" panose="02020603050405020304" pitchFamily="18" charset="-78"/>
              </a:rPr>
              <a:t> </a:t>
            </a:r>
            <a:r>
              <a:rPr lang="ar-SA" sz="36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أو تطوير</a:t>
            </a:r>
            <a:r>
              <a:rPr lang="en-US" sz="3600" dirty="0">
                <a:solidFill>
                  <a:srgbClr val="222222"/>
                </a:solidFill>
                <a:effectLst/>
                <a:latin typeface="Arial" panose="020B0604020202020204" pitchFamily="34" charset="0"/>
                <a:ea typeface="Calibri" panose="020F0502020204030204" pitchFamily="34" charset="0"/>
                <a:cs typeface="Traditional Arabic" panose="02020603050405020304" pitchFamily="18" charset="-78"/>
              </a:rPr>
              <a:t> </a:t>
            </a:r>
            <a:r>
              <a:rPr lang="ar-SA" sz="3600" u="sng" dirty="0">
                <a:solidFill>
                  <a:srgbClr val="0B0080"/>
                </a:solidFill>
                <a:effectLst/>
                <a:latin typeface="Times New Roman" panose="02020603050405020304" pitchFamily="18" charset="0"/>
                <a:ea typeface="Calibri" panose="020F0502020204030204" pitchFamily="34" charset="0"/>
                <a:cs typeface="Arial" panose="020B0604020202020204" pitchFamily="34" charset="0"/>
                <a:hlinkClick r:id="rId3" tooltip="نظرية"/>
              </a:rPr>
              <a:t>نظرية</a:t>
            </a:r>
            <a:r>
              <a:rPr lang="en-US" sz="3600" dirty="0">
                <a:solidFill>
                  <a:srgbClr val="222222"/>
                </a:solidFill>
                <a:effectLst/>
                <a:latin typeface="Arial" panose="020B0604020202020204" pitchFamily="34" charset="0"/>
                <a:ea typeface="Calibri" panose="020F0502020204030204" pitchFamily="34" charset="0"/>
                <a:cs typeface="Traditional Arabic" panose="02020603050405020304" pitchFamily="18" charset="-78"/>
              </a:rPr>
              <a:t> </a:t>
            </a:r>
            <a:r>
              <a:rPr lang="ar-SA" sz="36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جديدة. </a:t>
            </a:r>
            <a:endParaRPr lang="en-US" sz="3600" dirty="0">
              <a:effectLst/>
              <a:latin typeface="Times New Roman" panose="02020603050405020304" pitchFamily="18" charset="0"/>
              <a:ea typeface="Calibri" panose="020F0502020204030204" pitchFamily="34" charset="0"/>
              <a:cs typeface="Traditional Arabic" panose="02020603050405020304" pitchFamily="18" charset="-78"/>
            </a:endParaRPr>
          </a:p>
          <a:p>
            <a:pPr algn="just"/>
            <a:endParaRPr lang="en-US" sz="2800" b="0" dirty="0"/>
          </a:p>
        </p:txBody>
      </p:sp>
    </p:spTree>
    <p:extLst>
      <p:ext uri="{BB962C8B-B14F-4D97-AF65-F5344CB8AC3E}">
        <p14:creationId xmlns:p14="http://schemas.microsoft.com/office/powerpoint/2010/main" val="3420602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170FEE85-3508-40BA-881F-118619B5914B}" type="slidenum">
              <a:rPr lang="ar-SA"/>
              <a:pPr>
                <a:defRPr/>
              </a:pPr>
              <a:t>20</a:t>
            </a:fld>
            <a:endParaRPr lang="en-US"/>
          </a:p>
        </p:txBody>
      </p:sp>
      <p:sp>
        <p:nvSpPr>
          <p:cNvPr id="2051" name="Rectangle 2"/>
          <p:cNvSpPr>
            <a:spLocks noGrp="1" noChangeArrowheads="1"/>
          </p:cNvSpPr>
          <p:nvPr>
            <p:ph type="body" idx="1"/>
          </p:nvPr>
        </p:nvSpPr>
        <p:spPr>
          <a:xfrm>
            <a:off x="0" y="188913"/>
            <a:ext cx="9144000" cy="6669087"/>
          </a:xfrm>
        </p:spPr>
        <p:txBody>
          <a:bodyPr/>
          <a:lstStyle/>
          <a:p>
            <a:pPr algn="l" rtl="0" eaLnBrk="1" hangingPunct="1"/>
            <a:r>
              <a:rPr lang="en-US" b="1">
                <a:solidFill>
                  <a:srgbClr val="FF3300"/>
                </a:solidFill>
                <a:latin typeface="Times New Roman" pitchFamily="18" charset="0"/>
                <a:cs typeface="Times New Roman" pitchFamily="18" charset="0"/>
              </a:rPr>
              <a:t>Presentation of the data</a:t>
            </a:r>
          </a:p>
          <a:p>
            <a:pPr algn="l" rtl="0" eaLnBrk="1" hangingPunct="1">
              <a:buFontTx/>
              <a:buNone/>
            </a:pPr>
            <a:r>
              <a:rPr lang="en-US" b="1"/>
              <a:t>      After collecting data, the next step should be express it in some form such as:</a:t>
            </a:r>
          </a:p>
          <a:p>
            <a:pPr algn="l" rtl="0" eaLnBrk="1" hangingPunct="1">
              <a:buFontTx/>
              <a:buNone/>
            </a:pPr>
            <a:r>
              <a:rPr lang="en-US" b="1">
                <a:solidFill>
                  <a:srgbClr val="00FF99"/>
                </a:solidFill>
              </a:rPr>
              <a:t>		</a:t>
            </a:r>
            <a:r>
              <a:rPr lang="en-US" b="1">
                <a:solidFill>
                  <a:srgbClr val="00CC00"/>
                </a:solidFill>
              </a:rPr>
              <a:t>1- Frequency distribution (Tabular 		    presentation)</a:t>
            </a:r>
          </a:p>
          <a:p>
            <a:pPr algn="l" rtl="0" eaLnBrk="1" hangingPunct="1">
              <a:buFontTx/>
              <a:buNone/>
            </a:pPr>
            <a:r>
              <a:rPr lang="en-US" b="1">
                <a:solidFill>
                  <a:srgbClr val="00CC00"/>
                </a:solidFill>
              </a:rPr>
              <a:t>		2- Graphical presentation</a:t>
            </a:r>
          </a:p>
          <a:p>
            <a:pPr algn="l" rtl="0" eaLnBrk="1" hangingPunct="1">
              <a:buFontTx/>
              <a:buNone/>
            </a:pPr>
            <a:endParaRPr lang="en-US" sz="1000" b="1">
              <a:solidFill>
                <a:srgbClr val="00CC00"/>
              </a:solidFill>
            </a:endParaRPr>
          </a:p>
          <a:p>
            <a:pPr algn="l" rtl="0" eaLnBrk="1" hangingPunct="1"/>
            <a:r>
              <a:rPr lang="en-US" b="1">
                <a:solidFill>
                  <a:srgbClr val="FF3300"/>
                </a:solidFill>
              </a:rPr>
              <a:t>Ungrouped data:</a:t>
            </a:r>
            <a:r>
              <a:rPr lang="en-US" b="1">
                <a:solidFill>
                  <a:srgbClr val="591E03"/>
                </a:solidFill>
              </a:rPr>
              <a:t> </a:t>
            </a:r>
            <a:r>
              <a:rPr lang="en-US" b="1"/>
              <a:t>is the raw data which is collect and not grouped, such as: 20, 23, 21, 43, 32, 26.</a:t>
            </a:r>
          </a:p>
          <a:p>
            <a:pPr algn="l" rtl="0" eaLnBrk="1" hangingPunct="1">
              <a:buFontTx/>
              <a:buNone/>
            </a:pPr>
            <a:endParaRPr lang="en-US" sz="500" b="1"/>
          </a:p>
          <a:p>
            <a:pPr algn="l" rtl="0" eaLnBrk="1" hangingPunct="1"/>
            <a:r>
              <a:rPr lang="en-US" b="1">
                <a:solidFill>
                  <a:srgbClr val="FF3300"/>
                </a:solidFill>
              </a:rPr>
              <a:t> Grouped data:</a:t>
            </a:r>
            <a:r>
              <a:rPr lang="en-US" b="1"/>
              <a:t> is the raw data which is collect and organizing in frequency table.</a:t>
            </a:r>
          </a:p>
          <a:p>
            <a:pPr algn="l" rtl="0" eaLnBrk="1" hangingPunct="1">
              <a:buFontTx/>
              <a:buNone/>
            </a:pPr>
            <a:endParaRPr lang="en-US" sz="1200" b="1"/>
          </a:p>
        </p:txBody>
      </p:sp>
    </p:spTree>
    <p:extLst>
      <p:ext uri="{BB962C8B-B14F-4D97-AF65-F5344CB8AC3E}">
        <p14:creationId xmlns:p14="http://schemas.microsoft.com/office/powerpoint/2010/main" val="35025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7"/>
          <p:cNvSpPr>
            <a:spLocks noGrp="1"/>
          </p:cNvSpPr>
          <p:nvPr>
            <p:ph type="sldNum" sz="quarter" idx="12"/>
          </p:nvPr>
        </p:nvSpPr>
        <p:spPr/>
        <p:txBody>
          <a:bodyPr/>
          <a:lstStyle/>
          <a:p>
            <a:pPr>
              <a:defRPr/>
            </a:pPr>
            <a:fld id="{59D5C840-4DC3-42A1-81A8-BC2C766ABCB8}" type="slidenum">
              <a:rPr lang="ar-SA"/>
              <a:pPr>
                <a:defRPr/>
              </a:pPr>
              <a:t>21</a:t>
            </a:fld>
            <a:endParaRPr lang="en-US"/>
          </a:p>
        </p:txBody>
      </p:sp>
      <p:sp>
        <p:nvSpPr>
          <p:cNvPr id="3075" name="Rectangle 2"/>
          <p:cNvSpPr>
            <a:spLocks noGrp="1" noChangeArrowheads="1"/>
          </p:cNvSpPr>
          <p:nvPr>
            <p:ph type="body" sz="half" idx="1"/>
          </p:nvPr>
        </p:nvSpPr>
        <p:spPr>
          <a:xfrm>
            <a:off x="0" y="0"/>
            <a:ext cx="9144000" cy="6858000"/>
          </a:xfrm>
        </p:spPr>
        <p:txBody>
          <a:bodyPr/>
          <a:lstStyle/>
          <a:p>
            <a:pPr algn="l" rtl="0" eaLnBrk="1" hangingPunct="1"/>
            <a:r>
              <a:rPr lang="en-US" b="1">
                <a:solidFill>
                  <a:srgbClr val="FF3300"/>
                </a:solidFill>
              </a:rPr>
              <a:t>Frequency Table (Frequency distribution)</a:t>
            </a:r>
            <a:r>
              <a:rPr lang="en-US" b="1">
                <a:latin typeface="Times New Roman" pitchFamily="18" charset="0"/>
                <a:cs typeface="Times New Roman" pitchFamily="18" charset="0"/>
              </a:rPr>
              <a:t>: </a:t>
            </a:r>
            <a:r>
              <a:rPr lang="en-US">
                <a:latin typeface="Times New Roman" pitchFamily="18" charset="0"/>
                <a:cs typeface="Times New Roman" pitchFamily="18" charset="0"/>
              </a:rPr>
              <a:t>is the organizing of raw data in table form has two columns, the first column called classes and the second column called frequency.  </a:t>
            </a:r>
          </a:p>
          <a:p>
            <a:pPr algn="l" rtl="0" eaLnBrk="1" hangingPunct="1">
              <a:buFontTx/>
              <a:buNone/>
            </a:pPr>
            <a:r>
              <a:rPr lang="en-US" b="1"/>
              <a:t>		</a:t>
            </a:r>
            <a:r>
              <a:rPr lang="en-US" b="1">
                <a:solidFill>
                  <a:srgbClr val="00CC00"/>
                </a:solidFill>
              </a:rPr>
              <a:t>Example (1)</a:t>
            </a:r>
            <a:r>
              <a:rPr lang="en-US" b="1"/>
              <a:t>                    </a:t>
            </a:r>
            <a:r>
              <a:rPr lang="en-US" b="1">
                <a:solidFill>
                  <a:srgbClr val="00CC00"/>
                </a:solidFill>
              </a:rPr>
              <a:t>Example (2)</a:t>
            </a:r>
          </a:p>
          <a:p>
            <a:pPr algn="l" rtl="0" eaLnBrk="1" hangingPunct="1">
              <a:buFontTx/>
              <a:buNone/>
            </a:pPr>
            <a:r>
              <a:rPr lang="en-US" b="1"/>
              <a:t>  </a:t>
            </a:r>
          </a:p>
        </p:txBody>
      </p:sp>
      <p:graphicFrame>
        <p:nvGraphicFramePr>
          <p:cNvPr id="151643" name="Group 91"/>
          <p:cNvGraphicFramePr>
            <a:graphicFrameLocks noGrp="1"/>
          </p:cNvGraphicFramePr>
          <p:nvPr>
            <p:ph sz="quarter" idx="2"/>
          </p:nvPr>
        </p:nvGraphicFramePr>
        <p:xfrm>
          <a:off x="406400" y="3246438"/>
          <a:ext cx="3517900" cy="2487612"/>
        </p:xfrm>
        <a:graphic>
          <a:graphicData uri="http://schemas.openxmlformats.org/drawingml/2006/table">
            <a:tbl>
              <a:tblPr rtl="1"/>
              <a:tblGrid>
                <a:gridCol w="1887537">
                  <a:extLst>
                    <a:ext uri="{9D8B030D-6E8A-4147-A177-3AD203B41FA5}">
                      <a16:colId xmlns:a16="http://schemas.microsoft.com/office/drawing/2014/main" val="20000"/>
                    </a:ext>
                  </a:extLst>
                </a:gridCol>
                <a:gridCol w="1630363">
                  <a:extLst>
                    <a:ext uri="{9D8B030D-6E8A-4147-A177-3AD203B41FA5}">
                      <a16:colId xmlns:a16="http://schemas.microsoft.com/office/drawing/2014/main" val="20001"/>
                    </a:ext>
                  </a:extLst>
                </a:gridCol>
              </a:tblGrid>
              <a:tr h="1030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Times New Roman" pitchFamily="18" charset="0"/>
                          <a:cs typeface="Times New Roman" pitchFamily="18" charset="0"/>
                        </a:rPr>
                        <a:t>frequency</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Times New Roman" pitchFamily="18" charset="0"/>
                          <a:cs typeface="Times New Roman" pitchFamily="18" charset="0"/>
                        </a:rPr>
                        <a:t>Classes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Times New Roman" pitchFamily="18" charset="0"/>
                          <a:cs typeface="Times New Roman" pitchFamily="18" charset="0"/>
                        </a:rPr>
                        <a:t>(gender)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86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Times New Roman" pitchFamily="18" charset="0"/>
                          <a:cs typeface="Times New Roman" pitchFamily="18" charset="0"/>
                        </a:rPr>
                        <a:t>20</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Times New Roman" pitchFamily="18" charset="0"/>
                          <a:cs typeface="Times New Roman" pitchFamily="18" charset="0"/>
                        </a:rPr>
                        <a:t>male</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86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Times New Roman" pitchFamily="18" charset="0"/>
                          <a:cs typeface="Times New Roman" pitchFamily="18" charset="0"/>
                        </a:rPr>
                        <a:t>30</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Times New Roman" pitchFamily="18" charset="0"/>
                          <a:cs typeface="Times New Roman" pitchFamily="18" charset="0"/>
                        </a:rPr>
                        <a:t>female</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151669" name="Group 117"/>
          <p:cNvGraphicFramePr>
            <a:graphicFrameLocks noGrp="1"/>
          </p:cNvGraphicFramePr>
          <p:nvPr>
            <p:ph sz="quarter" idx="3"/>
          </p:nvPr>
        </p:nvGraphicFramePr>
        <p:xfrm>
          <a:off x="4665663" y="2924175"/>
          <a:ext cx="4370387" cy="3224214"/>
        </p:xfrm>
        <a:graphic>
          <a:graphicData uri="http://schemas.openxmlformats.org/drawingml/2006/table">
            <a:tbl>
              <a:tblPr rtl="1"/>
              <a:tblGrid>
                <a:gridCol w="1887537">
                  <a:extLst>
                    <a:ext uri="{9D8B030D-6E8A-4147-A177-3AD203B41FA5}">
                      <a16:colId xmlns:a16="http://schemas.microsoft.com/office/drawing/2014/main" val="20000"/>
                    </a:ext>
                  </a:extLst>
                </a:gridCol>
                <a:gridCol w="2482850">
                  <a:extLst>
                    <a:ext uri="{9D8B030D-6E8A-4147-A177-3AD203B41FA5}">
                      <a16:colId xmlns:a16="http://schemas.microsoft.com/office/drawing/2014/main" val="20001"/>
                    </a:ext>
                  </a:extLst>
                </a:gridCol>
              </a:tblGrid>
              <a:tr h="7286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Times New Roman" pitchFamily="18" charset="0"/>
                          <a:cs typeface="Times New Roman" pitchFamily="18" charset="0"/>
                        </a:rPr>
                        <a:t>frequency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Times New Roman" pitchFamily="18" charset="0"/>
                          <a:cs typeface="Times New Roman" pitchFamily="18" charset="0"/>
                        </a:rPr>
                        <a:t>Classes (age)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2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Times New Roman" pitchFamily="18" charset="0"/>
                          <a:cs typeface="Times New Roman" pitchFamily="18"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Times New Roman" pitchFamily="18" charset="0"/>
                          <a:cs typeface="Times New Roman" pitchFamily="18" charset="0"/>
                        </a:rPr>
                        <a:t>10 – 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5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Times New Roman" pitchFamily="18" charset="0"/>
                          <a:cs typeface="Times New Roman" pitchFamily="18"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Times New Roman" pitchFamily="18" charset="0"/>
                          <a:cs typeface="Times New Roman" pitchFamily="18" charset="0"/>
                        </a:rPr>
                        <a:t>20 – 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3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Times New Roman" pitchFamily="18" charset="0"/>
                          <a:cs typeface="Times New Roman"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Times New Roman" pitchFamily="18" charset="0"/>
                          <a:cs typeface="Times New Roman" pitchFamily="18" charset="0"/>
                        </a:rPr>
                        <a:t>30 – 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3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00"/>
                          </a:solidFill>
                          <a:effectLst/>
                          <a:latin typeface="Times New Roman" pitchFamily="18" charset="0"/>
                          <a:cs typeface="Times New Roman" pitchFamily="18"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rgbClr val="000000"/>
                          </a:solidFill>
                          <a:effectLst/>
                          <a:latin typeface="Times New Roman" pitchFamily="18" charset="0"/>
                          <a:cs typeface="Times New Roman" pitchFamily="18" charset="0"/>
                        </a:rPr>
                        <a:t>40 – 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4748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pPr>
              <a:defRPr/>
            </a:pPr>
            <a:fld id="{8E892058-B1F4-407D-9188-6EB839D4F022}" type="slidenum">
              <a:rPr lang="ar-SA"/>
              <a:pPr>
                <a:defRPr/>
              </a:pPr>
              <a:t>22</a:t>
            </a:fld>
            <a:endParaRPr lang="en-US"/>
          </a:p>
        </p:txBody>
      </p:sp>
      <p:sp>
        <p:nvSpPr>
          <p:cNvPr id="160770" name="Rectangle 2"/>
          <p:cNvSpPr>
            <a:spLocks noChangeArrowheads="1"/>
          </p:cNvSpPr>
          <p:nvPr/>
        </p:nvSpPr>
        <p:spPr bwMode="auto">
          <a:xfrm>
            <a:off x="0" y="131763"/>
            <a:ext cx="9144000" cy="304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lnSpc>
                <a:spcPct val="90000"/>
              </a:lnSpc>
              <a:spcBef>
                <a:spcPct val="20000"/>
              </a:spcBef>
              <a:buClr>
                <a:schemeClr val="hlink"/>
              </a:buClr>
              <a:buSzPct val="80000"/>
              <a:buFont typeface="Wingdings" pitchFamily="2" charset="2"/>
              <a:buNone/>
              <a:defRPr/>
            </a:pPr>
            <a:r>
              <a:rPr lang="en-US" sz="3600" b="0" dirty="0">
                <a:solidFill>
                  <a:srgbClr val="FF3300"/>
                </a:solidFill>
                <a:effectLst>
                  <a:outerShdw blurRad="38100" dist="38100" dir="2700000" algn="tl">
                    <a:srgbClr val="C0C0C0"/>
                  </a:outerShdw>
                </a:effectLst>
              </a:rPr>
              <a:t>Graphical presentation: </a:t>
            </a:r>
            <a:r>
              <a:rPr lang="en-US" sz="3600" b="0" dirty="0">
                <a:solidFill>
                  <a:srgbClr val="000000"/>
                </a:solidFill>
                <a:effectLst>
                  <a:outerShdw blurRad="38100" dist="38100" dir="2700000" algn="tl">
                    <a:srgbClr val="C0C0C0"/>
                  </a:outerShdw>
                </a:effectLst>
              </a:rPr>
              <a:t>It is another method for presenting and summarizing grouped data</a:t>
            </a:r>
          </a:p>
          <a:p>
            <a:pPr algn="l" rtl="0">
              <a:lnSpc>
                <a:spcPct val="90000"/>
              </a:lnSpc>
              <a:spcBef>
                <a:spcPct val="20000"/>
              </a:spcBef>
              <a:buClr>
                <a:schemeClr val="hlink"/>
              </a:buClr>
              <a:buSzPct val="80000"/>
              <a:buFont typeface="Wingdings" pitchFamily="2" charset="2"/>
              <a:buNone/>
              <a:defRPr/>
            </a:pPr>
            <a:endParaRPr lang="en-US" sz="3600" b="0" dirty="0">
              <a:solidFill>
                <a:srgbClr val="FF3300"/>
              </a:solidFill>
              <a:effectLst>
                <a:outerShdw blurRad="38100" dist="38100" dir="2700000" algn="tl">
                  <a:srgbClr val="C0C0C0"/>
                </a:outerShdw>
              </a:effectLst>
            </a:endParaRPr>
          </a:p>
          <a:p>
            <a:pPr algn="l" rtl="0">
              <a:lnSpc>
                <a:spcPct val="90000"/>
              </a:lnSpc>
              <a:spcBef>
                <a:spcPct val="20000"/>
              </a:spcBef>
              <a:buClr>
                <a:schemeClr val="hlink"/>
              </a:buClr>
              <a:buSzPct val="80000"/>
              <a:buFont typeface="Wingdings" pitchFamily="2" charset="2"/>
              <a:buNone/>
              <a:defRPr/>
            </a:pPr>
            <a:r>
              <a:rPr lang="en-US" sz="3600" b="0" dirty="0">
                <a:solidFill>
                  <a:srgbClr val="FF3300"/>
                </a:solidFill>
                <a:effectLst>
                  <a:outerShdw blurRad="38100" dist="38100" dir="2700000" algn="tl">
                    <a:srgbClr val="C0C0C0"/>
                  </a:outerShdw>
                </a:effectLst>
              </a:rPr>
              <a:t>Graphical presentation for qualitative data:</a:t>
            </a:r>
            <a:endParaRPr lang="en-US" sz="3600" b="0" dirty="0">
              <a:solidFill>
                <a:srgbClr val="000000"/>
              </a:solidFill>
              <a:effectLst>
                <a:outerShdw blurRad="38100" dist="38100" dir="2700000" algn="tl">
                  <a:srgbClr val="C0C0C0"/>
                </a:outerShdw>
              </a:effectLst>
            </a:endParaRPr>
          </a:p>
          <a:p>
            <a:pPr algn="l" rtl="0">
              <a:defRPr/>
            </a:pPr>
            <a:endParaRPr lang="en-US" sz="800" b="0" dirty="0">
              <a:solidFill>
                <a:srgbClr val="00FF99"/>
              </a:solidFill>
              <a:effectLst>
                <a:outerShdw blurRad="38100" dist="38100" dir="2700000" algn="tl">
                  <a:srgbClr val="C0C0C0"/>
                </a:outerShdw>
              </a:effectLst>
            </a:endParaRPr>
          </a:p>
          <a:p>
            <a:pPr algn="l" rtl="0">
              <a:lnSpc>
                <a:spcPct val="90000"/>
              </a:lnSpc>
              <a:spcBef>
                <a:spcPct val="20000"/>
              </a:spcBef>
              <a:buClr>
                <a:schemeClr val="hlink"/>
              </a:buClr>
              <a:buSzPct val="80000"/>
              <a:buFont typeface="Wingdings" pitchFamily="2" charset="2"/>
              <a:buNone/>
              <a:defRPr/>
            </a:pPr>
            <a:r>
              <a:rPr lang="en-US" sz="3600" b="0" dirty="0">
                <a:solidFill>
                  <a:srgbClr val="FF3300"/>
                </a:solidFill>
                <a:effectLst>
                  <a:outerShdw blurRad="38100" dist="38100" dir="2700000" algn="tl">
                    <a:srgbClr val="C0C0C0"/>
                  </a:outerShdw>
                </a:effectLst>
              </a:rPr>
              <a:t>1- Bar chart:</a:t>
            </a:r>
            <a:endParaRPr lang="en-US" sz="3600" b="0" dirty="0">
              <a:solidFill>
                <a:srgbClr val="000000"/>
              </a:solidFill>
              <a:effectLst>
                <a:outerShdw blurRad="38100" dist="38100" dir="2700000" algn="tl">
                  <a:srgbClr val="C0C0C0"/>
                </a:outerShdw>
              </a:effectLst>
            </a:endParaRPr>
          </a:p>
        </p:txBody>
      </p:sp>
      <p:graphicFrame>
        <p:nvGraphicFramePr>
          <p:cNvPr id="4" name="Object 3"/>
          <p:cNvGraphicFramePr>
            <a:graphicFrameLocks noChangeAspect="1"/>
          </p:cNvGraphicFramePr>
          <p:nvPr/>
        </p:nvGraphicFramePr>
        <p:xfrm>
          <a:off x="2555875" y="2708275"/>
          <a:ext cx="6480175" cy="4046538"/>
        </p:xfrm>
        <a:graphic>
          <a:graphicData uri="http://schemas.openxmlformats.org/presentationml/2006/ole">
            <mc:AlternateContent xmlns:mc="http://schemas.openxmlformats.org/markup-compatibility/2006">
              <mc:Choice xmlns:v="urn:schemas-microsoft-com:vml" Requires="v">
                <p:oleObj name="Chart" r:id="rId2" imgW="6728504" imgH="4023422" progId="MSGraph.Chart.8">
                  <p:embed followColorScheme="full"/>
                </p:oleObj>
              </mc:Choice>
              <mc:Fallback>
                <p:oleObj name="Chart" r:id="rId2" imgW="6728504" imgH="4023422" progId="MSGraph.Chart.8">
                  <p:embed followColorScheme="full"/>
                  <p:pic>
                    <p:nvPicPr>
                      <p:cNvPr id="0" name=""/>
                      <p:cNvPicPr>
                        <a:picLocks noChangeAspect="1" noChangeArrowheads="1"/>
                      </p:cNvPicPr>
                      <p:nvPr/>
                    </p:nvPicPr>
                    <p:blipFill>
                      <a:blip r:embed="rId3"/>
                      <a:srcRect/>
                      <a:stretch>
                        <a:fillRect/>
                      </a:stretch>
                    </p:blipFill>
                    <p:spPr bwMode="auto">
                      <a:xfrm>
                        <a:off x="2555875" y="2708275"/>
                        <a:ext cx="6480175" cy="4046538"/>
                      </a:xfrm>
                      <a:prstGeom prst="rect">
                        <a:avLst/>
                      </a:prstGeom>
                      <a:gradFill rotWithShape="1">
                        <a:gsLst>
                          <a:gs pos="0">
                            <a:srgbClr val="576869"/>
                          </a:gs>
                          <a:gs pos="100000">
                            <a:schemeClr val="accent1"/>
                          </a:gs>
                        </a:gsLst>
                        <a:path path="shape">
                          <a:fillToRect l="50000" t="50000" r="50000" b="50000"/>
                        </a:path>
                      </a:gradFill>
                      <a:ln w="38100" cmpd="dbl">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11271190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B703291-F1EE-4D98-842D-0159737CBB5E}" type="slidenum">
              <a:rPr lang="ar-SA"/>
              <a:pPr>
                <a:defRPr/>
              </a:pPr>
              <a:t>23</a:t>
            </a:fld>
            <a:endParaRPr lang="en-US"/>
          </a:p>
        </p:txBody>
      </p:sp>
      <p:sp>
        <p:nvSpPr>
          <p:cNvPr id="163842" name="Rectangle 2"/>
          <p:cNvSpPr>
            <a:spLocks noChangeArrowheads="1"/>
          </p:cNvSpPr>
          <p:nvPr/>
        </p:nvSpPr>
        <p:spPr bwMode="auto">
          <a:xfrm>
            <a:off x="0" y="131763"/>
            <a:ext cx="91440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lnSpc>
                <a:spcPct val="90000"/>
              </a:lnSpc>
              <a:spcBef>
                <a:spcPct val="20000"/>
              </a:spcBef>
              <a:buClr>
                <a:schemeClr val="hlink"/>
              </a:buClr>
              <a:buSzPct val="80000"/>
              <a:buFont typeface="Wingdings" pitchFamily="2" charset="2"/>
              <a:buNone/>
              <a:defRPr/>
            </a:pPr>
            <a:r>
              <a:rPr lang="en-US" sz="4000" dirty="0">
                <a:solidFill>
                  <a:srgbClr val="FF3300"/>
                </a:solidFill>
                <a:effectLst>
                  <a:outerShdw blurRad="38100" dist="38100" dir="2700000" algn="tl">
                    <a:srgbClr val="C0C0C0"/>
                  </a:outerShdw>
                </a:effectLst>
                <a:latin typeface="Arial" charset="0"/>
                <a:cs typeface="Arial" charset="0"/>
              </a:rPr>
              <a:t>2- Pie chart:</a:t>
            </a:r>
            <a:endParaRPr lang="en-US" sz="4000" dirty="0">
              <a:solidFill>
                <a:srgbClr val="000000"/>
              </a:solidFill>
              <a:effectLst>
                <a:outerShdw blurRad="38100" dist="38100" dir="2700000" algn="tl">
                  <a:srgbClr val="C0C0C0"/>
                </a:outerShdw>
              </a:effectLst>
              <a:latin typeface="Arial" charset="0"/>
              <a:cs typeface="Arial" charset="0"/>
            </a:endParaRPr>
          </a:p>
          <a:p>
            <a:pPr algn="l" rtl="0">
              <a:lnSpc>
                <a:spcPct val="90000"/>
              </a:lnSpc>
              <a:spcBef>
                <a:spcPct val="20000"/>
              </a:spcBef>
              <a:buClr>
                <a:schemeClr val="hlink"/>
              </a:buClr>
              <a:buSzPct val="80000"/>
              <a:buFont typeface="Wingdings" pitchFamily="2" charset="2"/>
              <a:buNone/>
              <a:defRPr/>
            </a:pPr>
            <a:r>
              <a:rPr lang="en-US" sz="4000" dirty="0">
                <a:solidFill>
                  <a:srgbClr val="000000"/>
                </a:solidFill>
                <a:effectLst>
                  <a:outerShdw blurRad="38100" dist="38100" dir="2700000" algn="tl">
                    <a:srgbClr val="C0C0C0"/>
                  </a:outerShdw>
                </a:effectLst>
                <a:latin typeface="Arial" charset="0"/>
                <a:cs typeface="Arial" charset="0"/>
              </a:rPr>
              <a:t>The angle of each sector </a:t>
            </a:r>
          </a:p>
          <a:p>
            <a:pPr algn="l" rtl="0">
              <a:lnSpc>
                <a:spcPct val="90000"/>
              </a:lnSpc>
              <a:spcBef>
                <a:spcPct val="20000"/>
              </a:spcBef>
              <a:buClr>
                <a:schemeClr val="hlink"/>
              </a:buClr>
              <a:buSzPct val="80000"/>
              <a:buFont typeface="Wingdings" pitchFamily="2" charset="2"/>
              <a:buNone/>
              <a:defRPr/>
            </a:pPr>
            <a:r>
              <a:rPr lang="en-US" sz="4000" dirty="0">
                <a:solidFill>
                  <a:srgbClr val="000000"/>
                </a:solidFill>
                <a:effectLst>
                  <a:outerShdw blurRad="38100" dist="38100" dir="2700000" algn="tl">
                    <a:srgbClr val="C0C0C0"/>
                  </a:outerShdw>
                </a:effectLst>
                <a:latin typeface="Arial" charset="0"/>
                <a:cs typeface="Arial" charset="0"/>
              </a:rPr>
              <a:t> </a:t>
            </a:r>
          </a:p>
        </p:txBody>
      </p:sp>
      <p:graphicFrame>
        <p:nvGraphicFramePr>
          <p:cNvPr id="5124" name="Object 23"/>
          <p:cNvGraphicFramePr>
            <a:graphicFrameLocks noGrp="1" noChangeAspect="1"/>
          </p:cNvGraphicFramePr>
          <p:nvPr>
            <p:ph idx="1"/>
          </p:nvPr>
        </p:nvGraphicFramePr>
        <p:xfrm>
          <a:off x="6227763" y="587375"/>
          <a:ext cx="2160587" cy="1552575"/>
        </p:xfrm>
        <a:graphic>
          <a:graphicData uri="http://schemas.openxmlformats.org/presentationml/2006/ole">
            <mc:AlternateContent xmlns:mc="http://schemas.openxmlformats.org/markup-compatibility/2006">
              <mc:Choice xmlns:v="urn:schemas-microsoft-com:vml" Requires="v">
                <p:oleObj name="Equation" r:id="rId2" imgW="825500" imgH="622300" progId="Equation.3">
                  <p:embed/>
                </p:oleObj>
              </mc:Choice>
              <mc:Fallback>
                <p:oleObj name="Equation" r:id="rId2" imgW="825500" imgH="622300"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587375"/>
                        <a:ext cx="2160587" cy="1552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5" name="Object 1"/>
          <p:cNvGraphicFramePr>
            <a:graphicFrameLocks noChangeAspect="1"/>
          </p:cNvGraphicFramePr>
          <p:nvPr/>
        </p:nvGraphicFramePr>
        <p:xfrm>
          <a:off x="1476375" y="2276475"/>
          <a:ext cx="5951538" cy="4392613"/>
        </p:xfrm>
        <a:graphic>
          <a:graphicData uri="http://schemas.openxmlformats.org/presentationml/2006/ole">
            <mc:AlternateContent xmlns:mc="http://schemas.openxmlformats.org/markup-compatibility/2006">
              <mc:Choice xmlns:v="urn:schemas-microsoft-com:vml" Requires="v">
                <p:oleObj name="Chart" r:id="rId4" imgW="8183957" imgH="6035133" progId="MSGraph.Chart.8">
                  <p:embed followColorScheme="full"/>
                </p:oleObj>
              </mc:Choice>
              <mc:Fallback>
                <p:oleObj name="Chart" r:id="rId4" imgW="8183957" imgH="6035133" progId="MSGraph.Chart.8">
                  <p:embed followColorScheme="full"/>
                  <p:pic>
                    <p:nvPicPr>
                      <p:cNvPr id="0" name=""/>
                      <p:cNvPicPr>
                        <a:picLocks noChangeAspect="1" noChangeArrowheads="1"/>
                      </p:cNvPicPr>
                      <p:nvPr/>
                    </p:nvPicPr>
                    <p:blipFill>
                      <a:blip r:embed="rId5"/>
                      <a:srcRect/>
                      <a:stretch>
                        <a:fillRect/>
                      </a:stretch>
                    </p:blipFill>
                    <p:spPr bwMode="auto">
                      <a:xfrm>
                        <a:off x="1476375" y="2276475"/>
                        <a:ext cx="5951538" cy="439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83622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7"/>
          <p:cNvSpPr>
            <a:spLocks noGrp="1"/>
          </p:cNvSpPr>
          <p:nvPr>
            <p:ph type="sldNum" sz="quarter" idx="12"/>
          </p:nvPr>
        </p:nvSpPr>
        <p:spPr/>
        <p:txBody>
          <a:bodyPr/>
          <a:lstStyle/>
          <a:p>
            <a:pPr>
              <a:defRPr/>
            </a:pPr>
            <a:fld id="{FB43A107-0B0B-4C9B-9BB0-8C2BDBEE0EC8}" type="slidenum">
              <a:rPr lang="ar-SA"/>
              <a:pPr>
                <a:defRPr/>
              </a:pPr>
              <a:t>24</a:t>
            </a:fld>
            <a:endParaRPr lang="en-US"/>
          </a:p>
        </p:txBody>
      </p:sp>
      <p:sp>
        <p:nvSpPr>
          <p:cNvPr id="6147" name="Rectangle 2"/>
          <p:cNvSpPr>
            <a:spLocks noGrp="1" noChangeArrowheads="1"/>
          </p:cNvSpPr>
          <p:nvPr>
            <p:ph type="body" sz="half" idx="1"/>
          </p:nvPr>
        </p:nvSpPr>
        <p:spPr>
          <a:xfrm>
            <a:off x="-36513" y="55563"/>
            <a:ext cx="9180513" cy="6802437"/>
          </a:xfrm>
        </p:spPr>
        <p:txBody>
          <a:bodyPr/>
          <a:lstStyle/>
          <a:p>
            <a:pPr marL="177800" indent="-63500" algn="l" rtl="0" eaLnBrk="1" hangingPunct="1">
              <a:lnSpc>
                <a:spcPct val="90000"/>
              </a:lnSpc>
              <a:buFontTx/>
              <a:buNone/>
            </a:pPr>
            <a:r>
              <a:rPr lang="en-US" b="1">
                <a:solidFill>
                  <a:srgbClr val="FF3300"/>
                </a:solidFill>
              </a:rPr>
              <a:t>3- Line Chart:</a:t>
            </a:r>
            <a:endParaRPr lang="en-US" b="1">
              <a:solidFill>
                <a:srgbClr val="000000"/>
              </a:solidFill>
            </a:endParaRPr>
          </a:p>
        </p:txBody>
      </p:sp>
      <p:graphicFrame>
        <p:nvGraphicFramePr>
          <p:cNvPr id="6148" name="Object 2"/>
          <p:cNvGraphicFramePr>
            <a:graphicFrameLocks noChangeAspect="1"/>
          </p:cNvGraphicFramePr>
          <p:nvPr/>
        </p:nvGraphicFramePr>
        <p:xfrm>
          <a:off x="684213" y="1196975"/>
          <a:ext cx="7699375" cy="5327650"/>
        </p:xfrm>
        <a:graphic>
          <a:graphicData uri="http://schemas.openxmlformats.org/presentationml/2006/ole">
            <mc:AlternateContent xmlns:mc="http://schemas.openxmlformats.org/markup-compatibility/2006">
              <mc:Choice xmlns:v="urn:schemas-microsoft-com:vml" Requires="v">
                <p:oleObj name="Chart" r:id="rId3" imgW="8183957" imgH="6035133" progId="MSGraph.Chart.8">
                  <p:embed followColorScheme="full"/>
                </p:oleObj>
              </mc:Choice>
              <mc:Fallback>
                <p:oleObj name="Chart" r:id="rId3" imgW="8183957" imgH="6035133" progId="MSGraph.Chart.8">
                  <p:embed followColorScheme="full"/>
                  <p:pic>
                    <p:nvPicPr>
                      <p:cNvPr id="0" name=""/>
                      <p:cNvPicPr>
                        <a:picLocks noChangeAspect="1" noChangeArrowheads="1"/>
                      </p:cNvPicPr>
                      <p:nvPr/>
                    </p:nvPicPr>
                    <p:blipFill>
                      <a:blip r:embed="rId4"/>
                      <a:srcRect/>
                      <a:stretch>
                        <a:fillRect/>
                      </a:stretch>
                    </p:blipFill>
                    <p:spPr bwMode="auto">
                      <a:xfrm>
                        <a:off x="684213" y="1196975"/>
                        <a:ext cx="7699375"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53844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lide Number Placeholder 4"/>
          <p:cNvSpPr>
            <a:spLocks noGrp="1"/>
          </p:cNvSpPr>
          <p:nvPr>
            <p:ph type="sldNum" sz="quarter" idx="12"/>
          </p:nvPr>
        </p:nvSpPr>
        <p:spPr/>
        <p:txBody>
          <a:bodyPr/>
          <a:lstStyle/>
          <a:p>
            <a:pPr>
              <a:defRPr/>
            </a:pPr>
            <a:fld id="{16AC5B18-6B10-4D19-83D6-1B5005CBC993}" type="slidenum">
              <a:rPr lang="ar-SA"/>
              <a:pPr>
                <a:defRPr/>
              </a:pPr>
              <a:t>25</a:t>
            </a:fld>
            <a:endParaRPr lang="en-US"/>
          </a:p>
        </p:txBody>
      </p:sp>
      <p:sp>
        <p:nvSpPr>
          <p:cNvPr id="215042" name="Rectangle 2"/>
          <p:cNvSpPr>
            <a:spLocks noChangeArrowheads="1"/>
          </p:cNvSpPr>
          <p:nvPr/>
        </p:nvSpPr>
        <p:spPr bwMode="auto">
          <a:xfrm>
            <a:off x="0" y="131763"/>
            <a:ext cx="9144000"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lnSpc>
                <a:spcPct val="90000"/>
              </a:lnSpc>
              <a:spcBef>
                <a:spcPct val="20000"/>
              </a:spcBef>
              <a:buClr>
                <a:schemeClr val="hlink"/>
              </a:buClr>
              <a:buSzPct val="80000"/>
              <a:buFont typeface="Wingdings" pitchFamily="2" charset="2"/>
              <a:buChar char="Ø"/>
              <a:defRPr/>
            </a:pPr>
            <a:r>
              <a:rPr lang="en-US" sz="3200" dirty="0">
                <a:solidFill>
                  <a:srgbClr val="FF3300"/>
                </a:solidFill>
                <a:effectLst>
                  <a:outerShdw blurRad="38100" dist="38100" dir="2700000" algn="tl">
                    <a:srgbClr val="C0C0C0"/>
                  </a:outerShdw>
                </a:effectLst>
                <a:latin typeface="Arial" charset="0"/>
                <a:cs typeface="Arial" charset="0"/>
              </a:rPr>
              <a:t> Graphical presentation for quantitative data:</a:t>
            </a:r>
            <a:endParaRPr lang="en-US" sz="3200" dirty="0">
              <a:solidFill>
                <a:srgbClr val="00FF99"/>
              </a:solidFill>
              <a:effectLst>
                <a:outerShdw blurRad="38100" dist="38100" dir="2700000" algn="tl">
                  <a:srgbClr val="C0C0C0"/>
                </a:outerShdw>
              </a:effectLst>
              <a:latin typeface="Arial" charset="0"/>
              <a:cs typeface="Arial" charset="0"/>
            </a:endParaRPr>
          </a:p>
          <a:p>
            <a:pPr algn="l" rtl="0">
              <a:lnSpc>
                <a:spcPct val="90000"/>
              </a:lnSpc>
              <a:spcBef>
                <a:spcPct val="20000"/>
              </a:spcBef>
              <a:buClr>
                <a:schemeClr val="hlink"/>
              </a:buClr>
              <a:buSzPct val="80000"/>
              <a:buFont typeface="Wingdings" pitchFamily="2" charset="2"/>
              <a:buNone/>
              <a:defRPr/>
            </a:pPr>
            <a:r>
              <a:rPr lang="en-US" sz="3200" dirty="0">
                <a:solidFill>
                  <a:srgbClr val="FF3300"/>
                </a:solidFill>
                <a:effectLst>
                  <a:outerShdw blurRad="38100" dist="38100" dir="2700000" algn="tl">
                    <a:srgbClr val="C0C0C0"/>
                  </a:outerShdw>
                </a:effectLst>
                <a:latin typeface="Arial" charset="0"/>
                <a:cs typeface="Arial" charset="0"/>
              </a:rPr>
              <a:t>1- Frequency histogram:</a:t>
            </a:r>
            <a:endParaRPr lang="en-US" sz="3200" dirty="0">
              <a:latin typeface="Arial" charset="0"/>
              <a:cs typeface="Arial" charset="0"/>
            </a:endParaRPr>
          </a:p>
        </p:txBody>
      </p:sp>
      <p:graphicFrame>
        <p:nvGraphicFramePr>
          <p:cNvPr id="8196" name="Object 2"/>
          <p:cNvGraphicFramePr>
            <a:graphicFrameLocks noChangeAspect="1"/>
          </p:cNvGraphicFramePr>
          <p:nvPr/>
        </p:nvGraphicFramePr>
        <p:xfrm>
          <a:off x="1908175" y="1484313"/>
          <a:ext cx="5111750" cy="4537075"/>
        </p:xfrm>
        <a:graphic>
          <a:graphicData uri="http://schemas.openxmlformats.org/presentationml/2006/ole">
            <mc:AlternateContent xmlns:mc="http://schemas.openxmlformats.org/markup-compatibility/2006">
              <mc:Choice xmlns:v="urn:schemas-microsoft-com:vml" Requires="v">
                <p:oleObj name="Chart" r:id="rId2" imgW="4667278" imgH="2657616" progId="Excel.Chart.8">
                  <p:embed/>
                </p:oleObj>
              </mc:Choice>
              <mc:Fallback>
                <p:oleObj name="Chart" r:id="rId2" imgW="4667278" imgH="2657616" progId="Excel.Chart.8">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175" y="1484313"/>
                        <a:ext cx="511175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7" name="Text Box 60"/>
          <p:cNvSpPr txBox="1">
            <a:spLocks noChangeArrowheads="1"/>
          </p:cNvSpPr>
          <p:nvPr/>
        </p:nvSpPr>
        <p:spPr bwMode="auto">
          <a:xfrm>
            <a:off x="2627313" y="5589588"/>
            <a:ext cx="5545137"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500" b="1">
                <a:solidFill>
                  <a:schemeClr val="tx1"/>
                </a:solidFill>
                <a:latin typeface="Times New Roman" pitchFamily="18" charset="0"/>
                <a:cs typeface="Times New Roman" pitchFamily="18" charset="0"/>
              </a:defRPr>
            </a:lvl1pPr>
            <a:lvl2pPr marL="742950" indent="-285750" eaLnBrk="0" hangingPunct="0">
              <a:defRPr sz="2500" b="1">
                <a:solidFill>
                  <a:schemeClr val="tx1"/>
                </a:solidFill>
                <a:latin typeface="Times New Roman" pitchFamily="18" charset="0"/>
                <a:cs typeface="Times New Roman" pitchFamily="18" charset="0"/>
              </a:defRPr>
            </a:lvl2pPr>
            <a:lvl3pPr marL="1143000" indent="-228600" eaLnBrk="0" hangingPunct="0">
              <a:defRPr sz="2500" b="1">
                <a:solidFill>
                  <a:schemeClr val="tx1"/>
                </a:solidFill>
                <a:latin typeface="Times New Roman" pitchFamily="18" charset="0"/>
                <a:cs typeface="Times New Roman" pitchFamily="18" charset="0"/>
              </a:defRPr>
            </a:lvl3pPr>
            <a:lvl4pPr marL="1600200" indent="-228600" eaLnBrk="0" hangingPunct="0">
              <a:defRPr sz="2500" b="1">
                <a:solidFill>
                  <a:schemeClr val="tx1"/>
                </a:solidFill>
                <a:latin typeface="Times New Roman" pitchFamily="18" charset="0"/>
                <a:cs typeface="Times New Roman" pitchFamily="18" charset="0"/>
              </a:defRPr>
            </a:lvl4pPr>
            <a:lvl5pPr marL="2057400" indent="-228600" eaLnBrk="0" hangingPunct="0">
              <a:defRPr sz="2500" b="1">
                <a:solidFill>
                  <a:schemeClr val="tx1"/>
                </a:solidFill>
                <a:latin typeface="Times New Roman" pitchFamily="18" charset="0"/>
                <a:cs typeface="Times New Roman" pitchFamily="18" charset="0"/>
              </a:defRPr>
            </a:lvl5pPr>
            <a:lvl6pPr marL="25146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6pPr>
            <a:lvl7pPr marL="29718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7pPr>
            <a:lvl8pPr marL="34290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8pPr>
            <a:lvl9pPr marL="38862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9pPr>
          </a:lstStyle>
          <a:p>
            <a:pPr algn="l" rtl="0" eaLnBrk="1" hangingPunct="1">
              <a:spcBef>
                <a:spcPct val="50000"/>
              </a:spcBef>
            </a:pPr>
            <a:r>
              <a:rPr lang="en-US" sz="1800" b="0">
                <a:latin typeface="Arial" charset="0"/>
                <a:cs typeface="Arial" charset="0"/>
              </a:rPr>
              <a:t>5        9       13     17      21     25      29     Classes  </a:t>
            </a:r>
          </a:p>
        </p:txBody>
      </p:sp>
      <p:sp>
        <p:nvSpPr>
          <p:cNvPr id="8198" name="Text Box 60"/>
          <p:cNvSpPr txBox="1">
            <a:spLocks noChangeArrowheads="1"/>
          </p:cNvSpPr>
          <p:nvPr/>
        </p:nvSpPr>
        <p:spPr bwMode="auto">
          <a:xfrm>
            <a:off x="1763713" y="1341438"/>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500" b="1">
                <a:solidFill>
                  <a:schemeClr val="tx1"/>
                </a:solidFill>
                <a:latin typeface="Times New Roman" pitchFamily="18" charset="0"/>
                <a:cs typeface="Times New Roman" pitchFamily="18" charset="0"/>
              </a:defRPr>
            </a:lvl1pPr>
            <a:lvl2pPr marL="742950" indent="-285750" eaLnBrk="0" hangingPunct="0">
              <a:defRPr sz="2500" b="1">
                <a:solidFill>
                  <a:schemeClr val="tx1"/>
                </a:solidFill>
                <a:latin typeface="Times New Roman" pitchFamily="18" charset="0"/>
                <a:cs typeface="Times New Roman" pitchFamily="18" charset="0"/>
              </a:defRPr>
            </a:lvl2pPr>
            <a:lvl3pPr marL="1143000" indent="-228600" eaLnBrk="0" hangingPunct="0">
              <a:defRPr sz="2500" b="1">
                <a:solidFill>
                  <a:schemeClr val="tx1"/>
                </a:solidFill>
                <a:latin typeface="Times New Roman" pitchFamily="18" charset="0"/>
                <a:cs typeface="Times New Roman" pitchFamily="18" charset="0"/>
              </a:defRPr>
            </a:lvl3pPr>
            <a:lvl4pPr marL="1600200" indent="-228600" eaLnBrk="0" hangingPunct="0">
              <a:defRPr sz="2500" b="1">
                <a:solidFill>
                  <a:schemeClr val="tx1"/>
                </a:solidFill>
                <a:latin typeface="Times New Roman" pitchFamily="18" charset="0"/>
                <a:cs typeface="Times New Roman" pitchFamily="18" charset="0"/>
              </a:defRPr>
            </a:lvl4pPr>
            <a:lvl5pPr marL="2057400" indent="-228600" eaLnBrk="0" hangingPunct="0">
              <a:defRPr sz="2500" b="1">
                <a:solidFill>
                  <a:schemeClr val="tx1"/>
                </a:solidFill>
                <a:latin typeface="Times New Roman" pitchFamily="18" charset="0"/>
                <a:cs typeface="Times New Roman" pitchFamily="18" charset="0"/>
              </a:defRPr>
            </a:lvl5pPr>
            <a:lvl6pPr marL="25146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6pPr>
            <a:lvl7pPr marL="29718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7pPr>
            <a:lvl8pPr marL="34290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8pPr>
            <a:lvl9pPr marL="38862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9pPr>
          </a:lstStyle>
          <a:p>
            <a:pPr algn="l" rtl="0" eaLnBrk="1" hangingPunct="1">
              <a:spcBef>
                <a:spcPct val="50000"/>
              </a:spcBef>
            </a:pPr>
            <a:r>
              <a:rPr lang="en-US" sz="1800" b="0" i="1"/>
              <a:t>f</a:t>
            </a:r>
            <a:r>
              <a:rPr lang="en-US" sz="1800" b="0" baseline="-25000">
                <a:latin typeface="Arial" charset="0"/>
                <a:cs typeface="Arial" charset="0"/>
              </a:rPr>
              <a:t>i</a:t>
            </a:r>
          </a:p>
        </p:txBody>
      </p:sp>
    </p:spTree>
    <p:extLst>
      <p:ext uri="{BB962C8B-B14F-4D97-AF65-F5344CB8AC3E}">
        <p14:creationId xmlns:p14="http://schemas.microsoft.com/office/powerpoint/2010/main" val="2554588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6"/>
          <p:cNvSpPr>
            <a:spLocks noGrp="1"/>
          </p:cNvSpPr>
          <p:nvPr>
            <p:ph type="sldNum" sz="quarter" idx="12"/>
          </p:nvPr>
        </p:nvSpPr>
        <p:spPr/>
        <p:txBody>
          <a:bodyPr/>
          <a:lstStyle/>
          <a:p>
            <a:pPr>
              <a:defRPr/>
            </a:pPr>
            <a:fld id="{6AC620FE-20BD-4D88-BE70-0F68BFE5C0F8}" type="slidenum">
              <a:rPr lang="ar-SA"/>
              <a:pPr>
                <a:defRPr/>
              </a:pPr>
              <a:t>26</a:t>
            </a:fld>
            <a:endParaRPr lang="en-US"/>
          </a:p>
        </p:txBody>
      </p:sp>
      <p:sp>
        <p:nvSpPr>
          <p:cNvPr id="223234" name="Rectangle 2"/>
          <p:cNvSpPr>
            <a:spLocks noChangeArrowheads="1"/>
          </p:cNvSpPr>
          <p:nvPr/>
        </p:nvSpPr>
        <p:spPr bwMode="auto">
          <a:xfrm>
            <a:off x="0" y="0"/>
            <a:ext cx="9144000"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lnSpc>
                <a:spcPct val="90000"/>
              </a:lnSpc>
              <a:spcBef>
                <a:spcPct val="20000"/>
              </a:spcBef>
              <a:buClr>
                <a:schemeClr val="hlink"/>
              </a:buClr>
              <a:buSzPct val="80000"/>
              <a:buFont typeface="Wingdings" pitchFamily="2" charset="2"/>
              <a:buNone/>
              <a:defRPr/>
            </a:pPr>
            <a:r>
              <a:rPr lang="en-US" sz="3200" dirty="0">
                <a:solidFill>
                  <a:srgbClr val="FF3300"/>
                </a:solidFill>
                <a:effectLst>
                  <a:outerShdw blurRad="38100" dist="38100" dir="2700000" algn="tl">
                    <a:srgbClr val="C0C0C0"/>
                  </a:outerShdw>
                </a:effectLst>
                <a:latin typeface="Arial" charset="0"/>
                <a:cs typeface="Arial" charset="0"/>
              </a:rPr>
              <a:t>2- Frequency polygon:</a:t>
            </a:r>
            <a:endParaRPr lang="en-US" sz="3200" dirty="0">
              <a:latin typeface="Arial" charset="0"/>
              <a:cs typeface="Arial" charset="0"/>
            </a:endParaRPr>
          </a:p>
        </p:txBody>
      </p:sp>
      <p:sp>
        <p:nvSpPr>
          <p:cNvPr id="9220" name="Text Box 55"/>
          <p:cNvSpPr txBox="1">
            <a:spLocks noChangeArrowheads="1"/>
          </p:cNvSpPr>
          <p:nvPr/>
        </p:nvSpPr>
        <p:spPr bwMode="auto">
          <a:xfrm>
            <a:off x="6804025" y="4556125"/>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500" b="1">
                <a:solidFill>
                  <a:schemeClr val="tx1"/>
                </a:solidFill>
                <a:latin typeface="Times New Roman" pitchFamily="18" charset="0"/>
                <a:cs typeface="Times New Roman" pitchFamily="18" charset="0"/>
              </a:defRPr>
            </a:lvl1pPr>
            <a:lvl2pPr marL="742950" indent="-285750" eaLnBrk="0" hangingPunct="0">
              <a:defRPr sz="2500" b="1">
                <a:solidFill>
                  <a:schemeClr val="tx1"/>
                </a:solidFill>
                <a:latin typeface="Times New Roman" pitchFamily="18" charset="0"/>
                <a:cs typeface="Times New Roman" pitchFamily="18" charset="0"/>
              </a:defRPr>
            </a:lvl2pPr>
            <a:lvl3pPr marL="1143000" indent="-228600" eaLnBrk="0" hangingPunct="0">
              <a:defRPr sz="2500" b="1">
                <a:solidFill>
                  <a:schemeClr val="tx1"/>
                </a:solidFill>
                <a:latin typeface="Times New Roman" pitchFamily="18" charset="0"/>
                <a:cs typeface="Times New Roman" pitchFamily="18" charset="0"/>
              </a:defRPr>
            </a:lvl3pPr>
            <a:lvl4pPr marL="1600200" indent="-228600" eaLnBrk="0" hangingPunct="0">
              <a:defRPr sz="2500" b="1">
                <a:solidFill>
                  <a:schemeClr val="tx1"/>
                </a:solidFill>
                <a:latin typeface="Times New Roman" pitchFamily="18" charset="0"/>
                <a:cs typeface="Times New Roman" pitchFamily="18" charset="0"/>
              </a:defRPr>
            </a:lvl4pPr>
            <a:lvl5pPr marL="2057400" indent="-228600" eaLnBrk="0" hangingPunct="0">
              <a:defRPr sz="2500" b="1">
                <a:solidFill>
                  <a:schemeClr val="tx1"/>
                </a:solidFill>
                <a:latin typeface="Times New Roman" pitchFamily="18" charset="0"/>
                <a:cs typeface="Times New Roman" pitchFamily="18" charset="0"/>
              </a:defRPr>
            </a:lvl5pPr>
            <a:lvl6pPr marL="25146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6pPr>
            <a:lvl7pPr marL="29718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7pPr>
            <a:lvl8pPr marL="34290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8pPr>
            <a:lvl9pPr marL="38862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9pPr>
          </a:lstStyle>
          <a:p>
            <a:pPr algn="l" eaLnBrk="1" hangingPunct="1">
              <a:spcBef>
                <a:spcPct val="50000"/>
              </a:spcBef>
            </a:pPr>
            <a:r>
              <a:rPr lang="en-US" sz="2400" b="0" i="1"/>
              <a:t>X</a:t>
            </a:r>
            <a:r>
              <a:rPr lang="en-US" sz="2400" b="0" baseline="-25000"/>
              <a:t>i</a:t>
            </a:r>
          </a:p>
        </p:txBody>
      </p:sp>
      <p:graphicFrame>
        <p:nvGraphicFramePr>
          <p:cNvPr id="9221" name="Object 3"/>
          <p:cNvGraphicFramePr>
            <a:graphicFrameLocks noChangeAspect="1"/>
          </p:cNvGraphicFramePr>
          <p:nvPr/>
        </p:nvGraphicFramePr>
        <p:xfrm>
          <a:off x="1187450" y="1195388"/>
          <a:ext cx="5724525" cy="4033837"/>
        </p:xfrm>
        <a:graphic>
          <a:graphicData uri="http://schemas.openxmlformats.org/presentationml/2006/ole">
            <mc:AlternateContent xmlns:mc="http://schemas.openxmlformats.org/markup-compatibility/2006">
              <mc:Choice xmlns:v="urn:schemas-microsoft-com:vml" Requires="v">
                <p:oleObj name="Chart" r:id="rId2" imgW="5124614" imgH="2657616" progId="Excel.Chart.8">
                  <p:embed/>
                </p:oleObj>
              </mc:Choice>
              <mc:Fallback>
                <p:oleObj name="Chart" r:id="rId2" imgW="5124614" imgH="2657616" progId="Excel.Chart.8">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1195388"/>
                        <a:ext cx="5724525" cy="403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2" name="Text Box 56"/>
          <p:cNvSpPr txBox="1">
            <a:spLocks noChangeArrowheads="1"/>
          </p:cNvSpPr>
          <p:nvPr/>
        </p:nvSpPr>
        <p:spPr bwMode="auto">
          <a:xfrm>
            <a:off x="971550" y="1196975"/>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500" b="1">
                <a:solidFill>
                  <a:schemeClr val="tx1"/>
                </a:solidFill>
                <a:latin typeface="Times New Roman" pitchFamily="18" charset="0"/>
                <a:cs typeface="Times New Roman" pitchFamily="18" charset="0"/>
              </a:defRPr>
            </a:lvl1pPr>
            <a:lvl2pPr marL="742950" indent="-285750" eaLnBrk="0" hangingPunct="0">
              <a:defRPr sz="2500" b="1">
                <a:solidFill>
                  <a:schemeClr val="tx1"/>
                </a:solidFill>
                <a:latin typeface="Times New Roman" pitchFamily="18" charset="0"/>
                <a:cs typeface="Times New Roman" pitchFamily="18" charset="0"/>
              </a:defRPr>
            </a:lvl2pPr>
            <a:lvl3pPr marL="1143000" indent="-228600" eaLnBrk="0" hangingPunct="0">
              <a:defRPr sz="2500" b="1">
                <a:solidFill>
                  <a:schemeClr val="tx1"/>
                </a:solidFill>
                <a:latin typeface="Times New Roman" pitchFamily="18" charset="0"/>
                <a:cs typeface="Times New Roman" pitchFamily="18" charset="0"/>
              </a:defRPr>
            </a:lvl3pPr>
            <a:lvl4pPr marL="1600200" indent="-228600" eaLnBrk="0" hangingPunct="0">
              <a:defRPr sz="2500" b="1">
                <a:solidFill>
                  <a:schemeClr val="tx1"/>
                </a:solidFill>
                <a:latin typeface="Times New Roman" pitchFamily="18" charset="0"/>
                <a:cs typeface="Times New Roman" pitchFamily="18" charset="0"/>
              </a:defRPr>
            </a:lvl4pPr>
            <a:lvl5pPr marL="2057400" indent="-228600" eaLnBrk="0" hangingPunct="0">
              <a:defRPr sz="2500" b="1">
                <a:solidFill>
                  <a:schemeClr val="tx1"/>
                </a:solidFill>
                <a:latin typeface="Times New Roman" pitchFamily="18" charset="0"/>
                <a:cs typeface="Times New Roman" pitchFamily="18" charset="0"/>
              </a:defRPr>
            </a:lvl5pPr>
            <a:lvl6pPr marL="25146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6pPr>
            <a:lvl7pPr marL="29718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7pPr>
            <a:lvl8pPr marL="34290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8pPr>
            <a:lvl9pPr marL="38862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9pPr>
          </a:lstStyle>
          <a:p>
            <a:pPr algn="l" eaLnBrk="1" hangingPunct="1">
              <a:spcBef>
                <a:spcPct val="50000"/>
              </a:spcBef>
            </a:pPr>
            <a:r>
              <a:rPr lang="en-US" sz="2400" b="0" i="1"/>
              <a:t>f</a:t>
            </a:r>
            <a:r>
              <a:rPr lang="en-US" sz="2400" b="0" baseline="-25000"/>
              <a:t>i</a:t>
            </a:r>
          </a:p>
        </p:txBody>
      </p:sp>
    </p:spTree>
    <p:extLst>
      <p:ext uri="{BB962C8B-B14F-4D97-AF65-F5344CB8AC3E}">
        <p14:creationId xmlns:p14="http://schemas.microsoft.com/office/powerpoint/2010/main" val="1293192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6"/>
          <p:cNvSpPr>
            <a:spLocks noGrp="1"/>
          </p:cNvSpPr>
          <p:nvPr>
            <p:ph type="sldNum" sz="quarter" idx="12"/>
          </p:nvPr>
        </p:nvSpPr>
        <p:spPr/>
        <p:txBody>
          <a:bodyPr/>
          <a:lstStyle/>
          <a:p>
            <a:pPr>
              <a:defRPr/>
            </a:pPr>
            <a:fld id="{7B85A256-D1D4-45A7-98CA-667F3ECFB022}" type="slidenum">
              <a:rPr lang="ar-SA"/>
              <a:pPr>
                <a:defRPr/>
              </a:pPr>
              <a:t>27</a:t>
            </a:fld>
            <a:endParaRPr lang="en-US"/>
          </a:p>
        </p:txBody>
      </p:sp>
      <p:sp>
        <p:nvSpPr>
          <p:cNvPr id="226306" name="Rectangle 2"/>
          <p:cNvSpPr>
            <a:spLocks noChangeArrowheads="1"/>
          </p:cNvSpPr>
          <p:nvPr/>
        </p:nvSpPr>
        <p:spPr bwMode="auto">
          <a:xfrm>
            <a:off x="0" y="131763"/>
            <a:ext cx="9144000"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rtl="0">
              <a:lnSpc>
                <a:spcPct val="90000"/>
              </a:lnSpc>
              <a:spcBef>
                <a:spcPct val="20000"/>
              </a:spcBef>
              <a:buClr>
                <a:schemeClr val="hlink"/>
              </a:buClr>
              <a:buSzPct val="80000"/>
              <a:buFont typeface="Wingdings" pitchFamily="2" charset="2"/>
              <a:buNone/>
              <a:defRPr/>
            </a:pPr>
            <a:r>
              <a:rPr lang="en-US" sz="3200" dirty="0">
                <a:solidFill>
                  <a:srgbClr val="FF3300"/>
                </a:solidFill>
                <a:effectLst>
                  <a:outerShdw blurRad="38100" dist="38100" dir="2700000" algn="tl">
                    <a:srgbClr val="C0C0C0"/>
                  </a:outerShdw>
                </a:effectLst>
                <a:latin typeface="Arial" charset="0"/>
                <a:cs typeface="Arial" charset="0"/>
              </a:rPr>
              <a:t>3- Frequency curve:</a:t>
            </a:r>
            <a:endParaRPr lang="en-US" sz="3200" dirty="0">
              <a:latin typeface="Arial" charset="0"/>
              <a:cs typeface="Arial" charset="0"/>
            </a:endParaRPr>
          </a:p>
        </p:txBody>
      </p:sp>
      <p:graphicFrame>
        <p:nvGraphicFramePr>
          <p:cNvPr id="10244" name="Object 82"/>
          <p:cNvGraphicFramePr>
            <a:graphicFrameLocks noGrp="1" noChangeAspect="1"/>
          </p:cNvGraphicFramePr>
          <p:nvPr>
            <p:ph sz="half" idx="2"/>
          </p:nvPr>
        </p:nvGraphicFramePr>
        <p:xfrm>
          <a:off x="1619250" y="1700213"/>
          <a:ext cx="5627688" cy="3313112"/>
        </p:xfrm>
        <a:graphic>
          <a:graphicData uri="http://schemas.openxmlformats.org/presentationml/2006/ole">
            <mc:AlternateContent xmlns:mc="http://schemas.openxmlformats.org/markup-compatibility/2006">
              <mc:Choice xmlns:v="urn:schemas-microsoft-com:vml" Requires="v">
                <p:oleObj name="Chart" r:id="rId2" imgW="4667278" imgH="2657616" progId="Excel.Chart.8">
                  <p:embed/>
                </p:oleObj>
              </mc:Choice>
              <mc:Fallback>
                <p:oleObj name="Chart" r:id="rId2" imgW="4667278" imgH="2657616" progId="Excel.Chart.8">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1700213"/>
                        <a:ext cx="5627688" cy="3313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5" name="Text Box 55"/>
          <p:cNvSpPr txBox="1">
            <a:spLocks noChangeArrowheads="1"/>
          </p:cNvSpPr>
          <p:nvPr/>
        </p:nvSpPr>
        <p:spPr bwMode="auto">
          <a:xfrm>
            <a:off x="7200900" y="4411663"/>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500" b="1">
                <a:solidFill>
                  <a:schemeClr val="tx1"/>
                </a:solidFill>
                <a:latin typeface="Times New Roman" pitchFamily="18" charset="0"/>
                <a:cs typeface="Times New Roman" pitchFamily="18" charset="0"/>
              </a:defRPr>
            </a:lvl1pPr>
            <a:lvl2pPr marL="742950" indent="-285750" eaLnBrk="0" hangingPunct="0">
              <a:defRPr sz="2500" b="1">
                <a:solidFill>
                  <a:schemeClr val="tx1"/>
                </a:solidFill>
                <a:latin typeface="Times New Roman" pitchFamily="18" charset="0"/>
                <a:cs typeface="Times New Roman" pitchFamily="18" charset="0"/>
              </a:defRPr>
            </a:lvl2pPr>
            <a:lvl3pPr marL="1143000" indent="-228600" eaLnBrk="0" hangingPunct="0">
              <a:defRPr sz="2500" b="1">
                <a:solidFill>
                  <a:schemeClr val="tx1"/>
                </a:solidFill>
                <a:latin typeface="Times New Roman" pitchFamily="18" charset="0"/>
                <a:cs typeface="Times New Roman" pitchFamily="18" charset="0"/>
              </a:defRPr>
            </a:lvl3pPr>
            <a:lvl4pPr marL="1600200" indent="-228600" eaLnBrk="0" hangingPunct="0">
              <a:defRPr sz="2500" b="1">
                <a:solidFill>
                  <a:schemeClr val="tx1"/>
                </a:solidFill>
                <a:latin typeface="Times New Roman" pitchFamily="18" charset="0"/>
                <a:cs typeface="Times New Roman" pitchFamily="18" charset="0"/>
              </a:defRPr>
            </a:lvl4pPr>
            <a:lvl5pPr marL="2057400" indent="-228600" eaLnBrk="0" hangingPunct="0">
              <a:defRPr sz="2500" b="1">
                <a:solidFill>
                  <a:schemeClr val="tx1"/>
                </a:solidFill>
                <a:latin typeface="Times New Roman" pitchFamily="18" charset="0"/>
                <a:cs typeface="Times New Roman" pitchFamily="18" charset="0"/>
              </a:defRPr>
            </a:lvl5pPr>
            <a:lvl6pPr marL="25146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6pPr>
            <a:lvl7pPr marL="29718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7pPr>
            <a:lvl8pPr marL="34290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8pPr>
            <a:lvl9pPr marL="38862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9pPr>
          </a:lstStyle>
          <a:p>
            <a:pPr algn="l" eaLnBrk="1" hangingPunct="1">
              <a:spcBef>
                <a:spcPct val="50000"/>
              </a:spcBef>
            </a:pPr>
            <a:r>
              <a:rPr lang="en-US" sz="2400" b="0" i="1"/>
              <a:t>X</a:t>
            </a:r>
            <a:r>
              <a:rPr lang="en-US" sz="2400" b="0" baseline="-25000"/>
              <a:t>i</a:t>
            </a:r>
          </a:p>
        </p:txBody>
      </p:sp>
      <p:sp>
        <p:nvSpPr>
          <p:cNvPr id="10246" name="Text Box 56"/>
          <p:cNvSpPr txBox="1">
            <a:spLocks noChangeArrowheads="1"/>
          </p:cNvSpPr>
          <p:nvPr/>
        </p:nvSpPr>
        <p:spPr bwMode="auto">
          <a:xfrm>
            <a:off x="1116013" y="1484313"/>
            <a:ext cx="539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500" b="1">
                <a:solidFill>
                  <a:schemeClr val="tx1"/>
                </a:solidFill>
                <a:latin typeface="Times New Roman" pitchFamily="18" charset="0"/>
                <a:cs typeface="Times New Roman" pitchFamily="18" charset="0"/>
              </a:defRPr>
            </a:lvl1pPr>
            <a:lvl2pPr marL="742950" indent="-285750" eaLnBrk="0" hangingPunct="0">
              <a:defRPr sz="2500" b="1">
                <a:solidFill>
                  <a:schemeClr val="tx1"/>
                </a:solidFill>
                <a:latin typeface="Times New Roman" pitchFamily="18" charset="0"/>
                <a:cs typeface="Times New Roman" pitchFamily="18" charset="0"/>
              </a:defRPr>
            </a:lvl2pPr>
            <a:lvl3pPr marL="1143000" indent="-228600" eaLnBrk="0" hangingPunct="0">
              <a:defRPr sz="2500" b="1">
                <a:solidFill>
                  <a:schemeClr val="tx1"/>
                </a:solidFill>
                <a:latin typeface="Times New Roman" pitchFamily="18" charset="0"/>
                <a:cs typeface="Times New Roman" pitchFamily="18" charset="0"/>
              </a:defRPr>
            </a:lvl3pPr>
            <a:lvl4pPr marL="1600200" indent="-228600" eaLnBrk="0" hangingPunct="0">
              <a:defRPr sz="2500" b="1">
                <a:solidFill>
                  <a:schemeClr val="tx1"/>
                </a:solidFill>
                <a:latin typeface="Times New Roman" pitchFamily="18" charset="0"/>
                <a:cs typeface="Times New Roman" pitchFamily="18" charset="0"/>
              </a:defRPr>
            </a:lvl4pPr>
            <a:lvl5pPr marL="2057400" indent="-228600" eaLnBrk="0" hangingPunct="0">
              <a:defRPr sz="2500" b="1">
                <a:solidFill>
                  <a:schemeClr val="tx1"/>
                </a:solidFill>
                <a:latin typeface="Times New Roman" pitchFamily="18" charset="0"/>
                <a:cs typeface="Times New Roman" pitchFamily="18" charset="0"/>
              </a:defRPr>
            </a:lvl5pPr>
            <a:lvl6pPr marL="25146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6pPr>
            <a:lvl7pPr marL="29718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7pPr>
            <a:lvl8pPr marL="34290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8pPr>
            <a:lvl9pPr marL="3886200" indent="-228600" algn="ctr" rtl="1" eaLnBrk="0" fontAlgn="base" hangingPunct="0">
              <a:spcBef>
                <a:spcPct val="0"/>
              </a:spcBef>
              <a:spcAft>
                <a:spcPct val="0"/>
              </a:spcAft>
              <a:defRPr sz="2500" b="1">
                <a:solidFill>
                  <a:schemeClr val="tx1"/>
                </a:solidFill>
                <a:latin typeface="Times New Roman" pitchFamily="18" charset="0"/>
                <a:cs typeface="Times New Roman" pitchFamily="18" charset="0"/>
              </a:defRPr>
            </a:lvl9pPr>
          </a:lstStyle>
          <a:p>
            <a:pPr algn="l" eaLnBrk="1" hangingPunct="1">
              <a:spcBef>
                <a:spcPct val="50000"/>
              </a:spcBef>
            </a:pPr>
            <a:r>
              <a:rPr lang="en-US" sz="2400" b="0" i="1"/>
              <a:t>f</a:t>
            </a:r>
            <a:r>
              <a:rPr lang="en-US" sz="2400" b="0" baseline="-25000"/>
              <a:t>i</a:t>
            </a:r>
          </a:p>
        </p:txBody>
      </p:sp>
    </p:spTree>
    <p:extLst>
      <p:ext uri="{BB962C8B-B14F-4D97-AF65-F5344CB8AC3E}">
        <p14:creationId xmlns:p14="http://schemas.microsoft.com/office/powerpoint/2010/main" val="3767324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7"/>
          <p:cNvSpPr>
            <a:spLocks noGrp="1"/>
          </p:cNvSpPr>
          <p:nvPr>
            <p:ph type="sldNum" sz="quarter" idx="12"/>
          </p:nvPr>
        </p:nvSpPr>
        <p:spPr/>
        <p:txBody>
          <a:bodyPr/>
          <a:lstStyle/>
          <a:p>
            <a:pPr>
              <a:defRPr/>
            </a:pPr>
            <a:fld id="{3CE33F65-E5B9-419D-BF86-DD6B767337DC}" type="slidenum">
              <a:rPr lang="ar-SA"/>
              <a:pPr>
                <a:defRPr/>
              </a:pPr>
              <a:t>28</a:t>
            </a:fld>
            <a:endParaRPr lang="en-US"/>
          </a:p>
        </p:txBody>
      </p:sp>
      <p:sp>
        <p:nvSpPr>
          <p:cNvPr id="7171" name="Rectangle 2"/>
          <p:cNvSpPr>
            <a:spLocks noGrp="1" noChangeArrowheads="1"/>
          </p:cNvSpPr>
          <p:nvPr>
            <p:ph type="body" sz="half" idx="1"/>
          </p:nvPr>
        </p:nvSpPr>
        <p:spPr>
          <a:xfrm>
            <a:off x="-36513" y="55563"/>
            <a:ext cx="9180513" cy="6802437"/>
          </a:xfrm>
        </p:spPr>
        <p:txBody>
          <a:bodyPr/>
          <a:lstStyle/>
          <a:p>
            <a:pPr marL="177800" indent="-63500" algn="l" rtl="0" eaLnBrk="1" hangingPunct="1">
              <a:lnSpc>
                <a:spcPct val="90000"/>
              </a:lnSpc>
              <a:buFontTx/>
              <a:buNone/>
            </a:pPr>
            <a:r>
              <a:rPr lang="en-US" b="1">
                <a:solidFill>
                  <a:srgbClr val="FF3300"/>
                </a:solidFill>
              </a:rPr>
              <a:t>4- Scatter Plot:</a:t>
            </a:r>
            <a:endParaRPr lang="en-US" b="1">
              <a:solidFill>
                <a:srgbClr val="000000"/>
              </a:solidFill>
            </a:endParaRPr>
          </a:p>
        </p:txBody>
      </p:sp>
      <p:pic>
        <p:nvPicPr>
          <p:cNvPr id="717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9563" y="-171450"/>
            <a:ext cx="8834437" cy="4579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813" y="3500438"/>
            <a:ext cx="7056437" cy="302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7093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964488" cy="7232749"/>
          </a:xfrm>
          <a:prstGeom prst="rect">
            <a:avLst/>
          </a:prstGeom>
        </p:spPr>
        <p:txBody>
          <a:bodyPr wrap="square">
            <a:spAutoFit/>
          </a:bodyPr>
          <a:lstStyle/>
          <a:p>
            <a:pPr algn="just" rtl="0"/>
            <a:r>
              <a:rPr lang="en-US" sz="2800" dirty="0">
                <a:solidFill>
                  <a:srgbClr val="FF0000"/>
                </a:solidFill>
              </a:rPr>
              <a:t>Scientific research</a:t>
            </a:r>
            <a:r>
              <a:rPr lang="en-US" sz="2800" dirty="0"/>
              <a:t> is an organized method in collecting reliable information and objective analysis of that information by following specific scientific methods, and then arriving at some laws and theories and predicting the occurrence of such phenomena and controlling their causes.</a:t>
            </a:r>
          </a:p>
          <a:p>
            <a:pPr algn="just"/>
            <a:r>
              <a:rPr lang="ar-SA"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البحث العلمي</a:t>
            </a:r>
            <a:r>
              <a:rPr lang="ar-SA" sz="2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هو أسلوب منظم في جمع المعلومات الموثوقة والتحليل الموضوعي لتلك المعلومات باتباع طرق علمية محددة، ومن ثم التوصل إلى بعض القوانين والنظريات والتنبؤ بحدوث هذه الظواهر والتحكم في أسبابها.</a:t>
            </a:r>
            <a:endParaRPr lang="en-US" sz="2800" dirty="0">
              <a:effectLst/>
              <a:latin typeface="Times New Roman" panose="02020603050405020304" pitchFamily="18" charset="0"/>
              <a:ea typeface="Calibri" panose="020F0502020204030204" pitchFamily="34" charset="0"/>
              <a:cs typeface="Traditional Arabic" panose="02020603050405020304" pitchFamily="18" charset="-78"/>
            </a:endParaRPr>
          </a:p>
          <a:p>
            <a:pPr algn="just" rtl="0"/>
            <a:r>
              <a:rPr lang="en-US" sz="2800" dirty="0">
                <a:solidFill>
                  <a:srgbClr val="00CC00"/>
                </a:solidFill>
              </a:rPr>
              <a:t>Or</a:t>
            </a:r>
          </a:p>
          <a:p>
            <a:pPr algn="just" rtl="0"/>
            <a:r>
              <a:rPr lang="en-US" sz="2800" dirty="0">
                <a:solidFill>
                  <a:srgbClr val="FF0000"/>
                </a:solidFill>
              </a:rPr>
              <a:t>Scientific research </a:t>
            </a:r>
            <a:r>
              <a:rPr lang="en-US" sz="2800" dirty="0"/>
              <a:t>is a method by which a specific problem can be solved, or new facts discovered through accurate information.</a:t>
            </a:r>
          </a:p>
          <a:p>
            <a:pPr algn="just"/>
            <a:r>
              <a:rPr lang="ar-SA" sz="28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البحث العلمي</a:t>
            </a:r>
            <a:r>
              <a:rPr lang="ar-SA" sz="28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هو وسيلة يمكن من خلالها حل مشكلة معينة، أو اكتشاف حقائق جديدة من خلال معلومات دقيقة. </a:t>
            </a:r>
            <a:endParaRPr lang="en-US" sz="2800" dirty="0">
              <a:effectLst/>
              <a:latin typeface="Times New Roman" panose="02020603050405020304" pitchFamily="18" charset="0"/>
              <a:ea typeface="Calibri" panose="020F0502020204030204" pitchFamily="34" charset="0"/>
              <a:cs typeface="Traditional Arabic" panose="02020603050405020304" pitchFamily="18" charset="-78"/>
            </a:endParaRPr>
          </a:p>
          <a:p>
            <a:pPr algn="just"/>
            <a:endParaRPr lang="en-US" sz="2800" dirty="0"/>
          </a:p>
        </p:txBody>
      </p:sp>
    </p:spTree>
    <p:extLst>
      <p:ext uri="{BB962C8B-B14F-4D97-AF65-F5344CB8AC3E}">
        <p14:creationId xmlns:p14="http://schemas.microsoft.com/office/powerpoint/2010/main" val="261093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95536" y="5589240"/>
            <a:ext cx="6912768" cy="980728"/>
          </a:xfrm>
          <a:prstGeom prst="rect">
            <a:avLst/>
          </a:prstGeom>
          <a:solidFill>
            <a:schemeClr val="bg1"/>
          </a:solidFill>
          <a:ln>
            <a:noFill/>
          </a:ln>
          <a:effectLst/>
        </p:spPr>
        <p:txBody>
          <a:bodyPr vert="horz" wrap="square" lIns="91437" tIns="45718" rIns="91437" bIns="45718" numCol="1" rtlCol="0" anchor="ctr" anchorCtr="0" compatLnSpc="1">
            <a:prstTxWarp prst="textNoShape">
              <a:avLst/>
            </a:prstTxWarp>
          </a:bodyPr>
          <a:lstStyle/>
          <a:p>
            <a:pPr marL="0" marR="0" indent="0" algn="ctr" defTabSz="912813" rtl="1" eaLnBrk="1" fontAlgn="base" latinLnBrk="0" hangingPunct="1">
              <a:lnSpc>
                <a:spcPct val="100000"/>
              </a:lnSpc>
              <a:spcBef>
                <a:spcPct val="0"/>
              </a:spcBef>
              <a:spcAft>
                <a:spcPct val="0"/>
              </a:spcAft>
              <a:buClrTx/>
              <a:buSzTx/>
              <a:buFontTx/>
              <a:buNone/>
              <a:tabLst/>
            </a:pPr>
            <a:endParaRPr kumimoji="0" lang="en-US" sz="2500" b="1" i="0" u="none" strike="noStrike" cap="none" normalizeH="0" baseline="0">
              <a:ln>
                <a:noFill/>
              </a:ln>
              <a:solidFill>
                <a:schemeClr val="tx1"/>
              </a:solidFill>
              <a:effectLst/>
              <a:latin typeface="Times New Roman" pitchFamily="18" charset="0"/>
              <a:cs typeface="Times New Roman" pitchFamily="18" charset="0"/>
            </a:endParaRPr>
          </a:p>
        </p:txBody>
      </p:sp>
      <p:pic>
        <p:nvPicPr>
          <p:cNvPr id="19" name="Picture 18">
            <a:extLst>
              <a:ext uri="{FF2B5EF4-FFF2-40B4-BE49-F238E27FC236}">
                <a16:creationId xmlns:a16="http://schemas.microsoft.com/office/drawing/2014/main" id="{F451A8B1-5E60-41F3-826E-3A18F4D24EC5}"/>
              </a:ext>
            </a:extLst>
          </p:cNvPr>
          <p:cNvPicPr>
            <a:picLocks noChangeAspect="1"/>
          </p:cNvPicPr>
          <p:nvPr/>
        </p:nvPicPr>
        <p:blipFill>
          <a:blip r:embed="rId2"/>
          <a:stretch>
            <a:fillRect/>
          </a:stretch>
        </p:blipFill>
        <p:spPr>
          <a:xfrm>
            <a:off x="35496" y="332656"/>
            <a:ext cx="9059611" cy="5832648"/>
          </a:xfrm>
          <a:prstGeom prst="rect">
            <a:avLst/>
          </a:prstGeom>
        </p:spPr>
      </p:pic>
    </p:spTree>
    <p:extLst>
      <p:ext uri="{BB962C8B-B14F-4D97-AF65-F5344CB8AC3E}">
        <p14:creationId xmlns:p14="http://schemas.microsoft.com/office/powerpoint/2010/main" val="50774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body" idx="1"/>
          </p:nvPr>
        </p:nvSpPr>
        <p:spPr>
          <a:xfrm>
            <a:off x="63500" y="71710"/>
            <a:ext cx="8953178" cy="6597650"/>
          </a:xfrm>
        </p:spPr>
        <p:txBody>
          <a:bodyPr/>
          <a:lstStyle/>
          <a:p>
            <a:pPr marL="609600" indent="-609600" algn="just" rtl="0" eaLnBrk="1" hangingPunct="1"/>
            <a:r>
              <a:rPr lang="en-US" dirty="0">
                <a:solidFill>
                  <a:srgbClr val="FF3300"/>
                </a:solidFill>
                <a:latin typeface="Times New Roman" pitchFamily="18" charset="0"/>
                <a:cs typeface="Times New Roman" pitchFamily="18" charset="0"/>
              </a:rPr>
              <a:t>Types of statistics:</a:t>
            </a:r>
          </a:p>
          <a:p>
            <a:pPr marL="609600" indent="-609600" algn="just" rtl="0" eaLnBrk="1" hangingPunct="1">
              <a:buFontTx/>
              <a:buNone/>
            </a:pPr>
            <a:r>
              <a:rPr lang="en-US" dirty="0">
                <a:solidFill>
                  <a:srgbClr val="FF3300"/>
                </a:solidFill>
                <a:latin typeface="Times New Roman" pitchFamily="18" charset="0"/>
                <a:cs typeface="Times New Roman" pitchFamily="18" charset="0"/>
              </a:rPr>
              <a:t> 1. Descriptive statistics:</a:t>
            </a:r>
            <a:r>
              <a:rPr lang="en-US" dirty="0">
                <a:latin typeface="Times New Roman" pitchFamily="18" charset="0"/>
                <a:cs typeface="Times New Roman" pitchFamily="18" charset="0"/>
              </a:rPr>
              <a:t> A set of methods and techniques that are used in organizing and summarizing data.</a:t>
            </a:r>
          </a:p>
          <a:p>
            <a:pPr marL="609600" indent="-609600" algn="just" eaLnBrk="1" hangingPunct="1">
              <a:buNone/>
            </a:pPr>
            <a:r>
              <a:rPr lang="en-US" sz="2800" dirty="0">
                <a:latin typeface="Times New Roman" panose="02020603050405020304" pitchFamily="18" charset="0"/>
                <a:cs typeface="Times New Roman" panose="02020603050405020304" pitchFamily="18" charset="0"/>
              </a:rPr>
              <a:t> </a:t>
            </a:r>
            <a:r>
              <a:rPr lang="ar-SA" sz="2800" b="1" dirty="0">
                <a:latin typeface="Times New Roman" panose="02020603050405020304" pitchFamily="18" charset="0"/>
                <a:cs typeface="Times New Roman" panose="02020603050405020304" pitchFamily="18" charset="0"/>
              </a:rPr>
              <a:t>الإحصاء الوصفي:</a:t>
            </a:r>
            <a:r>
              <a:rPr lang="ar-SA" sz="2800" dirty="0">
                <a:latin typeface="Times New Roman" panose="02020603050405020304" pitchFamily="18" charset="0"/>
                <a:cs typeface="Times New Roman" panose="02020603050405020304" pitchFamily="18" charset="0"/>
              </a:rPr>
              <a:t> مجموعة الطرق والأساليب التي تستخدم في تنظيم وتلخيص البيانات </a:t>
            </a:r>
            <a:endParaRPr lang="en-US" sz="2800" dirty="0">
              <a:latin typeface="Times New Roman" panose="02020603050405020304" pitchFamily="18" charset="0"/>
              <a:cs typeface="Times New Roman" panose="02020603050405020304" pitchFamily="18" charset="0"/>
            </a:endParaRPr>
          </a:p>
          <a:p>
            <a:pPr marL="609600" indent="-609600" algn="just" eaLnBrk="1" hangingPunct="1">
              <a:buFontTx/>
              <a:buNone/>
            </a:pPr>
            <a:endParaRPr lang="en-US" sz="1800" dirty="0">
              <a:latin typeface="Times New Roman" pitchFamily="18" charset="0"/>
              <a:cs typeface="Times New Roman" pitchFamily="18" charset="0"/>
            </a:endParaRPr>
          </a:p>
          <a:p>
            <a:pPr marL="609600" indent="-609600" algn="just" rtl="0" eaLnBrk="1" hangingPunct="1">
              <a:buFontTx/>
              <a:buNone/>
            </a:pPr>
            <a:r>
              <a:rPr lang="en-US" dirty="0">
                <a:solidFill>
                  <a:srgbClr val="FF3300"/>
                </a:solidFill>
                <a:latin typeface="Times New Roman" pitchFamily="18" charset="0"/>
                <a:cs typeface="Times New Roman" pitchFamily="18" charset="0"/>
              </a:rPr>
              <a:t> 2. Inferential statistics:</a:t>
            </a:r>
            <a:r>
              <a:rPr lang="en-US" dirty="0">
                <a:latin typeface="Times New Roman" pitchFamily="18" charset="0"/>
                <a:cs typeface="Times New Roman" pitchFamily="18" charset="0"/>
              </a:rPr>
              <a:t> </a:t>
            </a:r>
            <a:r>
              <a:rPr lang="en-US" sz="2800" dirty="0">
                <a:latin typeface="Times New Roman" panose="02020603050405020304" pitchFamily="18" charset="0"/>
                <a:cs typeface="Times New Roman" panose="02020603050405020304" pitchFamily="18" charset="0"/>
              </a:rPr>
              <a:t>A set of methods and techniques that are used to generalize the results of the sample to the population from which it was drawn.</a:t>
            </a:r>
          </a:p>
          <a:p>
            <a:pPr marL="609600" indent="-609600" algn="just" rtl="0" eaLnBrk="1" hangingPunct="1">
              <a:buFontTx/>
              <a:buNone/>
            </a:pPr>
            <a:endParaRPr lang="en-US" sz="2800" b="1" dirty="0">
              <a:latin typeface="Times New Roman" panose="02020603050405020304" pitchFamily="18" charset="0"/>
              <a:cs typeface="Times New Roman" panose="02020603050405020304" pitchFamily="18" charset="0"/>
            </a:endParaRPr>
          </a:p>
          <a:p>
            <a:pPr marL="609600" indent="-609600" algn="just" rtl="0" eaLnBrk="1" hangingPunct="1">
              <a:buFontTx/>
              <a:buNone/>
            </a:pPr>
            <a:r>
              <a:rPr lang="ar-SA" sz="2800" b="1" dirty="0">
                <a:latin typeface="Times New Roman" panose="02020603050405020304" pitchFamily="18" charset="0"/>
                <a:cs typeface="Times New Roman" panose="02020603050405020304" pitchFamily="18" charset="0"/>
              </a:rPr>
              <a:t>الإحصاء ال</a:t>
            </a:r>
            <a:r>
              <a:rPr lang="ar-IQ" sz="2800" b="1" dirty="0">
                <a:latin typeface="Times New Roman" panose="02020603050405020304" pitchFamily="18" charset="0"/>
                <a:cs typeface="Times New Roman" panose="02020603050405020304" pitchFamily="18" charset="0"/>
              </a:rPr>
              <a:t>استدلالي:</a:t>
            </a:r>
            <a:r>
              <a:rPr lang="ar-IQ" sz="2800" dirty="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مجموعة الطرق والأساليب التي تستخدم في تعميم نتائج العينة على المجتمع التي سحبت منه.</a:t>
            </a:r>
            <a:endParaRPr lang="en-US" sz="2800" dirty="0">
              <a:latin typeface="Times New Roman" panose="02020603050405020304" pitchFamily="18" charset="0"/>
              <a:cs typeface="Times New Roman" panose="02020603050405020304" pitchFamily="18" charset="0"/>
            </a:endParaRPr>
          </a:p>
          <a:p>
            <a:pPr marL="609600" indent="-609600" algn="just" eaLnBrk="1" hangingPunct="1">
              <a:buFontTx/>
              <a:buNone/>
            </a:pP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79512" y="188913"/>
            <a:ext cx="8856984" cy="6408439"/>
          </a:xfrm>
        </p:spPr>
        <p:txBody>
          <a:bodyPr/>
          <a:lstStyle/>
          <a:p>
            <a:pPr algn="just" rtl="0" eaLnBrk="1" hangingPunct="1">
              <a:lnSpc>
                <a:spcPct val="80000"/>
              </a:lnSpc>
              <a:buNone/>
            </a:pPr>
            <a:r>
              <a:rPr lang="en-US" b="1" dirty="0">
                <a:solidFill>
                  <a:srgbClr val="FF3300"/>
                </a:solidFill>
                <a:latin typeface="Times New Roman" pitchFamily="18" charset="0"/>
                <a:cs typeface="Times New Roman" pitchFamily="18" charset="0"/>
              </a:rPr>
              <a:t>Variable</a:t>
            </a:r>
            <a:r>
              <a:rPr lang="en-US" dirty="0">
                <a:solidFill>
                  <a:srgbClr val="FF3300"/>
                </a:solidFill>
                <a:latin typeface="Times New Roman" pitchFamily="18" charset="0"/>
                <a:cs typeface="Times New Roman" pitchFamily="18" charset="0"/>
              </a:rPr>
              <a:t>:</a:t>
            </a:r>
            <a:r>
              <a:rPr lang="en-US" dirty="0">
                <a:latin typeface="Times New Roman" pitchFamily="18" charset="0"/>
                <a:cs typeface="Times New Roman" pitchFamily="18" charset="0"/>
              </a:rPr>
              <a:t> is any characteristic that takes different values.</a:t>
            </a:r>
          </a:p>
          <a:p>
            <a:pPr algn="just" eaLnBrk="1" hangingPunct="1">
              <a:lnSpc>
                <a:spcPct val="80000"/>
              </a:lnSpc>
              <a:buFontTx/>
              <a:buNone/>
            </a:pPr>
            <a:r>
              <a:rPr lang="ku-Arab-IQ" b="1" dirty="0">
                <a:solidFill>
                  <a:srgbClr val="FF0000"/>
                </a:solidFill>
                <a:latin typeface="Times New Roman" pitchFamily="18" charset="0"/>
                <a:cs typeface="Times New Roman" pitchFamily="18" charset="0"/>
              </a:rPr>
              <a:t>المتغير</a:t>
            </a:r>
            <a:r>
              <a:rPr lang="ku-Arab-IQ" dirty="0">
                <a:latin typeface="Times New Roman" pitchFamily="18" charset="0"/>
                <a:cs typeface="Times New Roman" pitchFamily="18" charset="0"/>
              </a:rPr>
              <a:t>: أي خاصية تأخذ قيم</a:t>
            </a:r>
            <a:r>
              <a:rPr lang="en-US" dirty="0">
                <a:latin typeface="Times New Roman" pitchFamily="18" charset="0"/>
                <a:cs typeface="Times New Roman" pitchFamily="18" charset="0"/>
              </a:rPr>
              <a:t> </a:t>
            </a:r>
            <a:r>
              <a:rPr lang="ku-Arab-IQ" dirty="0">
                <a:latin typeface="Times New Roman" pitchFamily="18" charset="0"/>
                <a:cs typeface="Times New Roman" pitchFamily="18" charset="0"/>
              </a:rPr>
              <a:t>مختلفة.</a:t>
            </a:r>
            <a:endParaRPr lang="en-US" dirty="0">
              <a:latin typeface="Times New Roman" pitchFamily="18" charset="0"/>
              <a:cs typeface="Times New Roman" pitchFamily="18" charset="0"/>
            </a:endParaRPr>
          </a:p>
          <a:p>
            <a:pPr algn="just" rtl="0" eaLnBrk="1" hangingPunct="1">
              <a:lnSpc>
                <a:spcPct val="80000"/>
              </a:lnSpc>
              <a:buFontTx/>
              <a:buNone/>
            </a:pPr>
            <a:r>
              <a:rPr lang="en-US" dirty="0">
                <a:solidFill>
                  <a:srgbClr val="00CC00"/>
                </a:solidFill>
                <a:latin typeface="Times New Roman" pitchFamily="18" charset="0"/>
                <a:cs typeface="Times New Roman" pitchFamily="18" charset="0"/>
              </a:rPr>
              <a:t>Types of Variables</a:t>
            </a:r>
          </a:p>
          <a:p>
            <a:pPr algn="just" rtl="0" eaLnBrk="1" hangingPunct="1">
              <a:lnSpc>
                <a:spcPct val="80000"/>
              </a:lnSpc>
              <a:buFontTx/>
              <a:buNone/>
            </a:pPr>
            <a:endParaRPr lang="en-US" sz="1050" dirty="0">
              <a:solidFill>
                <a:srgbClr val="00CC00"/>
              </a:solidFill>
              <a:latin typeface="Times New Roman" pitchFamily="18" charset="0"/>
              <a:cs typeface="Times New Roman" pitchFamily="18" charset="0"/>
            </a:endParaRPr>
          </a:p>
          <a:p>
            <a:pPr algn="just" rtl="0" eaLnBrk="1" hangingPunct="1">
              <a:lnSpc>
                <a:spcPct val="80000"/>
              </a:lnSpc>
              <a:buNone/>
            </a:pPr>
            <a:r>
              <a:rPr lang="en-US" u="sng" dirty="0">
                <a:solidFill>
                  <a:srgbClr val="3333FF"/>
                </a:solidFill>
                <a:latin typeface="Times New Roman" pitchFamily="18" charset="0"/>
                <a:cs typeface="Times New Roman" pitchFamily="18" charset="0"/>
              </a:rPr>
              <a:t>First:</a:t>
            </a:r>
            <a:r>
              <a:rPr lang="en-US" dirty="0">
                <a:solidFill>
                  <a:srgbClr val="3333FF"/>
                </a:solidFill>
                <a:latin typeface="Times New Roman" pitchFamily="18" charset="0"/>
                <a:cs typeface="Times New Roman" pitchFamily="18" charset="0"/>
              </a:rPr>
              <a:t> Qualitative Variables:</a:t>
            </a:r>
            <a:r>
              <a:rPr lang="en-US" dirty="0">
                <a:solidFill>
                  <a:srgbClr val="FF3300"/>
                </a:solidFill>
                <a:latin typeface="Times New Roman" pitchFamily="18" charset="0"/>
                <a:cs typeface="Times New Roman" pitchFamily="18" charset="0"/>
              </a:rPr>
              <a:t> </a:t>
            </a:r>
            <a:r>
              <a:rPr lang="en-US" dirty="0">
                <a:latin typeface="Times New Roman" pitchFamily="18" charset="0"/>
                <a:cs typeface="Times New Roman" pitchFamily="18" charset="0"/>
              </a:rPr>
              <a:t>Variables that take non-numerical values. </a:t>
            </a:r>
          </a:p>
          <a:p>
            <a:pPr algn="just" eaLnBrk="1" hangingPunct="1">
              <a:lnSpc>
                <a:spcPct val="80000"/>
              </a:lnSpc>
              <a:buNone/>
            </a:pPr>
            <a:r>
              <a:rPr lang="ar-IQ" sz="2800" b="1" dirty="0"/>
              <a:t>أولاً: المتغيرات النوعية:</a:t>
            </a:r>
            <a:r>
              <a:rPr lang="ar-IQ" sz="2800" dirty="0"/>
              <a:t> وهي المتغيرات التي تأخذ قيماً غير عددية.</a:t>
            </a:r>
            <a:endParaRPr lang="en-US" sz="2800" dirty="0"/>
          </a:p>
          <a:p>
            <a:pPr algn="just" rtl="0" eaLnBrk="1" hangingPunct="1">
              <a:lnSpc>
                <a:spcPct val="80000"/>
              </a:lnSpc>
              <a:buFontTx/>
              <a:buNone/>
            </a:pPr>
            <a:r>
              <a:rPr lang="en-US" dirty="0">
                <a:solidFill>
                  <a:srgbClr val="FF3300"/>
                </a:solidFill>
                <a:latin typeface="Times New Roman" pitchFamily="18" charset="0"/>
                <a:cs typeface="Times New Roman" pitchFamily="18" charset="0"/>
              </a:rPr>
              <a:t>Example: </a:t>
            </a:r>
          </a:p>
          <a:p>
            <a:pPr algn="just" rtl="0" eaLnBrk="1" hangingPunct="1">
              <a:lnSpc>
                <a:spcPct val="80000"/>
              </a:lnSpc>
              <a:buFontTx/>
              <a:buNone/>
            </a:pPr>
            <a:r>
              <a:rPr lang="en-US" dirty="0">
                <a:latin typeface="Times New Roman" pitchFamily="18" charset="0"/>
                <a:cs typeface="Times New Roman" pitchFamily="18" charset="0"/>
              </a:rPr>
              <a:t>1- Gender (male or female).</a:t>
            </a:r>
          </a:p>
          <a:p>
            <a:pPr algn="just" rtl="0" eaLnBrk="1" hangingPunct="1">
              <a:lnSpc>
                <a:spcPct val="80000"/>
              </a:lnSpc>
              <a:buNone/>
            </a:pPr>
            <a:r>
              <a:rPr lang="en-US" dirty="0">
                <a:latin typeface="Times New Roman" pitchFamily="18" charset="0"/>
                <a:cs typeface="Times New Roman" pitchFamily="18" charset="0"/>
              </a:rPr>
              <a:t>2- Blood group (A , B , AB , O)</a:t>
            </a:r>
          </a:p>
          <a:p>
            <a:pPr algn="just" rtl="0" eaLnBrk="1" hangingPunct="1">
              <a:lnSpc>
                <a:spcPct val="80000"/>
              </a:lnSpc>
              <a:buFontTx/>
              <a:buNone/>
            </a:pPr>
            <a:r>
              <a:rPr lang="en-US" dirty="0">
                <a:latin typeface="Times New Roman" pitchFamily="18" charset="0"/>
                <a:cs typeface="Times New Roman" pitchFamily="18" charset="0"/>
              </a:rPr>
              <a:t>3- Economic state (v. good , good , bad)</a:t>
            </a:r>
          </a:p>
          <a:p>
            <a:pPr algn="just" rtl="0" eaLnBrk="1" hangingPunct="1">
              <a:lnSpc>
                <a:spcPct val="80000"/>
              </a:lnSpc>
              <a:buFontTx/>
              <a:buNone/>
            </a:pPr>
            <a:r>
              <a:rPr lang="en-US" dirty="0">
                <a:latin typeface="Times New Roman" pitchFamily="18" charset="0"/>
                <a:cs typeface="Times New Roman" pitchFamily="18" charset="0"/>
              </a:rPr>
              <a:t>4- Level of education (primary , secondary , high school)</a:t>
            </a:r>
          </a:p>
          <a:p>
            <a:pPr algn="just" rtl="0" eaLnBrk="1" hangingPunct="1">
              <a:lnSpc>
                <a:spcPct val="80000"/>
              </a:lnSpc>
              <a:buFontTx/>
              <a:buNone/>
            </a:pPr>
            <a:r>
              <a:rPr lang="en-US" dirty="0">
                <a:latin typeface="Times New Roman" pitchFamily="18" charset="0"/>
                <a:cs typeface="Times New Roman" pitchFamily="18" charset="0"/>
              </a:rPr>
              <a:t>5- Religious (Muslim , Christian , Jewish , etc.) </a:t>
            </a:r>
          </a:p>
          <a:p>
            <a:pPr algn="just" rtl="0" eaLnBrk="1" hangingPunct="1">
              <a:lnSpc>
                <a:spcPct val="80000"/>
              </a:lnSpc>
              <a:buFontTx/>
              <a:buNone/>
            </a:pPr>
            <a:endParaRPr lang="en-US" dirty="0">
              <a:solidFill>
                <a:srgbClr val="FF3300"/>
              </a:solidFill>
              <a:latin typeface="Times New Roman" pitchFamily="18" charset="0"/>
              <a:cs typeface="Times New Roman" pitchFamily="1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body" idx="1"/>
          </p:nvPr>
        </p:nvSpPr>
        <p:spPr>
          <a:xfrm>
            <a:off x="72008" y="72281"/>
            <a:ext cx="9036496" cy="6669087"/>
          </a:xfrm>
        </p:spPr>
        <p:txBody>
          <a:bodyPr/>
          <a:lstStyle/>
          <a:p>
            <a:pPr algn="just" rtl="0" eaLnBrk="1" hangingPunct="1">
              <a:lnSpc>
                <a:spcPct val="90000"/>
              </a:lnSpc>
              <a:buFontTx/>
              <a:buNone/>
            </a:pPr>
            <a:r>
              <a:rPr lang="en-US" sz="2800" b="1" u="sng" dirty="0">
                <a:solidFill>
                  <a:srgbClr val="3333FF"/>
                </a:solidFill>
                <a:latin typeface="Times New Roman" pitchFamily="18" charset="0"/>
                <a:cs typeface="Times New Roman" pitchFamily="18" charset="0"/>
              </a:rPr>
              <a:t>Second:</a:t>
            </a:r>
            <a:r>
              <a:rPr lang="en-US" sz="2800" b="1" dirty="0">
                <a:solidFill>
                  <a:srgbClr val="3333FF"/>
                </a:solidFill>
                <a:latin typeface="Times New Roman" pitchFamily="18" charset="0"/>
                <a:cs typeface="Times New Roman" pitchFamily="18" charset="0"/>
              </a:rPr>
              <a:t> Quantitative Variables:</a:t>
            </a:r>
            <a:r>
              <a:rPr lang="en-US" sz="2800" b="1" dirty="0">
                <a:solidFill>
                  <a:srgbClr val="FF3300"/>
                </a:solidFill>
                <a:latin typeface="Times New Roman" pitchFamily="18" charset="0"/>
                <a:cs typeface="Times New Roman" pitchFamily="18" charset="0"/>
              </a:rPr>
              <a:t> </a:t>
            </a:r>
            <a:r>
              <a:rPr lang="en-US" sz="2800" b="1" dirty="0">
                <a:latin typeface="Times New Roman" pitchFamily="18" charset="0"/>
                <a:cs typeface="Times New Roman" pitchFamily="18" charset="0"/>
              </a:rPr>
              <a:t>Variables which take numerical values.</a:t>
            </a:r>
          </a:p>
          <a:p>
            <a:pPr algn="just" eaLnBrk="1" hangingPunct="1">
              <a:lnSpc>
                <a:spcPct val="90000"/>
              </a:lnSpc>
              <a:buNone/>
            </a:pPr>
            <a:r>
              <a:rPr lang="ar-IQ" sz="2800" dirty="0"/>
              <a:t>ثانياً: </a:t>
            </a:r>
            <a:r>
              <a:rPr lang="ar-SA" sz="2800" dirty="0"/>
              <a:t>المتغيرات الكمية: المتغيرات التي تأخذ القيم العددية.</a:t>
            </a:r>
            <a:endParaRPr lang="en-US" sz="2800" dirty="0"/>
          </a:p>
          <a:p>
            <a:pPr algn="just" rtl="0" eaLnBrk="1" hangingPunct="1">
              <a:lnSpc>
                <a:spcPct val="90000"/>
              </a:lnSpc>
              <a:buFontTx/>
              <a:buNone/>
            </a:pPr>
            <a:r>
              <a:rPr lang="en-US" sz="2800" dirty="0">
                <a:solidFill>
                  <a:srgbClr val="FF3300"/>
                </a:solidFill>
                <a:latin typeface="Times New Roman" pitchFamily="18" charset="0"/>
                <a:cs typeface="Times New Roman" pitchFamily="18" charset="0"/>
              </a:rPr>
              <a:t>    For example: </a:t>
            </a:r>
          </a:p>
          <a:p>
            <a:pPr algn="just" rtl="0" eaLnBrk="1" hangingPunct="1">
              <a:lnSpc>
                <a:spcPct val="90000"/>
              </a:lnSpc>
              <a:buFontTx/>
              <a:buNone/>
            </a:pPr>
            <a:r>
              <a:rPr lang="en-US" sz="2800" dirty="0">
                <a:solidFill>
                  <a:srgbClr val="FF3300"/>
                </a:solidFill>
                <a:latin typeface="Times New Roman" pitchFamily="18" charset="0"/>
                <a:cs typeface="Times New Roman" pitchFamily="18" charset="0"/>
              </a:rPr>
              <a:t>   </a:t>
            </a:r>
            <a:r>
              <a:rPr lang="en-US" sz="2800" dirty="0">
                <a:latin typeface="Times New Roman" pitchFamily="18" charset="0"/>
                <a:cs typeface="Times New Roman" pitchFamily="18" charset="0"/>
              </a:rPr>
              <a:t>1- Number of students </a:t>
            </a:r>
          </a:p>
          <a:p>
            <a:pPr algn="just" rtl="0" eaLnBrk="1" hangingPunct="1">
              <a:lnSpc>
                <a:spcPct val="90000"/>
              </a:lnSpc>
              <a:buFontTx/>
              <a:buNone/>
            </a:pPr>
            <a:r>
              <a:rPr lang="en-US" sz="2800" dirty="0">
                <a:latin typeface="Times New Roman" pitchFamily="18" charset="0"/>
                <a:cs typeface="Times New Roman" pitchFamily="18" charset="0"/>
              </a:rPr>
              <a:t>   2- Age (54 , 65.6 , 43 , …….).</a:t>
            </a:r>
          </a:p>
          <a:p>
            <a:pPr algn="just" rtl="0" eaLnBrk="1" hangingPunct="1">
              <a:lnSpc>
                <a:spcPct val="90000"/>
              </a:lnSpc>
              <a:buNone/>
            </a:pPr>
            <a:r>
              <a:rPr lang="en-US" sz="2800" dirty="0">
                <a:latin typeface="Times New Roman" pitchFamily="18" charset="0"/>
                <a:cs typeface="Times New Roman" pitchFamily="18" charset="0"/>
              </a:rPr>
              <a:t>   3- Staff salary </a:t>
            </a:r>
            <a:endParaRPr lang="en-US" sz="2800" dirty="0">
              <a:solidFill>
                <a:srgbClr val="FF3300"/>
              </a:solidFill>
              <a:latin typeface="Times New Roman" pitchFamily="18" charset="0"/>
              <a:cs typeface="Times New Roman" pitchFamily="18" charset="0"/>
            </a:endParaRPr>
          </a:p>
          <a:p>
            <a:pPr algn="just" rtl="0" eaLnBrk="1" hangingPunct="1">
              <a:lnSpc>
                <a:spcPct val="90000"/>
              </a:lnSpc>
              <a:buFontTx/>
              <a:buNone/>
            </a:pPr>
            <a:endParaRPr lang="en-US" sz="2800" dirty="0">
              <a:solidFill>
                <a:srgbClr val="FF3300"/>
              </a:solidFill>
              <a:latin typeface="Times New Roman" pitchFamily="18" charset="0"/>
              <a:cs typeface="Times New Roman" pitchFamily="18" charset="0"/>
            </a:endParaRPr>
          </a:p>
          <a:p>
            <a:pPr algn="just" rtl="0" eaLnBrk="1" hangingPunct="1">
              <a:lnSpc>
                <a:spcPct val="90000"/>
              </a:lnSpc>
              <a:buFontTx/>
              <a:buNone/>
            </a:pPr>
            <a:r>
              <a:rPr lang="en-US" sz="2800" dirty="0">
                <a:solidFill>
                  <a:srgbClr val="FF3300"/>
                </a:solidFill>
                <a:latin typeface="Times New Roman" pitchFamily="18" charset="0"/>
                <a:cs typeface="Times New Roman" pitchFamily="18" charset="0"/>
              </a:rPr>
              <a:t>   </a:t>
            </a:r>
            <a:r>
              <a:rPr lang="en-US" sz="2800" dirty="0">
                <a:solidFill>
                  <a:srgbClr val="00FF99"/>
                </a:solidFill>
                <a:latin typeface="Times New Roman" pitchFamily="18" charset="0"/>
                <a:cs typeface="Times New Roman" pitchFamily="18" charset="0"/>
              </a:rPr>
              <a:t>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16183" t="20235" r="13768" b="6343"/>
          <a:stretch>
            <a:fillRect/>
          </a:stretch>
        </p:blipFill>
        <p:spPr>
          <a:xfrm>
            <a:off x="457200" y="228600"/>
            <a:ext cx="8587680" cy="644076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076056" y="4869160"/>
            <a:ext cx="3816424"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extLst>
      <p:ext uri="{BB962C8B-B14F-4D97-AF65-F5344CB8AC3E}">
        <p14:creationId xmlns:p14="http://schemas.microsoft.com/office/powerpoint/2010/main" val="3783163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body" idx="1"/>
          </p:nvPr>
        </p:nvSpPr>
        <p:spPr>
          <a:xfrm>
            <a:off x="107504" y="1341"/>
            <a:ext cx="9036496" cy="6597650"/>
          </a:xfrm>
        </p:spPr>
        <p:txBody>
          <a:bodyPr/>
          <a:lstStyle/>
          <a:p>
            <a:pPr algn="just" rtl="0" eaLnBrk="1" hangingPunct="1">
              <a:buFontTx/>
              <a:buNone/>
            </a:pPr>
            <a:r>
              <a:rPr lang="en-US" sz="2800" b="1" dirty="0">
                <a:solidFill>
                  <a:srgbClr val="FF3300"/>
                </a:solidFill>
                <a:latin typeface="Times New Roman" pitchFamily="18" charset="0"/>
                <a:cs typeface="Times New Roman" pitchFamily="18" charset="0"/>
              </a:rPr>
              <a:t>Sources of data:</a:t>
            </a:r>
          </a:p>
          <a:p>
            <a:pPr algn="just" rtl="0" eaLnBrk="1" hangingPunct="1">
              <a:buFontTx/>
              <a:buNone/>
            </a:pPr>
            <a:r>
              <a:rPr lang="en-US" sz="2800" b="1" dirty="0">
                <a:latin typeface="Times New Roman" pitchFamily="18" charset="0"/>
                <a:cs typeface="Times New Roman" pitchFamily="18" charset="0"/>
              </a:rPr>
              <a:t>	1- Historical sources: </a:t>
            </a:r>
            <a:r>
              <a:rPr lang="en-US" sz="2800" dirty="0">
                <a:latin typeface="Times New Roman" pitchFamily="18" charset="0"/>
                <a:cs typeface="Times New Roman" pitchFamily="18" charset="0"/>
              </a:rPr>
              <a:t>Data and information stored and collected by the organs and institutions of the State or organizations.</a:t>
            </a:r>
          </a:p>
          <a:p>
            <a:pPr algn="just" rtl="0" eaLnBrk="1" hangingPunct="1">
              <a:buFontTx/>
              <a:buNone/>
            </a:pPr>
            <a:r>
              <a:rPr lang="en-US" sz="2800" b="1" dirty="0">
                <a:latin typeface="Times New Roman" pitchFamily="18" charset="0"/>
                <a:cs typeface="Times New Roman" pitchFamily="18" charset="0"/>
              </a:rPr>
              <a:t>	2- Field sources: </a:t>
            </a:r>
            <a:r>
              <a:rPr lang="en-US" sz="2800" dirty="0">
                <a:latin typeface="Times New Roman" pitchFamily="18" charset="0"/>
                <a:cs typeface="Times New Roman" pitchFamily="18" charset="0"/>
              </a:rPr>
              <a:t>Data and information can be obtained from their original sources by correspondence, confrontation or any other way of communication.</a:t>
            </a:r>
          </a:p>
          <a:p>
            <a:pPr algn="just" rtl="0" eaLnBrk="1" hangingPunct="1">
              <a:buFontTx/>
              <a:buNone/>
            </a:pPr>
            <a:endParaRPr lang="en-US" sz="1200" b="1" dirty="0">
              <a:latin typeface="Times New Roman" pitchFamily="18" charset="0"/>
              <a:cs typeface="Times New Roman" pitchFamily="18" charset="0"/>
            </a:endParaRPr>
          </a:p>
          <a:p>
            <a:pPr marL="0" indent="0" algn="just" rtl="0" eaLnBrk="1" hangingPunct="1">
              <a:buNone/>
            </a:pPr>
            <a:endParaRPr lang="en-US" sz="2800" b="1" dirty="0">
              <a:solidFill>
                <a:srgbClr val="FF3300"/>
              </a:solidFill>
              <a:latin typeface="Times New Roman" pitchFamily="18" charset="0"/>
              <a:cs typeface="Times New Roman" pitchFamily="18" charset="0"/>
            </a:endParaRPr>
          </a:p>
          <a:p>
            <a:pPr marL="0" indent="0" algn="just" rtl="0" eaLnBrk="1" hangingPunct="1">
              <a:buNone/>
            </a:pPr>
            <a:r>
              <a:rPr lang="en-US" sz="2800" b="1" dirty="0">
                <a:solidFill>
                  <a:srgbClr val="FF3300"/>
                </a:solidFill>
                <a:latin typeface="Times New Roman" pitchFamily="18" charset="0"/>
                <a:cs typeface="Times New Roman" pitchFamily="18" charset="0"/>
              </a:rPr>
              <a:t>Methods of Collection the data:</a:t>
            </a:r>
          </a:p>
          <a:p>
            <a:pPr algn="just" rtl="0" eaLnBrk="1" hangingPunct="1">
              <a:buFontTx/>
              <a:buNone/>
            </a:pPr>
            <a:r>
              <a:rPr lang="en-US" sz="2800" b="1" dirty="0">
                <a:solidFill>
                  <a:srgbClr val="FF3300"/>
                </a:solidFill>
                <a:latin typeface="Times New Roman" pitchFamily="18" charset="0"/>
                <a:cs typeface="Times New Roman" pitchFamily="18" charset="0"/>
              </a:rPr>
              <a:t>  1- Census method:</a:t>
            </a:r>
            <a:r>
              <a:rPr lang="en-US" sz="2800" b="1" dirty="0">
                <a:latin typeface="Times New Roman" pitchFamily="18" charset="0"/>
                <a:cs typeface="Times New Roman" pitchFamily="18" charset="0"/>
              </a:rPr>
              <a:t> the collection of data from every element in a population</a:t>
            </a:r>
          </a:p>
          <a:p>
            <a:pPr algn="just" rtl="0" eaLnBrk="1" hangingPunct="1">
              <a:buFontTx/>
              <a:buNone/>
            </a:pPr>
            <a:endParaRPr lang="en-US" sz="1050" b="1" dirty="0">
              <a:latin typeface="Times New Roman" pitchFamily="18" charset="0"/>
              <a:cs typeface="Times New Roman" pitchFamily="18" charset="0"/>
            </a:endParaRPr>
          </a:p>
          <a:p>
            <a:pPr algn="just" rtl="0" eaLnBrk="1" hangingPunct="1">
              <a:buFontTx/>
              <a:buNone/>
            </a:pPr>
            <a:r>
              <a:rPr lang="en-US" sz="2800" b="1" dirty="0">
                <a:solidFill>
                  <a:srgbClr val="FF3300"/>
                </a:solidFill>
                <a:latin typeface="Times New Roman" pitchFamily="18" charset="0"/>
                <a:cs typeface="Times New Roman" pitchFamily="18" charset="0"/>
              </a:rPr>
              <a:t>  2- Samples method</a:t>
            </a:r>
            <a:r>
              <a:rPr lang="en-US" sz="2800" b="1" dirty="0">
                <a:latin typeface="Times New Roman" pitchFamily="18" charset="0"/>
                <a:cs typeface="Times New Roman" pitchFamily="18" charset="0"/>
              </a:rPr>
              <a:t>: the collection of data from a set of elements in a population </a:t>
            </a:r>
          </a:p>
          <a:p>
            <a:pPr algn="just" rtl="0" eaLnBrk="1" hangingPunct="1">
              <a:buFontTx/>
              <a:buNone/>
            </a:pPr>
            <a:endParaRPr lang="en-US" sz="28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37" tIns="45718" rIns="91437" bIns="45718" numCol="1" anchor="ctr" anchorCtr="0" compatLnSpc="1">
        <a:prstTxWarp prst="textNoShape">
          <a:avLst/>
        </a:prstTxWarp>
      </a:bodyPr>
      <a:lstStyle>
        <a:defPPr marL="0" marR="0" indent="0" algn="ctr" defTabSz="912813" rtl="1" eaLnBrk="1" fontAlgn="base" latinLnBrk="0" hangingPunct="1">
          <a:lnSpc>
            <a:spcPct val="100000"/>
          </a:lnSpc>
          <a:spcBef>
            <a:spcPct val="0"/>
          </a:spcBef>
          <a:spcAft>
            <a:spcPct val="0"/>
          </a:spcAft>
          <a:buClrTx/>
          <a:buSzTx/>
          <a:buFontTx/>
          <a:buNone/>
          <a:tabLst/>
          <a:defRPr kumimoji="0" lang="ar-SA" sz="2500" b="1"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37" tIns="45718" rIns="91437" bIns="45718" numCol="1" anchor="ctr" anchorCtr="0" compatLnSpc="1">
        <a:prstTxWarp prst="textNoShape">
          <a:avLst/>
        </a:prstTxWarp>
      </a:bodyPr>
      <a:lstStyle>
        <a:defPPr marL="0" marR="0" indent="0" algn="ctr" defTabSz="912813" rtl="1" eaLnBrk="1" fontAlgn="base" latinLnBrk="0" hangingPunct="1">
          <a:lnSpc>
            <a:spcPct val="100000"/>
          </a:lnSpc>
          <a:spcBef>
            <a:spcPct val="0"/>
          </a:spcBef>
          <a:spcAft>
            <a:spcPct val="0"/>
          </a:spcAft>
          <a:buClrTx/>
          <a:buSzTx/>
          <a:buFontTx/>
          <a:buNone/>
          <a:tabLst/>
          <a:defRPr kumimoji="0" lang="ar-SA" sz="2500" b="1"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7409</TotalTime>
  <Words>1413</Words>
  <Application>Microsoft Office PowerPoint</Application>
  <PresentationFormat>On-screen Show (4:3)</PresentationFormat>
  <Paragraphs>194</Paragraphs>
  <Slides>28</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6" baseType="lpstr">
      <vt:lpstr>Arial</vt:lpstr>
      <vt:lpstr>Calibri</vt:lpstr>
      <vt:lpstr>Times New Roman</vt:lpstr>
      <vt:lpstr>Wingdings</vt:lpstr>
      <vt:lpstr>Wingdings 3</vt:lpstr>
      <vt:lpstr>Default Design</vt:lpstr>
      <vt:lpstr>Equation</vt:lpstr>
      <vt:lpstr>Chart</vt:lpstr>
      <vt:lpstr>Methodical Research   Fourth Stage  2023-2024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Sampling Techniques</vt:lpstr>
      <vt:lpstr>PowerPoint Presentation</vt:lpstr>
      <vt:lpstr>1- Simple Random Sampling</vt:lpstr>
      <vt:lpstr>2- Systematic Sampling</vt:lpstr>
      <vt:lpstr>Example: Select (6) students out of (24) students by systematic sampling. Step 1 : Numbering each element in the population. Step 2: Dividing the population to (n=6) groups            Step 3 :        Step 4 : Select a number in group (1) randomly and suppose it is 2 as a starting point.   Step 5 : The second number is 2+4=6   ,   the third number is 6+4=10   ,    …….   Then your sample is 2nd, 6th, 10th, 14th, 18th, and 22nd students.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DIAMOND</dc:creator>
  <cp:lastModifiedBy>kamaran hasan</cp:lastModifiedBy>
  <cp:revision>564</cp:revision>
  <dcterms:created xsi:type="dcterms:W3CDTF">2007-09-07T15:15:29Z</dcterms:created>
  <dcterms:modified xsi:type="dcterms:W3CDTF">2023-10-14T19:46:13Z</dcterms:modified>
</cp:coreProperties>
</file>