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24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F7A73A-F504-4CA5-9985-63AA054B7CFA}"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499A-ADEB-4415-9644-E7A7247206E1}" type="slidenum">
              <a:rPr lang="en-US" smtClean="0"/>
              <a:t>‹#›</a:t>
            </a:fld>
            <a:endParaRPr lang="en-US"/>
          </a:p>
        </p:txBody>
      </p:sp>
    </p:spTree>
    <p:extLst>
      <p:ext uri="{BB962C8B-B14F-4D97-AF65-F5344CB8AC3E}">
        <p14:creationId xmlns:p14="http://schemas.microsoft.com/office/powerpoint/2010/main" val="394418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7A73A-F504-4CA5-9985-63AA054B7CFA}"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499A-ADEB-4415-9644-E7A7247206E1}" type="slidenum">
              <a:rPr lang="en-US" smtClean="0"/>
              <a:t>‹#›</a:t>
            </a:fld>
            <a:endParaRPr lang="en-US"/>
          </a:p>
        </p:txBody>
      </p:sp>
    </p:spTree>
    <p:extLst>
      <p:ext uri="{BB962C8B-B14F-4D97-AF65-F5344CB8AC3E}">
        <p14:creationId xmlns:p14="http://schemas.microsoft.com/office/powerpoint/2010/main" val="7401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7A73A-F504-4CA5-9985-63AA054B7CFA}"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499A-ADEB-4415-9644-E7A7247206E1}" type="slidenum">
              <a:rPr lang="en-US" smtClean="0"/>
              <a:t>‹#›</a:t>
            </a:fld>
            <a:endParaRPr lang="en-US"/>
          </a:p>
        </p:txBody>
      </p:sp>
    </p:spTree>
    <p:extLst>
      <p:ext uri="{BB962C8B-B14F-4D97-AF65-F5344CB8AC3E}">
        <p14:creationId xmlns:p14="http://schemas.microsoft.com/office/powerpoint/2010/main" val="378045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7A73A-F504-4CA5-9985-63AA054B7CFA}"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499A-ADEB-4415-9644-E7A7247206E1}" type="slidenum">
              <a:rPr lang="en-US" smtClean="0"/>
              <a:t>‹#›</a:t>
            </a:fld>
            <a:endParaRPr lang="en-US"/>
          </a:p>
        </p:txBody>
      </p:sp>
    </p:spTree>
    <p:extLst>
      <p:ext uri="{BB962C8B-B14F-4D97-AF65-F5344CB8AC3E}">
        <p14:creationId xmlns:p14="http://schemas.microsoft.com/office/powerpoint/2010/main" val="244416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F7A73A-F504-4CA5-9985-63AA054B7CFA}" type="datetimeFigureOut">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5499A-ADEB-4415-9644-E7A7247206E1}" type="slidenum">
              <a:rPr lang="en-US" smtClean="0"/>
              <a:t>‹#›</a:t>
            </a:fld>
            <a:endParaRPr lang="en-US"/>
          </a:p>
        </p:txBody>
      </p:sp>
    </p:spTree>
    <p:extLst>
      <p:ext uri="{BB962C8B-B14F-4D97-AF65-F5344CB8AC3E}">
        <p14:creationId xmlns:p14="http://schemas.microsoft.com/office/powerpoint/2010/main" val="1538533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F7A73A-F504-4CA5-9985-63AA054B7CFA}"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5499A-ADEB-4415-9644-E7A7247206E1}" type="slidenum">
              <a:rPr lang="en-US" smtClean="0"/>
              <a:t>‹#›</a:t>
            </a:fld>
            <a:endParaRPr lang="en-US"/>
          </a:p>
        </p:txBody>
      </p:sp>
    </p:spTree>
    <p:extLst>
      <p:ext uri="{BB962C8B-B14F-4D97-AF65-F5344CB8AC3E}">
        <p14:creationId xmlns:p14="http://schemas.microsoft.com/office/powerpoint/2010/main" val="1465252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F7A73A-F504-4CA5-9985-63AA054B7CFA}" type="datetimeFigureOut">
              <a:rPr lang="en-US" smtClean="0"/>
              <a:t>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F5499A-ADEB-4415-9644-E7A7247206E1}" type="slidenum">
              <a:rPr lang="en-US" smtClean="0"/>
              <a:t>‹#›</a:t>
            </a:fld>
            <a:endParaRPr lang="en-US"/>
          </a:p>
        </p:txBody>
      </p:sp>
    </p:spTree>
    <p:extLst>
      <p:ext uri="{BB962C8B-B14F-4D97-AF65-F5344CB8AC3E}">
        <p14:creationId xmlns:p14="http://schemas.microsoft.com/office/powerpoint/2010/main" val="3969803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F7A73A-F504-4CA5-9985-63AA054B7CFA}" type="datetimeFigureOut">
              <a:rPr lang="en-US" smtClean="0"/>
              <a:t>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F5499A-ADEB-4415-9644-E7A7247206E1}" type="slidenum">
              <a:rPr lang="en-US" smtClean="0"/>
              <a:t>‹#›</a:t>
            </a:fld>
            <a:endParaRPr lang="en-US"/>
          </a:p>
        </p:txBody>
      </p:sp>
    </p:spTree>
    <p:extLst>
      <p:ext uri="{BB962C8B-B14F-4D97-AF65-F5344CB8AC3E}">
        <p14:creationId xmlns:p14="http://schemas.microsoft.com/office/powerpoint/2010/main" val="1481862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7A73A-F504-4CA5-9985-63AA054B7CFA}" type="datetimeFigureOut">
              <a:rPr lang="en-US" smtClean="0"/>
              <a:t>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F5499A-ADEB-4415-9644-E7A7247206E1}" type="slidenum">
              <a:rPr lang="en-US" smtClean="0"/>
              <a:t>‹#›</a:t>
            </a:fld>
            <a:endParaRPr lang="en-US"/>
          </a:p>
        </p:txBody>
      </p:sp>
    </p:spTree>
    <p:extLst>
      <p:ext uri="{BB962C8B-B14F-4D97-AF65-F5344CB8AC3E}">
        <p14:creationId xmlns:p14="http://schemas.microsoft.com/office/powerpoint/2010/main" val="141655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7A73A-F504-4CA5-9985-63AA054B7CFA}"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5499A-ADEB-4415-9644-E7A7247206E1}" type="slidenum">
              <a:rPr lang="en-US" smtClean="0"/>
              <a:t>‹#›</a:t>
            </a:fld>
            <a:endParaRPr lang="en-US"/>
          </a:p>
        </p:txBody>
      </p:sp>
    </p:spTree>
    <p:extLst>
      <p:ext uri="{BB962C8B-B14F-4D97-AF65-F5344CB8AC3E}">
        <p14:creationId xmlns:p14="http://schemas.microsoft.com/office/powerpoint/2010/main" val="129603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7A73A-F504-4CA5-9985-63AA054B7CFA}" type="datetimeFigureOut">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5499A-ADEB-4415-9644-E7A7247206E1}" type="slidenum">
              <a:rPr lang="en-US" smtClean="0"/>
              <a:t>‹#›</a:t>
            </a:fld>
            <a:endParaRPr lang="en-US"/>
          </a:p>
        </p:txBody>
      </p:sp>
    </p:spTree>
    <p:extLst>
      <p:ext uri="{BB962C8B-B14F-4D97-AF65-F5344CB8AC3E}">
        <p14:creationId xmlns:p14="http://schemas.microsoft.com/office/powerpoint/2010/main" val="283036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7A73A-F504-4CA5-9985-63AA054B7CFA}" type="datetimeFigureOut">
              <a:rPr lang="en-US" smtClean="0"/>
              <a:t>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5499A-ADEB-4415-9644-E7A7247206E1}" type="slidenum">
              <a:rPr lang="en-US" smtClean="0"/>
              <a:t>‹#›</a:t>
            </a:fld>
            <a:endParaRPr lang="en-US"/>
          </a:p>
        </p:txBody>
      </p:sp>
    </p:spTree>
    <p:extLst>
      <p:ext uri="{BB962C8B-B14F-4D97-AF65-F5344CB8AC3E}">
        <p14:creationId xmlns:p14="http://schemas.microsoft.com/office/powerpoint/2010/main" val="1036586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1"/>
            <a:ext cx="8534400" cy="5791199"/>
          </a:xfrm>
        </p:spPr>
        <p:txBody>
          <a:bodyPr>
            <a:normAutofit/>
          </a:bodyPr>
          <a:lstStyle/>
          <a:p>
            <a:r>
              <a:rPr lang="ar-IQ" sz="5400" dirty="0" smtClean="0"/>
              <a:t>عقيدة </a:t>
            </a:r>
            <a:br>
              <a:rPr lang="ar-IQ" sz="5400" dirty="0" smtClean="0"/>
            </a:br>
            <a:r>
              <a:rPr lang="ar-IQ" sz="5400" dirty="0" smtClean="0">
                <a:solidFill>
                  <a:srgbClr val="FF0000"/>
                </a:solidFill>
              </a:rPr>
              <a:t>خلود</a:t>
            </a:r>
            <a:br>
              <a:rPr lang="ar-IQ" sz="5400" dirty="0" smtClean="0">
                <a:solidFill>
                  <a:srgbClr val="FF0000"/>
                </a:solidFill>
              </a:rPr>
            </a:br>
            <a:r>
              <a:rPr lang="ar-IQ" sz="5400" smtClean="0"/>
              <a:t> </a:t>
            </a:r>
            <a:r>
              <a:rPr lang="ar-IQ" sz="5400" smtClean="0"/>
              <a:t>الروح </a:t>
            </a:r>
            <a:r>
              <a:rPr lang="ar-IQ" sz="5400" dirty="0" smtClean="0"/>
              <a:t>عند العراقيين القدماء</a:t>
            </a:r>
            <a:br>
              <a:rPr lang="ar-IQ" sz="5400" dirty="0" smtClean="0"/>
            </a:br>
            <a:endParaRPr lang="en-US" sz="5400" dirty="0"/>
          </a:p>
        </p:txBody>
      </p:sp>
      <p:sp>
        <p:nvSpPr>
          <p:cNvPr id="3" name="Subtitle 2"/>
          <p:cNvSpPr>
            <a:spLocks noGrp="1"/>
          </p:cNvSpPr>
          <p:nvPr>
            <p:ph type="subTitle" idx="1"/>
          </p:nvPr>
        </p:nvSpPr>
        <p:spPr>
          <a:xfrm>
            <a:off x="838200" y="7391400"/>
            <a:ext cx="7086600" cy="228600"/>
          </a:xfrm>
        </p:spPr>
        <p:txBody>
          <a:bodyPr>
            <a:normAutofit fontScale="32500" lnSpcReduction="20000"/>
          </a:bodyPr>
          <a:lstStyle/>
          <a:p>
            <a:endParaRPr lang="en-US" dirty="0"/>
          </a:p>
        </p:txBody>
      </p:sp>
    </p:spTree>
    <p:extLst>
      <p:ext uri="{BB962C8B-B14F-4D97-AF65-F5344CB8AC3E}">
        <p14:creationId xmlns:p14="http://schemas.microsoft.com/office/powerpoint/2010/main" val="59754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371599"/>
          </a:xfrm>
        </p:spPr>
        <p:txBody>
          <a:bodyPr>
            <a:normAutofit/>
          </a:bodyPr>
          <a:lstStyle/>
          <a:p>
            <a:r>
              <a:rPr lang="ar-IQ" b="1" u="sng" dirty="0">
                <a:solidFill>
                  <a:srgbClr val="FF0000"/>
                </a:solidFill>
                <a:ea typeface="Calibri"/>
                <a:cs typeface="Arial"/>
              </a:rPr>
              <a:t>خلود </a:t>
            </a:r>
            <a:r>
              <a:rPr lang="ar-IQ" b="1" u="sng" dirty="0" smtClean="0">
                <a:solidFill>
                  <a:srgbClr val="FF0000"/>
                </a:solidFill>
                <a:ea typeface="Calibri"/>
                <a:cs typeface="Arial"/>
              </a:rPr>
              <a:t>و روح </a:t>
            </a:r>
            <a:r>
              <a:rPr lang="ar-IQ" b="1" u="sng" dirty="0">
                <a:solidFill>
                  <a:srgbClr val="FF0000"/>
                </a:solidFill>
                <a:ea typeface="Calibri"/>
                <a:cs typeface="Arial"/>
              </a:rPr>
              <a:t>لغة وأصطلاحا:</a:t>
            </a:r>
            <a:endParaRPr lang="en-US" dirty="0"/>
          </a:p>
        </p:txBody>
      </p:sp>
      <p:sp>
        <p:nvSpPr>
          <p:cNvPr id="3" name="Subtitle 2"/>
          <p:cNvSpPr>
            <a:spLocks noGrp="1"/>
          </p:cNvSpPr>
          <p:nvPr>
            <p:ph type="subTitle" idx="1"/>
          </p:nvPr>
        </p:nvSpPr>
        <p:spPr>
          <a:xfrm>
            <a:off x="762000" y="2209800"/>
            <a:ext cx="7543800" cy="4343400"/>
          </a:xfrm>
        </p:spPr>
        <p:txBody>
          <a:bodyPr>
            <a:normAutofit fontScale="77500" lnSpcReduction="20000"/>
          </a:bodyPr>
          <a:lstStyle/>
          <a:p>
            <a:pPr algn="r">
              <a:lnSpc>
                <a:spcPct val="115000"/>
              </a:lnSpc>
              <a:spcBef>
                <a:spcPts val="0"/>
              </a:spcBef>
              <a:spcAft>
                <a:spcPts val="1000"/>
              </a:spcAft>
            </a:pPr>
            <a:r>
              <a:rPr lang="ar-IQ" b="1" u="sng" dirty="0" smtClean="0">
                <a:solidFill>
                  <a:srgbClr val="9BBB59"/>
                </a:solidFill>
                <a:ea typeface="Calibri"/>
              </a:rPr>
              <a:t>روح </a:t>
            </a:r>
            <a:r>
              <a:rPr lang="ar-IQ" b="1" dirty="0">
                <a:ea typeface="Calibri"/>
              </a:rPr>
              <a:t>:</a:t>
            </a:r>
            <a:r>
              <a:rPr lang="ar-IQ" dirty="0">
                <a:ea typeface="Calibri"/>
              </a:rPr>
              <a:t> هو أسم علم مؤنث , ومعناه الرحمة.و روح الأنسان بعد مماته تسمى سومريا (كيدم) وأكديا ((أيطيمو))وان هذه الروح هي التي تتحمل حسنات  أو سيئات الشخص المتوفي ومقر سكن الروح هو العالم السفلي وهذا العالم كان محاطا بسبعة أسوار وبنهر </a:t>
            </a:r>
            <a:r>
              <a:rPr lang="ar-IQ" dirty="0" smtClean="0">
                <a:ea typeface="Calibri"/>
              </a:rPr>
              <a:t> </a:t>
            </a:r>
            <a:r>
              <a:rPr lang="ar-IQ" dirty="0">
                <a:ea typeface="Calibri"/>
              </a:rPr>
              <a:t>يحيط بالسور الأول منه يسمى (خوبور). وأن الوصول الى العالم السفلي كان يتم من خلال عدة منافذ، الأول من خلال حفرة القبر والثاني من خلال المدخل الرئيسي الموجود في مدينة الوركاء. ).(فوزي،1985،ص179).</a:t>
            </a:r>
            <a:endParaRPr lang="en-US" sz="2400" dirty="0">
              <a:ea typeface="Calibri"/>
              <a:cs typeface="Arial"/>
            </a:endParaRPr>
          </a:p>
          <a:p>
            <a:r>
              <a:rPr lang="ar-IQ" b="1" u="sng" dirty="0">
                <a:solidFill>
                  <a:srgbClr val="9BBB59"/>
                </a:solidFill>
                <a:ea typeface="Calibri"/>
              </a:rPr>
              <a:t>خلود</a:t>
            </a:r>
            <a:r>
              <a:rPr lang="ar-IQ" dirty="0">
                <a:ea typeface="Calibri"/>
              </a:rPr>
              <a:t>: وهو أسم مؤنث أيضا,يحمل معنى تبري الشيء من أعتراض الفساد و كذلك على البقاء على الحالة الدائمة,كما يحمل نفس الصفات أسم خالد ومعناه البقاء والدوام.</a:t>
            </a:r>
            <a:endParaRPr lang="en-US" dirty="0">
              <a:solidFill>
                <a:prstClr val="black">
                  <a:tint val="75000"/>
                </a:prstClr>
              </a:solidFill>
            </a:endParaRPr>
          </a:p>
        </p:txBody>
      </p:sp>
    </p:spTree>
    <p:extLst>
      <p:ext uri="{BB962C8B-B14F-4D97-AF65-F5344CB8AC3E}">
        <p14:creationId xmlns:p14="http://schemas.microsoft.com/office/powerpoint/2010/main" val="456899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1"/>
            <a:ext cx="7772400" cy="1066800"/>
          </a:xfrm>
        </p:spPr>
        <p:txBody>
          <a:bodyPr>
            <a:normAutofit fontScale="90000"/>
          </a:bodyPr>
          <a:lstStyle/>
          <a:p>
            <a:r>
              <a:rPr lang="ar-IQ" dirty="0" smtClean="0"/>
              <a:t>بدايات ظهور أعتقاد الموت والخلود روح الأنسان</a:t>
            </a:r>
            <a:endParaRPr lang="en-US" dirty="0"/>
          </a:p>
        </p:txBody>
      </p:sp>
      <p:sp>
        <p:nvSpPr>
          <p:cNvPr id="3" name="Subtitle 2"/>
          <p:cNvSpPr>
            <a:spLocks noGrp="1"/>
          </p:cNvSpPr>
          <p:nvPr>
            <p:ph type="subTitle" idx="1"/>
          </p:nvPr>
        </p:nvSpPr>
        <p:spPr>
          <a:xfrm>
            <a:off x="762000" y="1676400"/>
            <a:ext cx="7848600" cy="4572000"/>
          </a:xfrm>
        </p:spPr>
        <p:txBody>
          <a:bodyPr>
            <a:normAutofit fontScale="77500" lnSpcReduction="20000"/>
          </a:bodyPr>
          <a:lstStyle/>
          <a:p>
            <a:pPr algn="r">
              <a:lnSpc>
                <a:spcPct val="115000"/>
              </a:lnSpc>
              <a:spcBef>
                <a:spcPts val="0"/>
              </a:spcBef>
              <a:spcAft>
                <a:spcPts val="1000"/>
              </a:spcAft>
            </a:pPr>
            <a:r>
              <a:rPr lang="ar-IQ" dirty="0">
                <a:ea typeface="Calibri"/>
              </a:rPr>
              <a:t>أن مبدأ التطور الذي يتحكم في جميع  النتاجات البشرية سواء كانت تلك النتاجات مادية أم فكرية يفرض علينا القول بان المعتقدات الدينية لفترة العصور التاريخية لابد وان تكون منشعبة عن  المعتقدات التي سادت خلال الحضارات الزراعية والتي انتشرت في الأقسام الشمال و الجنوب العراق (فوزي:حضارة العراق ،ج3، 1985،ص145) وكان أنسان نياندرتال أو (شانيدر)أول من أمتلك شعورا دينيا وأعتقادا بحياة  مابعد الموت حسب رأي الكاتب(غسان طه ياسين)(غسان،1976،ص191-196).</a:t>
            </a:r>
            <a:endParaRPr lang="en-US" sz="2400" dirty="0">
              <a:ea typeface="Calibri"/>
              <a:cs typeface="Arial"/>
            </a:endParaRPr>
          </a:p>
          <a:p>
            <a:r>
              <a:rPr lang="ar-IQ" dirty="0">
                <a:ea typeface="Calibri"/>
              </a:rPr>
              <a:t> أعتقد العراقيين القدماء بأن الموت نهاية لكل أنسان وان الخلود غير ممكن الا للآلهة  وبالرغم من حقيقته الموت التي شهدتها الأنسان عبر جميع مراحله , </a:t>
            </a:r>
            <a:r>
              <a:rPr lang="ar-IQ" dirty="0">
                <a:solidFill>
                  <a:srgbClr val="FF0000"/>
                </a:solidFill>
                <a:ea typeface="Calibri"/>
              </a:rPr>
              <a:t>الا أن الموت لم يتمكن من أنهاء الحياة مطلقا  من على سطح الأرض  وانما مجرد أنفصال الروح عن الجسد حيث  يستقر الجسد في القبر تنزل الروح الى( العالم السفلي أي العالم الأموات)</a:t>
            </a:r>
            <a:r>
              <a:rPr lang="ar-IQ" dirty="0">
                <a:ea typeface="Calibri"/>
              </a:rPr>
              <a:t>.(باقر ,طه:1980،ج2،ص23).</a:t>
            </a:r>
            <a:endParaRPr lang="en-US" dirty="0">
              <a:solidFill>
                <a:prstClr val="black">
                  <a:tint val="75000"/>
                </a:prstClr>
              </a:solidFill>
            </a:endParaRPr>
          </a:p>
        </p:txBody>
      </p:sp>
    </p:spTree>
    <p:extLst>
      <p:ext uri="{BB962C8B-B14F-4D97-AF65-F5344CB8AC3E}">
        <p14:creationId xmlns:p14="http://schemas.microsoft.com/office/powerpoint/2010/main" val="391675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848600" cy="838200"/>
          </a:xfrm>
        </p:spPr>
        <p:txBody>
          <a:bodyPr>
            <a:normAutofit/>
          </a:bodyPr>
          <a:lstStyle/>
          <a:p>
            <a:pPr lvl="0">
              <a:lnSpc>
                <a:spcPct val="115000"/>
              </a:lnSpc>
              <a:spcBef>
                <a:spcPts val="0"/>
              </a:spcBef>
              <a:spcAft>
                <a:spcPts val="1000"/>
              </a:spcAft>
            </a:pPr>
            <a:r>
              <a:rPr lang="ar-IQ" sz="2800" b="1" u="sng" dirty="0">
                <a:solidFill>
                  <a:srgbClr val="FF0000"/>
                </a:solidFill>
                <a:ea typeface="Calibri"/>
                <a:cs typeface="Arial"/>
              </a:rPr>
              <a:t>رمز خلود</a:t>
            </a:r>
            <a:endParaRPr lang="en-US" sz="2100" dirty="0">
              <a:solidFill>
                <a:prstClr val="black">
                  <a:tint val="75000"/>
                </a:prstClr>
              </a:solidFill>
              <a:ea typeface="Calibri"/>
              <a:cs typeface="Arial"/>
            </a:endParaRPr>
          </a:p>
        </p:txBody>
      </p:sp>
      <p:sp>
        <p:nvSpPr>
          <p:cNvPr id="3" name="Subtitle 2"/>
          <p:cNvSpPr>
            <a:spLocks noGrp="1"/>
          </p:cNvSpPr>
          <p:nvPr>
            <p:ph type="subTitle" idx="1"/>
          </p:nvPr>
        </p:nvSpPr>
        <p:spPr>
          <a:xfrm>
            <a:off x="609600" y="1066800"/>
            <a:ext cx="8229600" cy="5029200"/>
          </a:xfrm>
        </p:spPr>
        <p:txBody>
          <a:bodyPr>
            <a:normAutofit fontScale="92500" lnSpcReduction="10000"/>
          </a:bodyPr>
          <a:lstStyle/>
          <a:p>
            <a:pPr algn="r">
              <a:lnSpc>
                <a:spcPct val="115000"/>
              </a:lnSpc>
              <a:spcBef>
                <a:spcPts val="0"/>
              </a:spcBef>
              <a:spcAft>
                <a:spcPts val="1000"/>
              </a:spcAft>
            </a:pPr>
            <a:r>
              <a:rPr lang="ar-IQ" dirty="0" smtClean="0">
                <a:ea typeface="Calibri"/>
              </a:rPr>
              <a:t>وقد رمزخلود عند  العراقيين  القدماء </a:t>
            </a:r>
            <a:r>
              <a:rPr lang="ar-IQ" dirty="0" smtClean="0">
                <a:solidFill>
                  <a:srgbClr val="FF0000"/>
                </a:solidFill>
                <a:ea typeface="Calibri"/>
              </a:rPr>
              <a:t>باللون الأحمر </a:t>
            </a:r>
            <a:r>
              <a:rPr lang="ar-IQ" dirty="0" smtClean="0">
                <a:solidFill>
                  <a:schemeClr val="tx1"/>
                </a:solidFill>
                <a:ea typeface="Calibri"/>
              </a:rPr>
              <a:t>اعتمادا</a:t>
            </a:r>
            <a:r>
              <a:rPr lang="ar-IQ" dirty="0" smtClean="0">
                <a:solidFill>
                  <a:srgbClr val="FF0000"/>
                </a:solidFill>
                <a:ea typeface="Calibri"/>
              </a:rPr>
              <a:t> </a:t>
            </a:r>
            <a:r>
              <a:rPr lang="ar-IQ" dirty="0" smtClean="0">
                <a:ea typeface="Calibri"/>
              </a:rPr>
              <a:t>الى  علاقة  جدلية  بين الحياة والموت . </a:t>
            </a:r>
            <a:r>
              <a:rPr lang="ar-IQ" dirty="0">
                <a:ea typeface="Calibri"/>
              </a:rPr>
              <a:t>والذي مانزال  نستخدمه حتى الآن للدلالة عن (</a:t>
            </a:r>
            <a:r>
              <a:rPr lang="ar-IQ" dirty="0">
                <a:solidFill>
                  <a:srgbClr val="FF0000"/>
                </a:solidFill>
                <a:ea typeface="Calibri"/>
              </a:rPr>
              <a:t>الحب </a:t>
            </a:r>
            <a:r>
              <a:rPr lang="ar-IQ" dirty="0">
                <a:ea typeface="Calibri"/>
              </a:rPr>
              <a:t>)وأي استمرارية الحياة وللدلالة أيضا على الخطر أي (</a:t>
            </a:r>
            <a:r>
              <a:rPr lang="ar-IQ" dirty="0">
                <a:solidFill>
                  <a:srgbClr val="FF0000"/>
                </a:solidFill>
                <a:ea typeface="Calibri"/>
              </a:rPr>
              <a:t>الموت</a:t>
            </a:r>
            <a:r>
              <a:rPr lang="ar-IQ" dirty="0">
                <a:ea typeface="Calibri"/>
              </a:rPr>
              <a:t>).(فوزي،1985،ص177). وكذلك اعتقدوا بان الموت ما هو في حقيقته الا (أختفاء المؤقت) عن الحياة  وبعد ذلك يعود الميت الى الحياة </a:t>
            </a:r>
            <a:r>
              <a:rPr lang="ar-IQ" dirty="0" smtClean="0">
                <a:ea typeface="Calibri"/>
              </a:rPr>
              <a:t>.</a:t>
            </a:r>
            <a:endParaRPr lang="en-US" sz="2400" dirty="0">
              <a:ea typeface="Calibri"/>
              <a:cs typeface="Arial"/>
            </a:endParaRPr>
          </a:p>
          <a:p>
            <a:pPr algn="r">
              <a:lnSpc>
                <a:spcPct val="115000"/>
              </a:lnSpc>
              <a:spcBef>
                <a:spcPts val="0"/>
              </a:spcBef>
              <a:spcAft>
                <a:spcPts val="1000"/>
              </a:spcAft>
            </a:pPr>
            <a:r>
              <a:rPr lang="ar-IQ" dirty="0">
                <a:ea typeface="Calibri"/>
              </a:rPr>
              <a:t> </a:t>
            </a:r>
            <a:endParaRPr lang="en-US" sz="2400" dirty="0">
              <a:ea typeface="Calibri"/>
              <a:cs typeface="Arial"/>
            </a:endParaRPr>
          </a:p>
          <a:p>
            <a:pPr algn="r">
              <a:lnSpc>
                <a:spcPct val="115000"/>
              </a:lnSpc>
              <a:spcBef>
                <a:spcPts val="0"/>
              </a:spcBef>
              <a:spcAft>
                <a:spcPts val="1000"/>
              </a:spcAft>
            </a:pPr>
            <a:r>
              <a:rPr lang="ar-IQ" dirty="0">
                <a:ea typeface="Calibri"/>
              </a:rPr>
              <a:t> </a:t>
            </a:r>
            <a:endParaRPr lang="en-US" sz="2400" dirty="0">
              <a:ea typeface="Calibri"/>
              <a:cs typeface="Arial"/>
            </a:endParaRPr>
          </a:p>
          <a:p>
            <a:pPr algn="r">
              <a:lnSpc>
                <a:spcPct val="115000"/>
              </a:lnSpc>
              <a:spcBef>
                <a:spcPts val="0"/>
              </a:spcBef>
              <a:spcAft>
                <a:spcPts val="1000"/>
              </a:spcAft>
            </a:pPr>
            <a:r>
              <a:rPr lang="ar-IQ" dirty="0">
                <a:ea typeface="Calibri"/>
              </a:rPr>
              <a:t> </a:t>
            </a:r>
            <a:endParaRPr lang="en-US" sz="2400" dirty="0">
              <a:ea typeface="Calibri"/>
              <a:cs typeface="Arial"/>
            </a:endParaRPr>
          </a:p>
        </p:txBody>
      </p:sp>
    </p:spTree>
    <p:extLst>
      <p:ext uri="{BB962C8B-B14F-4D97-AF65-F5344CB8AC3E}">
        <p14:creationId xmlns:p14="http://schemas.microsoft.com/office/powerpoint/2010/main" val="312840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696200" cy="1142999"/>
          </a:xfrm>
        </p:spPr>
        <p:txBody>
          <a:bodyPr>
            <a:normAutofit/>
          </a:bodyPr>
          <a:lstStyle/>
          <a:p>
            <a:pPr lvl="0">
              <a:lnSpc>
                <a:spcPct val="115000"/>
              </a:lnSpc>
              <a:spcBef>
                <a:spcPts val="0"/>
              </a:spcBef>
              <a:spcAft>
                <a:spcPts val="1000"/>
              </a:spcAft>
            </a:pPr>
            <a:r>
              <a:rPr lang="ar-IQ" sz="3200" b="1" u="sng" dirty="0">
                <a:solidFill>
                  <a:srgbClr val="FF0000"/>
                </a:solidFill>
                <a:ea typeface="Calibri"/>
                <a:cs typeface="Arial"/>
              </a:rPr>
              <a:t>أنواع الخلود</a:t>
            </a:r>
            <a:endParaRPr lang="en-US" sz="3200" dirty="0">
              <a:solidFill>
                <a:prstClr val="black">
                  <a:tint val="75000"/>
                </a:prstClr>
              </a:solidFill>
              <a:ea typeface="Calibri"/>
              <a:cs typeface="Arial"/>
            </a:endParaRPr>
          </a:p>
        </p:txBody>
      </p:sp>
      <p:sp>
        <p:nvSpPr>
          <p:cNvPr id="3" name="Subtitle 2"/>
          <p:cNvSpPr>
            <a:spLocks noGrp="1"/>
          </p:cNvSpPr>
          <p:nvPr>
            <p:ph type="subTitle" idx="1"/>
          </p:nvPr>
        </p:nvSpPr>
        <p:spPr>
          <a:xfrm>
            <a:off x="685800" y="1295400"/>
            <a:ext cx="7924800" cy="5105400"/>
          </a:xfrm>
        </p:spPr>
        <p:txBody>
          <a:bodyPr>
            <a:normAutofit/>
          </a:bodyPr>
          <a:lstStyle/>
          <a:p>
            <a:pPr algn="r">
              <a:lnSpc>
                <a:spcPct val="115000"/>
              </a:lnSpc>
              <a:spcBef>
                <a:spcPts val="0"/>
              </a:spcBef>
              <a:spcAft>
                <a:spcPts val="1000"/>
              </a:spcAft>
            </a:pPr>
            <a:r>
              <a:rPr lang="ar-IQ" dirty="0" smtClean="0">
                <a:solidFill>
                  <a:srgbClr val="FF0000"/>
                </a:solidFill>
                <a:ea typeface="Calibri"/>
              </a:rPr>
              <a:t>1-خلود </a:t>
            </a:r>
            <a:r>
              <a:rPr lang="ar-IQ" dirty="0">
                <a:solidFill>
                  <a:srgbClr val="FF0000"/>
                </a:solidFill>
                <a:ea typeface="Calibri"/>
              </a:rPr>
              <a:t>تقديم الأعمال الخارقة في الأهمية</a:t>
            </a:r>
            <a:r>
              <a:rPr lang="ar-IQ" dirty="0">
                <a:ea typeface="Calibri"/>
              </a:rPr>
              <a:t>: والتي تخدم البشرية كخلود (أوتونابشتم) لانه نقذ البشرية من الأنقراض.</a:t>
            </a:r>
            <a:endParaRPr lang="en-US" sz="2400" dirty="0">
              <a:ea typeface="Calibri"/>
              <a:cs typeface="Arial"/>
            </a:endParaRPr>
          </a:p>
          <a:p>
            <a:pPr algn="r">
              <a:lnSpc>
                <a:spcPct val="115000"/>
              </a:lnSpc>
              <a:spcBef>
                <a:spcPts val="0"/>
              </a:spcBef>
              <a:spcAft>
                <a:spcPts val="1000"/>
              </a:spcAft>
            </a:pPr>
            <a:r>
              <a:rPr lang="ar-IQ" dirty="0">
                <a:solidFill>
                  <a:srgbClr val="FF0000"/>
                </a:solidFill>
                <a:ea typeface="Calibri"/>
              </a:rPr>
              <a:t>2</a:t>
            </a:r>
            <a:r>
              <a:rPr lang="ar-IQ" dirty="0">
                <a:ea typeface="Calibri"/>
              </a:rPr>
              <a:t>- </a:t>
            </a:r>
            <a:r>
              <a:rPr lang="ar-IQ" dirty="0">
                <a:solidFill>
                  <a:srgbClr val="FF0000"/>
                </a:solidFill>
                <a:ea typeface="Calibri"/>
              </a:rPr>
              <a:t>الخلود معنوي</a:t>
            </a:r>
            <a:r>
              <a:rPr lang="ar-IQ" dirty="0">
                <a:ea typeface="Calibri"/>
              </a:rPr>
              <a:t>:يضحي الواحد منهم بنفسه من اجل الوطن وافضل الأمثلة على ذلك الملاحم التي تحدثت عن الأعمال العسكرية للملكين من ملوك سلالة الوركاء الأول (أينمركار-لوكال بندا(2700-2600ق.م</a:t>
            </a:r>
            <a:r>
              <a:rPr lang="ar-IQ" dirty="0" smtClean="0">
                <a:ea typeface="Calibri"/>
              </a:rPr>
              <a:t>).</a:t>
            </a:r>
            <a:endParaRPr lang="en-US" sz="2400" dirty="0">
              <a:ea typeface="Calibri"/>
              <a:cs typeface="Arial"/>
            </a:endParaRPr>
          </a:p>
        </p:txBody>
      </p:sp>
    </p:spTree>
    <p:extLst>
      <p:ext uri="{BB962C8B-B14F-4D97-AF65-F5344CB8AC3E}">
        <p14:creationId xmlns:p14="http://schemas.microsoft.com/office/powerpoint/2010/main" val="387527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371599"/>
          </a:xfrm>
        </p:spPr>
        <p:txBody>
          <a:bodyPr/>
          <a:lstStyle/>
          <a:p>
            <a:r>
              <a:rPr lang="ar-IQ" smtClean="0">
                <a:solidFill>
                  <a:srgbClr val="FF0000"/>
                </a:solidFill>
              </a:rPr>
              <a:t>بحث عن خلود</a:t>
            </a:r>
            <a:endParaRPr lang="en-US" dirty="0">
              <a:solidFill>
                <a:srgbClr val="FF0000"/>
              </a:solidFill>
            </a:endParaRPr>
          </a:p>
        </p:txBody>
      </p:sp>
      <p:sp>
        <p:nvSpPr>
          <p:cNvPr id="3" name="Subtitle 2"/>
          <p:cNvSpPr>
            <a:spLocks noGrp="1"/>
          </p:cNvSpPr>
          <p:nvPr>
            <p:ph type="subTitle" idx="1"/>
          </p:nvPr>
        </p:nvSpPr>
        <p:spPr>
          <a:xfrm>
            <a:off x="762000" y="2057400"/>
            <a:ext cx="7620000" cy="3581400"/>
          </a:xfrm>
        </p:spPr>
        <p:txBody>
          <a:bodyPr/>
          <a:lstStyle/>
          <a:p>
            <a:r>
              <a:rPr lang="ar-IQ" dirty="0">
                <a:ea typeface="Calibri"/>
              </a:rPr>
              <a:t>العراقيين القدماء اكدوا على بقاء  الصلة الوثيقة بين روح الميت في العالم السفلي  وبين جسده في القبر .آمن سكان بلاد الرافدين ايمانا عميقا بالموت ولكن لم يقدر الى الحصول على الخلود ,كما جاء في ملحمة كلكامش قد استسلم البطل  في نهاية المطاف الى القدر بعد فشل في الحصول على الخلود على الرغم مما كان يتمتع به من صفات خارقة لعل ابرزها  ان ثلثي مادته من مادة الآلهة.</a:t>
            </a:r>
            <a:endParaRPr lang="en-US" dirty="0"/>
          </a:p>
        </p:txBody>
      </p:sp>
    </p:spTree>
    <p:extLst>
      <p:ext uri="{BB962C8B-B14F-4D97-AF65-F5344CB8AC3E}">
        <p14:creationId xmlns:p14="http://schemas.microsoft.com/office/powerpoint/2010/main" val="124414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
            <a:ext cx="7848600" cy="838200"/>
          </a:xfrm>
        </p:spPr>
        <p:txBody>
          <a:bodyPr>
            <a:normAutofit/>
          </a:bodyPr>
          <a:lstStyle/>
          <a:p>
            <a:r>
              <a:rPr lang="ar-IQ" dirty="0" smtClean="0">
                <a:solidFill>
                  <a:srgbClr val="FF0000"/>
                </a:solidFill>
              </a:rPr>
              <a:t> الطقوس وآثار بحث عن خلود</a:t>
            </a:r>
            <a:endParaRPr lang="en-US" dirty="0">
              <a:solidFill>
                <a:srgbClr val="FF0000"/>
              </a:solidFill>
            </a:endParaRPr>
          </a:p>
        </p:txBody>
      </p:sp>
      <p:sp>
        <p:nvSpPr>
          <p:cNvPr id="3" name="Subtitle 2"/>
          <p:cNvSpPr>
            <a:spLocks noGrp="1"/>
          </p:cNvSpPr>
          <p:nvPr>
            <p:ph type="subTitle" idx="1"/>
          </p:nvPr>
        </p:nvSpPr>
        <p:spPr>
          <a:xfrm>
            <a:off x="609600" y="990600"/>
            <a:ext cx="8001000" cy="5791200"/>
          </a:xfrm>
        </p:spPr>
        <p:txBody>
          <a:bodyPr>
            <a:normAutofit fontScale="85000" lnSpcReduction="10000"/>
          </a:bodyPr>
          <a:lstStyle/>
          <a:p>
            <a:pPr marL="342900" lvl="0" indent="-342900" algn="r">
              <a:lnSpc>
                <a:spcPct val="115000"/>
              </a:lnSpc>
              <a:spcBef>
                <a:spcPts val="0"/>
              </a:spcBef>
              <a:spcAft>
                <a:spcPts val="1000"/>
              </a:spcAft>
              <a:buFont typeface="Times New Roman"/>
              <a:buChar char="•"/>
              <a:tabLst>
                <a:tab pos="457200" algn="l"/>
              </a:tabLst>
            </a:pPr>
            <a:r>
              <a:rPr lang="ar-IQ" b="1" dirty="0">
                <a:solidFill>
                  <a:srgbClr val="FF0000"/>
                </a:solidFill>
                <a:ea typeface="Calibri"/>
              </a:rPr>
              <a:t> </a:t>
            </a:r>
            <a:endParaRPr lang="en-US" sz="2400" dirty="0">
              <a:ea typeface="Calibri"/>
              <a:cs typeface="Arial"/>
            </a:endParaRPr>
          </a:p>
          <a:p>
            <a:pPr marL="342900" lvl="0" indent="-342900" algn="r">
              <a:lnSpc>
                <a:spcPct val="115000"/>
              </a:lnSpc>
              <a:spcBef>
                <a:spcPts val="0"/>
              </a:spcBef>
              <a:spcAft>
                <a:spcPts val="1000"/>
              </a:spcAft>
              <a:buFont typeface="Times New Roman"/>
              <a:buChar char="•"/>
              <a:tabLst>
                <a:tab pos="457200" algn="l"/>
              </a:tabLst>
            </a:pPr>
            <a:r>
              <a:rPr lang="ar-IQ" sz="3100" dirty="0">
                <a:solidFill>
                  <a:prstClr val="black">
                    <a:tint val="75000"/>
                  </a:prstClr>
                </a:solidFill>
                <a:ea typeface="Calibri"/>
              </a:rPr>
              <a:t>يعتقد االعراقيين القدماء ان الانسان خلق ليعمل للعالم الاخر من خلال عبادة الالهة وبناء معابد ليخلد في العالم الاخر وتبقى روحه مستقرة.</a:t>
            </a:r>
            <a:endParaRPr lang="en-US" sz="2400" dirty="0">
              <a:solidFill>
                <a:prstClr val="black">
                  <a:tint val="75000"/>
                </a:prstClr>
              </a:solidFill>
              <a:ea typeface="Calibri"/>
              <a:cs typeface="Arial"/>
            </a:endParaRPr>
          </a:p>
          <a:p>
            <a:pPr algn="r">
              <a:lnSpc>
                <a:spcPct val="115000"/>
              </a:lnSpc>
              <a:spcBef>
                <a:spcPts val="0"/>
              </a:spcBef>
              <a:spcAft>
                <a:spcPts val="1000"/>
              </a:spcAft>
            </a:pPr>
            <a:r>
              <a:rPr lang="ar-IQ" dirty="0" smtClean="0">
                <a:ea typeface="Calibri"/>
              </a:rPr>
              <a:t>1-شعائر </a:t>
            </a:r>
            <a:r>
              <a:rPr lang="ar-IQ" dirty="0">
                <a:ea typeface="Calibri"/>
              </a:rPr>
              <a:t>الدينية وتقديم من خلالها الأطعمة و الأشربة.</a:t>
            </a:r>
            <a:endParaRPr lang="en-US" sz="2400" dirty="0">
              <a:ea typeface="Calibri"/>
              <a:cs typeface="Arial"/>
            </a:endParaRPr>
          </a:p>
          <a:p>
            <a:pPr algn="r">
              <a:lnSpc>
                <a:spcPct val="115000"/>
              </a:lnSpc>
              <a:spcBef>
                <a:spcPts val="0"/>
              </a:spcBef>
              <a:spcAft>
                <a:spcPts val="1000"/>
              </a:spcAft>
            </a:pPr>
            <a:r>
              <a:rPr lang="ar-IQ" dirty="0">
                <a:ea typeface="Calibri"/>
              </a:rPr>
              <a:t>2-أساطير والقصص والملاحم السومرية والبابلية.الأمثال/ أسطورة كلكامش و أنكيدو وأسطورة نزول الآلهة انانا (عشتار) واسطورة ايتانا.................</a:t>
            </a:r>
            <a:endParaRPr lang="en-US" sz="2400" dirty="0">
              <a:ea typeface="Calibri"/>
              <a:cs typeface="Arial"/>
            </a:endParaRPr>
          </a:p>
          <a:p>
            <a:pPr algn="r">
              <a:lnSpc>
                <a:spcPct val="115000"/>
              </a:lnSpc>
              <a:spcBef>
                <a:spcPts val="0"/>
              </a:spcBef>
              <a:spcAft>
                <a:spcPts val="1000"/>
              </a:spcAft>
            </a:pPr>
            <a:r>
              <a:rPr lang="ar-IQ" dirty="0">
                <a:ea typeface="Calibri"/>
              </a:rPr>
              <a:t>3- الموتى الذين خلفوا ذرية ولد واحد أو ولدان أو أكثر عن حال من كان له سبعة أولاد تشعر مزيد من الراحة والأستقرار الى الروح في عالمها الآخر وتكون فرصته كبيرة في الحصول على مزيد من القرابين </a:t>
            </a:r>
            <a:r>
              <a:rPr lang="ar-IQ" dirty="0" smtClean="0">
                <a:ea typeface="Calibri"/>
              </a:rPr>
              <a:t>والنذور من </a:t>
            </a:r>
            <a:r>
              <a:rPr lang="ar-IQ" dirty="0">
                <a:ea typeface="Calibri"/>
              </a:rPr>
              <a:t>أبنائه بعد الموته ويكون سببا في جلب السعادة  الى روحه في </a:t>
            </a:r>
            <a:r>
              <a:rPr lang="ar-IQ" dirty="0" smtClean="0">
                <a:ea typeface="Calibri"/>
              </a:rPr>
              <a:t>.ا.</a:t>
            </a:r>
            <a:endParaRPr lang="en-US" sz="2400" dirty="0">
              <a:ea typeface="Calibri"/>
              <a:cs typeface="Arial"/>
            </a:endParaRPr>
          </a:p>
        </p:txBody>
      </p:sp>
    </p:spTree>
    <p:extLst>
      <p:ext uri="{BB962C8B-B14F-4D97-AF65-F5344CB8AC3E}">
        <p14:creationId xmlns:p14="http://schemas.microsoft.com/office/powerpoint/2010/main" val="2724654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89113"/>
            <a:ext cx="6096000"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59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TotalTime>
  <Words>456</Words>
  <Application>Microsoft Office PowerPoint</Application>
  <PresentationFormat>On-screen Show (4:3)</PresentationFormat>
  <Paragraphs>23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عقيدة  خلود  الروح عند العراقيين القدماء </vt:lpstr>
      <vt:lpstr>خلود و روح لغة وأصطلاحا:</vt:lpstr>
      <vt:lpstr>بدايات ظهور أعتقاد الموت والخلود روح الأنسان</vt:lpstr>
      <vt:lpstr>رمز خلود</vt:lpstr>
      <vt:lpstr>أنواع الخلود</vt:lpstr>
      <vt:lpstr>بحث عن خلود</vt:lpstr>
      <vt:lpstr> الطقوس وآثار بحث عن خلود</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عقيدة خلود روح عند العراقيين القدماء</dc:title>
  <dc:creator>DR.Ahmed Saker 2o1O</dc:creator>
  <cp:lastModifiedBy>DR.Ahmed Saker 2o1O</cp:lastModifiedBy>
  <cp:revision>15</cp:revision>
  <dcterms:created xsi:type="dcterms:W3CDTF">2023-01-30T05:54:26Z</dcterms:created>
  <dcterms:modified xsi:type="dcterms:W3CDTF">2023-02-01T08:34:01Z</dcterms:modified>
</cp:coreProperties>
</file>