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303" r:id="rId4"/>
    <p:sldId id="281" r:id="rId5"/>
    <p:sldId id="265" r:id="rId6"/>
    <p:sldId id="266" r:id="rId7"/>
    <p:sldId id="277" r:id="rId8"/>
    <p:sldId id="267" r:id="rId9"/>
    <p:sldId id="268" r:id="rId10"/>
    <p:sldId id="269" r:id="rId11"/>
    <p:sldId id="270" r:id="rId12"/>
    <p:sldId id="271" r:id="rId13"/>
    <p:sldId id="272" r:id="rId14"/>
    <p:sldId id="273" r:id="rId15"/>
    <p:sldId id="278" r:id="rId16"/>
    <p:sldId id="274" r:id="rId17"/>
    <p:sldId id="279" r:id="rId18"/>
    <p:sldId id="302" r:id="rId19"/>
    <p:sldId id="280" r:id="rId20"/>
    <p:sldId id="276"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p:restoredTop sz="94554"/>
  </p:normalViewPr>
  <p:slideViewPr>
    <p:cSldViewPr>
      <p:cViewPr varScale="1">
        <p:scale>
          <a:sx n="98" d="100"/>
          <a:sy n="98" d="100"/>
        </p:scale>
        <p:origin x="1022" y="82"/>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81DA68-6675-4F7E-9561-DB62FE0FE037}" type="datetimeFigureOut">
              <a:rPr lang="en-GB" smtClean="0"/>
              <a:pPr/>
              <a:t>07/02/2022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418836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81DA68-6675-4F7E-9561-DB62FE0FE037}" type="datetimeFigureOut">
              <a:rPr lang="en-GB" smtClean="0"/>
              <a:pPr/>
              <a:t>07/02/2022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2139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81DA68-6675-4F7E-9561-DB62FE0FE037}" type="datetimeFigureOut">
              <a:rPr lang="en-GB" smtClean="0"/>
              <a:pPr/>
              <a:t>07/02/2022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401695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81DA68-6675-4F7E-9561-DB62FE0FE037}" type="datetimeFigureOut">
              <a:rPr lang="en-GB" smtClean="0"/>
              <a:pPr/>
              <a:t>07/02/2022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3072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1DA68-6675-4F7E-9561-DB62FE0FE037}" type="datetimeFigureOut">
              <a:rPr lang="en-GB" smtClean="0"/>
              <a:pPr/>
              <a:t>07/02/2022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294282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81DA68-6675-4F7E-9561-DB62FE0FE037}" type="datetimeFigureOut">
              <a:rPr lang="en-GB" smtClean="0"/>
              <a:pPr/>
              <a:t>07/02/2022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331641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81DA68-6675-4F7E-9561-DB62FE0FE037}" type="datetimeFigureOut">
              <a:rPr lang="en-GB" smtClean="0"/>
              <a:pPr/>
              <a:t>07/02/2022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244076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81DA68-6675-4F7E-9561-DB62FE0FE037}" type="datetimeFigureOut">
              <a:rPr lang="en-GB" smtClean="0"/>
              <a:pPr/>
              <a:t>07/02/2022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55588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1DA68-6675-4F7E-9561-DB62FE0FE037}" type="datetimeFigureOut">
              <a:rPr lang="en-GB" smtClean="0"/>
              <a:pPr/>
              <a:t>07/02/2022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4173775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1DA68-6675-4F7E-9561-DB62FE0FE037}" type="datetimeFigureOut">
              <a:rPr lang="en-GB" smtClean="0"/>
              <a:pPr/>
              <a:t>07/02/2022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158834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1DA68-6675-4F7E-9561-DB62FE0FE037}" type="datetimeFigureOut">
              <a:rPr lang="en-GB" smtClean="0"/>
              <a:pPr/>
              <a:t>07/02/2022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2283240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4681DA68-6675-4F7E-9561-DB62FE0FE037}" type="datetimeFigureOut">
              <a:rPr lang="en-GB" smtClean="0"/>
              <a:pPr/>
              <a:t>07/02/2022</a:t>
            </a:fld>
            <a:endParaRPr lang="en-GB" dirty="0"/>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1248032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57233"/>
            <a:ext cx="4608512" cy="1800200"/>
          </a:xfrm>
        </p:spPr>
        <p:txBody>
          <a:bodyPr>
            <a:no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English </a:t>
            </a:r>
            <a:r>
              <a:rPr lang="en-GB" sz="3200" dirty="0">
                <a:latin typeface="Tahoma" panose="020B0604030504040204" pitchFamily="34" charset="0"/>
                <a:ea typeface="Tahoma" panose="020B0604030504040204" pitchFamily="34" charset="0"/>
                <a:cs typeface="Tahoma" panose="020B0604030504040204" pitchFamily="34" charset="0"/>
              </a:rPr>
              <a:t>f</a:t>
            </a:r>
            <a:r>
              <a:rPr lang="en-GB" sz="3200" dirty="0" smtClean="0">
                <a:latin typeface="Tahoma" panose="020B0604030504040204" pitchFamily="34" charset="0"/>
                <a:ea typeface="Tahoma" panose="020B0604030504040204" pitchFamily="34" charset="0"/>
                <a:cs typeface="Tahoma" panose="020B0604030504040204" pitchFamily="34" charset="0"/>
              </a:rPr>
              <a:t>or University Students</a:t>
            </a:r>
            <a:br>
              <a:rPr lang="en-GB" sz="3200" dirty="0" smtClean="0">
                <a:latin typeface="Tahoma" panose="020B0604030504040204" pitchFamily="34" charset="0"/>
                <a:ea typeface="Tahoma" panose="020B0604030504040204" pitchFamily="34" charset="0"/>
                <a:cs typeface="Tahoma" panose="020B0604030504040204" pitchFamily="34" charset="0"/>
              </a:rPr>
            </a:br>
            <a:r>
              <a:rPr lang="en-GB" sz="3200" b="1" smtClean="0">
                <a:latin typeface="Tahoma" panose="020B0604030504040204" pitchFamily="34" charset="0"/>
                <a:ea typeface="Tahoma" panose="020B0604030504040204" pitchFamily="34" charset="0"/>
                <a:cs typeface="Tahoma" panose="020B0604030504040204" pitchFamily="34" charset="0"/>
              </a:rPr>
              <a:t>(EUS</a:t>
            </a:r>
            <a:r>
              <a:rPr lang="en-GB" sz="3200" b="1" dirty="0" smtClean="0">
                <a:latin typeface="Tahoma" panose="020B0604030504040204" pitchFamily="34" charset="0"/>
                <a:ea typeface="Tahoma" panose="020B0604030504040204" pitchFamily="34" charset="0"/>
                <a:cs typeface="Tahoma" panose="020B0604030504040204" pitchFamily="34" charset="0"/>
              </a:rPr>
              <a:t>)</a:t>
            </a:r>
            <a:endParaRPr lang="en-GB" sz="32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115616" y="2797493"/>
            <a:ext cx="3744416" cy="1901507"/>
          </a:xfrm>
        </p:spPr>
        <p:txBody>
          <a:bodyPr>
            <a:normAutofit lnSpcReduction="10000"/>
          </a:bodyPr>
          <a:lstStyle/>
          <a:p>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Theme: Education</a:t>
            </a:r>
          </a:p>
          <a:p>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Fresher’s Week</a:t>
            </a:r>
          </a:p>
          <a:p>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(Vocabulary For Listening)</a:t>
            </a:r>
          </a:p>
          <a:p>
            <a:endPar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GB"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97227"/>
            <a:ext cx="4122922" cy="4620513"/>
          </a:xfrm>
          <a:prstGeom prst="rect">
            <a:avLst/>
          </a:prstGeom>
        </p:spPr>
      </p:pic>
    </p:spTree>
    <p:extLst>
      <p:ext uri="{BB962C8B-B14F-4D97-AF65-F5344CB8AC3E}">
        <p14:creationId xmlns:p14="http://schemas.microsoft.com/office/powerpoint/2010/main" val="951859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57233"/>
            <a:ext cx="4608512" cy="1800200"/>
          </a:xfrm>
        </p:spPr>
        <p:txBody>
          <a:bodyPr>
            <a:no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General English For University Students</a:t>
            </a:r>
            <a:br>
              <a:rPr lang="en-GB" sz="3200" dirty="0" smtClean="0">
                <a:latin typeface="Tahoma" panose="020B0604030504040204" pitchFamily="34" charset="0"/>
                <a:ea typeface="Tahoma" panose="020B0604030504040204" pitchFamily="34" charset="0"/>
                <a:cs typeface="Tahoma" panose="020B0604030504040204" pitchFamily="34" charset="0"/>
              </a:rPr>
            </a:br>
            <a:r>
              <a:rPr lang="en-GB" sz="3200" b="1" dirty="0" smtClean="0">
                <a:latin typeface="Tahoma" panose="020B0604030504040204" pitchFamily="34" charset="0"/>
                <a:ea typeface="Tahoma" panose="020B0604030504040204" pitchFamily="34" charset="0"/>
                <a:cs typeface="Tahoma" panose="020B0604030504040204" pitchFamily="34" charset="0"/>
              </a:rPr>
              <a:t>(GEfUS)</a:t>
            </a:r>
            <a:endParaRPr lang="en-GB" sz="32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115616" y="2797493"/>
            <a:ext cx="3744416" cy="1901507"/>
          </a:xfrm>
        </p:spPr>
        <p:txBody>
          <a:bodyPr>
            <a:normAutofit/>
          </a:bodyPr>
          <a:lstStyle/>
          <a:p>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Theme: Education</a:t>
            </a:r>
          </a:p>
          <a:p>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Fresher’s Week</a:t>
            </a:r>
          </a:p>
          <a:p>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(Real-time Listening)</a:t>
            </a:r>
          </a:p>
          <a:p>
            <a:endPar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GB"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97227"/>
            <a:ext cx="4122922" cy="4620513"/>
          </a:xfrm>
          <a:prstGeom prst="rect">
            <a:avLst/>
          </a:prstGeom>
        </p:spPr>
      </p:pic>
    </p:spTree>
    <p:extLst>
      <p:ext uri="{BB962C8B-B14F-4D97-AF65-F5344CB8AC3E}">
        <p14:creationId xmlns:p14="http://schemas.microsoft.com/office/powerpoint/2010/main" val="1683368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77214"/>
            <a:ext cx="7772400" cy="1225021"/>
          </a:xfrm>
        </p:spPr>
        <p:txBody>
          <a:bodyPr>
            <a:norm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The plan for this lesson:</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371600" y="1777380"/>
            <a:ext cx="6400800" cy="2921620"/>
          </a:xfrm>
        </p:spPr>
        <p:txBody>
          <a:bodyPr>
            <a:normAutofit fontScale="92500" lnSpcReduction="20000"/>
          </a:bodyPr>
          <a:lstStyle/>
          <a:p>
            <a:pPr marL="457200" indent="-457200" algn="l">
              <a:buFontTx/>
              <a:buChar char="-"/>
            </a:pPr>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Objectives</a:t>
            </a:r>
          </a:p>
          <a:p>
            <a:pPr marL="457200" indent="-457200" algn="l">
              <a:buFontTx/>
              <a:buChar char="-"/>
            </a:pPr>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Real-time listening:</a:t>
            </a:r>
          </a:p>
          <a:p>
            <a:pPr marL="514350" indent="-514350" algn="l">
              <a:buAutoNum type="alphaUcPeriod"/>
            </a:pPr>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Activating background knowledge</a:t>
            </a:r>
          </a:p>
          <a:p>
            <a:pPr marL="514350" indent="-514350" algn="l">
              <a:buAutoNum type="alphaUcPeriod"/>
            </a:pPr>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Understanding introductions</a:t>
            </a:r>
          </a:p>
          <a:p>
            <a:pPr marL="514350" indent="-514350" algn="l">
              <a:buAutoNum type="alphaUcPeriod"/>
            </a:pPr>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Understanding words in context</a:t>
            </a:r>
          </a:p>
          <a:p>
            <a:pPr marL="514350" indent="-514350" algn="l">
              <a:buAutoNum type="alphaUcPeriod"/>
            </a:pPr>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Transferring information</a:t>
            </a:r>
          </a:p>
          <a:p>
            <a:pPr marL="514350" indent="-514350" algn="l">
              <a:buAutoNum type="alphaUcPeriod"/>
            </a:pPr>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Remembering real-world knowledge</a:t>
            </a:r>
          </a:p>
        </p:txBody>
      </p:sp>
      <p:sp>
        <p:nvSpPr>
          <p:cNvPr id="6" name="TextBox 5"/>
          <p:cNvSpPr txBox="1"/>
          <p:nvPr/>
        </p:nvSpPr>
        <p:spPr>
          <a:xfrm>
            <a:off x="0" y="-38100"/>
            <a:ext cx="9144000" cy="430887"/>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1.1: Activating </a:t>
            </a:r>
            <a:r>
              <a:rPr lang="en-US" sz="1100" i="1" dirty="0" smtClean="0">
                <a:solidFill>
                  <a:schemeClr val="bg1"/>
                </a:solidFill>
              </a:rPr>
              <a:t>Knowledge – Developing Vocab. – Building Connections between words</a:t>
            </a:r>
          </a:p>
          <a:p>
            <a:r>
              <a:rPr lang="en-US" sz="1100" i="1" dirty="0" smtClean="0">
                <a:solidFill>
                  <a:schemeClr val="bg1"/>
                </a:solidFill>
              </a:rPr>
              <a:t>1.2: </a:t>
            </a:r>
            <a:r>
              <a:rPr lang="en-US" sz="1100" i="1" dirty="0">
                <a:solidFill>
                  <a:schemeClr val="bg1"/>
                </a:solidFill>
              </a:rPr>
              <a:t>Activating </a:t>
            </a:r>
            <a:r>
              <a:rPr lang="en-US" sz="1100" i="1" dirty="0" smtClean="0">
                <a:solidFill>
                  <a:schemeClr val="bg1"/>
                </a:solidFill>
              </a:rPr>
              <a:t>background knowledge – Understanding introductions – Understanding words in context – Transferring information – E. Rem..</a:t>
            </a:r>
            <a:endParaRPr lang="en-US" sz="1100" i="1" dirty="0">
              <a:solidFill>
                <a:schemeClr val="bg1"/>
              </a:solidFill>
            </a:endParaRPr>
          </a:p>
        </p:txBody>
      </p:sp>
      <p:sp>
        <p:nvSpPr>
          <p:cNvPr id="7" name="TextBox 6"/>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i="1" dirty="0" smtClean="0">
                <a:solidFill>
                  <a:schemeClr val="bg1"/>
                </a:solidFill>
              </a:rPr>
              <a:t>Theme: Education, Skill: Listening, Lessons: 1.1. </a:t>
            </a:r>
            <a:r>
              <a:rPr lang="en-US" sz="1200" i="1" dirty="0">
                <a:solidFill>
                  <a:schemeClr val="bg1"/>
                </a:solidFill>
              </a:rPr>
              <a:t>Vocabulary for </a:t>
            </a:r>
            <a:r>
              <a:rPr lang="en-US" sz="1200" i="1" dirty="0" smtClean="0">
                <a:solidFill>
                  <a:schemeClr val="bg1"/>
                </a:solidFill>
              </a:rPr>
              <a:t>Listening – </a:t>
            </a:r>
            <a:r>
              <a:rPr lang="en-US" sz="1200" b="1" i="1" dirty="0" smtClean="0">
                <a:solidFill>
                  <a:schemeClr val="bg1"/>
                </a:solidFill>
              </a:rPr>
              <a:t>1.2</a:t>
            </a:r>
            <a:r>
              <a:rPr lang="en-US" sz="1200" b="1" i="1" dirty="0">
                <a:solidFill>
                  <a:schemeClr val="bg1"/>
                </a:solidFill>
              </a:rPr>
              <a:t>. Real-time Listening</a:t>
            </a:r>
            <a:r>
              <a:rPr lang="en-US" sz="1200" i="1" dirty="0">
                <a:solidFill>
                  <a:schemeClr val="bg1"/>
                </a:solidFill>
              </a:rPr>
              <a:t> </a:t>
            </a:r>
            <a:r>
              <a:rPr lang="en-US" sz="1200" i="1" dirty="0" smtClean="0">
                <a:solidFill>
                  <a:schemeClr val="bg1"/>
                </a:solidFill>
              </a:rPr>
              <a:t>		   	      9 of 38</a:t>
            </a:r>
            <a:endParaRPr lang="en-US" sz="1200" i="1" dirty="0">
              <a:solidFill>
                <a:schemeClr val="bg1"/>
              </a:solidFill>
            </a:endParaRPr>
          </a:p>
        </p:txBody>
      </p:sp>
    </p:spTree>
    <p:extLst>
      <p:ext uri="{BB962C8B-B14F-4D97-AF65-F5344CB8AC3E}">
        <p14:creationId xmlns:p14="http://schemas.microsoft.com/office/powerpoint/2010/main" val="2418912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77214"/>
            <a:ext cx="7772400" cy="1225021"/>
          </a:xfrm>
        </p:spPr>
        <p:txBody>
          <a:bodyPr>
            <a:norm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Objectives of this lesson:</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371600" y="1717373"/>
            <a:ext cx="6400800" cy="2981627"/>
          </a:xfrm>
        </p:spPr>
        <p:txBody>
          <a:bodyPr>
            <a:normAutofit lnSpcReduction="10000"/>
          </a:bodyPr>
          <a:lstStyle/>
          <a:p>
            <a:pPr algn="l"/>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Students will be able to demonstrate understanding of </a:t>
            </a:r>
          </a:p>
          <a:p>
            <a:pPr algn="l"/>
            <a:endPar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 spoken text using target language and skills from the theme </a:t>
            </a:r>
          </a:p>
          <a:p>
            <a:pPr marL="457200" indent="-457200" algn="l">
              <a:buFont typeface="Arial" panose="020B0604020202020204" pitchFamily="34" charset="0"/>
              <a:buChar char="•"/>
            </a:pP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Real-world knowledge about key personnel and their roles at university</a:t>
            </a:r>
          </a:p>
        </p:txBody>
      </p:sp>
      <p:sp>
        <p:nvSpPr>
          <p:cNvPr id="6" name="TextBox 5"/>
          <p:cNvSpPr txBox="1"/>
          <p:nvPr/>
        </p:nvSpPr>
        <p:spPr>
          <a:xfrm>
            <a:off x="0" y="-38100"/>
            <a:ext cx="9144000" cy="430887"/>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1.1: Activating </a:t>
            </a:r>
            <a:r>
              <a:rPr lang="en-US" sz="1100" i="1" dirty="0" smtClean="0">
                <a:solidFill>
                  <a:schemeClr val="bg1"/>
                </a:solidFill>
              </a:rPr>
              <a:t>Knowledge – Developing Vocab. – Building Connections between words</a:t>
            </a:r>
          </a:p>
          <a:p>
            <a:r>
              <a:rPr lang="en-US" sz="1100" i="1" dirty="0" smtClean="0">
                <a:solidFill>
                  <a:schemeClr val="bg1"/>
                </a:solidFill>
              </a:rPr>
              <a:t>1.2: </a:t>
            </a:r>
            <a:r>
              <a:rPr lang="en-US" sz="1100" i="1" dirty="0">
                <a:solidFill>
                  <a:schemeClr val="bg1"/>
                </a:solidFill>
              </a:rPr>
              <a:t>Activating </a:t>
            </a:r>
            <a:r>
              <a:rPr lang="en-US" sz="1100" i="1" dirty="0" smtClean="0">
                <a:solidFill>
                  <a:schemeClr val="bg1"/>
                </a:solidFill>
              </a:rPr>
              <a:t>background knowledge – Understanding introductions – Understanding words in context – Transferring information – E. Rem..</a:t>
            </a:r>
            <a:endParaRPr lang="en-US" sz="1100" i="1" dirty="0">
              <a:solidFill>
                <a:schemeClr val="bg1"/>
              </a:solidFill>
            </a:endParaRPr>
          </a:p>
        </p:txBody>
      </p:sp>
      <p:sp>
        <p:nvSpPr>
          <p:cNvPr id="7" name="TextBox 6"/>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i="1" dirty="0" smtClean="0">
                <a:solidFill>
                  <a:schemeClr val="bg1"/>
                </a:solidFill>
              </a:rPr>
              <a:t>Theme: Education, Skill: Listening, Lessons: 1.1. </a:t>
            </a:r>
            <a:r>
              <a:rPr lang="en-US" sz="1200" i="1" dirty="0">
                <a:solidFill>
                  <a:schemeClr val="bg1"/>
                </a:solidFill>
              </a:rPr>
              <a:t>Vocabulary for </a:t>
            </a:r>
            <a:r>
              <a:rPr lang="en-US" sz="1200" i="1" dirty="0" smtClean="0">
                <a:solidFill>
                  <a:schemeClr val="bg1"/>
                </a:solidFill>
              </a:rPr>
              <a:t>Listening – </a:t>
            </a:r>
            <a:r>
              <a:rPr lang="en-US" sz="1200" b="1" i="1" dirty="0" smtClean="0">
                <a:solidFill>
                  <a:schemeClr val="bg1"/>
                </a:solidFill>
              </a:rPr>
              <a:t>1.2</a:t>
            </a:r>
            <a:r>
              <a:rPr lang="en-US" sz="1200" b="1" i="1" dirty="0">
                <a:solidFill>
                  <a:schemeClr val="bg1"/>
                </a:solidFill>
              </a:rPr>
              <a:t>. Real-time Listening </a:t>
            </a:r>
            <a:r>
              <a:rPr lang="en-US" sz="1200" i="1" dirty="0" smtClean="0">
                <a:solidFill>
                  <a:schemeClr val="bg1"/>
                </a:solidFill>
              </a:rPr>
              <a:t>		   	      10 of 38</a:t>
            </a:r>
            <a:endParaRPr lang="en-US" sz="1200" i="1" dirty="0">
              <a:solidFill>
                <a:schemeClr val="bg1"/>
              </a:solidFill>
            </a:endParaRPr>
          </a:p>
        </p:txBody>
      </p:sp>
    </p:spTree>
    <p:extLst>
      <p:ext uri="{BB962C8B-B14F-4D97-AF65-F5344CB8AC3E}">
        <p14:creationId xmlns:p14="http://schemas.microsoft.com/office/powerpoint/2010/main" val="2223358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77214"/>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Real-time listening:</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 A. Activating background knowledge</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371600" y="1790700"/>
            <a:ext cx="6400800" cy="2908300"/>
          </a:xfrm>
        </p:spPr>
        <p:txBody>
          <a:bodyPr>
            <a:normAutofit/>
          </a:bodyPr>
          <a:lstStyle/>
          <a:p>
            <a:pPr marL="514350" indent="-514350" algn="l"/>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Tick the jobs you find in a </a:t>
            </a:r>
            <a:r>
              <a:rPr lang="en-GB" sz="28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uni</a:t>
            </a:r>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514350" indent="-514350" algn="l"/>
            <a:endPar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14350" indent="-514350"/>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It depends</a:t>
            </a:r>
          </a:p>
        </p:txBody>
      </p:sp>
      <p:sp>
        <p:nvSpPr>
          <p:cNvPr id="5" name="TextBox 4"/>
          <p:cNvSpPr txBox="1"/>
          <p:nvPr/>
        </p:nvSpPr>
        <p:spPr>
          <a:xfrm>
            <a:off x="0" y="-38100"/>
            <a:ext cx="9144000" cy="430887"/>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1.1: Vocabulary </a:t>
            </a:r>
            <a:r>
              <a:rPr lang="en-US" sz="1100" i="1" dirty="0" smtClean="0">
                <a:solidFill>
                  <a:schemeClr val="bg1"/>
                </a:solidFill>
              </a:rPr>
              <a:t>for Listening: Activating Knowledge – Developing Vocab. – Building Connections between words</a:t>
            </a:r>
          </a:p>
          <a:p>
            <a:r>
              <a:rPr lang="en-US" sz="1100" i="1" dirty="0" smtClean="0">
                <a:solidFill>
                  <a:schemeClr val="bg1"/>
                </a:solidFill>
              </a:rPr>
              <a:t>1.2: </a:t>
            </a:r>
            <a:r>
              <a:rPr lang="en-US" sz="1100" b="1" i="1" dirty="0" smtClean="0">
                <a:solidFill>
                  <a:schemeClr val="bg1"/>
                </a:solidFill>
              </a:rPr>
              <a:t>Activating background knowledge</a:t>
            </a:r>
            <a:r>
              <a:rPr lang="en-US" sz="1100" i="1" dirty="0" smtClean="0">
                <a:solidFill>
                  <a:schemeClr val="bg1"/>
                </a:solidFill>
              </a:rPr>
              <a:t> – Understanding introductions – Understanding words in context – Transferring information – E. Rem..</a:t>
            </a:r>
            <a:endParaRPr lang="en-US" sz="1100" i="1" dirty="0">
              <a:solidFill>
                <a:schemeClr val="bg1"/>
              </a:solidFill>
            </a:endParaRPr>
          </a:p>
        </p:txBody>
      </p:sp>
      <p:sp>
        <p:nvSpPr>
          <p:cNvPr id="6" name="TextBox 5"/>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i="1" dirty="0" smtClean="0">
                <a:solidFill>
                  <a:schemeClr val="bg1"/>
                </a:solidFill>
              </a:rPr>
              <a:t>Theme: Education, Skill: Listening, Lessons: 1.1. </a:t>
            </a:r>
            <a:r>
              <a:rPr lang="en-US" sz="1200" i="1" dirty="0">
                <a:solidFill>
                  <a:schemeClr val="bg1"/>
                </a:solidFill>
              </a:rPr>
              <a:t>Vocabulary for </a:t>
            </a:r>
            <a:r>
              <a:rPr lang="en-US" sz="1200" i="1" dirty="0" smtClean="0">
                <a:solidFill>
                  <a:schemeClr val="bg1"/>
                </a:solidFill>
              </a:rPr>
              <a:t>Listening – </a:t>
            </a:r>
            <a:r>
              <a:rPr lang="en-US" sz="1200" b="1" i="1" dirty="0" smtClean="0">
                <a:solidFill>
                  <a:schemeClr val="bg1"/>
                </a:solidFill>
              </a:rPr>
              <a:t>1.2</a:t>
            </a:r>
            <a:r>
              <a:rPr lang="en-US" sz="1200" b="1" i="1" dirty="0">
                <a:solidFill>
                  <a:schemeClr val="bg1"/>
                </a:solidFill>
              </a:rPr>
              <a:t>. Real-time Listening </a:t>
            </a:r>
            <a:r>
              <a:rPr lang="en-US" sz="1200" i="1" dirty="0" smtClean="0">
                <a:solidFill>
                  <a:schemeClr val="bg1"/>
                </a:solidFill>
              </a:rPr>
              <a:t>		   	      11 of 38</a:t>
            </a:r>
            <a:endParaRPr lang="en-US" sz="1200" i="1" dirty="0">
              <a:solidFill>
                <a:schemeClr val="bg1"/>
              </a:solidFill>
            </a:endParaRPr>
          </a:p>
        </p:txBody>
      </p:sp>
    </p:spTree>
    <p:extLst>
      <p:ext uri="{BB962C8B-B14F-4D97-AF65-F5344CB8AC3E}">
        <p14:creationId xmlns:p14="http://schemas.microsoft.com/office/powerpoint/2010/main" val="36729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77214"/>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Real-time listening:</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 B. Understanding introductions:</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907976" y="2089679"/>
            <a:ext cx="7772400" cy="12250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smtClean="0">
                <a:latin typeface="Tahoma" panose="020B0604030504040204" pitchFamily="34" charset="0"/>
                <a:ea typeface="Tahoma" panose="020B0604030504040204" pitchFamily="34" charset="0"/>
                <a:cs typeface="Tahoma" panose="020B0604030504040204" pitchFamily="34" charset="0"/>
              </a:rPr>
              <a:t>3. Listen to 1.5. What does each person in the faculty do? Write notes next to the names on the opposite page.</a:t>
            </a:r>
            <a:endParaRPr lang="en-GB" sz="18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38100"/>
            <a:ext cx="9144000" cy="430887"/>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1.1: Activating </a:t>
            </a:r>
            <a:r>
              <a:rPr lang="en-US" sz="1100" i="1" dirty="0" smtClean="0">
                <a:solidFill>
                  <a:schemeClr val="bg1"/>
                </a:solidFill>
              </a:rPr>
              <a:t>Knowledge – Developing Vocab. – Building Connections between words</a:t>
            </a:r>
          </a:p>
          <a:p>
            <a:r>
              <a:rPr lang="en-US" sz="1100" i="1" dirty="0" smtClean="0">
                <a:solidFill>
                  <a:schemeClr val="bg1"/>
                </a:solidFill>
              </a:rPr>
              <a:t>1.2: </a:t>
            </a:r>
            <a:r>
              <a:rPr lang="en-US" sz="1100" i="1" dirty="0">
                <a:solidFill>
                  <a:schemeClr val="bg1"/>
                </a:solidFill>
              </a:rPr>
              <a:t>Activating </a:t>
            </a:r>
            <a:r>
              <a:rPr lang="en-US" sz="1100" i="1" dirty="0" smtClean="0">
                <a:solidFill>
                  <a:schemeClr val="bg1"/>
                </a:solidFill>
              </a:rPr>
              <a:t>background knowledge – </a:t>
            </a:r>
            <a:r>
              <a:rPr lang="en-US" sz="1100" b="1" i="1" dirty="0" smtClean="0">
                <a:solidFill>
                  <a:schemeClr val="bg1"/>
                </a:solidFill>
              </a:rPr>
              <a:t>Understanding introductions </a:t>
            </a:r>
            <a:r>
              <a:rPr lang="en-US" sz="1100" i="1" dirty="0" smtClean="0">
                <a:solidFill>
                  <a:schemeClr val="bg1"/>
                </a:solidFill>
              </a:rPr>
              <a:t>– Understanding words in context – Transferring information – E. Rem..</a:t>
            </a:r>
            <a:endParaRPr lang="en-US" sz="1100" i="1" dirty="0">
              <a:solidFill>
                <a:schemeClr val="bg1"/>
              </a:solidFill>
            </a:endParaRPr>
          </a:p>
        </p:txBody>
      </p:sp>
      <p:sp>
        <p:nvSpPr>
          <p:cNvPr id="7" name="TextBox 6"/>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i="1" dirty="0" smtClean="0">
                <a:solidFill>
                  <a:schemeClr val="bg1"/>
                </a:solidFill>
              </a:rPr>
              <a:t>Theme: Education, Skill: Listening, Lessons: 1.1. </a:t>
            </a:r>
            <a:r>
              <a:rPr lang="en-US" sz="1200" i="1" dirty="0">
                <a:solidFill>
                  <a:schemeClr val="bg1"/>
                </a:solidFill>
              </a:rPr>
              <a:t>Vocabulary for </a:t>
            </a:r>
            <a:r>
              <a:rPr lang="en-US" sz="1200" i="1" dirty="0" smtClean="0">
                <a:solidFill>
                  <a:schemeClr val="bg1"/>
                </a:solidFill>
              </a:rPr>
              <a:t>Listening – </a:t>
            </a:r>
            <a:r>
              <a:rPr lang="en-US" sz="1200" b="1" i="1" dirty="0" smtClean="0">
                <a:solidFill>
                  <a:schemeClr val="bg1"/>
                </a:solidFill>
              </a:rPr>
              <a:t>1.2</a:t>
            </a:r>
            <a:r>
              <a:rPr lang="en-US" sz="1200" b="1" i="1" dirty="0">
                <a:solidFill>
                  <a:schemeClr val="bg1"/>
                </a:solidFill>
              </a:rPr>
              <a:t>. Real-time Listening </a:t>
            </a:r>
            <a:r>
              <a:rPr lang="en-US" sz="1200" i="1" dirty="0" smtClean="0">
                <a:solidFill>
                  <a:schemeClr val="bg1"/>
                </a:solidFill>
              </a:rPr>
              <a:t>		   	      12 of 38</a:t>
            </a:r>
            <a:endParaRPr lang="en-US" sz="1200" i="1" dirty="0">
              <a:solidFill>
                <a:schemeClr val="bg1"/>
              </a:solidFill>
            </a:endParaRPr>
          </a:p>
        </p:txBody>
      </p:sp>
    </p:spTree>
    <p:extLst>
      <p:ext uri="{BB962C8B-B14F-4D97-AF65-F5344CB8AC3E}">
        <p14:creationId xmlns:p14="http://schemas.microsoft.com/office/powerpoint/2010/main" val="288951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77214"/>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Real-time listening:</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 B. Understanding introductions:</a:t>
            </a:r>
            <a:endParaRPr lang="en-GB"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37488705"/>
              </p:ext>
            </p:extLst>
          </p:nvPr>
        </p:nvGraphicFramePr>
        <p:xfrm>
          <a:off x="1600200" y="1638300"/>
          <a:ext cx="6096000" cy="363728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sz="1600" dirty="0" smtClean="0">
                          <a:latin typeface="Tahoma" pitchFamily="34" charset="0"/>
                          <a:ea typeface="Tahoma" pitchFamily="34" charset="0"/>
                          <a:cs typeface="Tahoma" pitchFamily="34" charset="0"/>
                        </a:rPr>
                        <a:t>Title</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Tahoma" pitchFamily="34" charset="0"/>
                          <a:ea typeface="Tahoma" pitchFamily="34" charset="0"/>
                          <a:cs typeface="Tahoma" pitchFamily="34" charset="0"/>
                        </a:rPr>
                        <a:t>Name</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Tahoma" pitchFamily="34" charset="0"/>
                          <a:ea typeface="Tahoma" pitchFamily="34" charset="0"/>
                          <a:cs typeface="Tahoma" pitchFamily="34" charset="0"/>
                        </a:rPr>
                        <a:t>Job</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r>
                        <a:rPr lang="en-US" sz="1600" dirty="0" smtClean="0">
                          <a:latin typeface="Tahoma" pitchFamily="34" charset="0"/>
                          <a:ea typeface="Tahoma" pitchFamily="34" charset="0"/>
                          <a:cs typeface="Tahoma" pitchFamily="34" charset="0"/>
                        </a:rPr>
                        <a:t>Dean of Education:</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latin typeface="Tahoma" pitchFamily="34" charset="0"/>
                          <a:ea typeface="Tahoma" pitchFamily="34" charset="0"/>
                          <a:cs typeface="Tahoma" pitchFamily="34" charset="0"/>
                        </a:rPr>
                        <a:t>Peter Beech</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latin typeface="Tahoma" pitchFamily="34" charset="0"/>
                          <a:ea typeface="Tahoma" pitchFamily="34" charset="0"/>
                          <a:cs typeface="Tahoma" pitchFamily="34" charset="0"/>
                        </a:rPr>
                        <a:t>responsible for Faculty</a:t>
                      </a:r>
                      <a:r>
                        <a:rPr lang="en-US" sz="1600" baseline="0" dirty="0" smtClean="0">
                          <a:latin typeface="Tahoma" pitchFamily="34" charset="0"/>
                          <a:ea typeface="Tahoma" pitchFamily="34" charset="0"/>
                          <a:cs typeface="Tahoma" pitchFamily="34" charset="0"/>
                        </a:rPr>
                        <a:t> of Ed.</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l"/>
                      <a:r>
                        <a:rPr lang="en-US" sz="1600" dirty="0" smtClean="0">
                          <a:latin typeface="Tahoma" pitchFamily="34" charset="0"/>
                          <a:ea typeface="Tahoma" pitchFamily="34" charset="0"/>
                          <a:cs typeface="Tahoma" pitchFamily="34" charset="0"/>
                        </a:rPr>
                        <a:t>Bursar:</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latin typeface="Tahoma" pitchFamily="34" charset="0"/>
                          <a:ea typeface="Tahoma" pitchFamily="34" charset="0"/>
                          <a:cs typeface="Tahoma" pitchFamily="34" charset="0"/>
                        </a:rPr>
                        <a:t>Mrs Pearce</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latin typeface="Tahoma" pitchFamily="34" charset="0"/>
                          <a:ea typeface="Tahoma" pitchFamily="34" charset="0"/>
                          <a:cs typeface="Tahoma" pitchFamily="34" charset="0"/>
                        </a:rPr>
                        <a:t>deals with money</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l"/>
                      <a:r>
                        <a:rPr lang="en-US" sz="1600" dirty="0" smtClean="0">
                          <a:latin typeface="Tahoma" pitchFamily="34" charset="0"/>
                          <a:ea typeface="Tahoma" pitchFamily="34" charset="0"/>
                          <a:cs typeface="Tahoma" pitchFamily="34" charset="0"/>
                        </a:rPr>
                        <a:t>Head of Year 1:</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latin typeface="Tahoma" pitchFamily="34" charset="0"/>
                          <a:ea typeface="Tahoma" pitchFamily="34" charset="0"/>
                          <a:cs typeface="Tahoma" pitchFamily="34" charset="0"/>
                        </a:rPr>
                        <a:t>Pat Pinner</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latin typeface="Tahoma" pitchFamily="34" charset="0"/>
                          <a:ea typeface="Tahoma" pitchFamily="34" charset="0"/>
                          <a:cs typeface="Tahoma" pitchFamily="34" charset="0"/>
                        </a:rPr>
                        <a:t>head of Yr.</a:t>
                      </a:r>
                      <a:r>
                        <a:rPr lang="en-US" sz="1600" baseline="0" dirty="0" smtClean="0">
                          <a:latin typeface="Tahoma" pitchFamily="34" charset="0"/>
                          <a:ea typeface="Tahoma" pitchFamily="34" charset="0"/>
                          <a:cs typeface="Tahoma" pitchFamily="34" charset="0"/>
                        </a:rPr>
                        <a:t> 1; res. for schedule</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ahoma" pitchFamily="34" charset="0"/>
                          <a:ea typeface="Tahoma" pitchFamily="34" charset="0"/>
                          <a:cs typeface="Tahoma" pitchFamily="34" charset="0"/>
                        </a:rPr>
                        <a:t>Accommodation 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latin typeface="Tahoma" pitchFamily="34" charset="0"/>
                          <a:ea typeface="Tahoma" pitchFamily="34" charset="0"/>
                          <a:cs typeface="Tahoma" pitchFamily="34" charset="0"/>
                        </a:rPr>
                        <a:t>Bill Heel</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latin typeface="Tahoma" pitchFamily="34" charset="0"/>
                          <a:ea typeface="Tahoma" pitchFamily="34" charset="0"/>
                          <a:cs typeface="Tahoma" pitchFamily="34" charset="0"/>
                        </a:rPr>
                        <a:t>in charge of halls and residence</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l"/>
                      <a:r>
                        <a:rPr lang="en-US" sz="1600" dirty="0" smtClean="0">
                          <a:latin typeface="Tahoma" pitchFamily="34" charset="0"/>
                          <a:ea typeface="Tahoma" pitchFamily="34" charset="0"/>
                          <a:cs typeface="Tahoma" pitchFamily="34" charset="0"/>
                        </a:rPr>
                        <a:t>Recourse Centre Manager</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latin typeface="Tahoma" pitchFamily="34" charset="0"/>
                          <a:ea typeface="Tahoma" pitchFamily="34" charset="0"/>
                          <a:cs typeface="Tahoma" pitchFamily="34" charset="0"/>
                        </a:rPr>
                        <a:t>Ben Hill</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latin typeface="Tahoma" pitchFamily="34" charset="0"/>
                          <a:ea typeface="Tahoma" pitchFamily="34" charset="0"/>
                          <a:cs typeface="Tahoma" pitchFamily="34" charset="0"/>
                        </a:rPr>
                        <a:t>helps you find info.</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l"/>
                      <a:r>
                        <a:rPr lang="en-US" sz="1600" dirty="0" smtClean="0">
                          <a:latin typeface="Tahoma" pitchFamily="34" charset="0"/>
                          <a:ea typeface="Tahoma" pitchFamily="34" charset="0"/>
                          <a:cs typeface="Tahoma" pitchFamily="34" charset="0"/>
                        </a:rPr>
                        <a:t>Head of ISS</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latin typeface="Tahoma" pitchFamily="34" charset="0"/>
                          <a:ea typeface="Tahoma" pitchFamily="34" charset="0"/>
                          <a:cs typeface="Tahoma" pitchFamily="34" charset="0"/>
                        </a:rPr>
                        <a:t>Tim Mills</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latin typeface="Tahoma" pitchFamily="34" charset="0"/>
                          <a:ea typeface="Tahoma" pitchFamily="34" charset="0"/>
                          <a:cs typeface="Tahoma" pitchFamily="34" charset="0"/>
                        </a:rPr>
                        <a:t>helps international students</a:t>
                      </a:r>
                      <a:endParaRPr lang="en-US" sz="16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TextBox 5"/>
          <p:cNvSpPr txBox="1"/>
          <p:nvPr/>
        </p:nvSpPr>
        <p:spPr>
          <a:xfrm>
            <a:off x="0" y="-38100"/>
            <a:ext cx="9144000" cy="430887"/>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1.1: Activating </a:t>
            </a:r>
            <a:r>
              <a:rPr lang="en-US" sz="1100" i="1" dirty="0" smtClean="0">
                <a:solidFill>
                  <a:schemeClr val="bg1"/>
                </a:solidFill>
              </a:rPr>
              <a:t>Knowledge – Developing Vocab. – Building Connections between words</a:t>
            </a:r>
          </a:p>
          <a:p>
            <a:r>
              <a:rPr lang="en-US" sz="1100" i="1" dirty="0" smtClean="0">
                <a:solidFill>
                  <a:schemeClr val="bg1"/>
                </a:solidFill>
              </a:rPr>
              <a:t>1.2: </a:t>
            </a:r>
            <a:r>
              <a:rPr lang="en-US" sz="1100" i="1" dirty="0">
                <a:solidFill>
                  <a:schemeClr val="bg1"/>
                </a:solidFill>
              </a:rPr>
              <a:t>Activating </a:t>
            </a:r>
            <a:r>
              <a:rPr lang="en-US" sz="1100" i="1" dirty="0" smtClean="0">
                <a:solidFill>
                  <a:schemeClr val="bg1"/>
                </a:solidFill>
              </a:rPr>
              <a:t>background knowledge – </a:t>
            </a:r>
            <a:r>
              <a:rPr lang="en-US" sz="1100" b="1" i="1" dirty="0" smtClean="0">
                <a:solidFill>
                  <a:schemeClr val="bg1"/>
                </a:solidFill>
              </a:rPr>
              <a:t>Understanding introductions</a:t>
            </a:r>
            <a:r>
              <a:rPr lang="en-US" sz="1100" i="1" dirty="0" smtClean="0">
                <a:solidFill>
                  <a:schemeClr val="bg1"/>
                </a:solidFill>
              </a:rPr>
              <a:t> – Understanding words in context – Transferring information – E. Rem..</a:t>
            </a:r>
            <a:endParaRPr lang="en-US" sz="1100" i="1" dirty="0">
              <a:solidFill>
                <a:schemeClr val="bg1"/>
              </a:solidFill>
            </a:endParaRPr>
          </a:p>
        </p:txBody>
      </p:sp>
      <p:sp>
        <p:nvSpPr>
          <p:cNvPr id="7" name="TextBox 6"/>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i="1" dirty="0" smtClean="0">
                <a:solidFill>
                  <a:schemeClr val="bg1"/>
                </a:solidFill>
              </a:rPr>
              <a:t>Theme: Education, Skill: Listening, Lessons: 1.1. </a:t>
            </a:r>
            <a:r>
              <a:rPr lang="en-US" sz="1200" i="1" dirty="0">
                <a:solidFill>
                  <a:schemeClr val="bg1"/>
                </a:solidFill>
              </a:rPr>
              <a:t>Vocabulary for </a:t>
            </a:r>
            <a:r>
              <a:rPr lang="en-US" sz="1200" i="1" dirty="0" smtClean="0">
                <a:solidFill>
                  <a:schemeClr val="bg1"/>
                </a:solidFill>
              </a:rPr>
              <a:t>Listening – </a:t>
            </a:r>
            <a:r>
              <a:rPr lang="en-US" sz="1200" b="1" i="1" dirty="0" smtClean="0">
                <a:solidFill>
                  <a:schemeClr val="bg1"/>
                </a:solidFill>
              </a:rPr>
              <a:t>1.2</a:t>
            </a:r>
            <a:r>
              <a:rPr lang="en-US" sz="1200" b="1" i="1" dirty="0">
                <a:solidFill>
                  <a:schemeClr val="bg1"/>
                </a:solidFill>
              </a:rPr>
              <a:t>. Real-time Listening</a:t>
            </a:r>
            <a:r>
              <a:rPr lang="en-US" sz="1200" i="1" dirty="0">
                <a:solidFill>
                  <a:schemeClr val="bg1"/>
                </a:solidFill>
              </a:rPr>
              <a:t> </a:t>
            </a:r>
            <a:r>
              <a:rPr lang="en-US" sz="1200" i="1" dirty="0" smtClean="0">
                <a:solidFill>
                  <a:schemeClr val="bg1"/>
                </a:solidFill>
              </a:rPr>
              <a:t>		   	      13 of 38</a:t>
            </a:r>
            <a:endParaRPr lang="en-US" sz="1200" i="1" dirty="0">
              <a:solidFill>
                <a:schemeClr val="bg1"/>
              </a:solidFill>
            </a:endParaRPr>
          </a:p>
        </p:txBody>
      </p:sp>
    </p:spTree>
    <p:extLst>
      <p:ext uri="{BB962C8B-B14F-4D97-AF65-F5344CB8AC3E}">
        <p14:creationId xmlns:p14="http://schemas.microsoft.com/office/powerpoint/2010/main" val="402827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77214"/>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Real-time listening:</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C. Understanding words in context</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907976" y="2165879"/>
            <a:ext cx="7772400" cy="12250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smtClean="0">
                <a:latin typeface="Tahoma" panose="020B0604030504040204" pitchFamily="34" charset="0"/>
                <a:ea typeface="Tahoma" panose="020B0604030504040204" pitchFamily="34" charset="0"/>
                <a:cs typeface="Tahoma" panose="020B0604030504040204" pitchFamily="34" charset="0"/>
              </a:rPr>
              <a:t>Listen to 1.6 and match the words to their definitions. Work in Pairs</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38100"/>
            <a:ext cx="9144000" cy="430887"/>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1.1: Activating </a:t>
            </a:r>
            <a:r>
              <a:rPr lang="en-US" sz="1100" i="1" dirty="0" smtClean="0">
                <a:solidFill>
                  <a:schemeClr val="bg1"/>
                </a:solidFill>
              </a:rPr>
              <a:t>Knowledge – Developing Vocab. – Building Connections between words</a:t>
            </a:r>
          </a:p>
          <a:p>
            <a:r>
              <a:rPr lang="en-US" sz="1100" i="1" dirty="0" smtClean="0">
                <a:solidFill>
                  <a:schemeClr val="bg1"/>
                </a:solidFill>
              </a:rPr>
              <a:t>1.2: </a:t>
            </a:r>
            <a:r>
              <a:rPr lang="en-US" sz="1100" i="1" dirty="0">
                <a:solidFill>
                  <a:schemeClr val="bg1"/>
                </a:solidFill>
              </a:rPr>
              <a:t>Activating </a:t>
            </a:r>
            <a:r>
              <a:rPr lang="en-US" sz="1100" i="1" dirty="0" smtClean="0">
                <a:solidFill>
                  <a:schemeClr val="bg1"/>
                </a:solidFill>
              </a:rPr>
              <a:t>background knowledge – Understanding introductions –</a:t>
            </a:r>
            <a:r>
              <a:rPr lang="en-US" sz="1100" b="1" i="1" dirty="0" smtClean="0">
                <a:solidFill>
                  <a:schemeClr val="bg1"/>
                </a:solidFill>
              </a:rPr>
              <a:t> Understanding words in context </a:t>
            </a:r>
            <a:r>
              <a:rPr lang="en-US" sz="1100" i="1" dirty="0" smtClean="0">
                <a:solidFill>
                  <a:schemeClr val="bg1"/>
                </a:solidFill>
              </a:rPr>
              <a:t>– Transferring information – E. Rem..</a:t>
            </a:r>
            <a:endParaRPr lang="en-US" sz="1100" i="1" dirty="0">
              <a:solidFill>
                <a:schemeClr val="bg1"/>
              </a:solidFill>
            </a:endParaRPr>
          </a:p>
        </p:txBody>
      </p:sp>
      <p:sp>
        <p:nvSpPr>
          <p:cNvPr id="7" name="TextBox 6"/>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i="1" dirty="0" smtClean="0">
                <a:solidFill>
                  <a:schemeClr val="bg1"/>
                </a:solidFill>
              </a:rPr>
              <a:t>Theme: Education, Skill: Listening, Lessons: 1.1. </a:t>
            </a:r>
            <a:r>
              <a:rPr lang="en-US" sz="1200" i="1" dirty="0">
                <a:solidFill>
                  <a:schemeClr val="bg1"/>
                </a:solidFill>
              </a:rPr>
              <a:t>Vocabulary for </a:t>
            </a:r>
            <a:r>
              <a:rPr lang="en-US" sz="1200" i="1" dirty="0" smtClean="0">
                <a:solidFill>
                  <a:schemeClr val="bg1"/>
                </a:solidFill>
              </a:rPr>
              <a:t>Listening – </a:t>
            </a:r>
            <a:r>
              <a:rPr lang="en-US" sz="1200" b="1" i="1" dirty="0" smtClean="0">
                <a:solidFill>
                  <a:schemeClr val="bg1"/>
                </a:solidFill>
              </a:rPr>
              <a:t>1.2</a:t>
            </a:r>
            <a:r>
              <a:rPr lang="en-US" sz="1200" b="1" i="1" dirty="0">
                <a:solidFill>
                  <a:schemeClr val="bg1"/>
                </a:solidFill>
              </a:rPr>
              <a:t>. Real-time Listening </a:t>
            </a:r>
            <a:r>
              <a:rPr lang="en-US" sz="1200" i="1" dirty="0" smtClean="0">
                <a:solidFill>
                  <a:schemeClr val="bg1"/>
                </a:solidFill>
              </a:rPr>
              <a:t>		   	      14 of 38</a:t>
            </a:r>
            <a:endParaRPr lang="en-US" sz="1200" i="1" dirty="0">
              <a:solidFill>
                <a:schemeClr val="bg1"/>
              </a:solidFill>
            </a:endParaRPr>
          </a:p>
        </p:txBody>
      </p:sp>
    </p:spTree>
    <p:extLst>
      <p:ext uri="{BB962C8B-B14F-4D97-AF65-F5344CB8AC3E}">
        <p14:creationId xmlns:p14="http://schemas.microsoft.com/office/powerpoint/2010/main" val="36326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77214"/>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Real-time listening:</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C. Understanding words in context</a:t>
            </a:r>
            <a:endParaRPr lang="en-GB"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p:cNvGraphicFramePr>
            <a:graphicFrameLocks noGrp="1"/>
          </p:cNvGraphicFramePr>
          <p:nvPr/>
        </p:nvGraphicFramePr>
        <p:xfrm>
          <a:off x="1524000" y="1790700"/>
          <a:ext cx="6096000" cy="350520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r>
                        <a:rPr lang="en-US" dirty="0" smtClean="0">
                          <a:latin typeface="Tahoma" pitchFamily="34" charset="0"/>
                          <a:ea typeface="Tahoma" pitchFamily="34" charset="0"/>
                          <a:cs typeface="Tahoma" pitchFamily="34" charset="0"/>
                        </a:rPr>
                        <a:t>Campus</a:t>
                      </a:r>
                      <a:endParaRPr lang="en-US"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ahoma" pitchFamily="34" charset="0"/>
                          <a:ea typeface="Tahoma" pitchFamily="34" charset="0"/>
                          <a:cs typeface="Tahoma" pitchFamily="34" charset="0"/>
                        </a:rPr>
                        <a:t>The university building</a:t>
                      </a:r>
                      <a:endParaRPr lang="en-US"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smtClean="0">
                          <a:latin typeface="Tahoma" pitchFamily="34" charset="0"/>
                          <a:ea typeface="Tahoma" pitchFamily="34" charset="0"/>
                          <a:cs typeface="Tahoma" pitchFamily="34" charset="0"/>
                        </a:rPr>
                        <a:t>Resources</a:t>
                      </a:r>
                      <a:endParaRPr lang="en-US"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ahoma" pitchFamily="34" charset="0"/>
                          <a:ea typeface="Tahoma" pitchFamily="34" charset="0"/>
                          <a:cs typeface="Tahoma" pitchFamily="34" charset="0"/>
                        </a:rPr>
                        <a:t>Things to help with studying</a:t>
                      </a:r>
                      <a:endParaRPr lang="en-US"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smtClean="0">
                          <a:latin typeface="Tahoma" pitchFamily="34" charset="0"/>
                          <a:ea typeface="Tahoma" pitchFamily="34" charset="0"/>
                          <a:cs typeface="Tahoma" pitchFamily="34" charset="0"/>
                        </a:rPr>
                        <a:t>Fees</a:t>
                      </a:r>
                      <a:endParaRPr lang="en-US"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ahoma" pitchFamily="34" charset="0"/>
                          <a:ea typeface="Tahoma" pitchFamily="34" charset="0"/>
                          <a:cs typeface="Tahoma" pitchFamily="34" charset="0"/>
                        </a:rPr>
                        <a:t>Money for a course</a:t>
                      </a:r>
                      <a:endParaRPr lang="en-US"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smtClean="0">
                          <a:latin typeface="Tahoma" pitchFamily="34" charset="0"/>
                          <a:ea typeface="Tahoma" pitchFamily="34" charset="0"/>
                          <a:cs typeface="Tahoma" pitchFamily="34" charset="0"/>
                        </a:rPr>
                        <a:t>Welfare</a:t>
                      </a:r>
                      <a:r>
                        <a:rPr lang="en-US" baseline="0" dirty="0" smtClean="0">
                          <a:latin typeface="Tahoma" pitchFamily="34" charset="0"/>
                          <a:ea typeface="Tahoma" pitchFamily="34" charset="0"/>
                          <a:cs typeface="Tahoma" pitchFamily="34" charset="0"/>
                        </a:rPr>
                        <a:t> Office</a:t>
                      </a:r>
                      <a:endParaRPr lang="en-US"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ahoma" pitchFamily="34" charset="0"/>
                          <a:ea typeface="Tahoma" pitchFamily="34" charset="0"/>
                          <a:cs typeface="Tahoma" pitchFamily="34" charset="0"/>
                        </a:rPr>
                        <a:t>Place to go if you have problems</a:t>
                      </a:r>
                      <a:endParaRPr lang="en-US"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smtClean="0">
                          <a:latin typeface="Tahoma" pitchFamily="34" charset="0"/>
                          <a:ea typeface="Tahoma" pitchFamily="34" charset="0"/>
                          <a:cs typeface="Tahoma" pitchFamily="34" charset="0"/>
                        </a:rPr>
                        <a:t>JCR</a:t>
                      </a:r>
                      <a:endParaRPr lang="en-US"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ahoma" pitchFamily="34" charset="0"/>
                          <a:ea typeface="Tahoma" pitchFamily="34" charset="0"/>
                          <a:cs typeface="Tahoma" pitchFamily="34" charset="0"/>
                        </a:rPr>
                        <a:t>Junior Common Room</a:t>
                      </a:r>
                      <a:endParaRPr lang="en-US"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smtClean="0">
                          <a:latin typeface="Tahoma" pitchFamily="34" charset="0"/>
                          <a:ea typeface="Tahoma" pitchFamily="34" charset="0"/>
                          <a:cs typeface="Tahoma" pitchFamily="34" charset="0"/>
                        </a:rPr>
                        <a:t>SCR</a:t>
                      </a:r>
                      <a:endParaRPr lang="en-US"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ahoma" pitchFamily="34" charset="0"/>
                          <a:ea typeface="Tahoma" pitchFamily="34" charset="0"/>
                          <a:cs typeface="Tahoma" pitchFamily="34" charset="0"/>
                        </a:rPr>
                        <a:t>Senior Common Room</a:t>
                      </a:r>
                      <a:endParaRPr lang="en-US"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smtClean="0">
                          <a:latin typeface="Tahoma" pitchFamily="34" charset="0"/>
                          <a:ea typeface="Tahoma" pitchFamily="34" charset="0"/>
                          <a:cs typeface="Tahoma" pitchFamily="34" charset="0"/>
                        </a:rPr>
                        <a:t>Hall of residence</a:t>
                      </a:r>
                      <a:endParaRPr lang="en-US"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ahoma" pitchFamily="34" charset="0"/>
                          <a:ea typeface="Tahoma" pitchFamily="34" charset="0"/>
                          <a:cs typeface="Tahoma" pitchFamily="34" charset="0"/>
                        </a:rPr>
                        <a:t>Accommodation for students on campus</a:t>
                      </a:r>
                      <a:endParaRPr lang="en-US"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smtClean="0">
                          <a:latin typeface="Tahoma" pitchFamily="34" charset="0"/>
                          <a:ea typeface="Tahoma" pitchFamily="34" charset="0"/>
                          <a:cs typeface="Tahoma" pitchFamily="34" charset="0"/>
                        </a:rPr>
                        <a:t>Students’ Union (SU)</a:t>
                      </a:r>
                      <a:endParaRPr lang="en-US"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ahoma" pitchFamily="34" charset="0"/>
                          <a:ea typeface="Tahoma" pitchFamily="34" charset="0"/>
                          <a:cs typeface="Tahoma" pitchFamily="34" charset="0"/>
                        </a:rPr>
                        <a:t>Special place for students</a:t>
                      </a:r>
                      <a:endParaRPr lang="en-US"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TextBox 5"/>
          <p:cNvSpPr txBox="1"/>
          <p:nvPr/>
        </p:nvSpPr>
        <p:spPr>
          <a:xfrm>
            <a:off x="0" y="-38100"/>
            <a:ext cx="9144000" cy="430887"/>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1.1: Activating </a:t>
            </a:r>
            <a:r>
              <a:rPr lang="en-US" sz="1100" i="1" dirty="0" smtClean="0">
                <a:solidFill>
                  <a:schemeClr val="bg1"/>
                </a:solidFill>
              </a:rPr>
              <a:t>Knowledge – Developing Vocab. – Building Connections between words</a:t>
            </a:r>
          </a:p>
          <a:p>
            <a:r>
              <a:rPr lang="en-US" sz="1100" i="1" dirty="0" smtClean="0">
                <a:solidFill>
                  <a:schemeClr val="bg1"/>
                </a:solidFill>
              </a:rPr>
              <a:t>1.2: </a:t>
            </a:r>
            <a:r>
              <a:rPr lang="en-US" sz="1100" i="1" dirty="0">
                <a:solidFill>
                  <a:schemeClr val="bg1"/>
                </a:solidFill>
              </a:rPr>
              <a:t>Activating </a:t>
            </a:r>
            <a:r>
              <a:rPr lang="en-US" sz="1100" i="1" dirty="0" smtClean="0">
                <a:solidFill>
                  <a:schemeClr val="bg1"/>
                </a:solidFill>
              </a:rPr>
              <a:t>background knowledge – Understanding introductions – </a:t>
            </a:r>
            <a:r>
              <a:rPr lang="en-US" sz="1100" b="1" i="1" dirty="0" smtClean="0">
                <a:solidFill>
                  <a:schemeClr val="bg1"/>
                </a:solidFill>
              </a:rPr>
              <a:t>Understanding words in context </a:t>
            </a:r>
            <a:r>
              <a:rPr lang="en-US" sz="1100" i="1" dirty="0" smtClean="0">
                <a:solidFill>
                  <a:schemeClr val="bg1"/>
                </a:solidFill>
              </a:rPr>
              <a:t>– Transferring information – E. Rem..</a:t>
            </a:r>
            <a:endParaRPr lang="en-US" sz="1100" i="1" dirty="0">
              <a:solidFill>
                <a:schemeClr val="bg1"/>
              </a:solidFill>
            </a:endParaRPr>
          </a:p>
        </p:txBody>
      </p:sp>
      <p:sp>
        <p:nvSpPr>
          <p:cNvPr id="7" name="TextBox 6"/>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i="1" dirty="0" smtClean="0">
                <a:solidFill>
                  <a:schemeClr val="bg1"/>
                </a:solidFill>
              </a:rPr>
              <a:t>Theme: Education, Skill: Listening, Lessons: 1.1. </a:t>
            </a:r>
            <a:r>
              <a:rPr lang="en-US" sz="1200" i="1" dirty="0">
                <a:solidFill>
                  <a:schemeClr val="bg1"/>
                </a:solidFill>
              </a:rPr>
              <a:t>Vocabulary for </a:t>
            </a:r>
            <a:r>
              <a:rPr lang="en-US" sz="1200" i="1" dirty="0" smtClean="0">
                <a:solidFill>
                  <a:schemeClr val="bg1"/>
                </a:solidFill>
              </a:rPr>
              <a:t>Listening – </a:t>
            </a:r>
            <a:r>
              <a:rPr lang="en-US" sz="1200" b="1" i="1" dirty="0" smtClean="0">
                <a:solidFill>
                  <a:schemeClr val="bg1"/>
                </a:solidFill>
              </a:rPr>
              <a:t>1.2</a:t>
            </a:r>
            <a:r>
              <a:rPr lang="en-US" sz="1200" b="1" i="1" dirty="0">
                <a:solidFill>
                  <a:schemeClr val="bg1"/>
                </a:solidFill>
              </a:rPr>
              <a:t>. Real-time Listening </a:t>
            </a:r>
            <a:r>
              <a:rPr lang="en-US" sz="1200" i="1" dirty="0" smtClean="0">
                <a:solidFill>
                  <a:schemeClr val="bg1"/>
                </a:solidFill>
              </a:rPr>
              <a:t>		   	      15 of 38</a:t>
            </a:r>
            <a:endParaRPr lang="en-US" sz="1200" i="1" dirty="0">
              <a:solidFill>
                <a:schemeClr val="bg1"/>
              </a:solidFill>
            </a:endParaRPr>
          </a:p>
        </p:txBody>
      </p:sp>
    </p:spTree>
    <p:extLst>
      <p:ext uri="{BB962C8B-B14F-4D97-AF65-F5344CB8AC3E}">
        <p14:creationId xmlns:p14="http://schemas.microsoft.com/office/powerpoint/2010/main" val="380656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Real-time listening:</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 D. Transferring information:</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txBox="1">
            <a:spLocks/>
          </p:cNvSpPr>
          <p:nvPr/>
        </p:nvSpPr>
        <p:spPr>
          <a:xfrm>
            <a:off x="914400" y="1861079"/>
            <a:ext cx="7772400" cy="22918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smtClean="0">
                <a:latin typeface="Tahoma" panose="020B0604030504040204" pitchFamily="34" charset="0"/>
                <a:ea typeface="Tahoma" panose="020B0604030504040204" pitchFamily="34" charset="0"/>
                <a:cs typeface="Tahoma" panose="020B0604030504040204" pitchFamily="34" charset="0"/>
              </a:rPr>
              <a:t>1. Which places on the map mentioned? Work in pairs</a:t>
            </a:r>
          </a:p>
          <a:p>
            <a:pPr algn="l"/>
            <a:r>
              <a:rPr lang="en-GB" sz="1800" dirty="0" smtClean="0">
                <a:latin typeface="Tahoma" panose="020B0604030504040204" pitchFamily="34" charset="0"/>
                <a:ea typeface="Tahoma" panose="020B0604030504040204" pitchFamily="34" charset="0"/>
                <a:cs typeface="Tahoma" panose="020B0604030504040204" pitchFamily="34" charset="0"/>
              </a:rPr>
              <a:t>● Listen 1.6 again and check</a:t>
            </a:r>
          </a:p>
          <a:p>
            <a:pPr algn="l"/>
            <a:endParaRPr lang="en-GB" sz="1800" dirty="0" smtClean="0">
              <a:latin typeface="Tahoma" panose="020B0604030504040204" pitchFamily="34" charset="0"/>
              <a:ea typeface="Tahoma" panose="020B0604030504040204" pitchFamily="34" charset="0"/>
              <a:cs typeface="Tahoma" panose="020B0604030504040204" pitchFamily="34" charset="0"/>
            </a:endParaRPr>
          </a:p>
          <a:p>
            <a:pPr algn="l"/>
            <a:r>
              <a:rPr lang="en-GB" sz="1800" dirty="0" smtClean="0">
                <a:latin typeface="Tahoma" panose="020B0604030504040204" pitchFamily="34" charset="0"/>
                <a:ea typeface="Tahoma" panose="020B0604030504040204" pitchFamily="34" charset="0"/>
                <a:cs typeface="Tahoma" panose="020B0604030504040204" pitchFamily="34" charset="0"/>
              </a:rPr>
              <a:t>2. What can students do in each place?</a:t>
            </a:r>
          </a:p>
          <a:p>
            <a:pPr algn="l"/>
            <a:r>
              <a:rPr lang="en-GB" sz="1800" dirty="0" smtClean="0">
                <a:latin typeface="Tahoma" panose="020B0604030504040204" pitchFamily="34" charset="0"/>
                <a:ea typeface="Tahoma" panose="020B0604030504040204" pitchFamily="34" charset="0"/>
                <a:cs typeface="Tahoma" panose="020B0604030504040204" pitchFamily="34" charset="0"/>
              </a:rPr>
              <a:t>◦ You can do research in the Resource Centre.</a:t>
            </a:r>
            <a:endParaRPr lang="en-GB" sz="1800" dirty="0">
              <a:latin typeface="Tahoma" panose="020B0604030504040204" pitchFamily="34" charset="0"/>
              <a:ea typeface="Tahoma" panose="020B0604030504040204" pitchFamily="34" charset="0"/>
              <a:cs typeface="Tahoma" panose="020B0604030504040204" pitchFamily="34" charset="0"/>
            </a:endParaRPr>
          </a:p>
          <a:p>
            <a:pPr algn="l"/>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38100"/>
            <a:ext cx="9144000" cy="430887"/>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1.1: Activating </a:t>
            </a:r>
            <a:r>
              <a:rPr lang="en-US" sz="1100" i="1" dirty="0" smtClean="0">
                <a:solidFill>
                  <a:schemeClr val="bg1"/>
                </a:solidFill>
              </a:rPr>
              <a:t>Knowledge – Developing Vocab. – Building Connections between words</a:t>
            </a:r>
          </a:p>
          <a:p>
            <a:r>
              <a:rPr lang="en-US" sz="1100" i="1" dirty="0" smtClean="0">
                <a:solidFill>
                  <a:schemeClr val="bg1"/>
                </a:solidFill>
              </a:rPr>
              <a:t>1.2: </a:t>
            </a:r>
            <a:r>
              <a:rPr lang="en-US" sz="1100" i="1" dirty="0">
                <a:solidFill>
                  <a:schemeClr val="bg1"/>
                </a:solidFill>
              </a:rPr>
              <a:t>Activating </a:t>
            </a:r>
            <a:r>
              <a:rPr lang="en-US" sz="1100" i="1" dirty="0" smtClean="0">
                <a:solidFill>
                  <a:schemeClr val="bg1"/>
                </a:solidFill>
              </a:rPr>
              <a:t>background knowledge – Understanding introductions – Understanding words in context – </a:t>
            </a:r>
            <a:r>
              <a:rPr lang="en-US" sz="1100" b="1" i="1" dirty="0" smtClean="0">
                <a:solidFill>
                  <a:schemeClr val="bg1"/>
                </a:solidFill>
              </a:rPr>
              <a:t>Transferring information</a:t>
            </a:r>
            <a:r>
              <a:rPr lang="en-US" sz="1100" i="1" dirty="0" smtClean="0">
                <a:solidFill>
                  <a:schemeClr val="bg1"/>
                </a:solidFill>
              </a:rPr>
              <a:t> – E. Rem..</a:t>
            </a:r>
            <a:endParaRPr lang="en-US" sz="1100" i="1" dirty="0">
              <a:solidFill>
                <a:schemeClr val="bg1"/>
              </a:solidFill>
            </a:endParaRPr>
          </a:p>
        </p:txBody>
      </p:sp>
      <p:sp>
        <p:nvSpPr>
          <p:cNvPr id="7" name="TextBox 6"/>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i="1" dirty="0" smtClean="0">
                <a:solidFill>
                  <a:schemeClr val="bg1"/>
                </a:solidFill>
              </a:rPr>
              <a:t>Theme: Education, Skill: Listening, Lessons: 1.1. </a:t>
            </a:r>
            <a:r>
              <a:rPr lang="en-US" sz="1200" i="1" dirty="0">
                <a:solidFill>
                  <a:schemeClr val="bg1"/>
                </a:solidFill>
              </a:rPr>
              <a:t>Vocabulary for </a:t>
            </a:r>
            <a:r>
              <a:rPr lang="en-US" sz="1200" i="1" dirty="0" smtClean="0">
                <a:solidFill>
                  <a:schemeClr val="bg1"/>
                </a:solidFill>
              </a:rPr>
              <a:t>Listening – </a:t>
            </a:r>
            <a:r>
              <a:rPr lang="en-US" sz="1200" b="1" i="1" dirty="0" smtClean="0">
                <a:solidFill>
                  <a:schemeClr val="bg1"/>
                </a:solidFill>
              </a:rPr>
              <a:t>1.2</a:t>
            </a:r>
            <a:r>
              <a:rPr lang="en-US" sz="1200" b="1" i="1" dirty="0">
                <a:solidFill>
                  <a:schemeClr val="bg1"/>
                </a:solidFill>
              </a:rPr>
              <a:t>. Real-time Listening </a:t>
            </a:r>
            <a:r>
              <a:rPr lang="en-US" sz="1200" i="1" dirty="0" smtClean="0">
                <a:solidFill>
                  <a:schemeClr val="bg1"/>
                </a:solidFill>
              </a:rPr>
              <a:t>		   	      16 of 38</a:t>
            </a:r>
            <a:endParaRPr lang="en-US" sz="1200" i="1" dirty="0">
              <a:solidFill>
                <a:schemeClr val="bg1"/>
              </a:solidFill>
            </a:endParaRPr>
          </a:p>
        </p:txBody>
      </p:sp>
    </p:spTree>
    <p:extLst>
      <p:ext uri="{BB962C8B-B14F-4D97-AF65-F5344CB8AC3E}">
        <p14:creationId xmlns:p14="http://schemas.microsoft.com/office/powerpoint/2010/main" val="104730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Real-time listening:</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 D. Transferring information:</a:t>
            </a:r>
            <a:endParaRPr lang="en-GB"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97695393"/>
              </p:ext>
            </p:extLst>
          </p:nvPr>
        </p:nvGraphicFramePr>
        <p:xfrm>
          <a:off x="914400" y="1221740"/>
          <a:ext cx="7543800" cy="4150360"/>
        </p:xfrm>
        <a:graphic>
          <a:graphicData uri="http://schemas.openxmlformats.org/drawingml/2006/table">
            <a:tbl>
              <a:tblPr firstRow="1" bandRow="1">
                <a:tableStyleId>{2D5ABB26-0587-4C30-8999-92F81FD0307C}</a:tableStyleId>
              </a:tblPr>
              <a:tblGrid>
                <a:gridCol w="19050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370840">
                <a:tc>
                  <a:txBody>
                    <a:bodyPr/>
                    <a:lstStyle/>
                    <a:p>
                      <a:r>
                        <a:rPr lang="en-US" sz="1400" b="1" dirty="0" smtClean="0">
                          <a:latin typeface="Tahoma" pitchFamily="34" charset="0"/>
                          <a:ea typeface="Tahoma" pitchFamily="34" charset="0"/>
                          <a:cs typeface="Tahoma" pitchFamily="34" charset="0"/>
                        </a:rPr>
                        <a:t>Place</a:t>
                      </a:r>
                      <a:endParaRPr lang="en-US" sz="1400" b="1"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atin typeface="Tahoma" pitchFamily="34" charset="0"/>
                          <a:ea typeface="Tahoma" pitchFamily="34" charset="0"/>
                          <a:cs typeface="Tahoma" pitchFamily="34" charset="0"/>
                        </a:rPr>
                        <a:t>What happens?</a:t>
                      </a:r>
                      <a:endParaRPr lang="en-US" sz="1400" b="1"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400" dirty="0" smtClean="0">
                          <a:latin typeface="Tahoma" pitchFamily="34" charset="0"/>
                          <a:ea typeface="Tahoma" pitchFamily="34" charset="0"/>
                          <a:cs typeface="Tahoma" pitchFamily="34" charset="0"/>
                        </a:rPr>
                        <a:t>Library</a:t>
                      </a:r>
                      <a:endParaRPr lang="en-US" sz="14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Tahoma" pitchFamily="34" charset="0"/>
                          <a:ea typeface="Tahoma" pitchFamily="34" charset="0"/>
                          <a:cs typeface="Tahoma" pitchFamily="34" charset="0"/>
                        </a:rPr>
                        <a:t>You can read,</a:t>
                      </a:r>
                      <a:r>
                        <a:rPr lang="en-US" sz="1400" baseline="0" dirty="0" smtClean="0">
                          <a:latin typeface="Tahoma" pitchFamily="34" charset="0"/>
                          <a:ea typeface="Tahoma" pitchFamily="34" charset="0"/>
                          <a:cs typeface="Tahoma" pitchFamily="34" charset="0"/>
                        </a:rPr>
                        <a:t> do research, find information, study there.</a:t>
                      </a:r>
                      <a:endParaRPr lang="en-US" sz="14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400" dirty="0" smtClean="0">
                          <a:latin typeface="Tahoma" pitchFamily="34" charset="0"/>
                          <a:ea typeface="Tahoma" pitchFamily="34" charset="0"/>
                          <a:cs typeface="Tahoma" pitchFamily="34" charset="0"/>
                        </a:rPr>
                        <a:t>Resource Centre</a:t>
                      </a:r>
                      <a:endParaRPr lang="en-US" sz="14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Tahoma" pitchFamily="34" charset="0"/>
                          <a:ea typeface="Tahoma" pitchFamily="34" charset="0"/>
                          <a:cs typeface="Tahoma" pitchFamily="34" charset="0"/>
                        </a:rPr>
                        <a:t>You can use Internet, do research, work on computers,</a:t>
                      </a:r>
                      <a:r>
                        <a:rPr lang="en-US" sz="1400" baseline="0" dirty="0" smtClean="0">
                          <a:latin typeface="Tahoma" pitchFamily="34" charset="0"/>
                          <a:ea typeface="Tahoma" pitchFamily="34" charset="0"/>
                          <a:cs typeface="Tahoma" pitchFamily="34" charset="0"/>
                        </a:rPr>
                        <a:t> use the printers.</a:t>
                      </a:r>
                      <a:endParaRPr lang="en-US" sz="14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400" dirty="0" smtClean="0">
                          <a:latin typeface="Tahoma" pitchFamily="34" charset="0"/>
                          <a:ea typeface="Tahoma" pitchFamily="34" charset="0"/>
                          <a:cs typeface="Tahoma" pitchFamily="34" charset="0"/>
                        </a:rPr>
                        <a:t>Administration Block</a:t>
                      </a:r>
                      <a:endParaRPr lang="en-US" sz="14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Tahoma" pitchFamily="34" charset="0"/>
                          <a:ea typeface="Tahoma" pitchFamily="34" charset="0"/>
                          <a:cs typeface="Tahoma" pitchFamily="34" charset="0"/>
                        </a:rPr>
                        <a:t>You can go there if you have a problem with fees, accommodation, parking, permits, etc.</a:t>
                      </a:r>
                      <a:endParaRPr lang="en-US" sz="14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400" dirty="0" smtClean="0">
                          <a:latin typeface="Tahoma" pitchFamily="34" charset="0"/>
                          <a:ea typeface="Tahoma" pitchFamily="34" charset="0"/>
                          <a:cs typeface="Tahoma" pitchFamily="34" charset="0"/>
                        </a:rPr>
                        <a:t>Welfare</a:t>
                      </a:r>
                      <a:r>
                        <a:rPr lang="en-US" sz="1400" baseline="0" dirty="0" smtClean="0">
                          <a:latin typeface="Tahoma" pitchFamily="34" charset="0"/>
                          <a:ea typeface="Tahoma" pitchFamily="34" charset="0"/>
                          <a:cs typeface="Tahoma" pitchFamily="34" charset="0"/>
                        </a:rPr>
                        <a:t> Office</a:t>
                      </a:r>
                      <a:endParaRPr lang="en-US" sz="14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Tahoma" pitchFamily="34" charset="0"/>
                          <a:ea typeface="Tahoma" pitchFamily="34" charset="0"/>
                          <a:cs typeface="Tahoma" pitchFamily="34" charset="0"/>
                        </a:rPr>
                        <a:t>You can go here if you have a personal problem.</a:t>
                      </a:r>
                      <a:endParaRPr lang="en-US" sz="14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400" dirty="0" smtClean="0">
                          <a:latin typeface="Tahoma" pitchFamily="34" charset="0"/>
                          <a:ea typeface="Tahoma" pitchFamily="34" charset="0"/>
                          <a:cs typeface="Tahoma" pitchFamily="34" charset="0"/>
                        </a:rPr>
                        <a:t>Medical Office</a:t>
                      </a:r>
                      <a:endParaRPr lang="en-US" sz="14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Tahoma" pitchFamily="34" charset="0"/>
                          <a:ea typeface="Tahoma" pitchFamily="34" charset="0"/>
                          <a:cs typeface="Tahoma" pitchFamily="34" charset="0"/>
                        </a:rPr>
                        <a:t>You can go here if</a:t>
                      </a:r>
                      <a:r>
                        <a:rPr lang="en-US" sz="1400" baseline="0" dirty="0" smtClean="0">
                          <a:latin typeface="Tahoma" pitchFamily="34" charset="0"/>
                          <a:ea typeface="Tahoma" pitchFamily="34" charset="0"/>
                          <a:cs typeface="Tahoma" pitchFamily="34" charset="0"/>
                        </a:rPr>
                        <a:t> you are ill.</a:t>
                      </a:r>
                      <a:endParaRPr lang="en-US" sz="14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1400" dirty="0" smtClean="0">
                          <a:latin typeface="Tahoma" pitchFamily="34" charset="0"/>
                          <a:ea typeface="Tahoma" pitchFamily="34" charset="0"/>
                          <a:cs typeface="Tahoma" pitchFamily="34" charset="0"/>
                        </a:rPr>
                        <a:t>JCR, SCR</a:t>
                      </a:r>
                      <a:endParaRPr lang="en-US" sz="14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Tahoma" pitchFamily="34" charset="0"/>
                          <a:ea typeface="Tahoma" pitchFamily="34" charset="0"/>
                          <a:cs typeface="Tahoma" pitchFamily="34" charset="0"/>
                        </a:rPr>
                        <a:t>You</a:t>
                      </a:r>
                      <a:r>
                        <a:rPr lang="en-US" sz="1400" baseline="0" dirty="0" smtClean="0">
                          <a:latin typeface="Tahoma" pitchFamily="34" charset="0"/>
                          <a:ea typeface="Tahoma" pitchFamily="34" charset="0"/>
                          <a:cs typeface="Tahoma" pitchFamily="34" charset="0"/>
                        </a:rPr>
                        <a:t> can go here if you need to speak to a lecturer.</a:t>
                      </a:r>
                      <a:endParaRPr lang="en-US" sz="14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sz="1400" dirty="0" smtClean="0">
                          <a:latin typeface="Tahoma" pitchFamily="34" charset="0"/>
                          <a:ea typeface="Tahoma" pitchFamily="34" charset="0"/>
                          <a:cs typeface="Tahoma" pitchFamily="34" charset="0"/>
                        </a:rPr>
                        <a:t>Halls of residence</a:t>
                      </a:r>
                      <a:endParaRPr lang="en-US" sz="14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Tahoma" pitchFamily="34" charset="0"/>
                          <a:ea typeface="Tahoma" pitchFamily="34" charset="0"/>
                          <a:cs typeface="Tahoma" pitchFamily="34" charset="0"/>
                        </a:rPr>
                        <a:t>This is where students live.</a:t>
                      </a:r>
                      <a:endParaRPr lang="en-US" sz="14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sz="1400" dirty="0" smtClean="0">
                          <a:latin typeface="Tahoma" pitchFamily="34" charset="0"/>
                          <a:ea typeface="Tahoma" pitchFamily="34" charset="0"/>
                          <a:cs typeface="Tahoma" pitchFamily="34" charset="0"/>
                        </a:rPr>
                        <a:t>SU (Students’</a:t>
                      </a:r>
                      <a:r>
                        <a:rPr lang="en-US" sz="1400" baseline="0" dirty="0" smtClean="0">
                          <a:latin typeface="Tahoma" pitchFamily="34" charset="0"/>
                          <a:ea typeface="Tahoma" pitchFamily="34" charset="0"/>
                          <a:cs typeface="Tahoma" pitchFamily="34" charset="0"/>
                        </a:rPr>
                        <a:t> Union)</a:t>
                      </a:r>
                      <a:endParaRPr lang="en-US" sz="14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Tahoma" pitchFamily="34" charset="0"/>
                          <a:ea typeface="Tahoma" pitchFamily="34" charset="0"/>
                          <a:cs typeface="Tahoma" pitchFamily="34" charset="0"/>
                        </a:rPr>
                        <a:t>There are facilities for students:</a:t>
                      </a:r>
                      <a:r>
                        <a:rPr lang="en-US" sz="1400" baseline="0" dirty="0" smtClean="0">
                          <a:latin typeface="Tahoma" pitchFamily="34" charset="0"/>
                          <a:ea typeface="Tahoma" pitchFamily="34" charset="0"/>
                          <a:cs typeface="Tahoma" pitchFamily="34" charset="0"/>
                        </a:rPr>
                        <a:t> bar, gym, café, clubs, etc.</a:t>
                      </a:r>
                      <a:endParaRPr lang="en-US" sz="14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sz="1400" dirty="0" smtClean="0">
                          <a:latin typeface="Tahoma" pitchFamily="34" charset="0"/>
                          <a:ea typeface="Tahoma" pitchFamily="34" charset="0"/>
                          <a:cs typeface="Tahoma" pitchFamily="34" charset="0"/>
                        </a:rPr>
                        <a:t>ISS</a:t>
                      </a:r>
                      <a:endParaRPr lang="en-US" sz="14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Tahoma" pitchFamily="34" charset="0"/>
                          <a:ea typeface="Tahoma" pitchFamily="34" charset="0"/>
                          <a:cs typeface="Tahoma" pitchFamily="34" charset="0"/>
                        </a:rPr>
                        <a:t>This is for international students</a:t>
                      </a:r>
                      <a:r>
                        <a:rPr lang="en-US" sz="1400" baseline="0" dirty="0" smtClean="0">
                          <a:latin typeface="Tahoma" pitchFamily="34" charset="0"/>
                          <a:ea typeface="Tahoma" pitchFamily="34" charset="0"/>
                          <a:cs typeface="Tahoma" pitchFamily="34" charset="0"/>
                        </a:rPr>
                        <a:t>. Go there if you have a problem with your visa.</a:t>
                      </a:r>
                      <a:endParaRPr lang="en-US" sz="14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5" name="TextBox 4"/>
          <p:cNvSpPr txBox="1"/>
          <p:nvPr/>
        </p:nvSpPr>
        <p:spPr>
          <a:xfrm>
            <a:off x="0" y="-38100"/>
            <a:ext cx="9144000" cy="430887"/>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1.1: Activating </a:t>
            </a:r>
            <a:r>
              <a:rPr lang="en-US" sz="1100" i="1" dirty="0" smtClean="0">
                <a:solidFill>
                  <a:schemeClr val="bg1"/>
                </a:solidFill>
              </a:rPr>
              <a:t>Knowledge – Developing Vocab. – Building Connections between words</a:t>
            </a:r>
          </a:p>
          <a:p>
            <a:r>
              <a:rPr lang="en-US" sz="1100" i="1" dirty="0" smtClean="0">
                <a:solidFill>
                  <a:schemeClr val="bg1"/>
                </a:solidFill>
              </a:rPr>
              <a:t>1.2: </a:t>
            </a:r>
            <a:r>
              <a:rPr lang="en-US" sz="1100" i="1" dirty="0">
                <a:solidFill>
                  <a:schemeClr val="bg1"/>
                </a:solidFill>
              </a:rPr>
              <a:t>Activating </a:t>
            </a:r>
            <a:r>
              <a:rPr lang="en-US" sz="1100" i="1" dirty="0" smtClean="0">
                <a:solidFill>
                  <a:schemeClr val="bg1"/>
                </a:solidFill>
              </a:rPr>
              <a:t>background knowledge – Understanding introductions – Understanding words in context – </a:t>
            </a:r>
            <a:r>
              <a:rPr lang="en-US" sz="1100" b="1" i="1" dirty="0" smtClean="0">
                <a:solidFill>
                  <a:schemeClr val="bg1"/>
                </a:solidFill>
              </a:rPr>
              <a:t>Transferring information</a:t>
            </a:r>
            <a:r>
              <a:rPr lang="en-US" sz="1100" i="1" dirty="0" smtClean="0">
                <a:solidFill>
                  <a:schemeClr val="bg1"/>
                </a:solidFill>
              </a:rPr>
              <a:t> – E. Rem..</a:t>
            </a:r>
            <a:endParaRPr lang="en-US" sz="1100" i="1" dirty="0">
              <a:solidFill>
                <a:schemeClr val="bg1"/>
              </a:solidFill>
            </a:endParaRPr>
          </a:p>
        </p:txBody>
      </p:sp>
      <p:sp>
        <p:nvSpPr>
          <p:cNvPr id="7" name="TextBox 6"/>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i="1" dirty="0" smtClean="0">
                <a:solidFill>
                  <a:schemeClr val="bg1"/>
                </a:solidFill>
              </a:rPr>
              <a:t>Theme: Education, Skill: Listening, Lessons: 1.1. </a:t>
            </a:r>
            <a:r>
              <a:rPr lang="en-US" sz="1200" i="1" dirty="0">
                <a:solidFill>
                  <a:schemeClr val="bg1"/>
                </a:solidFill>
              </a:rPr>
              <a:t>Vocabulary for </a:t>
            </a:r>
            <a:r>
              <a:rPr lang="en-US" sz="1200" i="1" dirty="0" smtClean="0">
                <a:solidFill>
                  <a:schemeClr val="bg1"/>
                </a:solidFill>
              </a:rPr>
              <a:t>Listening – </a:t>
            </a:r>
            <a:r>
              <a:rPr lang="en-US" sz="1200" b="1" i="1" dirty="0" smtClean="0">
                <a:solidFill>
                  <a:schemeClr val="bg1"/>
                </a:solidFill>
              </a:rPr>
              <a:t>1.2</a:t>
            </a:r>
            <a:r>
              <a:rPr lang="en-US" sz="1200" b="1" i="1" dirty="0">
                <a:solidFill>
                  <a:schemeClr val="bg1"/>
                </a:solidFill>
              </a:rPr>
              <a:t>. Real-time Listening </a:t>
            </a:r>
            <a:r>
              <a:rPr lang="en-US" sz="1200" i="1" dirty="0" smtClean="0">
                <a:solidFill>
                  <a:schemeClr val="bg1"/>
                </a:solidFill>
              </a:rPr>
              <a:t>		   	      17 of 38</a:t>
            </a:r>
            <a:endParaRPr lang="en-US" sz="1200" i="1" dirty="0">
              <a:solidFill>
                <a:schemeClr val="bg1"/>
              </a:solidFill>
            </a:endParaRPr>
          </a:p>
        </p:txBody>
      </p:sp>
    </p:spTree>
    <p:extLst>
      <p:ext uri="{BB962C8B-B14F-4D97-AF65-F5344CB8AC3E}">
        <p14:creationId xmlns:p14="http://schemas.microsoft.com/office/powerpoint/2010/main" val="180684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77214"/>
            <a:ext cx="7772400" cy="1225021"/>
          </a:xfrm>
        </p:spPr>
        <p:txBody>
          <a:bodyPr>
            <a:norm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recap</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609600" y="1502235"/>
            <a:ext cx="7918376" cy="3488865"/>
          </a:xfrm>
        </p:spPr>
        <p:txBody>
          <a:bodyPr>
            <a:normAutofit/>
          </a:bodyPr>
          <a:lstStyle/>
          <a:p>
            <a:pPr marL="457200" indent="-457200" algn="l">
              <a:buFontTx/>
              <a:buChar char="-"/>
            </a:pP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Medium level</a:t>
            </a:r>
          </a:p>
          <a:p>
            <a:pPr marL="457200" indent="-457200" algn="l">
              <a:buFontTx/>
              <a:buChar char="-"/>
            </a:pP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Student-based course</a:t>
            </a:r>
          </a:p>
          <a:p>
            <a:pPr marL="457200" indent="-457200" algn="l">
              <a:buFontTx/>
              <a:buChar char="-"/>
            </a:pP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Different subjects </a:t>
            </a:r>
            <a:r>
              <a:rPr lang="en-GB"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IN</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English</a:t>
            </a:r>
          </a:p>
          <a:p>
            <a:pPr marL="457200" indent="-457200" algn="l">
              <a:buFontTx/>
              <a:buChar char="-"/>
            </a:pP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GEfUS: 5 themes, 4 skills, 5 lessons, 1 hour</a:t>
            </a:r>
          </a:p>
          <a:p>
            <a:pPr marL="457200" indent="-457200" algn="l">
              <a:buFontTx/>
              <a:buChar char="-"/>
            </a:pP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Join academic life (formal &amp; critical-thinking </a:t>
            </a:r>
            <a:r>
              <a:rPr lang="en-GB" sz="2400"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(why)</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457200" indent="-457200" algn="l">
              <a:buFontTx/>
              <a:buChar char="-"/>
            </a:pP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Quizzes, assignment</a:t>
            </a: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 presentation, </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listening (?), tests</a:t>
            </a:r>
          </a:p>
        </p:txBody>
      </p:sp>
      <p:sp>
        <p:nvSpPr>
          <p:cNvPr id="4" name="TextBox 3"/>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i="1" dirty="0" smtClean="0">
                <a:solidFill>
                  <a:schemeClr val="bg1"/>
                </a:solidFill>
              </a:rPr>
              <a:t>Theme: Education, Skill: Listening, Lessons: 1.1. </a:t>
            </a:r>
            <a:r>
              <a:rPr lang="en-US" sz="1200" i="1" dirty="0">
                <a:solidFill>
                  <a:schemeClr val="bg1"/>
                </a:solidFill>
              </a:rPr>
              <a:t>Vocabulary for </a:t>
            </a:r>
            <a:r>
              <a:rPr lang="en-US" sz="1200" i="1" dirty="0" smtClean="0">
                <a:solidFill>
                  <a:schemeClr val="bg1"/>
                </a:solidFill>
              </a:rPr>
              <a:t>Listening – 1.2</a:t>
            </a:r>
            <a:r>
              <a:rPr lang="en-US" sz="1200" i="1" dirty="0">
                <a:solidFill>
                  <a:schemeClr val="bg1"/>
                </a:solidFill>
              </a:rPr>
              <a:t>. Real-time Listening </a:t>
            </a:r>
            <a:r>
              <a:rPr lang="en-US" sz="1200" i="1" dirty="0" smtClean="0">
                <a:solidFill>
                  <a:schemeClr val="bg1"/>
                </a:solidFill>
              </a:rPr>
              <a:t>		   	       1 of 38</a:t>
            </a:r>
            <a:endParaRPr lang="en-US" sz="1200" i="1" dirty="0">
              <a:solidFill>
                <a:schemeClr val="bg1"/>
              </a:solidFill>
            </a:endParaRPr>
          </a:p>
        </p:txBody>
      </p:sp>
      <p:sp>
        <p:nvSpPr>
          <p:cNvPr id="5" name="TextBox 4"/>
          <p:cNvSpPr txBox="1"/>
          <p:nvPr/>
        </p:nvSpPr>
        <p:spPr>
          <a:xfrm>
            <a:off x="0" y="-38100"/>
            <a:ext cx="9144000" cy="430887"/>
          </a:xfrm>
          <a:prstGeom prst="rect">
            <a:avLst/>
          </a:prstGeom>
          <a:solidFill>
            <a:schemeClr val="tx2">
              <a:lumMod val="60000"/>
              <a:lumOff val="40000"/>
            </a:schemeClr>
          </a:solidFill>
        </p:spPr>
        <p:txBody>
          <a:bodyPr wrap="square" rtlCol="0">
            <a:spAutoFit/>
          </a:bodyPr>
          <a:lstStyle/>
          <a:p>
            <a:r>
              <a:rPr lang="en-US" sz="1100" i="1" dirty="0" smtClean="0">
                <a:solidFill>
                  <a:schemeClr val="bg1"/>
                </a:solidFill>
              </a:rPr>
              <a:t>1.1: Activating Knowledge – Developing Vocab. – Building Connections between words</a:t>
            </a:r>
          </a:p>
          <a:p>
            <a:r>
              <a:rPr lang="en-US" sz="1100" i="1" dirty="0" smtClean="0">
                <a:solidFill>
                  <a:schemeClr val="bg1"/>
                </a:solidFill>
              </a:rPr>
              <a:t>1.2: Activating background knowledge – Understanding introductions – Understanding words in context – Transferring information – E. Rem..</a:t>
            </a:r>
            <a:endParaRPr lang="en-US" sz="1100" i="1" dirty="0">
              <a:solidFill>
                <a:schemeClr val="bg1"/>
              </a:solidFill>
            </a:endParaRPr>
          </a:p>
        </p:txBody>
      </p:sp>
    </p:spTree>
    <p:extLst>
      <p:ext uri="{BB962C8B-B14F-4D97-AF65-F5344CB8AC3E}">
        <p14:creationId xmlns:p14="http://schemas.microsoft.com/office/powerpoint/2010/main" val="2798905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77214"/>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Real-time listening:</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 E. Remembering real-world knowledge:</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371600" y="1714500"/>
            <a:ext cx="6400800" cy="2984500"/>
          </a:xfrm>
        </p:spPr>
        <p:txBody>
          <a:bodyPr>
            <a:normAutofit/>
          </a:bodyPr>
          <a:lstStyle/>
          <a:p>
            <a:pPr marL="514350" indent="-514350" algn="l">
              <a:buAutoNum type="arabicPeriod"/>
            </a:pP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does a dean do at a British university?</a:t>
            </a:r>
          </a:p>
          <a:p>
            <a:pPr marL="514350" indent="-514350" algn="l">
              <a:buAutoNum type="arabicPeriod"/>
            </a:pP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does a bursar do?</a:t>
            </a:r>
          </a:p>
          <a:p>
            <a:pPr marL="514350" indent="-514350" algn="l">
              <a:buAutoNum type="arabicPeriod"/>
            </a:pP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is faculty?</a:t>
            </a:r>
          </a:p>
          <a:p>
            <a:pPr marL="514350" indent="-514350" algn="l">
              <a:buAutoNum type="arabicPeriod"/>
            </a:pP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What’s another phrase for hall of residence?</a:t>
            </a:r>
          </a:p>
          <a:p>
            <a:pPr marL="514350" indent="-514350" algn="l">
              <a:buAutoNum type="arabicPeriod"/>
            </a:pP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Where are the social facilities for students?</a:t>
            </a:r>
          </a:p>
          <a:p>
            <a:pPr marL="514350" indent="-514350" algn="l">
              <a:buAutoNum type="arabicPeriod"/>
            </a:pP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What’s the difference between the Welfare Office and the Medical Centre?</a:t>
            </a:r>
          </a:p>
        </p:txBody>
      </p:sp>
      <p:sp>
        <p:nvSpPr>
          <p:cNvPr id="5" name="TextBox 4"/>
          <p:cNvSpPr txBox="1"/>
          <p:nvPr/>
        </p:nvSpPr>
        <p:spPr>
          <a:xfrm>
            <a:off x="0" y="-38100"/>
            <a:ext cx="9144000" cy="430887"/>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1.1: Activating </a:t>
            </a:r>
            <a:r>
              <a:rPr lang="en-US" sz="1100" i="1" dirty="0" smtClean="0">
                <a:solidFill>
                  <a:schemeClr val="bg1"/>
                </a:solidFill>
              </a:rPr>
              <a:t>Knowledge – Developing Vocab. – Building Connections between words</a:t>
            </a:r>
          </a:p>
          <a:p>
            <a:r>
              <a:rPr lang="en-US" sz="1100" i="1" dirty="0" smtClean="0">
                <a:solidFill>
                  <a:schemeClr val="bg1"/>
                </a:solidFill>
              </a:rPr>
              <a:t>1.2: </a:t>
            </a:r>
            <a:r>
              <a:rPr lang="en-US" sz="1100" i="1" dirty="0">
                <a:solidFill>
                  <a:schemeClr val="bg1"/>
                </a:solidFill>
              </a:rPr>
              <a:t>Activating </a:t>
            </a:r>
            <a:r>
              <a:rPr lang="en-US" sz="1100" i="1" dirty="0" smtClean="0">
                <a:solidFill>
                  <a:schemeClr val="bg1"/>
                </a:solidFill>
              </a:rPr>
              <a:t>background knowledge – Understanding introductions – Understanding words in context – Transferring information – </a:t>
            </a:r>
            <a:r>
              <a:rPr lang="en-US" sz="1100" b="1" i="1" dirty="0" smtClean="0">
                <a:solidFill>
                  <a:schemeClr val="bg1"/>
                </a:solidFill>
              </a:rPr>
              <a:t>E. Rem..</a:t>
            </a:r>
            <a:endParaRPr lang="en-US" sz="1100" b="1" i="1" dirty="0">
              <a:solidFill>
                <a:schemeClr val="bg1"/>
              </a:solidFill>
            </a:endParaRPr>
          </a:p>
        </p:txBody>
      </p:sp>
      <p:sp>
        <p:nvSpPr>
          <p:cNvPr id="6" name="TextBox 5"/>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i="1" dirty="0" smtClean="0">
                <a:solidFill>
                  <a:schemeClr val="bg1"/>
                </a:solidFill>
              </a:rPr>
              <a:t>Theme: Education, Skill: Listening, Lessons: 1.1. </a:t>
            </a:r>
            <a:r>
              <a:rPr lang="en-US" sz="1200" i="1" dirty="0">
                <a:solidFill>
                  <a:schemeClr val="bg1"/>
                </a:solidFill>
              </a:rPr>
              <a:t>Vocabulary for </a:t>
            </a:r>
            <a:r>
              <a:rPr lang="en-US" sz="1200" i="1" dirty="0" smtClean="0">
                <a:solidFill>
                  <a:schemeClr val="bg1"/>
                </a:solidFill>
              </a:rPr>
              <a:t>Listening – </a:t>
            </a:r>
            <a:r>
              <a:rPr lang="en-US" sz="1200" b="1" i="1" dirty="0" smtClean="0">
                <a:solidFill>
                  <a:schemeClr val="bg1"/>
                </a:solidFill>
              </a:rPr>
              <a:t>1.2</a:t>
            </a:r>
            <a:r>
              <a:rPr lang="en-US" sz="1200" b="1" i="1" dirty="0">
                <a:solidFill>
                  <a:schemeClr val="bg1"/>
                </a:solidFill>
              </a:rPr>
              <a:t>. Real-time Listening </a:t>
            </a:r>
            <a:r>
              <a:rPr lang="en-US" sz="1200" i="1" dirty="0" smtClean="0">
                <a:solidFill>
                  <a:schemeClr val="bg1"/>
                </a:solidFill>
              </a:rPr>
              <a:t>		   	      18 of 38</a:t>
            </a:r>
            <a:endParaRPr lang="en-US" sz="1200" i="1" dirty="0">
              <a:solidFill>
                <a:schemeClr val="bg1"/>
              </a:solidFill>
            </a:endParaRPr>
          </a:p>
        </p:txBody>
      </p:sp>
    </p:spTree>
    <p:extLst>
      <p:ext uri="{BB962C8B-B14F-4D97-AF65-F5344CB8AC3E}">
        <p14:creationId xmlns:p14="http://schemas.microsoft.com/office/powerpoint/2010/main" val="2738568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57233"/>
            <a:ext cx="4608512" cy="1800200"/>
          </a:xfrm>
        </p:spPr>
        <p:txBody>
          <a:bodyPr>
            <a:no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General English For University Students</a:t>
            </a:r>
            <a:br>
              <a:rPr lang="en-GB" sz="3200" dirty="0" smtClean="0">
                <a:latin typeface="Tahoma" panose="020B0604030504040204" pitchFamily="34" charset="0"/>
                <a:ea typeface="Tahoma" panose="020B0604030504040204" pitchFamily="34" charset="0"/>
                <a:cs typeface="Tahoma" panose="020B0604030504040204" pitchFamily="34" charset="0"/>
              </a:rPr>
            </a:br>
            <a:r>
              <a:rPr lang="en-GB" sz="3200" b="1" dirty="0" smtClean="0">
                <a:latin typeface="Tahoma" panose="020B0604030504040204" pitchFamily="34" charset="0"/>
                <a:ea typeface="Tahoma" panose="020B0604030504040204" pitchFamily="34" charset="0"/>
                <a:cs typeface="Tahoma" panose="020B0604030504040204" pitchFamily="34" charset="0"/>
              </a:rPr>
              <a:t>(GEfUS)</a:t>
            </a:r>
            <a:endParaRPr lang="en-GB" sz="32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533400" y="2797493"/>
            <a:ext cx="4326632" cy="1901507"/>
          </a:xfrm>
        </p:spPr>
        <p:txBody>
          <a:bodyPr>
            <a:normAutofit lnSpcReduction="10000"/>
          </a:bodyPr>
          <a:lstStyle/>
          <a:p>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Theme: Education</a:t>
            </a:r>
          </a:p>
          <a:p>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Fresher’s Week</a:t>
            </a:r>
          </a:p>
          <a:p>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(Learning new listening skills)</a:t>
            </a:r>
          </a:p>
          <a:p>
            <a:endPar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GB"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97227"/>
            <a:ext cx="4122922" cy="4620513"/>
          </a:xfrm>
          <a:prstGeom prst="rect">
            <a:avLst/>
          </a:prstGeom>
        </p:spPr>
      </p:pic>
    </p:spTree>
    <p:extLst>
      <p:ext uri="{BB962C8B-B14F-4D97-AF65-F5344CB8AC3E}">
        <p14:creationId xmlns:p14="http://schemas.microsoft.com/office/powerpoint/2010/main" val="1820484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77214"/>
            <a:ext cx="7772400" cy="1225021"/>
          </a:xfrm>
        </p:spPr>
        <p:txBody>
          <a:bodyPr>
            <a:norm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Objectives of this lesson:</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371600" y="1717373"/>
            <a:ext cx="6400800" cy="2981627"/>
          </a:xfrm>
        </p:spPr>
        <p:txBody>
          <a:bodyPr>
            <a:normAutofit fontScale="85000" lnSpcReduction="10000"/>
          </a:bodyPr>
          <a:lstStyle/>
          <a:p>
            <a:pPr algn="l"/>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Students will be able to </a:t>
            </a:r>
          </a:p>
          <a:p>
            <a:pPr algn="l"/>
            <a:endPar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Listen for and understand spoken definitions in short extracts </a:t>
            </a:r>
          </a:p>
          <a:p>
            <a:pPr marL="457200" indent="-457200" algn="l">
              <a:buFont typeface="Arial" panose="020B0604020202020204" pitchFamily="34" charset="0"/>
              <a:buChar char="•"/>
            </a:pP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Discriminate between the consonants /p/ and /b/</a:t>
            </a:r>
          </a:p>
          <a:p>
            <a:pPr marL="457200" indent="-457200" algn="l">
              <a:buFont typeface="Arial" panose="020B0604020202020204" pitchFamily="34" charset="0"/>
              <a:buChar char="•"/>
            </a:pP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Discriminate between the vowel sounds /</a:t>
            </a:r>
            <a:r>
              <a:rPr lang="en-US" sz="2400" dirty="0" smtClean="0">
                <a:solidFill>
                  <a:schemeClr val="tx1"/>
                </a:solidFill>
                <a:latin typeface="Tahoma" pitchFamily="34" charset="0"/>
                <a:ea typeface="Tahoma" pitchFamily="34" charset="0"/>
                <a:cs typeface="Tahoma" pitchFamily="34" charset="0"/>
              </a:rPr>
              <a:t>ɪ</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and /i:/</a:t>
            </a:r>
          </a:p>
          <a:p>
            <a:pPr marL="457200" indent="-457200" algn="l">
              <a:buFont typeface="Arial" panose="020B0604020202020204" pitchFamily="34" charset="0"/>
              <a:buChar char="•"/>
            </a:pP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Demonstrate understanding of common core knowledge about social customs in Britain.</a:t>
            </a:r>
          </a:p>
        </p:txBody>
      </p:sp>
      <p:sp>
        <p:nvSpPr>
          <p:cNvPr id="4" name="TextBox 3"/>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b="1" i="1" dirty="0" smtClean="0">
                <a:solidFill>
                  <a:schemeClr val="bg1"/>
                </a:solidFill>
              </a:rPr>
              <a:t>Theme: Education</a:t>
            </a:r>
            <a:r>
              <a:rPr lang="en-US" sz="1200" i="1" dirty="0" smtClean="0">
                <a:solidFill>
                  <a:schemeClr val="bg1"/>
                </a:solidFill>
              </a:rPr>
              <a:t>, Skills: </a:t>
            </a:r>
            <a:r>
              <a:rPr lang="en-US" sz="1200" b="1" i="1" dirty="0" smtClean="0">
                <a:solidFill>
                  <a:schemeClr val="bg1"/>
                </a:solidFill>
              </a:rPr>
              <a:t>Listening</a:t>
            </a:r>
            <a:r>
              <a:rPr lang="en-US" sz="1200" i="1" dirty="0" smtClean="0">
                <a:solidFill>
                  <a:schemeClr val="bg1"/>
                </a:solidFill>
              </a:rPr>
              <a:t> &amp; Speaking, Lessons: 1.3. Learning new listening skills &amp; 1.5. – 1.6. Vocab. for speaking    	      20 of 38</a:t>
            </a:r>
            <a:endParaRPr lang="en-US" sz="1200" i="1" dirty="0">
              <a:solidFill>
                <a:schemeClr val="bg1"/>
              </a:solidFill>
            </a:endParaRPr>
          </a:p>
        </p:txBody>
      </p:sp>
      <p:sp>
        <p:nvSpPr>
          <p:cNvPr id="5" name="TextBox 4"/>
          <p:cNvSpPr txBox="1"/>
          <p:nvPr/>
        </p:nvSpPr>
        <p:spPr>
          <a:xfrm>
            <a:off x="0" y="-38100"/>
            <a:ext cx="9144000" cy="600164"/>
          </a:xfrm>
          <a:prstGeom prst="rect">
            <a:avLst/>
          </a:prstGeom>
          <a:solidFill>
            <a:schemeClr val="tx2">
              <a:lumMod val="60000"/>
              <a:lumOff val="40000"/>
            </a:schemeClr>
          </a:solidFill>
        </p:spPr>
        <p:txBody>
          <a:bodyPr wrap="square" rtlCol="0">
            <a:spAutoFit/>
          </a:bodyPr>
          <a:lstStyle/>
          <a:p>
            <a:r>
              <a:rPr lang="en-US" sz="1100" i="1" dirty="0" smtClean="0">
                <a:solidFill>
                  <a:schemeClr val="bg1"/>
                </a:solidFill>
              </a:rPr>
              <a:t>1.3: Reviewing key words – Identifying a new skill – Listening for definitions – Identifying consonant sounds – Identifying vowel sounds</a:t>
            </a:r>
          </a:p>
          <a:p>
            <a:r>
              <a:rPr lang="en-US" sz="1100" i="1" dirty="0" smtClean="0">
                <a:solidFill>
                  <a:schemeClr val="bg1"/>
                </a:solidFill>
              </a:rPr>
              <a:t>1.5: Living and studying in Britain</a:t>
            </a:r>
          </a:p>
          <a:p>
            <a:r>
              <a:rPr lang="en-US" sz="1100" i="1" dirty="0" smtClean="0">
                <a:solidFill>
                  <a:schemeClr val="bg1"/>
                </a:solidFill>
              </a:rPr>
              <a:t>1.6: Activating ideas – Practicing new vocabulary – Developing independent learning</a:t>
            </a:r>
          </a:p>
        </p:txBody>
      </p:sp>
    </p:spTree>
    <p:extLst>
      <p:ext uri="{BB962C8B-B14F-4D97-AF65-F5344CB8AC3E}">
        <p14:creationId xmlns:p14="http://schemas.microsoft.com/office/powerpoint/2010/main" val="2219555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77214"/>
            <a:ext cx="7772400" cy="1225021"/>
          </a:xfrm>
        </p:spPr>
        <p:txBody>
          <a:bodyPr>
            <a:norm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Warm-up</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371600" y="1717373"/>
            <a:ext cx="6400800" cy="2981627"/>
          </a:xfrm>
        </p:spPr>
        <p:txBody>
          <a:bodyPr>
            <a:normAutofit/>
          </a:bodyPr>
          <a:lstStyle/>
          <a:p>
            <a:pPr algn="l"/>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Follow the transcript 1.C on P.181</a:t>
            </a:r>
            <a:endPar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b="1" i="1" dirty="0" smtClean="0">
                <a:solidFill>
                  <a:schemeClr val="bg1"/>
                </a:solidFill>
              </a:rPr>
              <a:t>Theme: Education</a:t>
            </a:r>
            <a:r>
              <a:rPr lang="en-US" sz="1200" i="1" dirty="0" smtClean="0">
                <a:solidFill>
                  <a:schemeClr val="bg1"/>
                </a:solidFill>
              </a:rPr>
              <a:t>, Skills: </a:t>
            </a:r>
            <a:r>
              <a:rPr lang="en-US" sz="1200" b="1" i="1" dirty="0" smtClean="0">
                <a:solidFill>
                  <a:schemeClr val="bg1"/>
                </a:solidFill>
              </a:rPr>
              <a:t>Listening</a:t>
            </a:r>
            <a:r>
              <a:rPr lang="en-US" sz="1200" i="1" dirty="0" smtClean="0">
                <a:solidFill>
                  <a:schemeClr val="bg1"/>
                </a:solidFill>
              </a:rPr>
              <a:t> &amp; Speaking, Lessons: 1.3. Learning new listening skills &amp; 1.5. – 1.6. Vocab. for speaking    	      21 of 38</a:t>
            </a:r>
            <a:endParaRPr lang="en-US" sz="1200" i="1" dirty="0">
              <a:solidFill>
                <a:schemeClr val="bg1"/>
              </a:solidFill>
            </a:endParaRPr>
          </a:p>
        </p:txBody>
      </p:sp>
      <p:sp>
        <p:nvSpPr>
          <p:cNvPr id="5" name="TextBox 4"/>
          <p:cNvSpPr txBox="1"/>
          <p:nvPr/>
        </p:nvSpPr>
        <p:spPr>
          <a:xfrm>
            <a:off x="0" y="-38100"/>
            <a:ext cx="9144000" cy="600164"/>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1.3: Reviewing </a:t>
            </a:r>
            <a:r>
              <a:rPr lang="en-US" sz="1100" i="1" dirty="0" smtClean="0">
                <a:solidFill>
                  <a:schemeClr val="bg1"/>
                </a:solidFill>
              </a:rPr>
              <a:t>key words – Identifying a new skill – Listening for definitions – Identifying consonant sounds – Identifying vowel sounds</a:t>
            </a:r>
          </a:p>
          <a:p>
            <a:r>
              <a:rPr lang="en-US" sz="1100" i="1" dirty="0" smtClean="0">
                <a:solidFill>
                  <a:schemeClr val="bg1"/>
                </a:solidFill>
              </a:rPr>
              <a:t>1.5: </a:t>
            </a:r>
            <a:r>
              <a:rPr lang="en-US" sz="1100" i="1" dirty="0">
                <a:solidFill>
                  <a:schemeClr val="bg1"/>
                </a:solidFill>
              </a:rPr>
              <a:t>Living </a:t>
            </a:r>
            <a:r>
              <a:rPr lang="en-US" sz="1100" i="1" dirty="0" smtClean="0">
                <a:solidFill>
                  <a:schemeClr val="bg1"/>
                </a:solidFill>
              </a:rPr>
              <a:t>and studying in Britain</a:t>
            </a:r>
          </a:p>
          <a:p>
            <a:r>
              <a:rPr lang="en-US" sz="1100" i="1" dirty="0" smtClean="0">
                <a:solidFill>
                  <a:schemeClr val="bg1"/>
                </a:solidFill>
              </a:rPr>
              <a:t>1.6: </a:t>
            </a:r>
            <a:r>
              <a:rPr lang="en-US" sz="1100" i="1" dirty="0">
                <a:solidFill>
                  <a:schemeClr val="bg1"/>
                </a:solidFill>
              </a:rPr>
              <a:t>Activating </a:t>
            </a:r>
            <a:r>
              <a:rPr lang="en-US" sz="1100" i="1" dirty="0" smtClean="0">
                <a:solidFill>
                  <a:schemeClr val="bg1"/>
                </a:solidFill>
              </a:rPr>
              <a:t>ideas – Practicing new vocabulary – Developing independent learning</a:t>
            </a:r>
          </a:p>
        </p:txBody>
      </p:sp>
    </p:spTree>
    <p:extLst>
      <p:ext uri="{BB962C8B-B14F-4D97-AF65-F5344CB8AC3E}">
        <p14:creationId xmlns:p14="http://schemas.microsoft.com/office/powerpoint/2010/main" val="266028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37079"/>
            <a:ext cx="6019800" cy="1225021"/>
          </a:xfrm>
        </p:spPr>
        <p:txBody>
          <a:bodyPr>
            <a:normAutofit/>
          </a:bodyPr>
          <a:lstStyle/>
          <a:p>
            <a:r>
              <a:rPr lang="en-GB" sz="2800" dirty="0">
                <a:latin typeface="Tahoma" panose="020B0604030504040204" pitchFamily="34" charset="0"/>
                <a:ea typeface="Tahoma" panose="020B0604030504040204" pitchFamily="34" charset="0"/>
                <a:cs typeface="Tahoma" panose="020B0604030504040204" pitchFamily="34" charset="0"/>
              </a:rPr>
              <a:t>Learning new listening </a:t>
            </a:r>
            <a:r>
              <a:rPr lang="en-GB" sz="2800" dirty="0" smtClean="0">
                <a:latin typeface="Tahoma" panose="020B0604030504040204" pitchFamily="34" charset="0"/>
                <a:ea typeface="Tahoma" panose="020B0604030504040204" pitchFamily="34" charset="0"/>
                <a:cs typeface="Tahoma" panose="020B0604030504040204" pitchFamily="34" charset="0"/>
              </a:rPr>
              <a:t>skills:</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 A. Reviewing key words</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txBox="1">
            <a:spLocks/>
          </p:cNvSpPr>
          <p:nvPr/>
        </p:nvSpPr>
        <p:spPr>
          <a:xfrm>
            <a:off x="1066800" y="1861079"/>
            <a:ext cx="6553200" cy="290142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smtClean="0">
                <a:latin typeface="Tahoma" panose="020B0604030504040204" pitchFamily="34" charset="0"/>
                <a:ea typeface="Tahoma" panose="020B0604030504040204" pitchFamily="34" charset="0"/>
                <a:cs typeface="Tahoma" panose="020B0604030504040204" pitchFamily="34" charset="0"/>
              </a:rPr>
              <a:t>Listen to 1.8, number the stressed syllables. Mark the stress on each word.</a:t>
            </a:r>
          </a:p>
          <a:p>
            <a:pPr algn="l"/>
            <a:endParaRPr lang="en-GB" sz="1600" dirty="0" smtClean="0">
              <a:latin typeface="Tahoma" panose="020B0604030504040204" pitchFamily="34" charset="0"/>
              <a:ea typeface="Tahoma" panose="020B0604030504040204" pitchFamily="34" charset="0"/>
              <a:cs typeface="Tahoma" panose="020B0604030504040204" pitchFamily="34" charset="0"/>
            </a:endParaRPr>
          </a:p>
          <a:p>
            <a:pPr algn="l"/>
            <a:r>
              <a:rPr lang="en-GB" sz="1600" dirty="0" smtClean="0">
                <a:latin typeface="Tahoma" panose="020B0604030504040204" pitchFamily="34" charset="0"/>
                <a:ea typeface="Tahoma" panose="020B0604030504040204" pitchFamily="34" charset="0"/>
                <a:cs typeface="Tahoma" panose="020B0604030504040204" pitchFamily="34" charset="0"/>
              </a:rPr>
              <a:t>Schedule</a:t>
            </a:r>
          </a:p>
          <a:p>
            <a:pPr algn="l"/>
            <a:r>
              <a:rPr lang="en-GB" sz="1600" dirty="0" smtClean="0">
                <a:latin typeface="Tahoma" panose="020B0604030504040204" pitchFamily="34" charset="0"/>
                <a:ea typeface="Tahoma" panose="020B0604030504040204" pitchFamily="34" charset="0"/>
                <a:cs typeface="Tahoma" panose="020B0604030504040204" pitchFamily="34" charset="0"/>
              </a:rPr>
              <a:t>Bursar</a:t>
            </a:r>
          </a:p>
          <a:p>
            <a:pPr algn="l"/>
            <a:r>
              <a:rPr lang="en-GB" sz="1600" dirty="0" smtClean="0">
                <a:latin typeface="Tahoma" panose="020B0604030504040204" pitchFamily="34" charset="0"/>
                <a:ea typeface="Tahoma" panose="020B0604030504040204" pitchFamily="34" charset="0"/>
                <a:cs typeface="Tahoma" panose="020B0604030504040204" pitchFamily="34" charset="0"/>
              </a:rPr>
              <a:t>Campus</a:t>
            </a:r>
          </a:p>
          <a:p>
            <a:pPr algn="l"/>
            <a:r>
              <a:rPr lang="en-GB" sz="1600" dirty="0" smtClean="0">
                <a:latin typeface="Tahoma" panose="020B0604030504040204" pitchFamily="34" charset="0"/>
                <a:ea typeface="Tahoma" panose="020B0604030504040204" pitchFamily="34" charset="0"/>
                <a:cs typeface="Tahoma" panose="020B0604030504040204" pitchFamily="34" charset="0"/>
              </a:rPr>
              <a:t>Education</a:t>
            </a:r>
          </a:p>
          <a:p>
            <a:pPr algn="l"/>
            <a:r>
              <a:rPr lang="en-GB" sz="1600" dirty="0" smtClean="0">
                <a:latin typeface="Tahoma" panose="020B0604030504040204" pitchFamily="34" charset="0"/>
                <a:ea typeface="Tahoma" panose="020B0604030504040204" pitchFamily="34" charset="0"/>
                <a:cs typeface="Tahoma" panose="020B0604030504040204" pitchFamily="34" charset="0"/>
              </a:rPr>
              <a:t>Lecture</a:t>
            </a:r>
          </a:p>
          <a:p>
            <a:pPr algn="l"/>
            <a:r>
              <a:rPr lang="en-GB" sz="1600" dirty="0" smtClean="0">
                <a:latin typeface="Tahoma" panose="020B0604030504040204" pitchFamily="34" charset="0"/>
                <a:ea typeface="Tahoma" panose="020B0604030504040204" pitchFamily="34" charset="0"/>
                <a:cs typeface="Tahoma" panose="020B0604030504040204" pitchFamily="34" charset="0"/>
              </a:rPr>
              <a:t>Library</a:t>
            </a:r>
          </a:p>
          <a:p>
            <a:pPr algn="l"/>
            <a:r>
              <a:rPr lang="en-GB" sz="1600" dirty="0" smtClean="0">
                <a:latin typeface="Tahoma" panose="020B0604030504040204" pitchFamily="34" charset="0"/>
                <a:ea typeface="Tahoma" panose="020B0604030504040204" pitchFamily="34" charset="0"/>
                <a:cs typeface="Tahoma" panose="020B0604030504040204" pitchFamily="34" charset="0"/>
              </a:rPr>
              <a:t>Accommodation</a:t>
            </a:r>
          </a:p>
          <a:p>
            <a:pPr algn="l"/>
            <a:r>
              <a:rPr lang="en-GB" sz="1600" dirty="0" smtClean="0">
                <a:latin typeface="Tahoma" panose="020B0604030504040204" pitchFamily="34" charset="0"/>
                <a:ea typeface="Tahoma" panose="020B0604030504040204" pitchFamily="34" charset="0"/>
                <a:cs typeface="Tahoma" panose="020B0604030504040204" pitchFamily="34" charset="0"/>
              </a:rPr>
              <a:t>Responsible</a:t>
            </a:r>
          </a:p>
          <a:p>
            <a:pPr algn="l"/>
            <a:r>
              <a:rPr lang="en-GB" sz="1600" dirty="0" smtClean="0">
                <a:latin typeface="Tahoma" panose="020B0604030504040204" pitchFamily="34" charset="0"/>
                <a:ea typeface="Tahoma" panose="020B0604030504040204" pitchFamily="34" charset="0"/>
                <a:cs typeface="Tahoma" panose="020B0604030504040204" pitchFamily="34" charset="0"/>
              </a:rPr>
              <a:t>Semester</a:t>
            </a:r>
          </a:p>
          <a:p>
            <a:pPr algn="l"/>
            <a:r>
              <a:rPr lang="en-GB" sz="1600" dirty="0" smtClean="0">
                <a:latin typeface="Tahoma" panose="020B0604030504040204" pitchFamily="34" charset="0"/>
                <a:ea typeface="Tahoma" panose="020B0604030504040204" pitchFamily="34" charset="0"/>
                <a:cs typeface="Tahoma" panose="020B0604030504040204" pitchFamily="34" charset="0"/>
              </a:rPr>
              <a:t>Union</a:t>
            </a:r>
          </a:p>
          <a:p>
            <a:pPr algn="l"/>
            <a:r>
              <a:rPr lang="en-GB" sz="1600" dirty="0" smtClean="0">
                <a:latin typeface="Tahoma" panose="020B0604030504040204" pitchFamily="34" charset="0"/>
                <a:ea typeface="Tahoma" panose="020B0604030504040204" pitchFamily="34" charset="0"/>
                <a:cs typeface="Tahoma" panose="020B0604030504040204" pitchFamily="34" charset="0"/>
              </a:rPr>
              <a:t>Resources</a:t>
            </a:r>
          </a:p>
          <a:p>
            <a:pPr algn="l"/>
            <a:r>
              <a:rPr lang="en-GB" sz="1600" dirty="0" smtClean="0">
                <a:latin typeface="Tahoma" panose="020B0604030504040204" pitchFamily="34" charset="0"/>
                <a:ea typeface="Tahoma" panose="020B0604030504040204" pitchFamily="34" charset="0"/>
                <a:cs typeface="Tahoma" panose="020B0604030504040204" pitchFamily="34" charset="0"/>
              </a:rPr>
              <a:t>Faculty</a:t>
            </a:r>
          </a:p>
        </p:txBody>
      </p:sp>
      <p:sp>
        <p:nvSpPr>
          <p:cNvPr id="5" name="TextBox 4"/>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b="1" i="1" dirty="0" smtClean="0">
                <a:solidFill>
                  <a:schemeClr val="bg1"/>
                </a:solidFill>
              </a:rPr>
              <a:t>Theme: Education</a:t>
            </a:r>
            <a:r>
              <a:rPr lang="en-US" sz="1200" i="1" dirty="0" smtClean="0">
                <a:solidFill>
                  <a:schemeClr val="bg1"/>
                </a:solidFill>
              </a:rPr>
              <a:t>, Skills: </a:t>
            </a:r>
            <a:r>
              <a:rPr lang="en-US" sz="1200" b="1" i="1" dirty="0" smtClean="0">
                <a:solidFill>
                  <a:schemeClr val="bg1"/>
                </a:solidFill>
              </a:rPr>
              <a:t>Listening</a:t>
            </a:r>
            <a:r>
              <a:rPr lang="en-US" sz="1200" i="1" dirty="0" smtClean="0">
                <a:solidFill>
                  <a:schemeClr val="bg1"/>
                </a:solidFill>
              </a:rPr>
              <a:t> &amp; Speaking, Lessons: </a:t>
            </a:r>
            <a:r>
              <a:rPr lang="en-US" sz="1200" b="1" i="1" dirty="0" smtClean="0">
                <a:solidFill>
                  <a:schemeClr val="bg1"/>
                </a:solidFill>
              </a:rPr>
              <a:t>1.3. Learning new listening skills</a:t>
            </a:r>
            <a:r>
              <a:rPr lang="en-US" sz="1200" i="1" dirty="0" smtClean="0">
                <a:solidFill>
                  <a:schemeClr val="bg1"/>
                </a:solidFill>
              </a:rPr>
              <a:t> &amp; 1.5. – 1.6. Vocab. for speaking    	      22 of 38</a:t>
            </a:r>
            <a:endParaRPr lang="en-US" sz="1200" i="1" dirty="0">
              <a:solidFill>
                <a:schemeClr val="bg1"/>
              </a:solidFill>
            </a:endParaRPr>
          </a:p>
        </p:txBody>
      </p:sp>
      <p:sp>
        <p:nvSpPr>
          <p:cNvPr id="6" name="TextBox 5"/>
          <p:cNvSpPr txBox="1"/>
          <p:nvPr/>
        </p:nvSpPr>
        <p:spPr>
          <a:xfrm>
            <a:off x="0" y="-38100"/>
            <a:ext cx="9144000" cy="600164"/>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1.3: </a:t>
            </a:r>
            <a:r>
              <a:rPr lang="en-US" sz="1100" b="1" i="1" dirty="0" smtClean="0">
                <a:solidFill>
                  <a:schemeClr val="bg1"/>
                </a:solidFill>
              </a:rPr>
              <a:t>Reviewing key words</a:t>
            </a:r>
            <a:r>
              <a:rPr lang="en-US" sz="1100" i="1" dirty="0" smtClean="0">
                <a:solidFill>
                  <a:schemeClr val="bg1"/>
                </a:solidFill>
              </a:rPr>
              <a:t> – Identifying a new skill – </a:t>
            </a:r>
            <a:r>
              <a:rPr lang="en-US" sz="1100" i="1" dirty="0" err="1" smtClean="0">
                <a:solidFill>
                  <a:schemeClr val="bg1"/>
                </a:solidFill>
              </a:rPr>
              <a:t>Listiening</a:t>
            </a:r>
            <a:r>
              <a:rPr lang="en-US" sz="1100" i="1" dirty="0" smtClean="0">
                <a:solidFill>
                  <a:schemeClr val="bg1"/>
                </a:solidFill>
              </a:rPr>
              <a:t> for definitions – Identifying consonant sounds – Identifying vowel sounds</a:t>
            </a:r>
          </a:p>
          <a:p>
            <a:r>
              <a:rPr lang="en-US" sz="1100" i="1" dirty="0" smtClean="0">
                <a:solidFill>
                  <a:schemeClr val="bg1"/>
                </a:solidFill>
              </a:rPr>
              <a:t>1.5: </a:t>
            </a:r>
            <a:r>
              <a:rPr lang="en-US" sz="1100" i="1" dirty="0">
                <a:solidFill>
                  <a:schemeClr val="bg1"/>
                </a:solidFill>
              </a:rPr>
              <a:t>Living </a:t>
            </a:r>
            <a:r>
              <a:rPr lang="en-US" sz="1100" i="1" dirty="0" smtClean="0">
                <a:solidFill>
                  <a:schemeClr val="bg1"/>
                </a:solidFill>
              </a:rPr>
              <a:t>and studying in Britain</a:t>
            </a:r>
          </a:p>
          <a:p>
            <a:r>
              <a:rPr lang="en-US" sz="1100" i="1" dirty="0" smtClean="0">
                <a:solidFill>
                  <a:schemeClr val="bg1"/>
                </a:solidFill>
              </a:rPr>
              <a:t>1.6: </a:t>
            </a:r>
            <a:r>
              <a:rPr lang="en-US" sz="1100" i="1" dirty="0">
                <a:solidFill>
                  <a:schemeClr val="bg1"/>
                </a:solidFill>
              </a:rPr>
              <a:t>Activating </a:t>
            </a:r>
            <a:r>
              <a:rPr lang="en-US" sz="1100" i="1" dirty="0" smtClean="0">
                <a:solidFill>
                  <a:schemeClr val="bg1"/>
                </a:solidFill>
              </a:rPr>
              <a:t>ideas – Practicing new vocabulary – Developing independent learning</a:t>
            </a:r>
          </a:p>
        </p:txBody>
      </p:sp>
    </p:spTree>
    <p:extLst>
      <p:ext uri="{BB962C8B-B14F-4D97-AF65-F5344CB8AC3E}">
        <p14:creationId xmlns:p14="http://schemas.microsoft.com/office/powerpoint/2010/main" val="1977086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37079"/>
            <a:ext cx="6019800" cy="1225021"/>
          </a:xfrm>
        </p:spPr>
        <p:txBody>
          <a:bodyPr>
            <a:normAutofit/>
          </a:bodyPr>
          <a:lstStyle/>
          <a:p>
            <a:r>
              <a:rPr lang="en-GB" sz="2800" dirty="0">
                <a:latin typeface="Tahoma" panose="020B0604030504040204" pitchFamily="34" charset="0"/>
                <a:ea typeface="Tahoma" panose="020B0604030504040204" pitchFamily="34" charset="0"/>
                <a:cs typeface="Tahoma" panose="020B0604030504040204" pitchFamily="34" charset="0"/>
              </a:rPr>
              <a:t>Learning new listening </a:t>
            </a:r>
            <a:r>
              <a:rPr lang="en-GB" sz="2800" dirty="0" smtClean="0">
                <a:latin typeface="Tahoma" panose="020B0604030504040204" pitchFamily="34" charset="0"/>
                <a:ea typeface="Tahoma" panose="020B0604030504040204" pitchFamily="34" charset="0"/>
                <a:cs typeface="Tahoma" panose="020B0604030504040204" pitchFamily="34" charset="0"/>
              </a:rPr>
              <a:t>skills:</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 A. Reviewing key words</a:t>
            </a:r>
            <a:endParaRPr lang="en-GB"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nvPr>
        </p:nvGraphicFramePr>
        <p:xfrm>
          <a:off x="5334000" y="800100"/>
          <a:ext cx="2819400" cy="4389120"/>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04800">
                <a:tc>
                  <a:txBody>
                    <a:bodyPr/>
                    <a:lstStyle/>
                    <a:p>
                      <a:r>
                        <a:rPr lang="en-US" dirty="0" smtClean="0"/>
                        <a:t>ˈSchedule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4800">
                <a:tc>
                  <a:txBody>
                    <a:bodyPr/>
                    <a:lstStyle/>
                    <a:p>
                      <a:r>
                        <a:rPr lang="en-US" dirty="0" smtClean="0"/>
                        <a:t>ˈBursar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4800">
                <a:tc>
                  <a:txBody>
                    <a:bodyPr/>
                    <a:lstStyle/>
                    <a:p>
                      <a:r>
                        <a:rPr lang="en-US" dirty="0" smtClean="0"/>
                        <a:t>ˈCampus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4800">
                <a:tc>
                  <a:txBody>
                    <a:bodyPr/>
                    <a:lstStyle/>
                    <a:p>
                      <a:r>
                        <a:rPr lang="en-US" dirty="0" err="1" smtClean="0"/>
                        <a:t>Eduˈcation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4800">
                <a:tc>
                  <a:txBody>
                    <a:bodyPr/>
                    <a:lstStyle/>
                    <a:p>
                      <a:r>
                        <a:rPr lang="en-US" dirty="0" smtClean="0"/>
                        <a:t>ˈLecture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4800">
                <a:tc>
                  <a:txBody>
                    <a:bodyPr/>
                    <a:lstStyle/>
                    <a:p>
                      <a:r>
                        <a:rPr lang="en-US" dirty="0" smtClean="0"/>
                        <a:t>ˈLibrary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4800">
                <a:tc>
                  <a:txBody>
                    <a:bodyPr/>
                    <a:lstStyle/>
                    <a:p>
                      <a:r>
                        <a:rPr lang="en-US" dirty="0" err="1" smtClean="0"/>
                        <a:t>Accommoˈdation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4800">
                <a:tc>
                  <a:txBody>
                    <a:bodyPr/>
                    <a:lstStyle/>
                    <a:p>
                      <a:r>
                        <a:rPr lang="en-US" dirty="0" err="1" smtClean="0"/>
                        <a:t>Reˈsponsible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04800">
                <a:tc>
                  <a:txBody>
                    <a:bodyPr/>
                    <a:lstStyle/>
                    <a:p>
                      <a:r>
                        <a:rPr lang="en-US" dirty="0" err="1" smtClean="0"/>
                        <a:t>Seˈmester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04800">
                <a:tc>
                  <a:txBody>
                    <a:bodyPr/>
                    <a:lstStyle/>
                    <a:p>
                      <a:r>
                        <a:rPr lang="en-US" dirty="0" smtClean="0"/>
                        <a:t>ˈUnion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4800">
                <a:tc>
                  <a:txBody>
                    <a:bodyPr/>
                    <a:lstStyle/>
                    <a:p>
                      <a:r>
                        <a:rPr lang="en-US" dirty="0" err="1" smtClean="0"/>
                        <a:t>Reˈsources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04800">
                <a:tc>
                  <a:txBody>
                    <a:bodyPr/>
                    <a:lstStyle/>
                    <a:p>
                      <a:r>
                        <a:rPr lang="en-US" dirty="0" smtClean="0"/>
                        <a:t>ˈFaculty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4" name="TextBox 3"/>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b="1" i="1" dirty="0" smtClean="0">
                <a:solidFill>
                  <a:schemeClr val="bg1"/>
                </a:solidFill>
              </a:rPr>
              <a:t>Theme: Education</a:t>
            </a:r>
            <a:r>
              <a:rPr lang="en-US" sz="1200" i="1" dirty="0" smtClean="0">
                <a:solidFill>
                  <a:schemeClr val="bg1"/>
                </a:solidFill>
              </a:rPr>
              <a:t>, Skills: </a:t>
            </a:r>
            <a:r>
              <a:rPr lang="en-US" sz="1200" b="1" i="1" dirty="0" smtClean="0">
                <a:solidFill>
                  <a:schemeClr val="bg1"/>
                </a:solidFill>
              </a:rPr>
              <a:t>Listening</a:t>
            </a:r>
            <a:r>
              <a:rPr lang="en-US" sz="1200" i="1" dirty="0" smtClean="0">
                <a:solidFill>
                  <a:schemeClr val="bg1"/>
                </a:solidFill>
              </a:rPr>
              <a:t> &amp; Speaking, Lessons: </a:t>
            </a:r>
            <a:r>
              <a:rPr lang="en-US" sz="1200" b="1" i="1" dirty="0" smtClean="0">
                <a:solidFill>
                  <a:schemeClr val="bg1"/>
                </a:solidFill>
              </a:rPr>
              <a:t>1.3. Learning new listening skills </a:t>
            </a:r>
            <a:r>
              <a:rPr lang="en-US" sz="1200" i="1" dirty="0" smtClean="0">
                <a:solidFill>
                  <a:schemeClr val="bg1"/>
                </a:solidFill>
              </a:rPr>
              <a:t>&amp; 1.5. – 1.6. Vocab. for speaking    	      23 of 38</a:t>
            </a:r>
            <a:endParaRPr lang="en-US" sz="1200" i="1" dirty="0">
              <a:solidFill>
                <a:schemeClr val="bg1"/>
              </a:solidFill>
            </a:endParaRPr>
          </a:p>
        </p:txBody>
      </p:sp>
      <p:sp>
        <p:nvSpPr>
          <p:cNvPr id="6" name="TextBox 5"/>
          <p:cNvSpPr txBox="1"/>
          <p:nvPr/>
        </p:nvSpPr>
        <p:spPr>
          <a:xfrm>
            <a:off x="0" y="-38100"/>
            <a:ext cx="9144000" cy="600164"/>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1.3: </a:t>
            </a:r>
            <a:r>
              <a:rPr lang="en-US" sz="1100" b="1" i="1" dirty="0" smtClean="0">
                <a:solidFill>
                  <a:schemeClr val="bg1"/>
                </a:solidFill>
              </a:rPr>
              <a:t>Reviewing key words</a:t>
            </a:r>
            <a:r>
              <a:rPr lang="en-US" sz="1100" i="1" dirty="0" smtClean="0">
                <a:solidFill>
                  <a:schemeClr val="bg1"/>
                </a:solidFill>
              </a:rPr>
              <a:t> – Identifying a new skill – Listening for definitions – Identifying consonant sounds – Identifying vowel sounds</a:t>
            </a:r>
          </a:p>
          <a:p>
            <a:r>
              <a:rPr lang="en-US" sz="1100" i="1" dirty="0" smtClean="0">
                <a:solidFill>
                  <a:schemeClr val="bg1"/>
                </a:solidFill>
              </a:rPr>
              <a:t>1.5: </a:t>
            </a:r>
            <a:r>
              <a:rPr lang="en-US" sz="1100" i="1" dirty="0">
                <a:solidFill>
                  <a:schemeClr val="bg1"/>
                </a:solidFill>
              </a:rPr>
              <a:t>Living </a:t>
            </a:r>
            <a:r>
              <a:rPr lang="en-US" sz="1100" i="1" dirty="0" smtClean="0">
                <a:solidFill>
                  <a:schemeClr val="bg1"/>
                </a:solidFill>
              </a:rPr>
              <a:t>and studying in Britain</a:t>
            </a:r>
          </a:p>
          <a:p>
            <a:r>
              <a:rPr lang="en-US" sz="1100" i="1" dirty="0" smtClean="0">
                <a:solidFill>
                  <a:schemeClr val="bg1"/>
                </a:solidFill>
              </a:rPr>
              <a:t>1.6: </a:t>
            </a:r>
            <a:r>
              <a:rPr lang="en-US" sz="1100" i="1" dirty="0">
                <a:solidFill>
                  <a:schemeClr val="bg1"/>
                </a:solidFill>
              </a:rPr>
              <a:t>Activating </a:t>
            </a:r>
            <a:r>
              <a:rPr lang="en-US" sz="1100" i="1" dirty="0" smtClean="0">
                <a:solidFill>
                  <a:schemeClr val="bg1"/>
                </a:solidFill>
              </a:rPr>
              <a:t>ideas – Practicing new vocabulary – Developing independent learning</a:t>
            </a:r>
          </a:p>
        </p:txBody>
      </p:sp>
    </p:spTree>
    <p:extLst>
      <p:ext uri="{BB962C8B-B14F-4D97-AF65-F5344CB8AC3E}">
        <p14:creationId xmlns:p14="http://schemas.microsoft.com/office/powerpoint/2010/main" val="33842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7079"/>
            <a:ext cx="7772400" cy="1225021"/>
          </a:xfrm>
        </p:spPr>
        <p:txBody>
          <a:bodyPr>
            <a:normAutofit/>
          </a:bodyPr>
          <a:lstStyle/>
          <a:p>
            <a:r>
              <a:rPr lang="en-GB" sz="2800" dirty="0">
                <a:latin typeface="Tahoma" panose="020B0604030504040204" pitchFamily="34" charset="0"/>
                <a:ea typeface="Tahoma" panose="020B0604030504040204" pitchFamily="34" charset="0"/>
                <a:cs typeface="Tahoma" panose="020B0604030504040204" pitchFamily="34" charset="0"/>
              </a:rPr>
              <a:t>Learning new listening </a:t>
            </a:r>
            <a:r>
              <a:rPr lang="en-GB" sz="2800" dirty="0" smtClean="0">
                <a:latin typeface="Tahoma" panose="020B0604030504040204" pitchFamily="34" charset="0"/>
                <a:ea typeface="Tahoma" panose="020B0604030504040204" pitchFamily="34" charset="0"/>
                <a:cs typeface="Tahoma" panose="020B0604030504040204" pitchFamily="34" charset="0"/>
              </a:rPr>
              <a:t>skills:</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 B. Identifying a new skill:</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txBox="1">
            <a:spLocks/>
          </p:cNvSpPr>
          <p:nvPr/>
        </p:nvSpPr>
        <p:spPr>
          <a:xfrm>
            <a:off x="685800" y="2165879"/>
            <a:ext cx="7772400" cy="12250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latin typeface="Tahoma" panose="020B0604030504040204" pitchFamily="34" charset="0"/>
                <a:ea typeface="Tahoma" panose="020B0604030504040204" pitchFamily="34" charset="0"/>
                <a:cs typeface="Tahoma" panose="020B0604030504040204" pitchFamily="34" charset="0"/>
              </a:rPr>
              <a:t>1. Listen to 1.9. Match each word to its definition</a:t>
            </a:r>
          </a:p>
        </p:txBody>
      </p:sp>
      <p:sp>
        <p:nvSpPr>
          <p:cNvPr id="5" name="TextBox 4"/>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b="1" i="1" dirty="0" smtClean="0">
                <a:solidFill>
                  <a:schemeClr val="bg1"/>
                </a:solidFill>
              </a:rPr>
              <a:t>Theme: Education</a:t>
            </a:r>
            <a:r>
              <a:rPr lang="en-US" sz="1200" i="1" dirty="0" smtClean="0">
                <a:solidFill>
                  <a:schemeClr val="bg1"/>
                </a:solidFill>
              </a:rPr>
              <a:t>, Skills: </a:t>
            </a:r>
            <a:r>
              <a:rPr lang="en-US" sz="1200" b="1" i="1" dirty="0" smtClean="0">
                <a:solidFill>
                  <a:schemeClr val="bg1"/>
                </a:solidFill>
              </a:rPr>
              <a:t>Listening</a:t>
            </a:r>
            <a:r>
              <a:rPr lang="en-US" sz="1200" i="1" dirty="0" smtClean="0">
                <a:solidFill>
                  <a:schemeClr val="bg1"/>
                </a:solidFill>
              </a:rPr>
              <a:t> &amp; Speaking, Lessons: </a:t>
            </a:r>
            <a:r>
              <a:rPr lang="en-US" sz="1200" b="1" i="1" dirty="0" smtClean="0">
                <a:solidFill>
                  <a:schemeClr val="bg1"/>
                </a:solidFill>
              </a:rPr>
              <a:t>1.3. Learning new listening skills </a:t>
            </a:r>
            <a:r>
              <a:rPr lang="en-US" sz="1200" i="1" dirty="0" smtClean="0">
                <a:solidFill>
                  <a:schemeClr val="bg1"/>
                </a:solidFill>
              </a:rPr>
              <a:t>&amp; 1.5. – 1.6. Vocab. for speaking    	      24 of 38</a:t>
            </a:r>
            <a:endParaRPr lang="en-US" sz="1200" i="1" dirty="0">
              <a:solidFill>
                <a:schemeClr val="bg1"/>
              </a:solidFill>
            </a:endParaRPr>
          </a:p>
        </p:txBody>
      </p:sp>
      <p:sp>
        <p:nvSpPr>
          <p:cNvPr id="6" name="TextBox 5"/>
          <p:cNvSpPr txBox="1"/>
          <p:nvPr/>
        </p:nvSpPr>
        <p:spPr>
          <a:xfrm>
            <a:off x="0" y="-38100"/>
            <a:ext cx="9144000" cy="600164"/>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1.3: Reviewing </a:t>
            </a:r>
            <a:r>
              <a:rPr lang="en-US" sz="1100" i="1" dirty="0" smtClean="0">
                <a:solidFill>
                  <a:schemeClr val="bg1"/>
                </a:solidFill>
              </a:rPr>
              <a:t>key words – </a:t>
            </a:r>
            <a:r>
              <a:rPr lang="en-US" sz="1100" b="1" i="1" dirty="0" smtClean="0">
                <a:solidFill>
                  <a:schemeClr val="bg1"/>
                </a:solidFill>
              </a:rPr>
              <a:t>Identifying a new skill </a:t>
            </a:r>
            <a:r>
              <a:rPr lang="en-US" sz="1100" i="1" dirty="0" smtClean="0">
                <a:solidFill>
                  <a:schemeClr val="bg1"/>
                </a:solidFill>
              </a:rPr>
              <a:t>– Listening for definitions – Identifying consonant sounds – Identifying vowel sounds</a:t>
            </a:r>
          </a:p>
          <a:p>
            <a:r>
              <a:rPr lang="en-US" sz="1100" i="1" dirty="0" smtClean="0">
                <a:solidFill>
                  <a:schemeClr val="bg1"/>
                </a:solidFill>
              </a:rPr>
              <a:t>1.5: </a:t>
            </a:r>
            <a:r>
              <a:rPr lang="en-US" sz="1100" i="1" dirty="0">
                <a:solidFill>
                  <a:schemeClr val="bg1"/>
                </a:solidFill>
              </a:rPr>
              <a:t>Living </a:t>
            </a:r>
            <a:r>
              <a:rPr lang="en-US" sz="1100" i="1" dirty="0" smtClean="0">
                <a:solidFill>
                  <a:schemeClr val="bg1"/>
                </a:solidFill>
              </a:rPr>
              <a:t>and studying in Britain</a:t>
            </a:r>
          </a:p>
          <a:p>
            <a:r>
              <a:rPr lang="en-US" sz="1100" i="1" dirty="0" smtClean="0">
                <a:solidFill>
                  <a:schemeClr val="bg1"/>
                </a:solidFill>
              </a:rPr>
              <a:t>1.6: </a:t>
            </a:r>
            <a:r>
              <a:rPr lang="en-US" sz="1100" i="1" dirty="0">
                <a:solidFill>
                  <a:schemeClr val="bg1"/>
                </a:solidFill>
              </a:rPr>
              <a:t>Activating </a:t>
            </a:r>
            <a:r>
              <a:rPr lang="en-US" sz="1100" i="1" dirty="0" smtClean="0">
                <a:solidFill>
                  <a:schemeClr val="bg1"/>
                </a:solidFill>
              </a:rPr>
              <a:t>ideas – Practicing new vocabulary – Developing independent learning</a:t>
            </a:r>
          </a:p>
        </p:txBody>
      </p:sp>
    </p:spTree>
    <p:extLst>
      <p:ext uri="{BB962C8B-B14F-4D97-AF65-F5344CB8AC3E}">
        <p14:creationId xmlns:p14="http://schemas.microsoft.com/office/powerpoint/2010/main" val="2045786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7079"/>
            <a:ext cx="7772400" cy="1225021"/>
          </a:xfrm>
        </p:spPr>
        <p:txBody>
          <a:bodyPr>
            <a:normAutofit/>
          </a:bodyPr>
          <a:lstStyle/>
          <a:p>
            <a:r>
              <a:rPr lang="en-GB" sz="2800" dirty="0">
                <a:latin typeface="Tahoma" panose="020B0604030504040204" pitchFamily="34" charset="0"/>
                <a:ea typeface="Tahoma" panose="020B0604030504040204" pitchFamily="34" charset="0"/>
                <a:cs typeface="Tahoma" panose="020B0604030504040204" pitchFamily="34" charset="0"/>
              </a:rPr>
              <a:t>Learning new listening </a:t>
            </a:r>
            <a:r>
              <a:rPr lang="en-GB" sz="2800" dirty="0" smtClean="0">
                <a:latin typeface="Tahoma" panose="020B0604030504040204" pitchFamily="34" charset="0"/>
                <a:ea typeface="Tahoma" panose="020B0604030504040204" pitchFamily="34" charset="0"/>
                <a:cs typeface="Tahoma" panose="020B0604030504040204" pitchFamily="34" charset="0"/>
              </a:rPr>
              <a:t>skills:</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 B. Identifying a new skill:</a:t>
            </a:r>
            <a:endParaRPr lang="en-GB"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nvGraphicFramePr>
        <p:xfrm>
          <a:off x="2057400" y="2171700"/>
          <a:ext cx="5181600" cy="1854200"/>
        </p:xfrm>
        <a:graphic>
          <a:graphicData uri="http://schemas.openxmlformats.org/drawingml/2006/table">
            <a:tbl>
              <a:tblPr firstRow="1" bandRow="1">
                <a:tableStyleId>{2D5ABB26-0587-4C30-8999-92F81FD0307C}</a:tableStyleId>
              </a:tblPr>
              <a:tblGrid>
                <a:gridCol w="1360170">
                  <a:extLst>
                    <a:ext uri="{9D8B030D-6E8A-4147-A177-3AD203B41FA5}">
                      <a16:colId xmlns:a16="http://schemas.microsoft.com/office/drawing/2014/main" val="20000"/>
                    </a:ext>
                  </a:extLst>
                </a:gridCol>
                <a:gridCol w="3821430">
                  <a:extLst>
                    <a:ext uri="{9D8B030D-6E8A-4147-A177-3AD203B41FA5}">
                      <a16:colId xmlns:a16="http://schemas.microsoft.com/office/drawing/2014/main" val="20001"/>
                    </a:ext>
                  </a:extLst>
                </a:gridCol>
              </a:tblGrid>
              <a:tr h="370840">
                <a:tc>
                  <a:txBody>
                    <a:bodyPr/>
                    <a:lstStyle/>
                    <a:p>
                      <a:r>
                        <a:rPr lang="en-US" dirty="0" smtClean="0"/>
                        <a:t>Assignment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a:t>
                      </a:r>
                      <a:r>
                        <a:rPr lang="en-US" baseline="0" dirty="0" smtClean="0"/>
                        <a:t> piece of work to do on your own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smtClean="0"/>
                        <a:t>Deadline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The time to give in an assignment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smtClean="0"/>
                        <a:t>Research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Reading articles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smtClean="0"/>
                        <a:t>Journal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Academic magazines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smtClean="0"/>
                        <a:t>Tutorial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 small discussion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extBox 3"/>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b="1" i="1" dirty="0" smtClean="0">
                <a:solidFill>
                  <a:schemeClr val="bg1"/>
                </a:solidFill>
              </a:rPr>
              <a:t>Theme: Education</a:t>
            </a:r>
            <a:r>
              <a:rPr lang="en-US" sz="1200" i="1" dirty="0" smtClean="0">
                <a:solidFill>
                  <a:schemeClr val="bg1"/>
                </a:solidFill>
              </a:rPr>
              <a:t>, Skills: </a:t>
            </a:r>
            <a:r>
              <a:rPr lang="en-US" sz="1200" b="1" i="1" dirty="0" smtClean="0">
                <a:solidFill>
                  <a:schemeClr val="bg1"/>
                </a:solidFill>
              </a:rPr>
              <a:t>Listening</a:t>
            </a:r>
            <a:r>
              <a:rPr lang="en-US" sz="1200" i="1" dirty="0" smtClean="0">
                <a:solidFill>
                  <a:schemeClr val="bg1"/>
                </a:solidFill>
              </a:rPr>
              <a:t> &amp; Speaking, Lessons: </a:t>
            </a:r>
            <a:r>
              <a:rPr lang="en-US" sz="1200" b="1" i="1" dirty="0" smtClean="0">
                <a:solidFill>
                  <a:schemeClr val="bg1"/>
                </a:solidFill>
              </a:rPr>
              <a:t>1.3. Learning new listening skills </a:t>
            </a:r>
            <a:r>
              <a:rPr lang="en-US" sz="1200" i="1" dirty="0" smtClean="0">
                <a:solidFill>
                  <a:schemeClr val="bg1"/>
                </a:solidFill>
              </a:rPr>
              <a:t>&amp; 1.5. – 1.6. Vocab. for speaking    	      25 of 38</a:t>
            </a:r>
            <a:endParaRPr lang="en-US" sz="1200" i="1" dirty="0">
              <a:solidFill>
                <a:schemeClr val="bg1"/>
              </a:solidFill>
            </a:endParaRPr>
          </a:p>
        </p:txBody>
      </p:sp>
      <p:sp>
        <p:nvSpPr>
          <p:cNvPr id="6" name="TextBox 5"/>
          <p:cNvSpPr txBox="1"/>
          <p:nvPr/>
        </p:nvSpPr>
        <p:spPr>
          <a:xfrm>
            <a:off x="0" y="-38100"/>
            <a:ext cx="9144000" cy="600164"/>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1.3: Reviewing </a:t>
            </a:r>
            <a:r>
              <a:rPr lang="en-US" sz="1100" i="1" dirty="0" smtClean="0">
                <a:solidFill>
                  <a:schemeClr val="bg1"/>
                </a:solidFill>
              </a:rPr>
              <a:t>key words – </a:t>
            </a:r>
            <a:r>
              <a:rPr lang="en-US" sz="1100" b="1" i="1" dirty="0" smtClean="0">
                <a:solidFill>
                  <a:schemeClr val="bg1"/>
                </a:solidFill>
              </a:rPr>
              <a:t>Identifying a new skill</a:t>
            </a:r>
            <a:r>
              <a:rPr lang="en-US" sz="1100" i="1" dirty="0" smtClean="0">
                <a:solidFill>
                  <a:schemeClr val="bg1"/>
                </a:solidFill>
              </a:rPr>
              <a:t> – Listening for definitions – Identifying consonant sounds – Identifying vowel sounds</a:t>
            </a:r>
          </a:p>
          <a:p>
            <a:r>
              <a:rPr lang="en-US" sz="1100" i="1" dirty="0" smtClean="0">
                <a:solidFill>
                  <a:schemeClr val="bg1"/>
                </a:solidFill>
              </a:rPr>
              <a:t>1.5: </a:t>
            </a:r>
            <a:r>
              <a:rPr lang="en-US" sz="1100" i="1" dirty="0">
                <a:solidFill>
                  <a:schemeClr val="bg1"/>
                </a:solidFill>
              </a:rPr>
              <a:t>Living </a:t>
            </a:r>
            <a:r>
              <a:rPr lang="en-US" sz="1100" i="1" dirty="0" smtClean="0">
                <a:solidFill>
                  <a:schemeClr val="bg1"/>
                </a:solidFill>
              </a:rPr>
              <a:t>and studying in Britain</a:t>
            </a:r>
          </a:p>
          <a:p>
            <a:r>
              <a:rPr lang="en-US" sz="1100" i="1" dirty="0" smtClean="0">
                <a:solidFill>
                  <a:schemeClr val="bg1"/>
                </a:solidFill>
              </a:rPr>
              <a:t>1.6: </a:t>
            </a:r>
            <a:r>
              <a:rPr lang="en-US" sz="1100" i="1" dirty="0">
                <a:solidFill>
                  <a:schemeClr val="bg1"/>
                </a:solidFill>
              </a:rPr>
              <a:t>Activating </a:t>
            </a:r>
            <a:r>
              <a:rPr lang="en-US" sz="1100" i="1" dirty="0" smtClean="0">
                <a:solidFill>
                  <a:schemeClr val="bg1"/>
                </a:solidFill>
              </a:rPr>
              <a:t>ideas – Practicing new vocabulary – Developing independent learning</a:t>
            </a:r>
          </a:p>
        </p:txBody>
      </p:sp>
    </p:spTree>
    <p:extLst>
      <p:ext uri="{BB962C8B-B14F-4D97-AF65-F5344CB8AC3E}">
        <p14:creationId xmlns:p14="http://schemas.microsoft.com/office/powerpoint/2010/main" val="75400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7079"/>
            <a:ext cx="7772400" cy="1225021"/>
          </a:xfrm>
        </p:spPr>
        <p:txBody>
          <a:bodyPr>
            <a:normAutofit/>
          </a:bodyPr>
          <a:lstStyle/>
          <a:p>
            <a:r>
              <a:rPr lang="en-GB" sz="2800" dirty="0">
                <a:latin typeface="Tahoma" panose="020B0604030504040204" pitchFamily="34" charset="0"/>
                <a:ea typeface="Tahoma" panose="020B0604030504040204" pitchFamily="34" charset="0"/>
                <a:cs typeface="Tahoma" panose="020B0604030504040204" pitchFamily="34" charset="0"/>
              </a:rPr>
              <a:t>Learning new listening </a:t>
            </a:r>
            <a:r>
              <a:rPr lang="en-GB" sz="2800" dirty="0" smtClean="0">
                <a:latin typeface="Tahoma" panose="020B0604030504040204" pitchFamily="34" charset="0"/>
                <a:ea typeface="Tahoma" panose="020B0604030504040204" pitchFamily="34" charset="0"/>
                <a:cs typeface="Tahoma" panose="020B0604030504040204" pitchFamily="34" charset="0"/>
              </a:rPr>
              <a:t>skills:</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 B. Identifying a new skill:</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txBox="1">
            <a:spLocks/>
          </p:cNvSpPr>
          <p:nvPr/>
        </p:nvSpPr>
        <p:spPr>
          <a:xfrm>
            <a:off x="685800" y="2165879"/>
            <a:ext cx="7772400" cy="12250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latin typeface="Tahoma" panose="020B0604030504040204" pitchFamily="34" charset="0"/>
                <a:ea typeface="Tahoma" panose="020B0604030504040204" pitchFamily="34" charset="0"/>
                <a:cs typeface="Tahoma" panose="020B0604030504040204" pitchFamily="34" charset="0"/>
              </a:rPr>
              <a:t>2. Read the Skills Check</a:t>
            </a:r>
          </a:p>
          <a:p>
            <a:r>
              <a:rPr lang="en-GB" sz="1800" dirty="0" smtClean="0">
                <a:latin typeface="Tahoma" panose="020B0604030504040204" pitchFamily="34" charset="0"/>
                <a:ea typeface="Tahoma" panose="020B0604030504040204" pitchFamily="34" charset="0"/>
                <a:cs typeface="Tahoma" panose="020B0604030504040204" pitchFamily="34" charset="0"/>
              </a:rPr>
              <a:t>3. Listen to 1.9, tick the phrases you hear in the Skills Check</a:t>
            </a:r>
          </a:p>
        </p:txBody>
      </p:sp>
      <p:sp>
        <p:nvSpPr>
          <p:cNvPr id="5" name="TextBox 4"/>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b="1" i="1" dirty="0" smtClean="0">
                <a:solidFill>
                  <a:schemeClr val="bg1"/>
                </a:solidFill>
              </a:rPr>
              <a:t>Theme: Education</a:t>
            </a:r>
            <a:r>
              <a:rPr lang="en-US" sz="1200" i="1" dirty="0" smtClean="0">
                <a:solidFill>
                  <a:schemeClr val="bg1"/>
                </a:solidFill>
              </a:rPr>
              <a:t>, Skills: </a:t>
            </a:r>
            <a:r>
              <a:rPr lang="en-US" sz="1200" b="1" i="1" dirty="0" smtClean="0">
                <a:solidFill>
                  <a:schemeClr val="bg1"/>
                </a:solidFill>
              </a:rPr>
              <a:t>Listening</a:t>
            </a:r>
            <a:r>
              <a:rPr lang="en-US" sz="1200" i="1" dirty="0" smtClean="0">
                <a:solidFill>
                  <a:schemeClr val="bg1"/>
                </a:solidFill>
              </a:rPr>
              <a:t> &amp; Speaking, Lessons: </a:t>
            </a:r>
            <a:r>
              <a:rPr lang="en-US" sz="1200" b="1" i="1" dirty="0" smtClean="0">
                <a:solidFill>
                  <a:schemeClr val="bg1"/>
                </a:solidFill>
              </a:rPr>
              <a:t>1.3. Learning new listening skills </a:t>
            </a:r>
            <a:r>
              <a:rPr lang="en-US" sz="1200" i="1" dirty="0" smtClean="0">
                <a:solidFill>
                  <a:schemeClr val="bg1"/>
                </a:solidFill>
              </a:rPr>
              <a:t>&amp; 1.5. – 1.6. Vocab. for speaking    	      26 of 38</a:t>
            </a:r>
            <a:endParaRPr lang="en-US" sz="1200" i="1" dirty="0">
              <a:solidFill>
                <a:schemeClr val="bg1"/>
              </a:solidFill>
            </a:endParaRPr>
          </a:p>
        </p:txBody>
      </p:sp>
      <p:sp>
        <p:nvSpPr>
          <p:cNvPr id="6" name="TextBox 5"/>
          <p:cNvSpPr txBox="1"/>
          <p:nvPr/>
        </p:nvSpPr>
        <p:spPr>
          <a:xfrm>
            <a:off x="0" y="-38100"/>
            <a:ext cx="9144000" cy="600164"/>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1.3: Reviewing </a:t>
            </a:r>
            <a:r>
              <a:rPr lang="en-US" sz="1100" i="1" dirty="0" smtClean="0">
                <a:solidFill>
                  <a:schemeClr val="bg1"/>
                </a:solidFill>
              </a:rPr>
              <a:t>key words – </a:t>
            </a:r>
            <a:r>
              <a:rPr lang="en-US" sz="1100" b="1" i="1" dirty="0" smtClean="0">
                <a:solidFill>
                  <a:schemeClr val="bg1"/>
                </a:solidFill>
              </a:rPr>
              <a:t>Identifying a new skill </a:t>
            </a:r>
            <a:r>
              <a:rPr lang="en-US" sz="1100" i="1" dirty="0" smtClean="0">
                <a:solidFill>
                  <a:schemeClr val="bg1"/>
                </a:solidFill>
              </a:rPr>
              <a:t>– Listening for definitions – Identifying consonant sounds – Identifying vowel sounds</a:t>
            </a:r>
          </a:p>
          <a:p>
            <a:r>
              <a:rPr lang="en-US" sz="1100" i="1" dirty="0" smtClean="0">
                <a:solidFill>
                  <a:schemeClr val="bg1"/>
                </a:solidFill>
              </a:rPr>
              <a:t>1.5: </a:t>
            </a:r>
            <a:r>
              <a:rPr lang="en-US" sz="1100" i="1" dirty="0">
                <a:solidFill>
                  <a:schemeClr val="bg1"/>
                </a:solidFill>
              </a:rPr>
              <a:t>Living </a:t>
            </a:r>
            <a:r>
              <a:rPr lang="en-US" sz="1100" i="1" dirty="0" smtClean="0">
                <a:solidFill>
                  <a:schemeClr val="bg1"/>
                </a:solidFill>
              </a:rPr>
              <a:t>and studying in Britain</a:t>
            </a:r>
          </a:p>
          <a:p>
            <a:r>
              <a:rPr lang="en-US" sz="1100" i="1" dirty="0" smtClean="0">
                <a:solidFill>
                  <a:schemeClr val="bg1"/>
                </a:solidFill>
              </a:rPr>
              <a:t>1.6: </a:t>
            </a:r>
            <a:r>
              <a:rPr lang="en-US" sz="1100" i="1" dirty="0">
                <a:solidFill>
                  <a:schemeClr val="bg1"/>
                </a:solidFill>
              </a:rPr>
              <a:t>Activating </a:t>
            </a:r>
            <a:r>
              <a:rPr lang="en-US" sz="1100" i="1" dirty="0" smtClean="0">
                <a:solidFill>
                  <a:schemeClr val="bg1"/>
                </a:solidFill>
              </a:rPr>
              <a:t>ideas – Practicing new vocabulary – Developing independent learning</a:t>
            </a:r>
          </a:p>
        </p:txBody>
      </p:sp>
    </p:spTree>
    <p:extLst>
      <p:ext uri="{BB962C8B-B14F-4D97-AF65-F5344CB8AC3E}">
        <p14:creationId xmlns:p14="http://schemas.microsoft.com/office/powerpoint/2010/main" val="1058344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7079"/>
            <a:ext cx="7772400" cy="1225021"/>
          </a:xfrm>
        </p:spPr>
        <p:txBody>
          <a:bodyPr>
            <a:normAutofit/>
          </a:bodyPr>
          <a:lstStyle/>
          <a:p>
            <a:r>
              <a:rPr lang="en-GB" sz="2800" dirty="0">
                <a:latin typeface="Tahoma" panose="020B0604030504040204" pitchFamily="34" charset="0"/>
                <a:ea typeface="Tahoma" panose="020B0604030504040204" pitchFamily="34" charset="0"/>
                <a:cs typeface="Tahoma" panose="020B0604030504040204" pitchFamily="34" charset="0"/>
              </a:rPr>
              <a:t>Learning new listening </a:t>
            </a:r>
            <a:r>
              <a:rPr lang="en-GB" sz="2800" dirty="0" smtClean="0">
                <a:latin typeface="Tahoma" panose="020B0604030504040204" pitchFamily="34" charset="0"/>
                <a:ea typeface="Tahoma" panose="020B0604030504040204" pitchFamily="34" charset="0"/>
                <a:cs typeface="Tahoma" panose="020B0604030504040204" pitchFamily="34" charset="0"/>
              </a:rPr>
              <a:t>skills:</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C. Listening for definitions:</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txBox="1">
            <a:spLocks/>
          </p:cNvSpPr>
          <p:nvPr/>
        </p:nvSpPr>
        <p:spPr>
          <a:xfrm>
            <a:off x="762000" y="2318279"/>
            <a:ext cx="7772400" cy="12250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smtClean="0">
                <a:latin typeface="Tahoma" panose="020B0604030504040204" pitchFamily="34" charset="0"/>
                <a:ea typeface="Tahoma" panose="020B0604030504040204" pitchFamily="34" charset="0"/>
                <a:cs typeface="Tahoma" panose="020B0604030504040204" pitchFamily="34" charset="0"/>
              </a:rPr>
              <a:t>Listen to some speakers (1.10). Write definitions down to each phrase.</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b="1" i="1" dirty="0" smtClean="0">
                <a:solidFill>
                  <a:schemeClr val="bg1"/>
                </a:solidFill>
              </a:rPr>
              <a:t>Theme: Education</a:t>
            </a:r>
            <a:r>
              <a:rPr lang="en-US" sz="1200" i="1" dirty="0" smtClean="0">
                <a:solidFill>
                  <a:schemeClr val="bg1"/>
                </a:solidFill>
              </a:rPr>
              <a:t>, Skills: </a:t>
            </a:r>
            <a:r>
              <a:rPr lang="en-US" sz="1200" b="1" i="1" dirty="0" smtClean="0">
                <a:solidFill>
                  <a:schemeClr val="bg1"/>
                </a:solidFill>
              </a:rPr>
              <a:t>Listening</a:t>
            </a:r>
            <a:r>
              <a:rPr lang="en-US" sz="1200" i="1" dirty="0" smtClean="0">
                <a:solidFill>
                  <a:schemeClr val="bg1"/>
                </a:solidFill>
              </a:rPr>
              <a:t> &amp; Speaking, Lessons: </a:t>
            </a:r>
            <a:r>
              <a:rPr lang="en-US" sz="1200" b="1" i="1" dirty="0" smtClean="0">
                <a:solidFill>
                  <a:schemeClr val="bg1"/>
                </a:solidFill>
              </a:rPr>
              <a:t>1.3. Learning new listening skills </a:t>
            </a:r>
            <a:r>
              <a:rPr lang="en-US" sz="1200" i="1" dirty="0" smtClean="0">
                <a:solidFill>
                  <a:schemeClr val="bg1"/>
                </a:solidFill>
              </a:rPr>
              <a:t>&amp; 1.5. – 1.6. Vocab. for speaking    	      27 of 38</a:t>
            </a:r>
            <a:endParaRPr lang="en-US" sz="1200" i="1" dirty="0">
              <a:solidFill>
                <a:schemeClr val="bg1"/>
              </a:solidFill>
            </a:endParaRPr>
          </a:p>
        </p:txBody>
      </p:sp>
      <p:sp>
        <p:nvSpPr>
          <p:cNvPr id="6" name="TextBox 5"/>
          <p:cNvSpPr txBox="1"/>
          <p:nvPr/>
        </p:nvSpPr>
        <p:spPr>
          <a:xfrm>
            <a:off x="0" y="-38100"/>
            <a:ext cx="9144000" cy="600164"/>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1.3: Reviewing </a:t>
            </a:r>
            <a:r>
              <a:rPr lang="en-US" sz="1100" i="1" dirty="0" smtClean="0">
                <a:solidFill>
                  <a:schemeClr val="bg1"/>
                </a:solidFill>
              </a:rPr>
              <a:t>key words – Identifying a new skill – </a:t>
            </a:r>
            <a:r>
              <a:rPr lang="en-US" sz="1100" b="1" i="1" dirty="0" smtClean="0">
                <a:solidFill>
                  <a:schemeClr val="bg1"/>
                </a:solidFill>
              </a:rPr>
              <a:t>Listening for definitions </a:t>
            </a:r>
            <a:r>
              <a:rPr lang="en-US" sz="1100" i="1" dirty="0" smtClean="0">
                <a:solidFill>
                  <a:schemeClr val="bg1"/>
                </a:solidFill>
              </a:rPr>
              <a:t>– Identifying consonant sounds – Identifying vowel sounds</a:t>
            </a:r>
          </a:p>
          <a:p>
            <a:r>
              <a:rPr lang="en-US" sz="1100" i="1" dirty="0" smtClean="0">
                <a:solidFill>
                  <a:schemeClr val="bg1"/>
                </a:solidFill>
              </a:rPr>
              <a:t>1.5: </a:t>
            </a:r>
            <a:r>
              <a:rPr lang="en-US" sz="1100" i="1" dirty="0">
                <a:solidFill>
                  <a:schemeClr val="bg1"/>
                </a:solidFill>
              </a:rPr>
              <a:t>Living </a:t>
            </a:r>
            <a:r>
              <a:rPr lang="en-US" sz="1100" i="1" dirty="0" smtClean="0">
                <a:solidFill>
                  <a:schemeClr val="bg1"/>
                </a:solidFill>
              </a:rPr>
              <a:t>and studying in Britain</a:t>
            </a:r>
          </a:p>
          <a:p>
            <a:r>
              <a:rPr lang="en-US" sz="1100" i="1" dirty="0" smtClean="0">
                <a:solidFill>
                  <a:schemeClr val="bg1"/>
                </a:solidFill>
              </a:rPr>
              <a:t>1.6: </a:t>
            </a:r>
            <a:r>
              <a:rPr lang="en-US" sz="1100" i="1" dirty="0">
                <a:solidFill>
                  <a:schemeClr val="bg1"/>
                </a:solidFill>
              </a:rPr>
              <a:t>Activating </a:t>
            </a:r>
            <a:r>
              <a:rPr lang="en-US" sz="1100" i="1" dirty="0" smtClean="0">
                <a:solidFill>
                  <a:schemeClr val="bg1"/>
                </a:solidFill>
              </a:rPr>
              <a:t>ideas – Practicing new vocabulary – Developing independent learning</a:t>
            </a:r>
          </a:p>
        </p:txBody>
      </p:sp>
    </p:spTree>
    <p:extLst>
      <p:ext uri="{BB962C8B-B14F-4D97-AF65-F5344CB8AC3E}">
        <p14:creationId xmlns:p14="http://schemas.microsoft.com/office/powerpoint/2010/main" val="2883283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 y="-138314"/>
            <a:ext cx="5084430" cy="2462414"/>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019" y="2019300"/>
            <a:ext cx="6753981" cy="3657600"/>
          </a:xfrm>
          <a:prstGeom prst="rect">
            <a:avLst/>
          </a:prstGeom>
        </p:spPr>
      </p:pic>
    </p:spTree>
    <p:extLst>
      <p:ext uri="{BB962C8B-B14F-4D97-AF65-F5344CB8AC3E}">
        <p14:creationId xmlns:p14="http://schemas.microsoft.com/office/powerpoint/2010/main" val="1898702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7079"/>
            <a:ext cx="7772400" cy="1225021"/>
          </a:xfrm>
        </p:spPr>
        <p:txBody>
          <a:bodyPr>
            <a:normAutofit/>
          </a:bodyPr>
          <a:lstStyle/>
          <a:p>
            <a:r>
              <a:rPr lang="en-GB" sz="2800" dirty="0">
                <a:latin typeface="Tahoma" panose="020B0604030504040204" pitchFamily="34" charset="0"/>
                <a:ea typeface="Tahoma" panose="020B0604030504040204" pitchFamily="34" charset="0"/>
                <a:cs typeface="Tahoma" panose="020B0604030504040204" pitchFamily="34" charset="0"/>
              </a:rPr>
              <a:t>Learning new listening </a:t>
            </a:r>
            <a:r>
              <a:rPr lang="en-GB" sz="2800" dirty="0" smtClean="0">
                <a:latin typeface="Tahoma" panose="020B0604030504040204" pitchFamily="34" charset="0"/>
                <a:ea typeface="Tahoma" panose="020B0604030504040204" pitchFamily="34" charset="0"/>
                <a:cs typeface="Tahoma" panose="020B0604030504040204" pitchFamily="34" charset="0"/>
              </a:rPr>
              <a:t>skills:</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C. Listening for definitions:</a:t>
            </a:r>
            <a:endParaRPr lang="en-GB"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nvGraphicFramePr>
        <p:xfrm>
          <a:off x="1219199" y="2095500"/>
          <a:ext cx="7239001" cy="1854200"/>
        </p:xfrm>
        <a:graphic>
          <a:graphicData uri="http://schemas.openxmlformats.org/drawingml/2006/table">
            <a:tbl>
              <a:tblPr firstRow="1" bandRow="1">
                <a:tableStyleId>{2D5ABB26-0587-4C30-8999-92F81FD0307C}</a:tableStyleId>
              </a:tblPr>
              <a:tblGrid>
                <a:gridCol w="2262188">
                  <a:extLst>
                    <a:ext uri="{9D8B030D-6E8A-4147-A177-3AD203B41FA5}">
                      <a16:colId xmlns:a16="http://schemas.microsoft.com/office/drawing/2014/main" val="20000"/>
                    </a:ext>
                  </a:extLst>
                </a:gridCol>
                <a:gridCol w="4976813">
                  <a:extLst>
                    <a:ext uri="{9D8B030D-6E8A-4147-A177-3AD203B41FA5}">
                      <a16:colId xmlns:a16="http://schemas.microsoft.com/office/drawing/2014/main" val="20001"/>
                    </a:ext>
                  </a:extLst>
                </a:gridCol>
              </a:tblGrid>
              <a:tr h="370840">
                <a:tc>
                  <a:txBody>
                    <a:bodyPr/>
                    <a:lstStyle/>
                    <a:p>
                      <a:r>
                        <a:rPr lang="en-US" dirty="0" smtClean="0"/>
                        <a:t>Food court</a:t>
                      </a:r>
                      <a:endParaRPr lang="en-US" dirty="0"/>
                    </a:p>
                  </a:txBody>
                  <a:tcPr/>
                </a:tc>
                <a:tc>
                  <a:txBody>
                    <a:bodyPr/>
                    <a:lstStyle/>
                    <a:p>
                      <a:r>
                        <a:rPr lang="en-US" dirty="0" smtClean="0"/>
                        <a:t>A place with lots of different restaurants</a:t>
                      </a:r>
                      <a:endParaRPr lang="en-US" dirty="0"/>
                    </a:p>
                  </a:txBody>
                  <a:tcPr/>
                </a:tc>
                <a:extLst>
                  <a:ext uri="{0D108BD9-81ED-4DB2-BD59-A6C34878D82A}">
                    <a16:rowId xmlns:a16="http://schemas.microsoft.com/office/drawing/2014/main" val="10000"/>
                  </a:ext>
                </a:extLst>
              </a:tr>
              <a:tr h="370840">
                <a:tc>
                  <a:txBody>
                    <a:bodyPr/>
                    <a:lstStyle/>
                    <a:p>
                      <a:r>
                        <a:rPr lang="en-US" dirty="0" smtClean="0"/>
                        <a:t>Vending machines</a:t>
                      </a:r>
                      <a:endParaRPr lang="en-US" dirty="0"/>
                    </a:p>
                  </a:txBody>
                  <a:tcPr/>
                </a:tc>
                <a:tc>
                  <a:txBody>
                    <a:bodyPr/>
                    <a:lstStyle/>
                    <a:p>
                      <a:r>
                        <a:rPr lang="en-US" dirty="0" smtClean="0"/>
                        <a:t>Machines with food and drink</a:t>
                      </a:r>
                      <a:endParaRPr lang="en-US" dirty="0"/>
                    </a:p>
                  </a:txBody>
                  <a:tcPr/>
                </a:tc>
                <a:extLst>
                  <a:ext uri="{0D108BD9-81ED-4DB2-BD59-A6C34878D82A}">
                    <a16:rowId xmlns:a16="http://schemas.microsoft.com/office/drawing/2014/main" val="10001"/>
                  </a:ext>
                </a:extLst>
              </a:tr>
              <a:tr h="370840">
                <a:tc>
                  <a:txBody>
                    <a:bodyPr/>
                    <a:lstStyle/>
                    <a:p>
                      <a:r>
                        <a:rPr lang="en-US" dirty="0" smtClean="0"/>
                        <a:t>Launderette</a:t>
                      </a:r>
                      <a:endParaRPr lang="en-US" dirty="0"/>
                    </a:p>
                  </a:txBody>
                  <a:tcPr/>
                </a:tc>
                <a:tc>
                  <a:txBody>
                    <a:bodyPr/>
                    <a:lstStyle/>
                    <a:p>
                      <a:r>
                        <a:rPr lang="en-US" dirty="0" smtClean="0"/>
                        <a:t>A place</a:t>
                      </a:r>
                      <a:r>
                        <a:rPr lang="en-US" baseline="0" dirty="0" smtClean="0"/>
                        <a:t> to wash and dry clothes</a:t>
                      </a:r>
                      <a:endParaRPr lang="en-US" dirty="0"/>
                    </a:p>
                  </a:txBody>
                  <a:tcPr/>
                </a:tc>
                <a:extLst>
                  <a:ext uri="{0D108BD9-81ED-4DB2-BD59-A6C34878D82A}">
                    <a16:rowId xmlns:a16="http://schemas.microsoft.com/office/drawing/2014/main" val="10002"/>
                  </a:ext>
                </a:extLst>
              </a:tr>
              <a:tr h="370840">
                <a:tc>
                  <a:txBody>
                    <a:bodyPr/>
                    <a:lstStyle/>
                    <a:p>
                      <a:r>
                        <a:rPr lang="en-US" dirty="0" smtClean="0"/>
                        <a:t>Crèche</a:t>
                      </a:r>
                      <a:endParaRPr lang="en-US" dirty="0"/>
                    </a:p>
                  </a:txBody>
                  <a:tcPr/>
                </a:tc>
                <a:tc>
                  <a:txBody>
                    <a:bodyPr/>
                    <a:lstStyle/>
                    <a:p>
                      <a:r>
                        <a:rPr lang="en-US" dirty="0" smtClean="0"/>
                        <a:t>A place to leave your children (to be taken care of)</a:t>
                      </a:r>
                      <a:endParaRPr lang="en-US" dirty="0"/>
                    </a:p>
                  </a:txBody>
                  <a:tcPr/>
                </a:tc>
                <a:extLst>
                  <a:ext uri="{0D108BD9-81ED-4DB2-BD59-A6C34878D82A}">
                    <a16:rowId xmlns:a16="http://schemas.microsoft.com/office/drawing/2014/main" val="10003"/>
                  </a:ext>
                </a:extLst>
              </a:tr>
              <a:tr h="370840">
                <a:tc>
                  <a:txBody>
                    <a:bodyPr/>
                    <a:lstStyle/>
                    <a:p>
                      <a:r>
                        <a:rPr lang="en-US" dirty="0" smtClean="0"/>
                        <a:t>Gym</a:t>
                      </a:r>
                      <a:endParaRPr lang="en-US" dirty="0"/>
                    </a:p>
                  </a:txBody>
                  <a:tcPr/>
                </a:tc>
                <a:tc>
                  <a:txBody>
                    <a:bodyPr/>
                    <a:lstStyle/>
                    <a:p>
                      <a:r>
                        <a:rPr lang="en-US" dirty="0" smtClean="0"/>
                        <a:t>A place to</a:t>
                      </a:r>
                      <a:r>
                        <a:rPr lang="en-US" baseline="0" dirty="0" smtClean="0"/>
                        <a:t> do exercise</a:t>
                      </a:r>
                      <a:endParaRPr lang="en-US" dirty="0"/>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b="1" i="1" dirty="0" smtClean="0">
                <a:solidFill>
                  <a:schemeClr val="bg1"/>
                </a:solidFill>
              </a:rPr>
              <a:t>Theme: Education</a:t>
            </a:r>
            <a:r>
              <a:rPr lang="en-US" sz="1200" i="1" dirty="0" smtClean="0">
                <a:solidFill>
                  <a:schemeClr val="bg1"/>
                </a:solidFill>
              </a:rPr>
              <a:t>, Skills: </a:t>
            </a:r>
            <a:r>
              <a:rPr lang="en-US" sz="1200" b="1" i="1" dirty="0" smtClean="0">
                <a:solidFill>
                  <a:schemeClr val="bg1"/>
                </a:solidFill>
              </a:rPr>
              <a:t>Listening</a:t>
            </a:r>
            <a:r>
              <a:rPr lang="en-US" sz="1200" i="1" dirty="0" smtClean="0">
                <a:solidFill>
                  <a:schemeClr val="bg1"/>
                </a:solidFill>
              </a:rPr>
              <a:t> &amp; Speaking, Lessons: </a:t>
            </a:r>
            <a:r>
              <a:rPr lang="en-US" sz="1200" b="1" i="1" dirty="0" smtClean="0">
                <a:solidFill>
                  <a:schemeClr val="bg1"/>
                </a:solidFill>
              </a:rPr>
              <a:t>1.3. Learning new listening skills </a:t>
            </a:r>
            <a:r>
              <a:rPr lang="en-US" sz="1200" i="1" dirty="0" smtClean="0">
                <a:solidFill>
                  <a:schemeClr val="bg1"/>
                </a:solidFill>
              </a:rPr>
              <a:t>&amp; 1.5. – 1.6. Vocab. for speaking    	      28 of 38</a:t>
            </a:r>
            <a:endParaRPr lang="en-US" sz="1200" i="1" dirty="0">
              <a:solidFill>
                <a:schemeClr val="bg1"/>
              </a:solidFill>
            </a:endParaRPr>
          </a:p>
        </p:txBody>
      </p:sp>
      <p:sp>
        <p:nvSpPr>
          <p:cNvPr id="6" name="TextBox 5"/>
          <p:cNvSpPr txBox="1"/>
          <p:nvPr/>
        </p:nvSpPr>
        <p:spPr>
          <a:xfrm>
            <a:off x="0" y="-38100"/>
            <a:ext cx="9144000" cy="600164"/>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1.3: Reviewing </a:t>
            </a:r>
            <a:r>
              <a:rPr lang="en-US" sz="1100" i="1" dirty="0" smtClean="0">
                <a:solidFill>
                  <a:schemeClr val="bg1"/>
                </a:solidFill>
              </a:rPr>
              <a:t>key words – Identifying a new skill – </a:t>
            </a:r>
            <a:r>
              <a:rPr lang="en-US" sz="1100" b="1" i="1" dirty="0" smtClean="0">
                <a:solidFill>
                  <a:schemeClr val="bg1"/>
                </a:solidFill>
              </a:rPr>
              <a:t>Listening for definitions </a:t>
            </a:r>
            <a:r>
              <a:rPr lang="en-US" sz="1100" i="1" dirty="0" smtClean="0">
                <a:solidFill>
                  <a:schemeClr val="bg1"/>
                </a:solidFill>
              </a:rPr>
              <a:t>– Identifying consonant sounds – Identifying vowel sounds</a:t>
            </a:r>
          </a:p>
          <a:p>
            <a:r>
              <a:rPr lang="en-US" sz="1100" i="1" dirty="0" smtClean="0">
                <a:solidFill>
                  <a:schemeClr val="bg1"/>
                </a:solidFill>
              </a:rPr>
              <a:t>1.5: </a:t>
            </a:r>
            <a:r>
              <a:rPr lang="en-US" sz="1100" i="1" dirty="0">
                <a:solidFill>
                  <a:schemeClr val="bg1"/>
                </a:solidFill>
              </a:rPr>
              <a:t>Living </a:t>
            </a:r>
            <a:r>
              <a:rPr lang="en-US" sz="1100" i="1" dirty="0" smtClean="0">
                <a:solidFill>
                  <a:schemeClr val="bg1"/>
                </a:solidFill>
              </a:rPr>
              <a:t>and studying in Britain</a:t>
            </a:r>
          </a:p>
          <a:p>
            <a:r>
              <a:rPr lang="en-US" sz="1100" i="1" dirty="0" smtClean="0">
                <a:solidFill>
                  <a:schemeClr val="bg1"/>
                </a:solidFill>
              </a:rPr>
              <a:t>1.6: </a:t>
            </a:r>
            <a:r>
              <a:rPr lang="en-US" sz="1100" i="1" dirty="0">
                <a:solidFill>
                  <a:schemeClr val="bg1"/>
                </a:solidFill>
              </a:rPr>
              <a:t>Activating </a:t>
            </a:r>
            <a:r>
              <a:rPr lang="en-US" sz="1100" i="1" dirty="0" smtClean="0">
                <a:solidFill>
                  <a:schemeClr val="bg1"/>
                </a:solidFill>
              </a:rPr>
              <a:t>ideas – Practicing new vocabulary – Developing independent learning</a:t>
            </a:r>
          </a:p>
        </p:txBody>
      </p:sp>
    </p:spTree>
    <p:extLst>
      <p:ext uri="{BB962C8B-B14F-4D97-AF65-F5344CB8AC3E}">
        <p14:creationId xmlns:p14="http://schemas.microsoft.com/office/powerpoint/2010/main" val="256078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37079"/>
            <a:ext cx="6477000" cy="1225021"/>
          </a:xfrm>
        </p:spPr>
        <p:txBody>
          <a:bodyPr>
            <a:normAutofit/>
          </a:bodyPr>
          <a:lstStyle/>
          <a:p>
            <a:r>
              <a:rPr lang="en-GB" sz="2800" dirty="0">
                <a:latin typeface="Tahoma" panose="020B0604030504040204" pitchFamily="34" charset="0"/>
                <a:ea typeface="Tahoma" panose="020B0604030504040204" pitchFamily="34" charset="0"/>
                <a:cs typeface="Tahoma" panose="020B0604030504040204" pitchFamily="34" charset="0"/>
              </a:rPr>
              <a:t>Learning new listening </a:t>
            </a:r>
            <a:r>
              <a:rPr lang="en-GB" sz="2800" dirty="0" smtClean="0">
                <a:latin typeface="Tahoma" panose="020B0604030504040204" pitchFamily="34" charset="0"/>
                <a:ea typeface="Tahoma" panose="020B0604030504040204" pitchFamily="34" charset="0"/>
                <a:cs typeface="Tahoma" panose="020B0604030504040204" pitchFamily="34" charset="0"/>
              </a:rPr>
              <a:t>skills:</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 D. Identifying consonant sounds:</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1981200" y="1790700"/>
            <a:ext cx="4178029" cy="3416320"/>
          </a:xfrm>
          <a:prstGeom prst="rect">
            <a:avLst/>
          </a:prstGeom>
        </p:spPr>
        <p:txBody>
          <a:bodyPr wrap="square">
            <a:spAutoFit/>
          </a:bodyPr>
          <a:lstStyle/>
          <a:p>
            <a:pPr marL="342900" indent="-342900">
              <a:buAutoNum type="arabicPeriod"/>
            </a:pPr>
            <a:r>
              <a:rPr lang="en-GB" dirty="0" smtClean="0">
                <a:latin typeface="Tahoma" panose="020B0604030504040204" pitchFamily="34" charset="0"/>
                <a:ea typeface="Tahoma" panose="020B0604030504040204" pitchFamily="34" charset="0"/>
                <a:cs typeface="Tahoma" panose="020B0604030504040204" pitchFamily="34" charset="0"/>
              </a:rPr>
              <a:t>Both</a:t>
            </a:r>
          </a:p>
          <a:p>
            <a:pPr marL="342900" indent="-342900">
              <a:buAutoNum type="arabicPeriod"/>
            </a:pPr>
            <a:r>
              <a:rPr lang="en-GB" dirty="0" smtClean="0">
                <a:latin typeface="Tahoma" panose="020B0604030504040204" pitchFamily="34" charset="0"/>
                <a:ea typeface="Tahoma" panose="020B0604030504040204" pitchFamily="34" charset="0"/>
                <a:cs typeface="Tahoma" panose="020B0604030504040204" pitchFamily="34" charset="0"/>
              </a:rPr>
              <a:t>Campus</a:t>
            </a:r>
          </a:p>
          <a:p>
            <a:pPr marL="342900" indent="-342900">
              <a:buAutoNum type="arabicPeriod"/>
            </a:pPr>
            <a:r>
              <a:rPr lang="en-GB" dirty="0" smtClean="0">
                <a:latin typeface="Tahoma" panose="020B0604030504040204" pitchFamily="34" charset="0"/>
                <a:ea typeface="Tahoma" panose="020B0604030504040204" pitchFamily="34" charset="0"/>
                <a:cs typeface="Tahoma" panose="020B0604030504040204" pitchFamily="34" charset="0"/>
              </a:rPr>
              <a:t>Club</a:t>
            </a:r>
          </a:p>
          <a:p>
            <a:pPr marL="342900" indent="-342900">
              <a:buAutoNum type="arabicPeriod"/>
            </a:pPr>
            <a:r>
              <a:rPr lang="en-GB" dirty="0" smtClean="0">
                <a:latin typeface="Tahoma" panose="020B0604030504040204" pitchFamily="34" charset="0"/>
                <a:ea typeface="Tahoma" panose="020B0604030504040204" pitchFamily="34" charset="0"/>
                <a:cs typeface="Tahoma" panose="020B0604030504040204" pitchFamily="34" charset="0"/>
              </a:rPr>
              <a:t>Explain</a:t>
            </a:r>
          </a:p>
          <a:p>
            <a:pPr marL="342900" indent="-342900">
              <a:buAutoNum type="arabicPeriod"/>
            </a:pPr>
            <a:r>
              <a:rPr lang="en-GB" dirty="0" smtClean="0">
                <a:latin typeface="Tahoma" panose="020B0604030504040204" pitchFamily="34" charset="0"/>
                <a:ea typeface="Tahoma" panose="020B0604030504040204" pitchFamily="34" charset="0"/>
                <a:cs typeface="Tahoma" panose="020B0604030504040204" pitchFamily="34" charset="0"/>
              </a:rPr>
              <a:t>Job</a:t>
            </a:r>
          </a:p>
          <a:p>
            <a:pPr marL="342900" indent="-342900">
              <a:buAutoNum type="arabicPeriod"/>
            </a:pPr>
            <a:r>
              <a:rPr lang="en-GB" dirty="0" smtClean="0">
                <a:latin typeface="Tahoma" panose="020B0604030504040204" pitchFamily="34" charset="0"/>
                <a:ea typeface="Tahoma" panose="020B0604030504040204" pitchFamily="34" charset="0"/>
                <a:cs typeface="Tahoma" panose="020B0604030504040204" pitchFamily="34" charset="0"/>
              </a:rPr>
              <a:t>Pay</a:t>
            </a:r>
          </a:p>
          <a:p>
            <a:pPr marL="342900" indent="-342900">
              <a:buAutoNum type="arabicPeriod"/>
            </a:pPr>
            <a:r>
              <a:rPr lang="en-GB" dirty="0" smtClean="0">
                <a:latin typeface="Tahoma" panose="020B0604030504040204" pitchFamily="34" charset="0"/>
                <a:ea typeface="Tahoma" panose="020B0604030504040204" pitchFamily="34" charset="0"/>
                <a:cs typeface="Tahoma" panose="020B0604030504040204" pitchFamily="34" charset="0"/>
              </a:rPr>
              <a:t>Responsible</a:t>
            </a:r>
          </a:p>
          <a:p>
            <a:pPr marL="342900" indent="-342900">
              <a:buAutoNum type="arabicPeriod"/>
            </a:pPr>
            <a:r>
              <a:rPr lang="en-GB" dirty="0" smtClean="0">
                <a:latin typeface="Tahoma" panose="020B0604030504040204" pitchFamily="34" charset="0"/>
                <a:ea typeface="Tahoma" panose="020B0604030504040204" pitchFamily="34" charset="0"/>
                <a:cs typeface="Tahoma" panose="020B0604030504040204" pitchFamily="34" charset="0"/>
              </a:rPr>
              <a:t>Bursar</a:t>
            </a:r>
          </a:p>
          <a:p>
            <a:pPr marL="342900" indent="-342900">
              <a:buAutoNum type="arabicPeriod"/>
            </a:pPr>
            <a:r>
              <a:rPr lang="en-GB" dirty="0" smtClean="0">
                <a:latin typeface="Tahoma" panose="020B0604030504040204" pitchFamily="34" charset="0"/>
                <a:ea typeface="Tahoma" panose="020B0604030504040204" pitchFamily="34" charset="0"/>
                <a:cs typeface="Tahoma" panose="020B0604030504040204" pitchFamily="34" charset="0"/>
              </a:rPr>
              <a:t>People</a:t>
            </a:r>
          </a:p>
          <a:p>
            <a:pPr marL="342900" indent="-342900">
              <a:buAutoNum type="arabicPeriod"/>
            </a:pPr>
            <a:r>
              <a:rPr lang="en-GB" dirty="0" smtClean="0">
                <a:latin typeface="Tahoma" panose="020B0604030504040204" pitchFamily="34" charset="0"/>
                <a:ea typeface="Tahoma" panose="020B0604030504040204" pitchFamily="34" charset="0"/>
                <a:cs typeface="Tahoma" panose="020B0604030504040204" pitchFamily="34" charset="0"/>
              </a:rPr>
              <a:t>Personal</a:t>
            </a:r>
          </a:p>
          <a:p>
            <a:pPr marL="342900" indent="-342900">
              <a:buAutoNum type="arabicPeriod"/>
            </a:pPr>
            <a:r>
              <a:rPr lang="en-GB" dirty="0" smtClean="0">
                <a:latin typeface="Tahoma" panose="020B0604030504040204" pitchFamily="34" charset="0"/>
                <a:ea typeface="Tahoma" panose="020B0604030504040204" pitchFamily="34" charset="0"/>
                <a:cs typeface="Tahoma" panose="020B0604030504040204" pitchFamily="34" charset="0"/>
              </a:rPr>
              <a:t>Place</a:t>
            </a:r>
          </a:p>
          <a:p>
            <a:pPr marL="342900" indent="-342900">
              <a:buAutoNum type="arabicPeriod"/>
            </a:pPr>
            <a:r>
              <a:rPr lang="en-GB" dirty="0" smtClean="0">
                <a:latin typeface="Tahoma" panose="020B0604030504040204" pitchFamily="34" charset="0"/>
                <a:ea typeface="Tahoma" panose="020B0604030504040204" pitchFamily="34" charset="0"/>
                <a:cs typeface="Tahoma" panose="020B0604030504040204" pitchFamily="34" charset="0"/>
              </a:rPr>
              <a:t>Problem</a:t>
            </a:r>
          </a:p>
        </p:txBody>
      </p:sp>
      <p:sp>
        <p:nvSpPr>
          <p:cNvPr id="4" name="TextBox 3"/>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b="1" i="1" dirty="0" smtClean="0">
                <a:solidFill>
                  <a:schemeClr val="bg1"/>
                </a:solidFill>
              </a:rPr>
              <a:t>Theme: Education</a:t>
            </a:r>
            <a:r>
              <a:rPr lang="en-US" sz="1200" i="1" dirty="0" smtClean="0">
                <a:solidFill>
                  <a:schemeClr val="bg1"/>
                </a:solidFill>
              </a:rPr>
              <a:t>, Skills: </a:t>
            </a:r>
            <a:r>
              <a:rPr lang="en-US" sz="1200" b="1" i="1" dirty="0" smtClean="0">
                <a:solidFill>
                  <a:schemeClr val="bg1"/>
                </a:solidFill>
              </a:rPr>
              <a:t>Listening</a:t>
            </a:r>
            <a:r>
              <a:rPr lang="en-US" sz="1200" i="1" dirty="0" smtClean="0">
                <a:solidFill>
                  <a:schemeClr val="bg1"/>
                </a:solidFill>
              </a:rPr>
              <a:t> &amp; Speaking, Lessons: </a:t>
            </a:r>
            <a:r>
              <a:rPr lang="en-US" sz="1200" b="1" i="1" dirty="0" smtClean="0">
                <a:solidFill>
                  <a:schemeClr val="bg1"/>
                </a:solidFill>
              </a:rPr>
              <a:t>1.3. Learning new listening skills </a:t>
            </a:r>
            <a:r>
              <a:rPr lang="en-US" sz="1200" i="1" dirty="0" smtClean="0">
                <a:solidFill>
                  <a:schemeClr val="bg1"/>
                </a:solidFill>
              </a:rPr>
              <a:t>&amp; 1.5. – 1.6. Vocab. for speaking    	      29 of 38</a:t>
            </a:r>
            <a:endParaRPr lang="en-US" sz="1200" i="1" dirty="0">
              <a:solidFill>
                <a:schemeClr val="bg1"/>
              </a:solidFill>
            </a:endParaRPr>
          </a:p>
        </p:txBody>
      </p:sp>
      <p:sp>
        <p:nvSpPr>
          <p:cNvPr id="5" name="TextBox 4"/>
          <p:cNvSpPr txBox="1"/>
          <p:nvPr/>
        </p:nvSpPr>
        <p:spPr>
          <a:xfrm>
            <a:off x="0" y="-38100"/>
            <a:ext cx="9144000" cy="600164"/>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1.3: Reviewing </a:t>
            </a:r>
            <a:r>
              <a:rPr lang="en-US" sz="1100" i="1" dirty="0" smtClean="0">
                <a:solidFill>
                  <a:schemeClr val="bg1"/>
                </a:solidFill>
              </a:rPr>
              <a:t>key words – Identifying a new skill – Listening for definitions – </a:t>
            </a:r>
            <a:r>
              <a:rPr lang="en-US" sz="1100" b="1" i="1" dirty="0" smtClean="0">
                <a:solidFill>
                  <a:schemeClr val="bg1"/>
                </a:solidFill>
              </a:rPr>
              <a:t>Identifying consonant sounds</a:t>
            </a:r>
            <a:r>
              <a:rPr lang="en-US" sz="1100" i="1" dirty="0" smtClean="0">
                <a:solidFill>
                  <a:schemeClr val="bg1"/>
                </a:solidFill>
              </a:rPr>
              <a:t> – Identifying vowel sounds</a:t>
            </a:r>
          </a:p>
          <a:p>
            <a:r>
              <a:rPr lang="en-US" sz="1100" i="1" dirty="0" smtClean="0">
                <a:solidFill>
                  <a:schemeClr val="bg1"/>
                </a:solidFill>
              </a:rPr>
              <a:t>1.5: </a:t>
            </a:r>
            <a:r>
              <a:rPr lang="en-US" sz="1100" i="1" dirty="0">
                <a:solidFill>
                  <a:schemeClr val="bg1"/>
                </a:solidFill>
              </a:rPr>
              <a:t>Living </a:t>
            </a:r>
            <a:r>
              <a:rPr lang="en-US" sz="1100" i="1" dirty="0" smtClean="0">
                <a:solidFill>
                  <a:schemeClr val="bg1"/>
                </a:solidFill>
              </a:rPr>
              <a:t>and studying in Britain</a:t>
            </a:r>
          </a:p>
          <a:p>
            <a:r>
              <a:rPr lang="en-US" sz="1100" i="1" dirty="0" smtClean="0">
                <a:solidFill>
                  <a:schemeClr val="bg1"/>
                </a:solidFill>
              </a:rPr>
              <a:t>1.6: </a:t>
            </a:r>
            <a:r>
              <a:rPr lang="en-US" sz="1100" i="1" dirty="0">
                <a:solidFill>
                  <a:schemeClr val="bg1"/>
                </a:solidFill>
              </a:rPr>
              <a:t>Activating </a:t>
            </a:r>
            <a:r>
              <a:rPr lang="en-US" sz="1100" i="1" dirty="0" smtClean="0">
                <a:solidFill>
                  <a:schemeClr val="bg1"/>
                </a:solidFill>
              </a:rPr>
              <a:t>ideas – Practicing new vocabulary – Developing independent learning</a:t>
            </a:r>
          </a:p>
        </p:txBody>
      </p:sp>
    </p:spTree>
    <p:extLst>
      <p:ext uri="{BB962C8B-B14F-4D97-AF65-F5344CB8AC3E}">
        <p14:creationId xmlns:p14="http://schemas.microsoft.com/office/powerpoint/2010/main" val="112316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down)">
                                      <p:cBhvr>
                                        <p:cTn id="19" dur="500"/>
                                        <p:tgtEl>
                                          <p:spTgt spid="7">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down)">
                                      <p:cBhvr>
                                        <p:cTn id="22" dur="500"/>
                                        <p:tgtEl>
                                          <p:spTgt spid="7">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wipe(down)">
                                      <p:cBhvr>
                                        <p:cTn id="25" dur="500"/>
                                        <p:tgtEl>
                                          <p:spTgt spid="7">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wipe(down)">
                                      <p:cBhvr>
                                        <p:cTn id="28" dur="500"/>
                                        <p:tgtEl>
                                          <p:spTgt spid="7">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wipe(down)">
                                      <p:cBhvr>
                                        <p:cTn id="31" dur="500"/>
                                        <p:tgtEl>
                                          <p:spTgt spid="7">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wipe(down)">
                                      <p:cBhvr>
                                        <p:cTn id="34" dur="500"/>
                                        <p:tgtEl>
                                          <p:spTgt spid="7">
                                            <p:txEl>
                                              <p:pRg st="9" end="9"/>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wipe(down)">
                                      <p:cBhvr>
                                        <p:cTn id="37" dur="500"/>
                                        <p:tgtEl>
                                          <p:spTgt spid="7">
                                            <p:txEl>
                                              <p:pRg st="10" end="1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
                                            <p:txEl>
                                              <p:pRg st="11" end="11"/>
                                            </p:txEl>
                                          </p:spTgt>
                                        </p:tgtEl>
                                        <p:attrNameLst>
                                          <p:attrName>style.visibility</p:attrName>
                                        </p:attrNameLst>
                                      </p:cBhvr>
                                      <p:to>
                                        <p:strVal val="visible"/>
                                      </p:to>
                                    </p:set>
                                    <p:animEffect transition="in" filter="wipe(down)">
                                      <p:cBhvr>
                                        <p:cTn id="40"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7079"/>
            <a:ext cx="7772400" cy="1225021"/>
          </a:xfrm>
        </p:spPr>
        <p:txBody>
          <a:bodyPr>
            <a:normAutofit/>
          </a:bodyPr>
          <a:lstStyle/>
          <a:p>
            <a:r>
              <a:rPr lang="en-GB" sz="2800" dirty="0">
                <a:latin typeface="Tahoma" panose="020B0604030504040204" pitchFamily="34" charset="0"/>
                <a:ea typeface="Tahoma" panose="020B0604030504040204" pitchFamily="34" charset="0"/>
                <a:cs typeface="Tahoma" panose="020B0604030504040204" pitchFamily="34" charset="0"/>
              </a:rPr>
              <a:t>Learning new listening </a:t>
            </a:r>
            <a:r>
              <a:rPr lang="en-GB" sz="2800" dirty="0" smtClean="0">
                <a:latin typeface="Tahoma" panose="020B0604030504040204" pitchFamily="34" charset="0"/>
                <a:ea typeface="Tahoma" panose="020B0604030504040204" pitchFamily="34" charset="0"/>
                <a:cs typeface="Tahoma" panose="020B0604030504040204" pitchFamily="34" charset="0"/>
              </a:rPr>
              <a:t>skills:</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 E. Identifying vowel sounds :</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762000" y="2318279"/>
            <a:ext cx="7772400" cy="12250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smtClean="0">
                <a:latin typeface="Tahoma" panose="020B0604030504040204" pitchFamily="34" charset="0"/>
                <a:ea typeface="Tahoma" panose="020B0604030504040204" pitchFamily="34" charset="0"/>
                <a:cs typeface="Tahoma" panose="020B0604030504040204" pitchFamily="34" charset="0"/>
              </a:rPr>
              <a:t>Read Pronunciation Check 2. Listen to 1.12 and tick under the correct vowel sound for each word</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b="1" i="1" dirty="0" smtClean="0">
                <a:solidFill>
                  <a:schemeClr val="bg1"/>
                </a:solidFill>
              </a:rPr>
              <a:t>Theme: Education</a:t>
            </a:r>
            <a:r>
              <a:rPr lang="en-US" sz="1200" i="1" dirty="0" smtClean="0">
                <a:solidFill>
                  <a:schemeClr val="bg1"/>
                </a:solidFill>
              </a:rPr>
              <a:t>, Skills: </a:t>
            </a:r>
            <a:r>
              <a:rPr lang="en-US" sz="1200" b="1" i="1" dirty="0" smtClean="0">
                <a:solidFill>
                  <a:schemeClr val="bg1"/>
                </a:solidFill>
              </a:rPr>
              <a:t>Listening</a:t>
            </a:r>
            <a:r>
              <a:rPr lang="en-US" sz="1200" i="1" dirty="0" smtClean="0">
                <a:solidFill>
                  <a:schemeClr val="bg1"/>
                </a:solidFill>
              </a:rPr>
              <a:t> &amp; Speaking, Lessons: </a:t>
            </a:r>
            <a:r>
              <a:rPr lang="en-US" sz="1200" b="1" i="1" dirty="0" smtClean="0">
                <a:solidFill>
                  <a:schemeClr val="bg1"/>
                </a:solidFill>
              </a:rPr>
              <a:t>1.3. Learning new listening skills </a:t>
            </a:r>
            <a:r>
              <a:rPr lang="en-US" sz="1200" i="1" dirty="0" smtClean="0">
                <a:solidFill>
                  <a:schemeClr val="bg1"/>
                </a:solidFill>
              </a:rPr>
              <a:t>&amp; 1.5. – 1.6. Vocab. for speaking    	      30 of 38</a:t>
            </a:r>
            <a:endParaRPr lang="en-US" sz="1200" i="1" dirty="0">
              <a:solidFill>
                <a:schemeClr val="bg1"/>
              </a:solidFill>
            </a:endParaRPr>
          </a:p>
        </p:txBody>
      </p:sp>
      <p:sp>
        <p:nvSpPr>
          <p:cNvPr id="6" name="TextBox 5"/>
          <p:cNvSpPr txBox="1"/>
          <p:nvPr/>
        </p:nvSpPr>
        <p:spPr>
          <a:xfrm>
            <a:off x="0" y="-38100"/>
            <a:ext cx="9144000" cy="600164"/>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1.3: Reviewing </a:t>
            </a:r>
            <a:r>
              <a:rPr lang="en-US" sz="1100" i="1" dirty="0" smtClean="0">
                <a:solidFill>
                  <a:schemeClr val="bg1"/>
                </a:solidFill>
              </a:rPr>
              <a:t>key words – Identifying a new skill – Listening for definitions – Identifying consonant sounds – </a:t>
            </a:r>
            <a:r>
              <a:rPr lang="en-US" sz="1100" b="1" i="1" dirty="0" smtClean="0">
                <a:solidFill>
                  <a:schemeClr val="bg1"/>
                </a:solidFill>
              </a:rPr>
              <a:t>Identifying vowel sounds</a:t>
            </a:r>
          </a:p>
          <a:p>
            <a:r>
              <a:rPr lang="en-US" sz="1100" i="1" dirty="0" smtClean="0">
                <a:solidFill>
                  <a:schemeClr val="bg1"/>
                </a:solidFill>
              </a:rPr>
              <a:t>1.5: </a:t>
            </a:r>
            <a:r>
              <a:rPr lang="en-US" sz="1100" i="1" dirty="0">
                <a:solidFill>
                  <a:schemeClr val="bg1"/>
                </a:solidFill>
              </a:rPr>
              <a:t>Living </a:t>
            </a:r>
            <a:r>
              <a:rPr lang="en-US" sz="1100" i="1" dirty="0" smtClean="0">
                <a:solidFill>
                  <a:schemeClr val="bg1"/>
                </a:solidFill>
              </a:rPr>
              <a:t>and studying in Britain</a:t>
            </a:r>
          </a:p>
          <a:p>
            <a:r>
              <a:rPr lang="en-US" sz="1100" i="1" dirty="0" smtClean="0">
                <a:solidFill>
                  <a:schemeClr val="bg1"/>
                </a:solidFill>
              </a:rPr>
              <a:t>1.6: </a:t>
            </a:r>
            <a:r>
              <a:rPr lang="en-US" sz="1100" i="1" dirty="0">
                <a:solidFill>
                  <a:schemeClr val="bg1"/>
                </a:solidFill>
              </a:rPr>
              <a:t>Activating </a:t>
            </a:r>
            <a:r>
              <a:rPr lang="en-US" sz="1100" i="1" dirty="0" smtClean="0">
                <a:solidFill>
                  <a:schemeClr val="bg1"/>
                </a:solidFill>
              </a:rPr>
              <a:t>ideas – Practicing new vocabulary – Developing independent learning</a:t>
            </a:r>
          </a:p>
        </p:txBody>
      </p:sp>
    </p:spTree>
    <p:extLst>
      <p:ext uri="{BB962C8B-B14F-4D97-AF65-F5344CB8AC3E}">
        <p14:creationId xmlns:p14="http://schemas.microsoft.com/office/powerpoint/2010/main" val="1990347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7079"/>
            <a:ext cx="7772400" cy="1225021"/>
          </a:xfrm>
        </p:spPr>
        <p:txBody>
          <a:bodyPr>
            <a:normAutofit/>
          </a:bodyPr>
          <a:lstStyle/>
          <a:p>
            <a:r>
              <a:rPr lang="en-GB" sz="2800" dirty="0">
                <a:latin typeface="Tahoma" panose="020B0604030504040204" pitchFamily="34" charset="0"/>
                <a:ea typeface="Tahoma" panose="020B0604030504040204" pitchFamily="34" charset="0"/>
                <a:cs typeface="Tahoma" panose="020B0604030504040204" pitchFamily="34" charset="0"/>
              </a:rPr>
              <a:t>Learning new listening </a:t>
            </a:r>
            <a:r>
              <a:rPr lang="en-GB" sz="2800" dirty="0" smtClean="0">
                <a:latin typeface="Tahoma" panose="020B0604030504040204" pitchFamily="34" charset="0"/>
                <a:ea typeface="Tahoma" panose="020B0604030504040204" pitchFamily="34" charset="0"/>
                <a:cs typeface="Tahoma" panose="020B0604030504040204" pitchFamily="34" charset="0"/>
              </a:rPr>
              <a:t>skills:</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 E. Identifying vowel sounds :</a:t>
            </a:r>
            <a:endParaRPr lang="en-GB"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p:cNvGraphicFramePr>
            <a:graphicFrameLocks noGrp="1"/>
          </p:cNvGraphicFramePr>
          <p:nvPr/>
        </p:nvGraphicFramePr>
        <p:xfrm>
          <a:off x="1600200" y="1943100"/>
          <a:ext cx="2667000" cy="222504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370840">
                <a:tc>
                  <a:txBody>
                    <a:bodyPr/>
                    <a:lstStyle/>
                    <a:p>
                      <a:endParaRPr lang="en-US" dirty="0">
                        <a:solidFill>
                          <a:schemeClr val="tx1"/>
                        </a:solidFill>
                        <a:latin typeface="Tahoma" pitchFamily="34" charset="0"/>
                        <a:ea typeface="Tahoma" pitchFamily="34" charset="0"/>
                        <a:cs typeface="Tahoma" pitchFamily="34" charset="0"/>
                      </a:endParaRPr>
                    </a:p>
                  </a:txBody>
                  <a:tcPr/>
                </a:tc>
                <a:tc>
                  <a:txBody>
                    <a:bodyPr/>
                    <a:lstStyle/>
                    <a:p>
                      <a:r>
                        <a:rPr lang="en-GB" sz="1800" dirty="0" smtClean="0">
                          <a:solidFill>
                            <a:schemeClr val="tx1"/>
                          </a:solidFill>
                          <a:latin typeface="Tahoma" pitchFamily="34" charset="0"/>
                          <a:ea typeface="Tahoma" pitchFamily="34" charset="0"/>
                          <a:cs typeface="Tahoma" pitchFamily="34" charset="0"/>
                        </a:rPr>
                        <a:t>/</a:t>
                      </a:r>
                      <a:r>
                        <a:rPr lang="en-US" sz="1800" dirty="0" smtClean="0">
                          <a:solidFill>
                            <a:schemeClr val="tx1"/>
                          </a:solidFill>
                          <a:latin typeface="Tahoma" pitchFamily="34" charset="0"/>
                          <a:ea typeface="Tahoma" pitchFamily="34" charset="0"/>
                          <a:cs typeface="Tahoma" pitchFamily="34" charset="0"/>
                        </a:rPr>
                        <a:t>ɪ</a:t>
                      </a:r>
                      <a:r>
                        <a:rPr lang="en-GB" sz="1800" dirty="0" smtClean="0">
                          <a:solidFill>
                            <a:schemeClr val="tx1"/>
                          </a:solidFill>
                          <a:latin typeface="Tahoma" pitchFamily="34" charset="0"/>
                          <a:ea typeface="Tahoma" pitchFamily="34" charset="0"/>
                          <a:cs typeface="Tahoma" pitchFamily="34" charset="0"/>
                        </a:rPr>
                        <a:t>/</a:t>
                      </a:r>
                      <a:endParaRPr lang="en-US" dirty="0">
                        <a:solidFill>
                          <a:schemeClr val="tx1"/>
                        </a:solidFill>
                        <a:latin typeface="Tahoma" pitchFamily="34" charset="0"/>
                        <a:ea typeface="Tahoma" pitchFamily="34" charset="0"/>
                        <a:cs typeface="Tahoma" pitchFamily="34" charset="0"/>
                      </a:endParaRPr>
                    </a:p>
                  </a:txBody>
                  <a:tcPr/>
                </a:tc>
                <a:tc>
                  <a:txBody>
                    <a:bodyPr/>
                    <a:lstStyle/>
                    <a:p>
                      <a:r>
                        <a:rPr lang="en-US" dirty="0" smtClean="0">
                          <a:solidFill>
                            <a:schemeClr val="tx1"/>
                          </a:solidFill>
                          <a:latin typeface="Tahoma" pitchFamily="34" charset="0"/>
                          <a:ea typeface="Tahoma" pitchFamily="34" charset="0"/>
                          <a:cs typeface="Tahoma" pitchFamily="34" charset="0"/>
                        </a:rPr>
                        <a:t>/</a:t>
                      </a:r>
                      <a:r>
                        <a:rPr lang="en-US" dirty="0" err="1" smtClean="0">
                          <a:solidFill>
                            <a:schemeClr val="tx1"/>
                          </a:solidFill>
                          <a:latin typeface="Tahoma" pitchFamily="34" charset="0"/>
                          <a:ea typeface="Tahoma" pitchFamily="34" charset="0"/>
                          <a:cs typeface="Tahoma" pitchFamily="34" charset="0"/>
                        </a:rPr>
                        <a:t>i</a:t>
                      </a:r>
                      <a:r>
                        <a:rPr lang="en-US" dirty="0" smtClean="0">
                          <a:solidFill>
                            <a:schemeClr val="tx1"/>
                          </a:solidFill>
                          <a:latin typeface="Tahoma" pitchFamily="34" charset="0"/>
                          <a:ea typeface="Tahoma" pitchFamily="34" charset="0"/>
                          <a:cs typeface="Tahoma" pitchFamily="34" charset="0"/>
                        </a:rPr>
                        <a:t>:/</a:t>
                      </a:r>
                      <a:endParaRPr lang="en-US" dirty="0">
                        <a:solidFill>
                          <a:schemeClr val="tx1"/>
                        </a:solidFill>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0"/>
                  </a:ext>
                </a:extLst>
              </a:tr>
              <a:tr h="370840">
                <a:tc>
                  <a:txBody>
                    <a:bodyPr/>
                    <a:lstStyle/>
                    <a:p>
                      <a:r>
                        <a:rPr lang="en-US" dirty="0" smtClean="0">
                          <a:solidFill>
                            <a:schemeClr val="tx1"/>
                          </a:solidFill>
                          <a:latin typeface="Tahoma" pitchFamily="34" charset="0"/>
                          <a:ea typeface="Tahoma" pitchFamily="34" charset="0"/>
                          <a:cs typeface="Tahoma" pitchFamily="34" charset="0"/>
                        </a:rPr>
                        <a:t>in</a:t>
                      </a:r>
                      <a:endParaRPr lang="en-US" dirty="0">
                        <a:solidFill>
                          <a:schemeClr val="tx1"/>
                        </a:solidFill>
                        <a:latin typeface="Tahoma" pitchFamily="34" charset="0"/>
                        <a:ea typeface="Tahoma" pitchFamily="34" charset="0"/>
                        <a:cs typeface="Tahoma" pitchFamily="34" charset="0"/>
                      </a:endParaRPr>
                    </a:p>
                  </a:txBody>
                  <a:tcPr/>
                </a:tc>
                <a:tc>
                  <a:txBody>
                    <a:bodyPr/>
                    <a:lstStyle/>
                    <a:p>
                      <a:pPr algn="ctr"/>
                      <a:r>
                        <a:rPr lang="en-US" dirty="0" smtClean="0">
                          <a:solidFill>
                            <a:schemeClr val="tx1"/>
                          </a:solidFill>
                          <a:latin typeface="Tahoma" pitchFamily="34" charset="0"/>
                          <a:ea typeface="Tahoma" pitchFamily="34" charset="0"/>
                          <a:cs typeface="Tahoma" pitchFamily="34" charset="0"/>
                        </a:rPr>
                        <a:t>√</a:t>
                      </a:r>
                      <a:endParaRPr lang="en-US" dirty="0">
                        <a:solidFill>
                          <a:schemeClr val="tx1"/>
                        </a:solidFill>
                        <a:latin typeface="Tahoma" pitchFamily="34" charset="0"/>
                        <a:ea typeface="Tahoma" pitchFamily="34" charset="0"/>
                        <a:cs typeface="Tahoma" pitchFamily="34" charset="0"/>
                      </a:endParaRPr>
                    </a:p>
                  </a:txBody>
                  <a:tcPr/>
                </a:tc>
                <a:tc>
                  <a:txBody>
                    <a:bodyPr/>
                    <a:lstStyle/>
                    <a:p>
                      <a:endParaRPr lang="en-US" dirty="0">
                        <a:solidFill>
                          <a:schemeClr val="tx1"/>
                        </a:solidFill>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1"/>
                  </a:ext>
                </a:extLst>
              </a:tr>
              <a:tr h="370840">
                <a:tc>
                  <a:txBody>
                    <a:bodyPr/>
                    <a:lstStyle/>
                    <a:p>
                      <a:r>
                        <a:rPr lang="en-US" dirty="0" smtClean="0">
                          <a:solidFill>
                            <a:schemeClr val="tx1"/>
                          </a:solidFill>
                          <a:latin typeface="Tahoma" pitchFamily="34" charset="0"/>
                          <a:ea typeface="Tahoma" pitchFamily="34" charset="0"/>
                          <a:cs typeface="Tahoma" pitchFamily="34" charset="0"/>
                        </a:rPr>
                        <a:t>fee</a:t>
                      </a:r>
                      <a:endParaRPr lang="en-US" dirty="0">
                        <a:solidFill>
                          <a:schemeClr val="tx1"/>
                        </a:solidFill>
                        <a:latin typeface="Tahoma" pitchFamily="34" charset="0"/>
                        <a:ea typeface="Tahoma" pitchFamily="34" charset="0"/>
                        <a:cs typeface="Tahoma" pitchFamily="34" charset="0"/>
                      </a:endParaRPr>
                    </a:p>
                  </a:txBody>
                  <a:tcPr/>
                </a:tc>
                <a:tc>
                  <a:txBody>
                    <a:bodyPr/>
                    <a:lstStyle/>
                    <a:p>
                      <a:endParaRPr lang="en-US" dirty="0">
                        <a:solidFill>
                          <a:schemeClr val="tx1"/>
                        </a:solidFill>
                        <a:latin typeface="Tahoma" pitchFamily="34" charset="0"/>
                        <a:ea typeface="Tahoma" pitchFamily="34" charset="0"/>
                        <a:cs typeface="Tahoma" pitchFamily="34" charset="0"/>
                      </a:endParaRPr>
                    </a:p>
                  </a:txBody>
                  <a:tcPr/>
                </a:tc>
                <a:tc>
                  <a:txBody>
                    <a:bodyPr/>
                    <a:lstStyle/>
                    <a:p>
                      <a:pPr algn="ctr"/>
                      <a:r>
                        <a:rPr lang="en-US" dirty="0" smtClean="0">
                          <a:solidFill>
                            <a:schemeClr val="tx1"/>
                          </a:solidFill>
                          <a:latin typeface="Tahoma" pitchFamily="34" charset="0"/>
                          <a:ea typeface="Tahoma" pitchFamily="34" charset="0"/>
                          <a:cs typeface="Tahoma" pitchFamily="34" charset="0"/>
                        </a:rPr>
                        <a:t>√</a:t>
                      </a:r>
                      <a:endParaRPr lang="en-US" dirty="0">
                        <a:solidFill>
                          <a:schemeClr val="tx1"/>
                        </a:solidFill>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2"/>
                  </a:ext>
                </a:extLst>
              </a:tr>
              <a:tr h="370840">
                <a:tc>
                  <a:txBody>
                    <a:bodyPr/>
                    <a:lstStyle/>
                    <a:p>
                      <a:r>
                        <a:rPr lang="en-US" dirty="0" smtClean="0">
                          <a:solidFill>
                            <a:schemeClr val="tx1"/>
                          </a:solidFill>
                          <a:latin typeface="Tahoma" pitchFamily="34" charset="0"/>
                          <a:ea typeface="Tahoma" pitchFamily="34" charset="0"/>
                          <a:cs typeface="Tahoma" pitchFamily="34" charset="0"/>
                        </a:rPr>
                        <a:t>teach</a:t>
                      </a:r>
                      <a:endParaRPr lang="en-US" dirty="0">
                        <a:solidFill>
                          <a:schemeClr val="tx1"/>
                        </a:solidFill>
                        <a:latin typeface="Tahoma" pitchFamily="34" charset="0"/>
                        <a:ea typeface="Tahoma" pitchFamily="34" charset="0"/>
                        <a:cs typeface="Tahoma" pitchFamily="34" charset="0"/>
                      </a:endParaRPr>
                    </a:p>
                  </a:txBody>
                  <a:tcPr/>
                </a:tc>
                <a:tc>
                  <a:txBody>
                    <a:bodyPr/>
                    <a:lstStyle/>
                    <a:p>
                      <a:endParaRPr lang="en-US" dirty="0">
                        <a:solidFill>
                          <a:schemeClr val="tx1"/>
                        </a:solidFill>
                        <a:latin typeface="Tahoma" pitchFamily="34" charset="0"/>
                        <a:ea typeface="Tahoma" pitchFamily="34" charset="0"/>
                        <a:cs typeface="Tahoma" pitchFamily="34" charset="0"/>
                      </a:endParaRPr>
                    </a:p>
                  </a:txBody>
                  <a:tcPr/>
                </a:tc>
                <a:tc>
                  <a:txBody>
                    <a:bodyPr/>
                    <a:lstStyle/>
                    <a:p>
                      <a:pPr algn="ctr"/>
                      <a:r>
                        <a:rPr lang="en-US" dirty="0" smtClean="0">
                          <a:solidFill>
                            <a:schemeClr val="tx1"/>
                          </a:solidFill>
                          <a:latin typeface="Tahoma" pitchFamily="34" charset="0"/>
                          <a:ea typeface="Tahoma" pitchFamily="34" charset="0"/>
                          <a:cs typeface="Tahoma" pitchFamily="34" charset="0"/>
                        </a:rPr>
                        <a:t>√</a:t>
                      </a:r>
                      <a:endParaRPr lang="en-US" dirty="0">
                        <a:solidFill>
                          <a:schemeClr val="tx1"/>
                        </a:solidFill>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3"/>
                  </a:ext>
                </a:extLst>
              </a:tr>
              <a:tr h="370840">
                <a:tc>
                  <a:txBody>
                    <a:bodyPr/>
                    <a:lstStyle/>
                    <a:p>
                      <a:r>
                        <a:rPr lang="en-US" dirty="0" smtClean="0">
                          <a:solidFill>
                            <a:schemeClr val="tx1"/>
                          </a:solidFill>
                          <a:latin typeface="Tahoma" pitchFamily="34" charset="0"/>
                          <a:ea typeface="Tahoma" pitchFamily="34" charset="0"/>
                          <a:cs typeface="Tahoma" pitchFamily="34" charset="0"/>
                        </a:rPr>
                        <a:t>mean</a:t>
                      </a:r>
                      <a:endParaRPr lang="en-US" dirty="0">
                        <a:solidFill>
                          <a:schemeClr val="tx1"/>
                        </a:solidFill>
                        <a:latin typeface="Tahoma" pitchFamily="34" charset="0"/>
                        <a:ea typeface="Tahoma" pitchFamily="34" charset="0"/>
                        <a:cs typeface="Tahoma" pitchFamily="34" charset="0"/>
                      </a:endParaRPr>
                    </a:p>
                  </a:txBody>
                  <a:tcPr/>
                </a:tc>
                <a:tc>
                  <a:txBody>
                    <a:bodyPr/>
                    <a:lstStyle/>
                    <a:p>
                      <a:endParaRPr lang="en-US" dirty="0">
                        <a:solidFill>
                          <a:schemeClr val="tx1"/>
                        </a:solidFill>
                        <a:latin typeface="Tahoma" pitchFamily="34" charset="0"/>
                        <a:ea typeface="Tahoma" pitchFamily="34" charset="0"/>
                        <a:cs typeface="Tahoma" pitchFamily="34" charset="0"/>
                      </a:endParaRPr>
                    </a:p>
                  </a:txBody>
                  <a:tcPr/>
                </a:tc>
                <a:tc>
                  <a:txBody>
                    <a:bodyPr/>
                    <a:lstStyle/>
                    <a:p>
                      <a:pPr algn="ctr"/>
                      <a:r>
                        <a:rPr lang="en-US" dirty="0" smtClean="0">
                          <a:solidFill>
                            <a:schemeClr val="tx1"/>
                          </a:solidFill>
                          <a:latin typeface="Tahoma" pitchFamily="34" charset="0"/>
                          <a:ea typeface="Tahoma" pitchFamily="34" charset="0"/>
                          <a:cs typeface="Tahoma" pitchFamily="34" charset="0"/>
                        </a:rPr>
                        <a:t>√</a:t>
                      </a:r>
                      <a:endParaRPr lang="en-US" dirty="0">
                        <a:solidFill>
                          <a:schemeClr val="tx1"/>
                        </a:solidFill>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4"/>
                  </a:ext>
                </a:extLst>
              </a:tr>
              <a:tr h="370840">
                <a:tc>
                  <a:txBody>
                    <a:bodyPr/>
                    <a:lstStyle/>
                    <a:p>
                      <a:r>
                        <a:rPr lang="en-US" dirty="0" smtClean="0">
                          <a:solidFill>
                            <a:schemeClr val="tx1"/>
                          </a:solidFill>
                          <a:latin typeface="Tahoma" pitchFamily="34" charset="0"/>
                          <a:ea typeface="Tahoma" pitchFamily="34" charset="0"/>
                          <a:cs typeface="Tahoma" pitchFamily="34" charset="0"/>
                        </a:rPr>
                        <a:t>begin</a:t>
                      </a:r>
                      <a:endParaRPr lang="en-US" dirty="0">
                        <a:solidFill>
                          <a:schemeClr val="tx1"/>
                        </a:solidFill>
                        <a:latin typeface="Tahoma" pitchFamily="34" charset="0"/>
                        <a:ea typeface="Tahoma" pitchFamily="34" charset="0"/>
                        <a:cs typeface="Tahoma" pitchFamily="34" charset="0"/>
                      </a:endParaRPr>
                    </a:p>
                  </a:txBody>
                  <a:tcPr/>
                </a:tc>
                <a:tc>
                  <a:txBody>
                    <a:bodyPr/>
                    <a:lstStyle/>
                    <a:p>
                      <a:pPr algn="ctr"/>
                      <a:r>
                        <a:rPr lang="en-US" dirty="0" smtClean="0">
                          <a:solidFill>
                            <a:schemeClr val="tx1"/>
                          </a:solidFill>
                          <a:latin typeface="Tahoma" pitchFamily="34" charset="0"/>
                          <a:ea typeface="Tahoma" pitchFamily="34" charset="0"/>
                          <a:cs typeface="Tahoma" pitchFamily="34" charset="0"/>
                        </a:rPr>
                        <a:t>√</a:t>
                      </a:r>
                      <a:endParaRPr lang="en-US" dirty="0">
                        <a:solidFill>
                          <a:schemeClr val="tx1"/>
                        </a:solidFill>
                        <a:latin typeface="Tahoma" pitchFamily="34" charset="0"/>
                        <a:ea typeface="Tahoma" pitchFamily="34" charset="0"/>
                        <a:cs typeface="Tahoma" pitchFamily="34" charset="0"/>
                      </a:endParaRPr>
                    </a:p>
                  </a:txBody>
                  <a:tcPr/>
                </a:tc>
                <a:tc>
                  <a:txBody>
                    <a:bodyPr/>
                    <a:lstStyle/>
                    <a:p>
                      <a:endParaRPr lang="en-US" dirty="0">
                        <a:solidFill>
                          <a:schemeClr val="tx1"/>
                        </a:solidFill>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nvGraphicFramePr>
        <p:xfrm>
          <a:off x="4572000" y="1943100"/>
          <a:ext cx="2667000" cy="222504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370840">
                <a:tc>
                  <a:txBody>
                    <a:bodyPr/>
                    <a:lstStyle/>
                    <a:p>
                      <a:endParaRPr lang="en-US" dirty="0">
                        <a:solidFill>
                          <a:schemeClr val="tx1"/>
                        </a:solidFill>
                        <a:latin typeface="Tahoma" pitchFamily="34" charset="0"/>
                        <a:ea typeface="Tahoma" pitchFamily="34" charset="0"/>
                        <a:cs typeface="Tahoma" pitchFamily="34" charset="0"/>
                      </a:endParaRPr>
                    </a:p>
                  </a:txBody>
                  <a:tcPr/>
                </a:tc>
                <a:tc>
                  <a:txBody>
                    <a:bodyPr/>
                    <a:lstStyle/>
                    <a:p>
                      <a:r>
                        <a:rPr lang="en-GB" sz="1800" dirty="0" smtClean="0">
                          <a:solidFill>
                            <a:schemeClr val="tx1"/>
                          </a:solidFill>
                          <a:latin typeface="Tahoma" pitchFamily="34" charset="0"/>
                          <a:ea typeface="Tahoma" pitchFamily="34" charset="0"/>
                          <a:cs typeface="Tahoma" pitchFamily="34" charset="0"/>
                        </a:rPr>
                        <a:t>/</a:t>
                      </a:r>
                      <a:r>
                        <a:rPr lang="en-US" sz="1800" dirty="0" smtClean="0">
                          <a:solidFill>
                            <a:schemeClr val="tx1"/>
                          </a:solidFill>
                          <a:latin typeface="Tahoma" pitchFamily="34" charset="0"/>
                          <a:ea typeface="Tahoma" pitchFamily="34" charset="0"/>
                          <a:cs typeface="Tahoma" pitchFamily="34" charset="0"/>
                        </a:rPr>
                        <a:t>ɪ</a:t>
                      </a:r>
                      <a:r>
                        <a:rPr lang="en-GB" sz="1800" dirty="0" smtClean="0">
                          <a:solidFill>
                            <a:schemeClr val="tx1"/>
                          </a:solidFill>
                          <a:latin typeface="Tahoma" pitchFamily="34" charset="0"/>
                          <a:ea typeface="Tahoma" pitchFamily="34" charset="0"/>
                          <a:cs typeface="Tahoma" pitchFamily="34" charset="0"/>
                        </a:rPr>
                        <a:t>/</a:t>
                      </a:r>
                      <a:endParaRPr lang="en-US" dirty="0">
                        <a:solidFill>
                          <a:schemeClr val="tx1"/>
                        </a:solidFill>
                        <a:latin typeface="Tahoma" pitchFamily="34" charset="0"/>
                        <a:ea typeface="Tahoma" pitchFamily="34" charset="0"/>
                        <a:cs typeface="Tahoma" pitchFamily="34" charset="0"/>
                      </a:endParaRPr>
                    </a:p>
                  </a:txBody>
                  <a:tcPr/>
                </a:tc>
                <a:tc>
                  <a:txBody>
                    <a:bodyPr/>
                    <a:lstStyle/>
                    <a:p>
                      <a:r>
                        <a:rPr lang="en-US" dirty="0" smtClean="0">
                          <a:solidFill>
                            <a:schemeClr val="tx1"/>
                          </a:solidFill>
                          <a:latin typeface="Tahoma" pitchFamily="34" charset="0"/>
                          <a:ea typeface="Tahoma" pitchFamily="34" charset="0"/>
                          <a:cs typeface="Tahoma" pitchFamily="34" charset="0"/>
                        </a:rPr>
                        <a:t>/</a:t>
                      </a:r>
                      <a:r>
                        <a:rPr lang="en-US" dirty="0" err="1" smtClean="0">
                          <a:solidFill>
                            <a:schemeClr val="tx1"/>
                          </a:solidFill>
                          <a:latin typeface="Tahoma" pitchFamily="34" charset="0"/>
                          <a:ea typeface="Tahoma" pitchFamily="34" charset="0"/>
                          <a:cs typeface="Tahoma" pitchFamily="34" charset="0"/>
                        </a:rPr>
                        <a:t>i</a:t>
                      </a:r>
                      <a:r>
                        <a:rPr lang="en-US" dirty="0" smtClean="0">
                          <a:solidFill>
                            <a:schemeClr val="tx1"/>
                          </a:solidFill>
                          <a:latin typeface="Tahoma" pitchFamily="34" charset="0"/>
                          <a:ea typeface="Tahoma" pitchFamily="34" charset="0"/>
                          <a:cs typeface="Tahoma" pitchFamily="34" charset="0"/>
                        </a:rPr>
                        <a:t>:/</a:t>
                      </a:r>
                      <a:endParaRPr lang="en-US" dirty="0">
                        <a:solidFill>
                          <a:schemeClr val="tx1"/>
                        </a:solidFill>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0"/>
                  </a:ext>
                </a:extLst>
              </a:tr>
              <a:tr h="370840">
                <a:tc>
                  <a:txBody>
                    <a:bodyPr/>
                    <a:lstStyle/>
                    <a:p>
                      <a:r>
                        <a:rPr lang="en-US" dirty="0" smtClean="0">
                          <a:solidFill>
                            <a:schemeClr val="tx1"/>
                          </a:solidFill>
                          <a:latin typeface="Tahoma" pitchFamily="34" charset="0"/>
                          <a:ea typeface="Tahoma" pitchFamily="34" charset="0"/>
                          <a:cs typeface="Tahoma" pitchFamily="34" charset="0"/>
                        </a:rPr>
                        <a:t>free</a:t>
                      </a:r>
                      <a:endParaRPr lang="en-US" dirty="0">
                        <a:solidFill>
                          <a:schemeClr val="tx1"/>
                        </a:solidFill>
                        <a:latin typeface="Tahoma" pitchFamily="34" charset="0"/>
                        <a:ea typeface="Tahoma" pitchFamily="34" charset="0"/>
                        <a:cs typeface="Tahoma" pitchFamily="34" charset="0"/>
                      </a:endParaRPr>
                    </a:p>
                  </a:txBody>
                  <a:tcPr/>
                </a:tc>
                <a:tc>
                  <a:txBody>
                    <a:bodyPr/>
                    <a:lstStyle/>
                    <a:p>
                      <a:endParaRPr lang="en-US" dirty="0">
                        <a:solidFill>
                          <a:schemeClr val="tx1"/>
                        </a:solidFill>
                        <a:latin typeface="Tahoma" pitchFamily="34" charset="0"/>
                        <a:ea typeface="Tahoma" pitchFamily="34" charset="0"/>
                        <a:cs typeface="Tahoma" pitchFamily="34" charset="0"/>
                      </a:endParaRPr>
                    </a:p>
                  </a:txBody>
                  <a:tcPr/>
                </a:tc>
                <a:tc>
                  <a:txBody>
                    <a:bodyPr/>
                    <a:lstStyle/>
                    <a:p>
                      <a:pPr algn="ctr"/>
                      <a:r>
                        <a:rPr lang="en-US" dirty="0" smtClean="0">
                          <a:solidFill>
                            <a:schemeClr val="tx1"/>
                          </a:solidFill>
                          <a:latin typeface="Tahoma" pitchFamily="34" charset="0"/>
                          <a:ea typeface="Tahoma" pitchFamily="34" charset="0"/>
                          <a:cs typeface="Tahoma" pitchFamily="34" charset="0"/>
                        </a:rPr>
                        <a:t>√</a:t>
                      </a:r>
                      <a:endParaRPr lang="en-US" dirty="0">
                        <a:solidFill>
                          <a:schemeClr val="tx1"/>
                        </a:solidFill>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1"/>
                  </a:ext>
                </a:extLst>
              </a:tr>
              <a:tr h="370840">
                <a:tc>
                  <a:txBody>
                    <a:bodyPr/>
                    <a:lstStyle/>
                    <a:p>
                      <a:r>
                        <a:rPr lang="en-US" dirty="0" smtClean="0">
                          <a:solidFill>
                            <a:schemeClr val="tx1"/>
                          </a:solidFill>
                          <a:latin typeface="Tahoma" pitchFamily="34" charset="0"/>
                          <a:ea typeface="Tahoma" pitchFamily="34" charset="0"/>
                          <a:cs typeface="Tahoma" pitchFamily="34" charset="0"/>
                        </a:rPr>
                        <a:t>meet</a:t>
                      </a:r>
                      <a:endParaRPr lang="en-US" dirty="0">
                        <a:solidFill>
                          <a:schemeClr val="tx1"/>
                        </a:solidFill>
                        <a:latin typeface="Tahoma" pitchFamily="34" charset="0"/>
                        <a:ea typeface="Tahoma" pitchFamily="34" charset="0"/>
                        <a:cs typeface="Tahoma" pitchFamily="34" charset="0"/>
                      </a:endParaRPr>
                    </a:p>
                  </a:txBody>
                  <a:tcPr/>
                </a:tc>
                <a:tc>
                  <a:txBody>
                    <a:bodyPr/>
                    <a:lstStyle/>
                    <a:p>
                      <a:endParaRPr lang="en-US" dirty="0">
                        <a:solidFill>
                          <a:schemeClr val="tx1"/>
                        </a:solidFill>
                        <a:latin typeface="Tahoma" pitchFamily="34" charset="0"/>
                        <a:ea typeface="Tahoma" pitchFamily="34" charset="0"/>
                        <a:cs typeface="Tahoma" pitchFamily="34" charset="0"/>
                      </a:endParaRPr>
                    </a:p>
                  </a:txBody>
                  <a:tcPr/>
                </a:tc>
                <a:tc>
                  <a:txBody>
                    <a:bodyPr/>
                    <a:lstStyle/>
                    <a:p>
                      <a:pPr algn="ctr"/>
                      <a:r>
                        <a:rPr lang="en-US" dirty="0" smtClean="0">
                          <a:solidFill>
                            <a:schemeClr val="tx1"/>
                          </a:solidFill>
                          <a:latin typeface="Tahoma" pitchFamily="34" charset="0"/>
                          <a:ea typeface="Tahoma" pitchFamily="34" charset="0"/>
                          <a:cs typeface="Tahoma" pitchFamily="34" charset="0"/>
                        </a:rPr>
                        <a:t>√</a:t>
                      </a:r>
                      <a:endParaRPr lang="en-US" dirty="0">
                        <a:solidFill>
                          <a:schemeClr val="tx1"/>
                        </a:solidFill>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2"/>
                  </a:ext>
                </a:extLst>
              </a:tr>
              <a:tr h="370840">
                <a:tc>
                  <a:txBody>
                    <a:bodyPr/>
                    <a:lstStyle/>
                    <a:p>
                      <a:r>
                        <a:rPr lang="en-US" dirty="0" smtClean="0">
                          <a:solidFill>
                            <a:schemeClr val="tx1"/>
                          </a:solidFill>
                          <a:latin typeface="Tahoma" pitchFamily="34" charset="0"/>
                          <a:ea typeface="Tahoma" pitchFamily="34" charset="0"/>
                          <a:cs typeface="Tahoma" pitchFamily="34" charset="0"/>
                        </a:rPr>
                        <a:t>ill</a:t>
                      </a:r>
                      <a:endParaRPr lang="en-US" dirty="0">
                        <a:solidFill>
                          <a:schemeClr val="tx1"/>
                        </a:solidFill>
                        <a:latin typeface="Tahoma" pitchFamily="34" charset="0"/>
                        <a:ea typeface="Tahoma" pitchFamily="34" charset="0"/>
                        <a:cs typeface="Tahoma" pitchFamily="34" charset="0"/>
                      </a:endParaRPr>
                    </a:p>
                  </a:txBody>
                  <a:tcPr/>
                </a:tc>
                <a:tc>
                  <a:txBody>
                    <a:bodyPr/>
                    <a:lstStyle/>
                    <a:p>
                      <a:pPr algn="ctr"/>
                      <a:r>
                        <a:rPr lang="en-US" dirty="0" smtClean="0">
                          <a:solidFill>
                            <a:schemeClr val="tx1"/>
                          </a:solidFill>
                          <a:latin typeface="Tahoma" pitchFamily="34" charset="0"/>
                          <a:ea typeface="Tahoma" pitchFamily="34" charset="0"/>
                          <a:cs typeface="Tahoma" pitchFamily="34" charset="0"/>
                        </a:rPr>
                        <a:t>√</a:t>
                      </a:r>
                      <a:endParaRPr lang="en-US" dirty="0">
                        <a:solidFill>
                          <a:schemeClr val="tx1"/>
                        </a:solidFill>
                        <a:latin typeface="Tahoma" pitchFamily="34" charset="0"/>
                        <a:ea typeface="Tahoma" pitchFamily="34" charset="0"/>
                        <a:cs typeface="Tahoma" pitchFamily="34" charset="0"/>
                      </a:endParaRPr>
                    </a:p>
                  </a:txBody>
                  <a:tcPr/>
                </a:tc>
                <a:tc>
                  <a:txBody>
                    <a:bodyPr/>
                    <a:lstStyle/>
                    <a:p>
                      <a:endParaRPr lang="en-US" dirty="0">
                        <a:solidFill>
                          <a:schemeClr val="tx1"/>
                        </a:solidFill>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3"/>
                  </a:ext>
                </a:extLst>
              </a:tr>
              <a:tr h="370840">
                <a:tc>
                  <a:txBody>
                    <a:bodyPr/>
                    <a:lstStyle/>
                    <a:p>
                      <a:r>
                        <a:rPr lang="en-US" dirty="0" smtClean="0">
                          <a:solidFill>
                            <a:schemeClr val="tx1"/>
                          </a:solidFill>
                          <a:latin typeface="Tahoma" pitchFamily="34" charset="0"/>
                          <a:ea typeface="Tahoma" pitchFamily="34" charset="0"/>
                          <a:cs typeface="Tahoma" pitchFamily="34" charset="0"/>
                        </a:rPr>
                        <a:t>it</a:t>
                      </a:r>
                      <a:endParaRPr lang="en-US" dirty="0">
                        <a:solidFill>
                          <a:schemeClr val="tx1"/>
                        </a:solidFill>
                        <a:latin typeface="Tahoma" pitchFamily="34" charset="0"/>
                        <a:ea typeface="Tahoma" pitchFamily="34" charset="0"/>
                        <a:cs typeface="Tahoma" pitchFamily="34" charset="0"/>
                      </a:endParaRPr>
                    </a:p>
                  </a:txBody>
                  <a:tcPr/>
                </a:tc>
                <a:tc>
                  <a:txBody>
                    <a:bodyPr/>
                    <a:lstStyle/>
                    <a:p>
                      <a:pPr algn="ctr"/>
                      <a:r>
                        <a:rPr lang="en-US" dirty="0" smtClean="0">
                          <a:solidFill>
                            <a:schemeClr val="tx1"/>
                          </a:solidFill>
                          <a:latin typeface="Tahoma" pitchFamily="34" charset="0"/>
                          <a:ea typeface="Tahoma" pitchFamily="34" charset="0"/>
                          <a:cs typeface="Tahoma" pitchFamily="34" charset="0"/>
                        </a:rPr>
                        <a:t>√</a:t>
                      </a:r>
                      <a:endParaRPr lang="en-US" dirty="0">
                        <a:solidFill>
                          <a:schemeClr val="tx1"/>
                        </a:solidFill>
                        <a:latin typeface="Tahoma" pitchFamily="34" charset="0"/>
                        <a:ea typeface="Tahoma" pitchFamily="34" charset="0"/>
                        <a:cs typeface="Tahoma" pitchFamily="34" charset="0"/>
                      </a:endParaRPr>
                    </a:p>
                  </a:txBody>
                  <a:tcPr/>
                </a:tc>
                <a:tc>
                  <a:txBody>
                    <a:bodyPr/>
                    <a:lstStyle/>
                    <a:p>
                      <a:endParaRPr lang="en-US" dirty="0">
                        <a:solidFill>
                          <a:schemeClr val="tx1"/>
                        </a:solidFill>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4"/>
                  </a:ext>
                </a:extLst>
              </a:tr>
              <a:tr h="370840">
                <a:tc>
                  <a:txBody>
                    <a:bodyPr/>
                    <a:lstStyle/>
                    <a:p>
                      <a:r>
                        <a:rPr lang="en-US" dirty="0" smtClean="0">
                          <a:solidFill>
                            <a:schemeClr val="tx1"/>
                          </a:solidFill>
                          <a:latin typeface="Tahoma" pitchFamily="34" charset="0"/>
                          <a:ea typeface="Tahoma" pitchFamily="34" charset="0"/>
                          <a:cs typeface="Tahoma" pitchFamily="34" charset="0"/>
                        </a:rPr>
                        <a:t>give</a:t>
                      </a:r>
                      <a:endParaRPr lang="en-US" dirty="0">
                        <a:solidFill>
                          <a:schemeClr val="tx1"/>
                        </a:solidFill>
                        <a:latin typeface="Tahoma" pitchFamily="34" charset="0"/>
                        <a:ea typeface="Tahoma" pitchFamily="34" charset="0"/>
                        <a:cs typeface="Tahoma" pitchFamily="34" charset="0"/>
                      </a:endParaRPr>
                    </a:p>
                  </a:txBody>
                  <a:tcPr/>
                </a:tc>
                <a:tc>
                  <a:txBody>
                    <a:bodyPr/>
                    <a:lstStyle/>
                    <a:p>
                      <a:pPr algn="ctr"/>
                      <a:r>
                        <a:rPr lang="en-US" dirty="0" smtClean="0">
                          <a:solidFill>
                            <a:schemeClr val="tx1"/>
                          </a:solidFill>
                          <a:latin typeface="Tahoma" pitchFamily="34" charset="0"/>
                          <a:ea typeface="Tahoma" pitchFamily="34" charset="0"/>
                          <a:cs typeface="Tahoma" pitchFamily="34" charset="0"/>
                        </a:rPr>
                        <a:t>√</a:t>
                      </a:r>
                      <a:endParaRPr lang="en-US" dirty="0">
                        <a:solidFill>
                          <a:schemeClr val="tx1"/>
                        </a:solidFill>
                        <a:latin typeface="Tahoma" pitchFamily="34" charset="0"/>
                        <a:ea typeface="Tahoma" pitchFamily="34" charset="0"/>
                        <a:cs typeface="Tahoma" pitchFamily="34" charset="0"/>
                      </a:endParaRPr>
                    </a:p>
                  </a:txBody>
                  <a:tcPr/>
                </a:tc>
                <a:tc>
                  <a:txBody>
                    <a:bodyPr/>
                    <a:lstStyle/>
                    <a:p>
                      <a:endParaRPr lang="en-US" dirty="0">
                        <a:solidFill>
                          <a:schemeClr val="tx1"/>
                        </a:solidFill>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b="1" i="1" dirty="0" smtClean="0">
                <a:solidFill>
                  <a:schemeClr val="bg1"/>
                </a:solidFill>
              </a:rPr>
              <a:t>Theme: Education</a:t>
            </a:r>
            <a:r>
              <a:rPr lang="en-US" sz="1200" i="1" dirty="0" smtClean="0">
                <a:solidFill>
                  <a:schemeClr val="bg1"/>
                </a:solidFill>
              </a:rPr>
              <a:t>, Skills: </a:t>
            </a:r>
            <a:r>
              <a:rPr lang="en-US" sz="1200" b="1" i="1" dirty="0" smtClean="0">
                <a:solidFill>
                  <a:schemeClr val="bg1"/>
                </a:solidFill>
              </a:rPr>
              <a:t>Listening</a:t>
            </a:r>
            <a:r>
              <a:rPr lang="en-US" sz="1200" i="1" dirty="0" smtClean="0">
                <a:solidFill>
                  <a:schemeClr val="bg1"/>
                </a:solidFill>
              </a:rPr>
              <a:t> &amp; Speaking, Lessons: </a:t>
            </a:r>
            <a:r>
              <a:rPr lang="en-US" sz="1200" b="1" i="1" dirty="0" smtClean="0">
                <a:solidFill>
                  <a:schemeClr val="bg1"/>
                </a:solidFill>
              </a:rPr>
              <a:t>1.3. Learning new listening skills </a:t>
            </a:r>
            <a:r>
              <a:rPr lang="en-US" sz="1200" i="1" dirty="0" smtClean="0">
                <a:solidFill>
                  <a:schemeClr val="bg1"/>
                </a:solidFill>
              </a:rPr>
              <a:t>&amp; 1.5. – 1.6. Vocab. for speaking    	      31 of 38</a:t>
            </a:r>
            <a:endParaRPr lang="en-US" sz="1200" i="1" dirty="0">
              <a:solidFill>
                <a:schemeClr val="bg1"/>
              </a:solidFill>
            </a:endParaRPr>
          </a:p>
        </p:txBody>
      </p:sp>
      <p:sp>
        <p:nvSpPr>
          <p:cNvPr id="8" name="TextBox 7"/>
          <p:cNvSpPr txBox="1"/>
          <p:nvPr/>
        </p:nvSpPr>
        <p:spPr>
          <a:xfrm>
            <a:off x="0" y="-38100"/>
            <a:ext cx="9144000" cy="600164"/>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1.3: Reviewing </a:t>
            </a:r>
            <a:r>
              <a:rPr lang="en-US" sz="1100" i="1" dirty="0" smtClean="0">
                <a:solidFill>
                  <a:schemeClr val="bg1"/>
                </a:solidFill>
              </a:rPr>
              <a:t>key words – Identifying a new skill – Listening for definitions – Identifying consonant sounds – </a:t>
            </a:r>
            <a:r>
              <a:rPr lang="en-US" sz="1100" b="1" i="1" dirty="0" smtClean="0">
                <a:solidFill>
                  <a:schemeClr val="bg1"/>
                </a:solidFill>
              </a:rPr>
              <a:t>Identifying vowel sounds</a:t>
            </a:r>
          </a:p>
          <a:p>
            <a:r>
              <a:rPr lang="en-US" sz="1100" i="1" dirty="0" smtClean="0">
                <a:solidFill>
                  <a:schemeClr val="bg1"/>
                </a:solidFill>
              </a:rPr>
              <a:t>1.5: </a:t>
            </a:r>
            <a:r>
              <a:rPr lang="en-US" sz="1100" i="1" dirty="0">
                <a:solidFill>
                  <a:schemeClr val="bg1"/>
                </a:solidFill>
              </a:rPr>
              <a:t>Living </a:t>
            </a:r>
            <a:r>
              <a:rPr lang="en-US" sz="1100" i="1" dirty="0" smtClean="0">
                <a:solidFill>
                  <a:schemeClr val="bg1"/>
                </a:solidFill>
              </a:rPr>
              <a:t>and studying in Britain</a:t>
            </a:r>
          </a:p>
          <a:p>
            <a:r>
              <a:rPr lang="en-US" sz="1100" i="1" dirty="0" smtClean="0">
                <a:solidFill>
                  <a:schemeClr val="bg1"/>
                </a:solidFill>
              </a:rPr>
              <a:t>1.6: </a:t>
            </a:r>
            <a:r>
              <a:rPr lang="en-US" sz="1100" i="1" dirty="0">
                <a:solidFill>
                  <a:schemeClr val="bg1"/>
                </a:solidFill>
              </a:rPr>
              <a:t>Activating </a:t>
            </a:r>
            <a:r>
              <a:rPr lang="en-US" sz="1100" i="1" dirty="0" smtClean="0">
                <a:solidFill>
                  <a:schemeClr val="bg1"/>
                </a:solidFill>
              </a:rPr>
              <a:t>ideas – Practicing new vocabulary – Developing independent learning</a:t>
            </a:r>
          </a:p>
        </p:txBody>
      </p:sp>
    </p:spTree>
    <p:extLst>
      <p:ext uri="{BB962C8B-B14F-4D97-AF65-F5344CB8AC3E}">
        <p14:creationId xmlns:p14="http://schemas.microsoft.com/office/powerpoint/2010/main" val="223658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52500"/>
          </a:xfrm>
        </p:spPr>
        <p:txBody>
          <a:bodyPr>
            <a:normAutofit/>
          </a:bodyPr>
          <a:lstStyle/>
          <a:p>
            <a:r>
              <a:rPr lang="en-US" sz="2800" b="1" dirty="0" smtClean="0"/>
              <a:t>1.5 Applying new listening skills</a:t>
            </a:r>
            <a:br>
              <a:rPr lang="en-US" sz="2800" b="1" dirty="0" smtClean="0"/>
            </a:br>
            <a:r>
              <a:rPr lang="en-US" sz="2800" b="1" dirty="0" smtClean="0"/>
              <a:t>Living and studying in Britain</a:t>
            </a:r>
            <a:endParaRPr lang="en-US" sz="2800" b="1" dirty="0"/>
          </a:p>
        </p:txBody>
      </p:sp>
      <p:sp>
        <p:nvSpPr>
          <p:cNvPr id="3" name="Content Placeholder 2"/>
          <p:cNvSpPr>
            <a:spLocks noGrp="1"/>
          </p:cNvSpPr>
          <p:nvPr>
            <p:ph idx="1"/>
          </p:nvPr>
        </p:nvSpPr>
        <p:spPr/>
        <p:txBody>
          <a:bodyPr/>
          <a:lstStyle/>
          <a:p>
            <a:pPr marL="0" indent="0" algn="ctr">
              <a:buNone/>
            </a:pPr>
            <a:r>
              <a:rPr lang="en-US" sz="1800" b="1" dirty="0" smtClean="0"/>
              <a:t>A. Activating ideas</a:t>
            </a:r>
          </a:p>
          <a:p>
            <a:pPr marL="0" indent="0">
              <a:buNone/>
            </a:pPr>
            <a:endParaRPr lang="en-US" sz="1800" dirty="0" smtClean="0"/>
          </a:p>
          <a:p>
            <a:pPr marL="0" indent="0">
              <a:buNone/>
            </a:pPr>
            <a:r>
              <a:rPr lang="en-US" sz="1800" dirty="0" smtClean="0"/>
              <a:t>- Discuss what is happening in each picture on the right. Decide what the talk will be about?</a:t>
            </a:r>
          </a:p>
          <a:p>
            <a:pPr marL="0" indent="0">
              <a:buNone/>
            </a:pPr>
            <a:endParaRPr lang="en-US" sz="1800" dirty="0"/>
          </a:p>
          <a:p>
            <a:pPr marL="0" indent="0">
              <a:buNone/>
            </a:pPr>
            <a:endParaRPr lang="en-US" sz="1800" dirty="0" smtClean="0"/>
          </a:p>
          <a:p>
            <a:pPr marL="0" indent="0">
              <a:buNone/>
            </a:pPr>
            <a:r>
              <a:rPr lang="en-US" sz="1800" dirty="0" smtClean="0"/>
              <a:t>Answer: The talk will be about six British customs, because sometimes international students get them wrong.</a:t>
            </a:r>
            <a:endParaRPr lang="en-US" sz="1800" dirty="0"/>
          </a:p>
        </p:txBody>
      </p:sp>
      <p:sp>
        <p:nvSpPr>
          <p:cNvPr id="4" name="TextBox 3"/>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b="1" i="1" dirty="0" smtClean="0">
                <a:solidFill>
                  <a:schemeClr val="bg1"/>
                </a:solidFill>
              </a:rPr>
              <a:t>Theme: Education</a:t>
            </a:r>
            <a:r>
              <a:rPr lang="en-US" sz="1200" i="1" dirty="0" smtClean="0">
                <a:solidFill>
                  <a:schemeClr val="bg1"/>
                </a:solidFill>
              </a:rPr>
              <a:t>, Skills: </a:t>
            </a:r>
            <a:r>
              <a:rPr lang="en-US" sz="1200" b="1" i="1" dirty="0" smtClean="0">
                <a:solidFill>
                  <a:schemeClr val="bg1"/>
                </a:solidFill>
              </a:rPr>
              <a:t>Listening</a:t>
            </a:r>
            <a:r>
              <a:rPr lang="en-US" sz="1200" i="1" dirty="0" smtClean="0">
                <a:solidFill>
                  <a:schemeClr val="bg1"/>
                </a:solidFill>
              </a:rPr>
              <a:t> &amp; Speaking, Lessons: 1.3. Learning new listening skills &amp; </a:t>
            </a:r>
            <a:r>
              <a:rPr lang="en-US" sz="1200" b="1" i="1" dirty="0" smtClean="0">
                <a:solidFill>
                  <a:schemeClr val="bg1"/>
                </a:solidFill>
              </a:rPr>
              <a:t>1.5.</a:t>
            </a:r>
            <a:r>
              <a:rPr lang="en-US" sz="1200" i="1" dirty="0" smtClean="0">
                <a:solidFill>
                  <a:schemeClr val="bg1"/>
                </a:solidFill>
              </a:rPr>
              <a:t> – 1.6. Vocab. for speaking    	      32 of 38</a:t>
            </a:r>
            <a:endParaRPr lang="en-US" sz="1200" i="1" dirty="0">
              <a:solidFill>
                <a:schemeClr val="bg1"/>
              </a:solidFill>
            </a:endParaRPr>
          </a:p>
        </p:txBody>
      </p:sp>
      <p:sp>
        <p:nvSpPr>
          <p:cNvPr id="5" name="TextBox 4"/>
          <p:cNvSpPr txBox="1"/>
          <p:nvPr/>
        </p:nvSpPr>
        <p:spPr>
          <a:xfrm>
            <a:off x="0" y="-38100"/>
            <a:ext cx="9144000" cy="600164"/>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1.3: Reviewing </a:t>
            </a:r>
            <a:r>
              <a:rPr lang="en-US" sz="1100" i="1" dirty="0" smtClean="0">
                <a:solidFill>
                  <a:schemeClr val="bg1"/>
                </a:solidFill>
              </a:rPr>
              <a:t>key words – Identifying a new skill – Listening for definitions – Identifying consonant sounds – Identifying vowel sounds</a:t>
            </a:r>
          </a:p>
          <a:p>
            <a:r>
              <a:rPr lang="en-US" sz="1100" i="1" dirty="0" smtClean="0">
                <a:solidFill>
                  <a:schemeClr val="bg1"/>
                </a:solidFill>
              </a:rPr>
              <a:t>1.5: </a:t>
            </a:r>
            <a:r>
              <a:rPr lang="en-US" sz="1100" b="1" i="1" dirty="0" smtClean="0">
                <a:solidFill>
                  <a:schemeClr val="bg1"/>
                </a:solidFill>
              </a:rPr>
              <a:t>Living and studying in Britain</a:t>
            </a:r>
          </a:p>
          <a:p>
            <a:r>
              <a:rPr lang="en-US" sz="1100" i="1" dirty="0" smtClean="0">
                <a:solidFill>
                  <a:schemeClr val="bg1"/>
                </a:solidFill>
              </a:rPr>
              <a:t>1.6: </a:t>
            </a:r>
            <a:r>
              <a:rPr lang="en-US" sz="1100" i="1" dirty="0">
                <a:solidFill>
                  <a:schemeClr val="bg1"/>
                </a:solidFill>
              </a:rPr>
              <a:t>Activating </a:t>
            </a:r>
            <a:r>
              <a:rPr lang="en-US" sz="1100" i="1" dirty="0" smtClean="0">
                <a:solidFill>
                  <a:schemeClr val="bg1"/>
                </a:solidFill>
              </a:rPr>
              <a:t>ideas – Practicing new vocabulary – Developing independent learning</a:t>
            </a:r>
          </a:p>
        </p:txBody>
      </p:sp>
    </p:spTree>
    <p:extLst>
      <p:ext uri="{BB962C8B-B14F-4D97-AF65-F5344CB8AC3E}">
        <p14:creationId xmlns:p14="http://schemas.microsoft.com/office/powerpoint/2010/main" val="146127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1.5 Applying new listening skills</a:t>
            </a:r>
            <a:br>
              <a:rPr lang="en-US" sz="2800" b="1" dirty="0" smtClean="0"/>
            </a:br>
            <a:r>
              <a:rPr lang="en-US" sz="2800" b="1" dirty="0" smtClean="0"/>
              <a:t>Living and studying in Britain</a:t>
            </a:r>
            <a:endParaRPr lang="en-US" sz="2800" b="1" dirty="0"/>
          </a:p>
        </p:txBody>
      </p:sp>
      <p:sp>
        <p:nvSpPr>
          <p:cNvPr id="3" name="Content Placeholder 2"/>
          <p:cNvSpPr>
            <a:spLocks noGrp="1"/>
          </p:cNvSpPr>
          <p:nvPr>
            <p:ph idx="1"/>
          </p:nvPr>
        </p:nvSpPr>
        <p:spPr/>
        <p:txBody>
          <a:bodyPr/>
          <a:lstStyle/>
          <a:p>
            <a:pPr marL="0" indent="0" algn="ctr">
              <a:buNone/>
            </a:pPr>
            <a:r>
              <a:rPr lang="en-US" sz="1800" b="1" dirty="0" smtClean="0"/>
              <a:t>B. Predicting content</a:t>
            </a:r>
          </a:p>
          <a:p>
            <a:pPr marL="0" indent="0">
              <a:buNone/>
            </a:pPr>
            <a:endParaRPr lang="en-US" sz="1800" dirty="0" smtClean="0"/>
          </a:p>
          <a:p>
            <a:pPr marL="0" indent="0">
              <a:buNone/>
            </a:pPr>
            <a:r>
              <a:rPr lang="en-US" sz="1800" dirty="0"/>
              <a:t>(</a:t>
            </a:r>
            <a:r>
              <a:rPr lang="en-US" sz="1800" dirty="0" smtClean="0"/>
              <a:t>To complete the task, you have to use the skill of understanding definitions – taught in lesson 1.2 and 1.3.)</a:t>
            </a:r>
          </a:p>
          <a:p>
            <a:pPr marL="0" indent="0">
              <a:buNone/>
            </a:pPr>
            <a:endParaRPr lang="en-US" sz="1800" dirty="0" smtClean="0"/>
          </a:p>
          <a:p>
            <a:pPr marL="0" indent="0">
              <a:buNone/>
            </a:pPr>
            <a:r>
              <a:rPr lang="en-US" sz="1800" dirty="0"/>
              <a:t>• </a:t>
            </a:r>
            <a:r>
              <a:rPr lang="en-US" sz="1800" dirty="0" smtClean="0"/>
              <a:t> What was </a:t>
            </a:r>
            <a:r>
              <a:rPr lang="en-US" sz="1800" dirty="0" err="1" smtClean="0"/>
              <a:t>Mr</a:t>
            </a:r>
            <a:r>
              <a:rPr lang="en-US" sz="1800" dirty="0" smtClean="0"/>
              <a:t> Mills talking about? What is he going to talk about later?</a:t>
            </a:r>
          </a:p>
          <a:p>
            <a:pPr marL="0" indent="0">
              <a:buNone/>
            </a:pPr>
            <a:endParaRPr lang="en-US" sz="1800" dirty="0" smtClean="0"/>
          </a:p>
          <a:p>
            <a:pPr marL="0" indent="0">
              <a:buNone/>
            </a:pPr>
            <a:endParaRPr lang="en-US" sz="1800" dirty="0"/>
          </a:p>
        </p:txBody>
      </p:sp>
      <p:graphicFrame>
        <p:nvGraphicFramePr>
          <p:cNvPr id="4" name="Table 3"/>
          <p:cNvGraphicFramePr>
            <a:graphicFrameLocks noGrp="1"/>
          </p:cNvGraphicFramePr>
          <p:nvPr>
            <p:extLst/>
          </p:nvPr>
        </p:nvGraphicFramePr>
        <p:xfrm>
          <a:off x="152400" y="3390900"/>
          <a:ext cx="8763000" cy="2133600"/>
        </p:xfrm>
        <a:graphic>
          <a:graphicData uri="http://schemas.openxmlformats.org/drawingml/2006/table">
            <a:tbl>
              <a:tblPr firstRow="1" bandRow="1">
                <a:tableStyleId>{93296810-A885-4BE3-A3E7-6D5BEEA58F35}</a:tableStyleId>
              </a:tblPr>
              <a:tblGrid>
                <a:gridCol w="8763000">
                  <a:extLst>
                    <a:ext uri="{9D8B030D-6E8A-4147-A177-3AD203B41FA5}">
                      <a16:colId xmlns:a16="http://schemas.microsoft.com/office/drawing/2014/main" val="20000"/>
                    </a:ext>
                  </a:extLst>
                </a:gridCol>
              </a:tblGrid>
              <a:tr h="2133600">
                <a:tc>
                  <a:txBody>
                    <a:bodyPr/>
                    <a:lstStyle/>
                    <a:p>
                      <a:r>
                        <a:rPr lang="en-US" sz="1800" b="0" kern="1200" dirty="0" smtClean="0">
                          <a:effectLst/>
                        </a:rPr>
                        <a:t>Hello. My name is Mills. Tim Mills. I’m sorry I wasn’t here earlier in the week. I was feeling really ill. Anyway, I’m fine now so … I want to talk to you for a few minutes about living in the UK. Every culture is different. You are learning a new language. You also need to learn a new culture. International students sometimes have problems because they don’t know</a:t>
                      </a:r>
                    </a:p>
                    <a:p>
                      <a:r>
                        <a:rPr lang="en-US" sz="1800" b="0" kern="1200" dirty="0" smtClean="0">
                          <a:effectLst/>
                        </a:rPr>
                        <a:t>English very well. But sometimes international students have problems because they don’t know British customs. For example, when do you shake hands with someone? Today, I’m going to talk about six things which international students sometimes get wrong.</a:t>
                      </a:r>
                      <a:endParaRPr lang="en-US" sz="1800" b="0" kern="1200" dirty="0" smtClean="0">
                        <a:solidFill>
                          <a:schemeClr val="lt1"/>
                        </a:solidFill>
                        <a:effectLst/>
                        <a:latin typeface="+mn-lt"/>
                        <a:ea typeface="+mn-ea"/>
                        <a:cs typeface="+mn-cs"/>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1222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52500"/>
          </a:xfrm>
        </p:spPr>
        <p:txBody>
          <a:bodyPr>
            <a:normAutofit/>
          </a:bodyPr>
          <a:lstStyle/>
          <a:p>
            <a:r>
              <a:rPr lang="en-US" sz="2400" b="1" dirty="0" smtClean="0"/>
              <a:t>1.5 Applying new listening skills</a:t>
            </a:r>
            <a:br>
              <a:rPr lang="en-US" sz="2400" b="1" dirty="0" smtClean="0"/>
            </a:br>
            <a:r>
              <a:rPr lang="en-US" sz="2400" b="1" dirty="0" smtClean="0"/>
              <a:t>Living and studying in Britain</a:t>
            </a:r>
            <a:endParaRPr lang="en-US" sz="2400" b="1" dirty="0"/>
          </a:p>
        </p:txBody>
      </p:sp>
      <p:sp>
        <p:nvSpPr>
          <p:cNvPr id="3" name="Content Placeholder 2"/>
          <p:cNvSpPr>
            <a:spLocks noGrp="1"/>
          </p:cNvSpPr>
          <p:nvPr>
            <p:ph idx="1"/>
          </p:nvPr>
        </p:nvSpPr>
        <p:spPr>
          <a:xfrm>
            <a:off x="457200" y="1181100"/>
            <a:ext cx="8229600" cy="3771636"/>
          </a:xfrm>
        </p:spPr>
        <p:txBody>
          <a:bodyPr/>
          <a:lstStyle/>
          <a:p>
            <a:pPr marL="0" indent="0" algn="ctr">
              <a:buNone/>
            </a:pPr>
            <a:r>
              <a:rPr lang="en-US" sz="1800" b="1" dirty="0" smtClean="0"/>
              <a:t>C. </a:t>
            </a:r>
            <a:r>
              <a:rPr lang="en-US" sz="1800" b="1" dirty="0" err="1" smtClean="0"/>
              <a:t>Practising</a:t>
            </a:r>
            <a:r>
              <a:rPr lang="en-US" sz="1800" b="1" dirty="0" smtClean="0"/>
              <a:t> a key skill</a:t>
            </a:r>
          </a:p>
          <a:p>
            <a:pPr marL="0" indent="0">
              <a:buNone/>
            </a:pPr>
            <a:r>
              <a:rPr lang="en-US" sz="1800" dirty="0" smtClean="0"/>
              <a:t>Study the table. Listen to 1.16 and note down the custom for each of the items in the pictures.</a:t>
            </a:r>
            <a:endParaRPr lang="en-US" sz="1800" dirty="0"/>
          </a:p>
        </p:txBody>
      </p:sp>
      <p:graphicFrame>
        <p:nvGraphicFramePr>
          <p:cNvPr id="4" name="Table 3"/>
          <p:cNvGraphicFramePr>
            <a:graphicFrameLocks noGrp="1"/>
          </p:cNvGraphicFramePr>
          <p:nvPr>
            <p:extLst/>
          </p:nvPr>
        </p:nvGraphicFramePr>
        <p:xfrm>
          <a:off x="1447800" y="1866900"/>
          <a:ext cx="6096000" cy="3605346"/>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478971">
                <a:tc>
                  <a:txBody>
                    <a:bodyPr/>
                    <a:lstStyle/>
                    <a:p>
                      <a:r>
                        <a:rPr lang="en-US" sz="1400" b="0" dirty="0" smtClean="0">
                          <a:ln>
                            <a:solidFill>
                              <a:sysClr val="windowText" lastClr="000000"/>
                            </a:solidFill>
                          </a:ln>
                          <a:solidFill>
                            <a:sysClr val="windowText" lastClr="000000"/>
                          </a:solidFill>
                          <a:latin typeface="+mj-lt"/>
                          <a:ea typeface="Adobe Song Std L" panose="02020300000000000000" pitchFamily="18" charset="-128"/>
                        </a:rPr>
                        <a:t>Custom</a:t>
                      </a:r>
                      <a:endParaRPr lang="en-US" sz="1400" b="0" dirty="0">
                        <a:ln>
                          <a:solidFill>
                            <a:sysClr val="windowText" lastClr="000000"/>
                          </a:solidFill>
                        </a:ln>
                        <a:solidFill>
                          <a:sysClr val="windowText" lastClr="000000"/>
                        </a:solidFill>
                        <a:latin typeface="+mj-lt"/>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ln>
                            <a:solidFill>
                              <a:sysClr val="windowText" lastClr="000000"/>
                            </a:solidFill>
                          </a:ln>
                          <a:solidFill>
                            <a:sysClr val="windowText" lastClr="000000"/>
                          </a:solidFill>
                          <a:latin typeface="+mj-lt"/>
                          <a:ea typeface="Adobe Song Std L" panose="02020300000000000000" pitchFamily="18" charset="-128"/>
                        </a:rPr>
                        <a:t>notes</a:t>
                      </a:r>
                      <a:endParaRPr lang="en-US" sz="1400" b="0" dirty="0">
                        <a:ln>
                          <a:solidFill>
                            <a:sysClr val="windowText" lastClr="000000"/>
                          </a:solidFill>
                        </a:ln>
                        <a:solidFill>
                          <a:sysClr val="windowText" lastClr="000000"/>
                        </a:solidFill>
                        <a:latin typeface="+mj-lt"/>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8971">
                <a:tc>
                  <a:txBody>
                    <a:bodyPr/>
                    <a:lstStyle/>
                    <a:p>
                      <a:r>
                        <a:rPr lang="en-US" sz="1400" b="0" dirty="0" smtClean="0">
                          <a:ln>
                            <a:solidFill>
                              <a:sysClr val="windowText" lastClr="000000"/>
                            </a:solidFill>
                          </a:ln>
                          <a:solidFill>
                            <a:sysClr val="windowText" lastClr="000000"/>
                          </a:solidFill>
                          <a:latin typeface="+mj-lt"/>
                          <a:ea typeface="Adobe Song Std L" panose="02020300000000000000" pitchFamily="18" charset="-128"/>
                        </a:rPr>
                        <a:t>Greetings</a:t>
                      </a:r>
                      <a:endParaRPr lang="en-US" sz="1400" b="0" dirty="0">
                        <a:ln>
                          <a:solidFill>
                            <a:sysClr val="windowText" lastClr="000000"/>
                          </a:solidFill>
                        </a:ln>
                        <a:solidFill>
                          <a:sysClr val="windowText" lastClr="000000"/>
                        </a:solidFill>
                        <a:latin typeface="+mj-lt"/>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ln>
                            <a:solidFill>
                              <a:sysClr val="windowText" lastClr="000000"/>
                            </a:solidFill>
                          </a:ln>
                          <a:solidFill>
                            <a:schemeClr val="accent1">
                              <a:lumMod val="75000"/>
                            </a:schemeClr>
                          </a:solidFill>
                          <a:latin typeface="+mj-lt"/>
                          <a:ea typeface="Adobe Song Std L" panose="02020300000000000000" pitchFamily="18" charset="-128"/>
                        </a:rPr>
                        <a:t>Pleased to meet you.</a:t>
                      </a:r>
                    </a:p>
                    <a:p>
                      <a:r>
                        <a:rPr lang="en-US" sz="1400" b="0" dirty="0" smtClean="0">
                          <a:ln>
                            <a:solidFill>
                              <a:sysClr val="windowText" lastClr="000000"/>
                            </a:solidFill>
                          </a:ln>
                          <a:solidFill>
                            <a:schemeClr val="accent1">
                              <a:lumMod val="75000"/>
                            </a:schemeClr>
                          </a:solidFill>
                          <a:latin typeface="+mj-lt"/>
                          <a:ea typeface="Adobe Song Std L" panose="02020300000000000000" pitchFamily="18" charset="-128"/>
                        </a:rPr>
                        <a:t>How do you do?</a:t>
                      </a:r>
                    </a:p>
                    <a:p>
                      <a:r>
                        <a:rPr lang="en-US" sz="1400" b="0" dirty="0" smtClean="0">
                          <a:ln>
                            <a:solidFill>
                              <a:sysClr val="windowText" lastClr="000000"/>
                            </a:solidFill>
                          </a:ln>
                          <a:solidFill>
                            <a:schemeClr val="accent1">
                              <a:lumMod val="75000"/>
                            </a:schemeClr>
                          </a:solidFill>
                          <a:latin typeface="+mj-lt"/>
                          <a:ea typeface="Adobe Song Std L" panose="02020300000000000000" pitchFamily="18" charset="-128"/>
                        </a:rPr>
                        <a:t>Hi. / Hello.</a:t>
                      </a:r>
                      <a:endParaRPr lang="en-US" sz="1400" b="0" dirty="0">
                        <a:ln>
                          <a:solidFill>
                            <a:sysClr val="windowText" lastClr="000000"/>
                          </a:solidFill>
                        </a:ln>
                        <a:solidFill>
                          <a:schemeClr val="accent1">
                            <a:lumMod val="75000"/>
                          </a:schemeClr>
                        </a:solidFill>
                        <a:latin typeface="+mj-lt"/>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8971">
                <a:tc>
                  <a:txBody>
                    <a:bodyPr/>
                    <a:lstStyle/>
                    <a:p>
                      <a:r>
                        <a:rPr lang="en-US" sz="1400" b="0" dirty="0" smtClean="0">
                          <a:ln>
                            <a:solidFill>
                              <a:sysClr val="windowText" lastClr="000000"/>
                            </a:solidFill>
                          </a:ln>
                          <a:solidFill>
                            <a:sysClr val="windowText" lastClr="000000"/>
                          </a:solidFill>
                          <a:latin typeface="+mj-lt"/>
                          <a:ea typeface="Adobe Song Std L" panose="02020300000000000000" pitchFamily="18" charset="-128"/>
                        </a:rPr>
                        <a:t>Handshakes</a:t>
                      </a:r>
                      <a:endParaRPr lang="en-US" sz="1400" b="0" dirty="0">
                        <a:ln>
                          <a:solidFill>
                            <a:sysClr val="windowText" lastClr="000000"/>
                          </a:solidFill>
                        </a:ln>
                        <a:solidFill>
                          <a:sysClr val="windowText" lastClr="000000"/>
                        </a:solidFill>
                        <a:latin typeface="+mj-lt"/>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0" dirty="0">
                        <a:ln>
                          <a:solidFill>
                            <a:sysClr val="windowText" lastClr="000000"/>
                          </a:solidFill>
                        </a:ln>
                        <a:solidFill>
                          <a:sysClr val="windowText" lastClr="000000"/>
                        </a:solidFill>
                        <a:latin typeface="+mj-lt"/>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8971">
                <a:tc>
                  <a:txBody>
                    <a:bodyPr/>
                    <a:lstStyle/>
                    <a:p>
                      <a:r>
                        <a:rPr lang="en-US" sz="1400" b="0" dirty="0" smtClean="0">
                          <a:ln>
                            <a:solidFill>
                              <a:sysClr val="windowText" lastClr="000000"/>
                            </a:solidFill>
                          </a:ln>
                          <a:solidFill>
                            <a:sysClr val="windowText" lastClr="000000"/>
                          </a:solidFill>
                          <a:latin typeface="+mj-lt"/>
                          <a:ea typeface="Adobe Song Std L" panose="02020300000000000000" pitchFamily="18" charset="-128"/>
                        </a:rPr>
                        <a:t>Eye contact</a:t>
                      </a:r>
                      <a:endParaRPr lang="en-US" sz="1400" b="0" dirty="0">
                        <a:ln>
                          <a:solidFill>
                            <a:sysClr val="windowText" lastClr="000000"/>
                          </a:solidFill>
                        </a:ln>
                        <a:solidFill>
                          <a:sysClr val="windowText" lastClr="000000"/>
                        </a:solidFill>
                        <a:latin typeface="+mj-lt"/>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0" dirty="0">
                        <a:ln>
                          <a:solidFill>
                            <a:sysClr val="windowText" lastClr="000000"/>
                          </a:solidFill>
                        </a:ln>
                        <a:solidFill>
                          <a:sysClr val="windowText" lastClr="000000"/>
                        </a:solidFill>
                        <a:latin typeface="+mj-lt"/>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8971">
                <a:tc>
                  <a:txBody>
                    <a:bodyPr/>
                    <a:lstStyle/>
                    <a:p>
                      <a:r>
                        <a:rPr lang="en-US" sz="1400" b="0" dirty="0" smtClean="0">
                          <a:ln>
                            <a:solidFill>
                              <a:sysClr val="windowText" lastClr="000000"/>
                            </a:solidFill>
                          </a:ln>
                          <a:solidFill>
                            <a:sysClr val="windowText" lastClr="000000"/>
                          </a:solidFill>
                          <a:latin typeface="+mj-lt"/>
                          <a:ea typeface="Adobe Song Std L" panose="02020300000000000000" pitchFamily="18" charset="-128"/>
                        </a:rPr>
                        <a:t>Social distance</a:t>
                      </a:r>
                      <a:endParaRPr lang="en-US" sz="1400" b="0" dirty="0">
                        <a:ln>
                          <a:solidFill>
                            <a:sysClr val="windowText" lastClr="000000"/>
                          </a:solidFill>
                        </a:ln>
                        <a:solidFill>
                          <a:sysClr val="windowText" lastClr="000000"/>
                        </a:solidFill>
                        <a:latin typeface="+mj-lt"/>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0" dirty="0">
                        <a:ln>
                          <a:solidFill>
                            <a:sysClr val="windowText" lastClr="000000"/>
                          </a:solidFill>
                        </a:ln>
                        <a:solidFill>
                          <a:sysClr val="windowText" lastClr="000000"/>
                        </a:solidFill>
                        <a:latin typeface="+mj-lt"/>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8971">
                <a:tc>
                  <a:txBody>
                    <a:bodyPr/>
                    <a:lstStyle/>
                    <a:p>
                      <a:r>
                        <a:rPr lang="en-US" sz="1400" b="0" dirty="0" smtClean="0">
                          <a:ln>
                            <a:solidFill>
                              <a:sysClr val="windowText" lastClr="000000"/>
                            </a:solidFill>
                          </a:ln>
                          <a:solidFill>
                            <a:sysClr val="windowText" lastClr="000000"/>
                          </a:solidFill>
                          <a:latin typeface="+mj-lt"/>
                          <a:ea typeface="Adobe Song Std L" panose="02020300000000000000" pitchFamily="18" charset="-128"/>
                        </a:rPr>
                        <a:t>Gender equality</a:t>
                      </a:r>
                      <a:endParaRPr lang="en-US" sz="1400" b="0" dirty="0">
                        <a:ln>
                          <a:solidFill>
                            <a:sysClr val="windowText" lastClr="000000"/>
                          </a:solidFill>
                        </a:ln>
                        <a:solidFill>
                          <a:sysClr val="windowText" lastClr="000000"/>
                        </a:solidFill>
                        <a:latin typeface="+mj-lt"/>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0" dirty="0">
                        <a:ln>
                          <a:solidFill>
                            <a:sysClr val="windowText" lastClr="000000"/>
                          </a:solidFill>
                        </a:ln>
                        <a:solidFill>
                          <a:sysClr val="windowText" lastClr="000000"/>
                        </a:solidFill>
                        <a:latin typeface="+mj-lt"/>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78971">
                <a:tc>
                  <a:txBody>
                    <a:bodyPr/>
                    <a:lstStyle/>
                    <a:p>
                      <a:r>
                        <a:rPr lang="en-US" sz="1400" b="0" dirty="0" smtClean="0">
                          <a:ln>
                            <a:solidFill>
                              <a:sysClr val="windowText" lastClr="000000"/>
                            </a:solidFill>
                          </a:ln>
                          <a:solidFill>
                            <a:sysClr val="windowText" lastClr="000000"/>
                          </a:solidFill>
                          <a:latin typeface="+mj-lt"/>
                          <a:ea typeface="Adobe Song Std L" panose="02020300000000000000" pitchFamily="18" charset="-128"/>
                        </a:rPr>
                        <a:t>participation</a:t>
                      </a:r>
                      <a:endParaRPr lang="en-US" sz="1400" b="0" dirty="0">
                        <a:ln>
                          <a:solidFill>
                            <a:sysClr val="windowText" lastClr="000000"/>
                          </a:solidFill>
                        </a:ln>
                        <a:solidFill>
                          <a:sysClr val="windowText" lastClr="000000"/>
                        </a:solidFill>
                        <a:latin typeface="+mj-lt"/>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0" dirty="0">
                        <a:ln>
                          <a:solidFill>
                            <a:sysClr val="windowText" lastClr="000000"/>
                          </a:solidFill>
                        </a:ln>
                        <a:solidFill>
                          <a:sysClr val="windowText" lastClr="000000"/>
                        </a:solidFill>
                        <a:latin typeface="+mj-lt"/>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extBox 4"/>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b="1" i="1" dirty="0" smtClean="0">
                <a:solidFill>
                  <a:schemeClr val="bg1"/>
                </a:solidFill>
              </a:rPr>
              <a:t>Theme: Education</a:t>
            </a:r>
            <a:r>
              <a:rPr lang="en-US" sz="1200" i="1" dirty="0" smtClean="0">
                <a:solidFill>
                  <a:schemeClr val="bg1"/>
                </a:solidFill>
              </a:rPr>
              <a:t>, Skills: </a:t>
            </a:r>
            <a:r>
              <a:rPr lang="en-US" sz="1200" b="1" i="1" dirty="0" smtClean="0">
                <a:solidFill>
                  <a:schemeClr val="bg1"/>
                </a:solidFill>
              </a:rPr>
              <a:t>Listening</a:t>
            </a:r>
            <a:r>
              <a:rPr lang="en-US" sz="1200" i="1" dirty="0" smtClean="0">
                <a:solidFill>
                  <a:schemeClr val="bg1"/>
                </a:solidFill>
              </a:rPr>
              <a:t> &amp; Speaking, Lessons: 1.3. Learning new listening skills &amp; </a:t>
            </a:r>
            <a:r>
              <a:rPr lang="en-US" sz="1200" b="1" i="1" dirty="0" smtClean="0">
                <a:solidFill>
                  <a:schemeClr val="bg1"/>
                </a:solidFill>
              </a:rPr>
              <a:t>1.5.</a:t>
            </a:r>
            <a:r>
              <a:rPr lang="en-US" sz="1200" i="1" dirty="0" smtClean="0">
                <a:solidFill>
                  <a:schemeClr val="bg1"/>
                </a:solidFill>
              </a:rPr>
              <a:t> – 1.6. Vocab. for speaking    	      34 of 38</a:t>
            </a:r>
            <a:endParaRPr lang="en-US" sz="1200" i="1" dirty="0">
              <a:solidFill>
                <a:schemeClr val="bg1"/>
              </a:solidFill>
            </a:endParaRPr>
          </a:p>
        </p:txBody>
      </p:sp>
      <p:sp>
        <p:nvSpPr>
          <p:cNvPr id="6" name="TextBox 5"/>
          <p:cNvSpPr txBox="1"/>
          <p:nvPr/>
        </p:nvSpPr>
        <p:spPr>
          <a:xfrm>
            <a:off x="0" y="-38100"/>
            <a:ext cx="9144000" cy="600164"/>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1.3: Reviewing </a:t>
            </a:r>
            <a:r>
              <a:rPr lang="en-US" sz="1100" i="1" dirty="0" smtClean="0">
                <a:solidFill>
                  <a:schemeClr val="bg1"/>
                </a:solidFill>
              </a:rPr>
              <a:t>key words – Identifying a new skill – Listening for definitions – Identifying consonant sounds – Identifying vowel sounds</a:t>
            </a:r>
          </a:p>
          <a:p>
            <a:r>
              <a:rPr lang="en-US" sz="1100" i="1" dirty="0" smtClean="0">
                <a:solidFill>
                  <a:schemeClr val="bg1"/>
                </a:solidFill>
              </a:rPr>
              <a:t>1.5: </a:t>
            </a:r>
            <a:r>
              <a:rPr lang="en-US" sz="1100" b="1" i="1" dirty="0" smtClean="0">
                <a:solidFill>
                  <a:schemeClr val="bg1"/>
                </a:solidFill>
              </a:rPr>
              <a:t>Living and studying in Britain</a:t>
            </a:r>
          </a:p>
          <a:p>
            <a:r>
              <a:rPr lang="en-US" sz="1100" i="1" dirty="0" smtClean="0">
                <a:solidFill>
                  <a:schemeClr val="bg1"/>
                </a:solidFill>
              </a:rPr>
              <a:t>1.6: </a:t>
            </a:r>
            <a:r>
              <a:rPr lang="en-US" sz="1100" i="1" dirty="0">
                <a:solidFill>
                  <a:schemeClr val="bg1"/>
                </a:solidFill>
              </a:rPr>
              <a:t>Activating </a:t>
            </a:r>
            <a:r>
              <a:rPr lang="en-US" sz="1100" i="1" dirty="0" smtClean="0">
                <a:solidFill>
                  <a:schemeClr val="bg1"/>
                </a:solidFill>
              </a:rPr>
              <a:t>ideas – Practicing new vocabulary – Developing independent learning</a:t>
            </a:r>
          </a:p>
        </p:txBody>
      </p:sp>
    </p:spTree>
    <p:extLst>
      <p:ext uri="{BB962C8B-B14F-4D97-AF65-F5344CB8AC3E}">
        <p14:creationId xmlns:p14="http://schemas.microsoft.com/office/powerpoint/2010/main" val="128783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52500"/>
          </a:xfrm>
        </p:spPr>
        <p:txBody>
          <a:bodyPr>
            <a:normAutofit/>
          </a:bodyPr>
          <a:lstStyle/>
          <a:p>
            <a:r>
              <a:rPr lang="en-US" sz="2400" b="1" dirty="0" smtClean="0"/>
              <a:t>1.5 Applying new listening skills</a:t>
            </a:r>
            <a:br>
              <a:rPr lang="en-US" sz="2400" b="1" dirty="0" smtClean="0"/>
            </a:br>
            <a:r>
              <a:rPr lang="en-US" sz="2400" b="1" dirty="0" smtClean="0"/>
              <a:t>Living and studying in Britain</a:t>
            </a:r>
            <a:endParaRPr lang="en-US" sz="2400" b="1" dirty="0"/>
          </a:p>
        </p:txBody>
      </p:sp>
      <p:graphicFrame>
        <p:nvGraphicFramePr>
          <p:cNvPr id="4" name="Table 3"/>
          <p:cNvGraphicFramePr>
            <a:graphicFrameLocks noGrp="1"/>
          </p:cNvGraphicFramePr>
          <p:nvPr>
            <p:extLst/>
          </p:nvPr>
        </p:nvGraphicFramePr>
        <p:xfrm>
          <a:off x="1447800" y="1309554"/>
          <a:ext cx="6096000" cy="3722913"/>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478971">
                <a:tc>
                  <a:txBody>
                    <a:bodyPr/>
                    <a:lstStyle/>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Custom</a:t>
                      </a:r>
                      <a:endParaRPr lang="en-US" sz="1400" b="0"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notes</a:t>
                      </a:r>
                      <a:endParaRPr lang="en-US" sz="1400" b="0"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8971">
                <a:tc>
                  <a:txBody>
                    <a:bodyPr/>
                    <a:lstStyle/>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Greetings</a:t>
                      </a:r>
                      <a:endParaRPr lang="en-US" sz="1400" b="0"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ln>
                            <a:solidFill>
                              <a:sysClr val="windowText" lastClr="000000"/>
                            </a:solidFill>
                          </a:ln>
                          <a:solidFill>
                            <a:schemeClr val="accent1">
                              <a:lumMod val="75000"/>
                            </a:schemeClr>
                          </a:solidFill>
                          <a:latin typeface="Adobe Song Std L" panose="02020300000000000000" pitchFamily="18" charset="-128"/>
                          <a:ea typeface="Adobe Song Std L" panose="02020300000000000000" pitchFamily="18" charset="-128"/>
                        </a:rPr>
                        <a:t>Pleased to meet you.</a:t>
                      </a:r>
                    </a:p>
                    <a:p>
                      <a:r>
                        <a:rPr lang="en-US" sz="1400" b="0" dirty="0" smtClean="0">
                          <a:ln>
                            <a:solidFill>
                              <a:sysClr val="windowText" lastClr="000000"/>
                            </a:solidFill>
                          </a:ln>
                          <a:solidFill>
                            <a:schemeClr val="accent1">
                              <a:lumMod val="75000"/>
                            </a:schemeClr>
                          </a:solidFill>
                          <a:latin typeface="Adobe Song Std L" panose="02020300000000000000" pitchFamily="18" charset="-128"/>
                          <a:ea typeface="Adobe Song Std L" panose="02020300000000000000" pitchFamily="18" charset="-128"/>
                        </a:rPr>
                        <a:t>How do you do?</a:t>
                      </a:r>
                    </a:p>
                    <a:p>
                      <a:r>
                        <a:rPr lang="en-US" sz="1400" b="0" dirty="0" smtClean="0">
                          <a:ln>
                            <a:solidFill>
                              <a:sysClr val="windowText" lastClr="000000"/>
                            </a:solidFill>
                          </a:ln>
                          <a:solidFill>
                            <a:schemeClr val="accent1">
                              <a:lumMod val="75000"/>
                            </a:schemeClr>
                          </a:solidFill>
                          <a:latin typeface="Adobe Song Std L" panose="02020300000000000000" pitchFamily="18" charset="-128"/>
                          <a:ea typeface="Adobe Song Std L" panose="02020300000000000000" pitchFamily="18" charset="-128"/>
                        </a:rPr>
                        <a:t>Hi. / Hello.</a:t>
                      </a:r>
                      <a:endParaRPr lang="en-US" sz="1400" b="0" dirty="0">
                        <a:ln>
                          <a:solidFill>
                            <a:sysClr val="windowText" lastClr="000000"/>
                          </a:solidFill>
                        </a:ln>
                        <a:solidFill>
                          <a:schemeClr val="accent1">
                            <a:lumMod val="75000"/>
                          </a:schemeClr>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8971">
                <a:tc>
                  <a:txBody>
                    <a:bodyPr/>
                    <a:lstStyle/>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Handshakes</a:t>
                      </a:r>
                      <a:endParaRPr lang="en-US" sz="1400" b="0"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Not with colleagues</a:t>
                      </a:r>
                    </a:p>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Don't</a:t>
                      </a:r>
                      <a:r>
                        <a:rPr lang="en-US" sz="1400" b="0" baseline="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 shake hands with other students every time</a:t>
                      </a:r>
                      <a:endParaRPr lang="en-US" sz="1400" b="0"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8971">
                <a:tc>
                  <a:txBody>
                    <a:bodyPr/>
                    <a:lstStyle/>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Eye contact</a:t>
                      </a:r>
                      <a:endParaRPr lang="en-US" sz="1400" b="0"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Look people in the eye even lecturers</a:t>
                      </a:r>
                      <a:endParaRPr lang="en-US" sz="1400" b="0"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8971">
                <a:tc>
                  <a:txBody>
                    <a:bodyPr/>
                    <a:lstStyle/>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Social distance</a:t>
                      </a:r>
                      <a:endParaRPr lang="en-US" sz="1400" b="0"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60 cm, about arms length</a:t>
                      </a:r>
                      <a:endParaRPr lang="en-US" sz="1400" b="0"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8971">
                <a:tc>
                  <a:txBody>
                    <a:bodyPr/>
                    <a:lstStyle/>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Gender equality</a:t>
                      </a:r>
                      <a:endParaRPr lang="en-US" sz="1400" b="0"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Male</a:t>
                      </a:r>
                      <a:r>
                        <a:rPr lang="en-US" sz="1400" b="0" baseline="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 and female equal</a:t>
                      </a:r>
                    </a:p>
                    <a:p>
                      <a:r>
                        <a:rPr lang="en-US" sz="1400" b="0" baseline="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Equal pay</a:t>
                      </a:r>
                      <a:endParaRPr lang="en-US" sz="1400" b="0"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78971">
                <a:tc>
                  <a:txBody>
                    <a:bodyPr/>
                    <a:lstStyle/>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participation</a:t>
                      </a:r>
                      <a:endParaRPr lang="en-US" sz="1400" b="0"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Ask questions at the end of lectures</a:t>
                      </a:r>
                    </a:p>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Take</a:t>
                      </a:r>
                      <a:r>
                        <a:rPr lang="en-US" sz="1400" b="0" baseline="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 part in tutorials</a:t>
                      </a:r>
                      <a:endParaRPr lang="en-US" sz="1400" b="0"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extBox 4"/>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b="1" i="1" dirty="0" smtClean="0">
                <a:solidFill>
                  <a:schemeClr val="bg1"/>
                </a:solidFill>
              </a:rPr>
              <a:t>Theme: Education</a:t>
            </a:r>
            <a:r>
              <a:rPr lang="en-US" sz="1200" i="1" dirty="0" smtClean="0">
                <a:solidFill>
                  <a:schemeClr val="bg1"/>
                </a:solidFill>
              </a:rPr>
              <a:t>, Skills: </a:t>
            </a:r>
            <a:r>
              <a:rPr lang="en-US" sz="1200" b="1" i="1" dirty="0" smtClean="0">
                <a:solidFill>
                  <a:schemeClr val="bg1"/>
                </a:solidFill>
              </a:rPr>
              <a:t>Listening</a:t>
            </a:r>
            <a:r>
              <a:rPr lang="en-US" sz="1200" i="1" dirty="0" smtClean="0">
                <a:solidFill>
                  <a:schemeClr val="bg1"/>
                </a:solidFill>
              </a:rPr>
              <a:t> &amp; Speaking, Lessons: 1.3. Learning new listening skills &amp; </a:t>
            </a:r>
            <a:r>
              <a:rPr lang="en-US" sz="1200" b="1" i="1" dirty="0" smtClean="0">
                <a:solidFill>
                  <a:schemeClr val="bg1"/>
                </a:solidFill>
              </a:rPr>
              <a:t>1.5.</a:t>
            </a:r>
            <a:r>
              <a:rPr lang="en-US" sz="1200" i="1" dirty="0" smtClean="0">
                <a:solidFill>
                  <a:schemeClr val="bg1"/>
                </a:solidFill>
              </a:rPr>
              <a:t> – 1.6. Vocab. for speaking    	      35 of 38</a:t>
            </a:r>
            <a:endParaRPr lang="en-US" sz="1200" i="1" dirty="0">
              <a:solidFill>
                <a:schemeClr val="bg1"/>
              </a:solidFill>
            </a:endParaRPr>
          </a:p>
        </p:txBody>
      </p:sp>
      <p:sp>
        <p:nvSpPr>
          <p:cNvPr id="6" name="TextBox 5"/>
          <p:cNvSpPr txBox="1"/>
          <p:nvPr/>
        </p:nvSpPr>
        <p:spPr>
          <a:xfrm>
            <a:off x="0" y="-38100"/>
            <a:ext cx="9144000" cy="600164"/>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1.3: Reviewing </a:t>
            </a:r>
            <a:r>
              <a:rPr lang="en-US" sz="1100" i="1" dirty="0" smtClean="0">
                <a:solidFill>
                  <a:schemeClr val="bg1"/>
                </a:solidFill>
              </a:rPr>
              <a:t>key words – Identifying a new skill – Listening for definitions – Identifying consonant sounds – Identifying vowel sounds</a:t>
            </a:r>
          </a:p>
          <a:p>
            <a:r>
              <a:rPr lang="en-US" sz="1100" i="1" dirty="0" smtClean="0">
                <a:solidFill>
                  <a:schemeClr val="bg1"/>
                </a:solidFill>
              </a:rPr>
              <a:t>1.5: </a:t>
            </a:r>
            <a:r>
              <a:rPr lang="en-US" sz="1100" b="1" i="1" dirty="0" smtClean="0">
                <a:solidFill>
                  <a:schemeClr val="bg1"/>
                </a:solidFill>
              </a:rPr>
              <a:t>Living and studying in Britain</a:t>
            </a:r>
          </a:p>
          <a:p>
            <a:r>
              <a:rPr lang="en-US" sz="1100" i="1" dirty="0" smtClean="0">
                <a:solidFill>
                  <a:schemeClr val="bg1"/>
                </a:solidFill>
              </a:rPr>
              <a:t>1.6: </a:t>
            </a:r>
            <a:r>
              <a:rPr lang="en-US" sz="1100" i="1" dirty="0">
                <a:solidFill>
                  <a:schemeClr val="bg1"/>
                </a:solidFill>
              </a:rPr>
              <a:t>Activating </a:t>
            </a:r>
            <a:r>
              <a:rPr lang="en-US" sz="1100" i="1" dirty="0" smtClean="0">
                <a:solidFill>
                  <a:schemeClr val="bg1"/>
                </a:solidFill>
              </a:rPr>
              <a:t>ideas – Practicing new vocabulary – Developing independent learning</a:t>
            </a:r>
          </a:p>
        </p:txBody>
      </p:sp>
    </p:spTree>
    <p:extLst>
      <p:ext uri="{BB962C8B-B14F-4D97-AF65-F5344CB8AC3E}">
        <p14:creationId xmlns:p14="http://schemas.microsoft.com/office/powerpoint/2010/main" val="1924063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52500"/>
          </a:xfrm>
        </p:spPr>
        <p:txBody>
          <a:bodyPr>
            <a:normAutofit/>
          </a:bodyPr>
          <a:lstStyle/>
          <a:p>
            <a:r>
              <a:rPr lang="en-US" sz="2800" b="1" dirty="0" smtClean="0"/>
              <a:t>1.5 Applying new listening skills</a:t>
            </a:r>
            <a:br>
              <a:rPr lang="en-US" sz="2800" b="1" dirty="0" smtClean="0"/>
            </a:br>
            <a:r>
              <a:rPr lang="en-US" sz="2800" b="1" dirty="0" smtClean="0"/>
              <a:t>Living and studying in Britain</a:t>
            </a:r>
            <a:endParaRPr lang="en-US" sz="2800" b="1" dirty="0"/>
          </a:p>
        </p:txBody>
      </p:sp>
      <p:graphicFrame>
        <p:nvGraphicFramePr>
          <p:cNvPr id="4" name="Table 3"/>
          <p:cNvGraphicFramePr>
            <a:graphicFrameLocks noGrp="1"/>
          </p:cNvGraphicFramePr>
          <p:nvPr>
            <p:extLst/>
          </p:nvPr>
        </p:nvGraphicFramePr>
        <p:xfrm>
          <a:off x="228600" y="1409700"/>
          <a:ext cx="8686800" cy="3936273"/>
        </p:xfrm>
        <a:graphic>
          <a:graphicData uri="http://schemas.openxmlformats.org/drawingml/2006/table">
            <a:tbl>
              <a:tblPr firstRow="1" bandRow="1">
                <a:tableStyleId>{2D5ABB26-0587-4C30-8999-92F81FD0307C}</a:tableStyleId>
              </a:tblPr>
              <a:tblGrid>
                <a:gridCol w="1312394">
                  <a:extLst>
                    <a:ext uri="{9D8B030D-6E8A-4147-A177-3AD203B41FA5}">
                      <a16:colId xmlns:a16="http://schemas.microsoft.com/office/drawing/2014/main" val="20000"/>
                    </a:ext>
                  </a:extLst>
                </a:gridCol>
                <a:gridCol w="3564406">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478971">
                <a:tc>
                  <a:txBody>
                    <a:bodyPr/>
                    <a:lstStyle/>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Custom</a:t>
                      </a:r>
                      <a:endParaRPr lang="en-US" sz="1400" b="0"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notes</a:t>
                      </a:r>
                      <a:endParaRPr lang="en-US" sz="1400" b="0"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definition</a:t>
                      </a:r>
                      <a:endParaRPr lang="en-US" sz="1400" b="0"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8971">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Greetings</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n>
                            <a:solidFill>
                              <a:sysClr val="windowText" lastClr="000000"/>
                            </a:solidFill>
                          </a:ln>
                          <a:solidFill>
                            <a:schemeClr val="accent1">
                              <a:lumMod val="75000"/>
                            </a:schemeClr>
                          </a:solidFill>
                          <a:latin typeface="Adobe Song Std L" panose="02020300000000000000" pitchFamily="18" charset="-128"/>
                          <a:ea typeface="Adobe Song Std L" panose="02020300000000000000" pitchFamily="18" charset="-128"/>
                        </a:rPr>
                        <a:t>Pleased to meet you.</a:t>
                      </a:r>
                    </a:p>
                    <a:p>
                      <a:r>
                        <a:rPr lang="en-US" sz="1400" b="1" dirty="0" smtClean="0">
                          <a:ln>
                            <a:solidFill>
                              <a:sysClr val="windowText" lastClr="000000"/>
                            </a:solidFill>
                          </a:ln>
                          <a:solidFill>
                            <a:schemeClr val="accent1">
                              <a:lumMod val="75000"/>
                            </a:schemeClr>
                          </a:solidFill>
                          <a:latin typeface="Adobe Song Std L" panose="02020300000000000000" pitchFamily="18" charset="-128"/>
                          <a:ea typeface="Adobe Song Std L" panose="02020300000000000000" pitchFamily="18" charset="-128"/>
                        </a:rPr>
                        <a:t>How do you do?</a:t>
                      </a:r>
                    </a:p>
                    <a:p>
                      <a:r>
                        <a:rPr lang="en-US" sz="1400" b="1" dirty="0" smtClean="0">
                          <a:ln>
                            <a:solidFill>
                              <a:sysClr val="windowText" lastClr="000000"/>
                            </a:solidFill>
                          </a:ln>
                          <a:solidFill>
                            <a:schemeClr val="accent1">
                              <a:lumMod val="75000"/>
                            </a:schemeClr>
                          </a:solidFill>
                          <a:latin typeface="Adobe Song Std L" panose="02020300000000000000" pitchFamily="18" charset="-128"/>
                          <a:ea typeface="Adobe Song Std L" panose="02020300000000000000" pitchFamily="18" charset="-128"/>
                        </a:rPr>
                        <a:t>Hi. / Hello.</a:t>
                      </a:r>
                      <a:endParaRPr lang="en-US" sz="1400" b="1" dirty="0">
                        <a:ln>
                          <a:solidFill>
                            <a:sysClr val="windowText" lastClr="000000"/>
                          </a:solidFill>
                        </a:ln>
                        <a:solidFill>
                          <a:schemeClr val="accent1">
                            <a:lumMod val="75000"/>
                          </a:schemeClr>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ln>
                          <a:solidFill>
                            <a:sysClr val="windowText" lastClr="000000"/>
                          </a:solidFill>
                        </a:ln>
                        <a:solidFill>
                          <a:schemeClr val="accent1">
                            <a:lumMod val="75000"/>
                          </a:schemeClr>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8971">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Handshakes</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Not with colleagues</a:t>
                      </a:r>
                    </a:p>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Don't</a:t>
                      </a:r>
                      <a:r>
                        <a:rPr lang="en-US" sz="1400" b="1" baseline="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 shake hands with other students every time</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8971">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Eye contact</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Look people in the eye even lecturers</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8971">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Social distance</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60 cm, about arms length</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8971">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Gender equality</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Male</a:t>
                      </a:r>
                      <a:r>
                        <a:rPr lang="en-US" sz="1400" b="1" baseline="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 and female equal</a:t>
                      </a:r>
                    </a:p>
                    <a:p>
                      <a:r>
                        <a:rPr lang="en-US" sz="1400" b="1" baseline="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Equal pay</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78971">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participation</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Ask questions at the end of lectures</a:t>
                      </a:r>
                    </a:p>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Take</a:t>
                      </a:r>
                      <a:r>
                        <a:rPr lang="en-US" sz="1400" b="1" baseline="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 part in tutorials</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extBox 4"/>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b="1" i="1" dirty="0" smtClean="0">
                <a:solidFill>
                  <a:schemeClr val="bg1"/>
                </a:solidFill>
              </a:rPr>
              <a:t>Theme: Education</a:t>
            </a:r>
            <a:r>
              <a:rPr lang="en-US" sz="1200" i="1" dirty="0" smtClean="0">
                <a:solidFill>
                  <a:schemeClr val="bg1"/>
                </a:solidFill>
              </a:rPr>
              <a:t>, Skills: Listening &amp; Speaking, Lessons: 1.3. Learning new listening skills &amp; </a:t>
            </a:r>
            <a:r>
              <a:rPr lang="en-US" sz="1200" b="1" i="1" dirty="0" smtClean="0">
                <a:solidFill>
                  <a:schemeClr val="bg1"/>
                </a:solidFill>
              </a:rPr>
              <a:t>1.5.</a:t>
            </a:r>
            <a:r>
              <a:rPr lang="en-US" sz="1200" i="1" dirty="0" smtClean="0">
                <a:solidFill>
                  <a:schemeClr val="bg1"/>
                </a:solidFill>
              </a:rPr>
              <a:t> – 1.6. Vocab. for speaking    	      36 of 38</a:t>
            </a:r>
            <a:endParaRPr lang="en-US" sz="1200" i="1" dirty="0">
              <a:solidFill>
                <a:schemeClr val="bg1"/>
              </a:solidFill>
            </a:endParaRPr>
          </a:p>
        </p:txBody>
      </p:sp>
      <p:sp>
        <p:nvSpPr>
          <p:cNvPr id="6" name="TextBox 5"/>
          <p:cNvSpPr txBox="1"/>
          <p:nvPr/>
        </p:nvSpPr>
        <p:spPr>
          <a:xfrm>
            <a:off x="0" y="-38100"/>
            <a:ext cx="9144000" cy="600164"/>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1.3: Reviewing </a:t>
            </a:r>
            <a:r>
              <a:rPr lang="en-US" sz="1100" i="1" dirty="0" smtClean="0">
                <a:solidFill>
                  <a:schemeClr val="bg1"/>
                </a:solidFill>
              </a:rPr>
              <a:t>key words – Identifying a new skill – Listening for definitions – Identifying consonant sounds – Identifying vowel sounds</a:t>
            </a:r>
          </a:p>
          <a:p>
            <a:r>
              <a:rPr lang="en-US" sz="1100" i="1" dirty="0" smtClean="0">
                <a:solidFill>
                  <a:schemeClr val="bg1"/>
                </a:solidFill>
              </a:rPr>
              <a:t>1.5: </a:t>
            </a:r>
            <a:r>
              <a:rPr lang="en-US" sz="1100" b="1" i="1" dirty="0" smtClean="0">
                <a:solidFill>
                  <a:schemeClr val="bg1"/>
                </a:solidFill>
              </a:rPr>
              <a:t>Living and studying in Britain</a:t>
            </a:r>
          </a:p>
          <a:p>
            <a:r>
              <a:rPr lang="en-US" sz="1100" i="1" dirty="0" smtClean="0">
                <a:solidFill>
                  <a:schemeClr val="bg1"/>
                </a:solidFill>
              </a:rPr>
              <a:t>1.6: </a:t>
            </a:r>
            <a:r>
              <a:rPr lang="en-US" sz="1100" i="1" dirty="0">
                <a:solidFill>
                  <a:schemeClr val="bg1"/>
                </a:solidFill>
              </a:rPr>
              <a:t>Activating </a:t>
            </a:r>
            <a:r>
              <a:rPr lang="en-US" sz="1100" i="1" dirty="0" smtClean="0">
                <a:solidFill>
                  <a:schemeClr val="bg1"/>
                </a:solidFill>
              </a:rPr>
              <a:t>ideas – Practicing new vocabulary – Developing independent learning</a:t>
            </a:r>
          </a:p>
        </p:txBody>
      </p:sp>
    </p:spTree>
    <p:extLst>
      <p:ext uri="{BB962C8B-B14F-4D97-AF65-F5344CB8AC3E}">
        <p14:creationId xmlns:p14="http://schemas.microsoft.com/office/powerpoint/2010/main" val="2770464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52500"/>
          </a:xfrm>
        </p:spPr>
        <p:txBody>
          <a:bodyPr>
            <a:normAutofit/>
          </a:bodyPr>
          <a:lstStyle/>
          <a:p>
            <a:r>
              <a:rPr lang="en-US" sz="2800" b="1" dirty="0" smtClean="0"/>
              <a:t>1.5 Applying new listening skills</a:t>
            </a:r>
            <a:br>
              <a:rPr lang="en-US" sz="2800" b="1" dirty="0" smtClean="0"/>
            </a:br>
            <a:r>
              <a:rPr lang="en-US" sz="2800" b="1" dirty="0" smtClean="0"/>
              <a:t>Living and studying in Britain</a:t>
            </a:r>
            <a:endParaRPr lang="en-US" sz="2800" b="1" dirty="0"/>
          </a:p>
        </p:txBody>
      </p:sp>
      <p:graphicFrame>
        <p:nvGraphicFramePr>
          <p:cNvPr id="4" name="Table 3"/>
          <p:cNvGraphicFramePr>
            <a:graphicFrameLocks noGrp="1"/>
          </p:cNvGraphicFramePr>
          <p:nvPr>
            <p:extLst/>
          </p:nvPr>
        </p:nvGraphicFramePr>
        <p:xfrm>
          <a:off x="228600" y="1409700"/>
          <a:ext cx="8686800" cy="3975462"/>
        </p:xfrm>
        <a:graphic>
          <a:graphicData uri="http://schemas.openxmlformats.org/drawingml/2006/table">
            <a:tbl>
              <a:tblPr firstRow="1" bandRow="1">
                <a:tableStyleId>{2D5ABB26-0587-4C30-8999-92F81FD0307C}</a:tableStyleId>
              </a:tblPr>
              <a:tblGrid>
                <a:gridCol w="1312394">
                  <a:extLst>
                    <a:ext uri="{9D8B030D-6E8A-4147-A177-3AD203B41FA5}">
                      <a16:colId xmlns:a16="http://schemas.microsoft.com/office/drawing/2014/main" val="20000"/>
                    </a:ext>
                  </a:extLst>
                </a:gridCol>
                <a:gridCol w="3564406">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478971">
                <a:tc>
                  <a:txBody>
                    <a:bodyPr/>
                    <a:lstStyle/>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Custom</a:t>
                      </a:r>
                      <a:endParaRPr lang="en-US" sz="1400" b="0"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notes</a:t>
                      </a:r>
                      <a:endParaRPr lang="en-US" sz="1400" b="0"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definition</a:t>
                      </a:r>
                      <a:endParaRPr lang="en-US" sz="1400" b="0"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8971">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Greetings</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n>
                            <a:solidFill>
                              <a:sysClr val="windowText" lastClr="000000"/>
                            </a:solidFill>
                          </a:ln>
                          <a:solidFill>
                            <a:schemeClr val="accent1">
                              <a:lumMod val="75000"/>
                            </a:schemeClr>
                          </a:solidFill>
                          <a:latin typeface="Adobe Song Std L" panose="02020300000000000000" pitchFamily="18" charset="-128"/>
                          <a:ea typeface="Adobe Song Std L" panose="02020300000000000000" pitchFamily="18" charset="-128"/>
                        </a:rPr>
                        <a:t>Pleased to meet you.</a:t>
                      </a:r>
                    </a:p>
                    <a:p>
                      <a:r>
                        <a:rPr lang="en-US" sz="1400" b="1" dirty="0" smtClean="0">
                          <a:ln>
                            <a:solidFill>
                              <a:sysClr val="windowText" lastClr="000000"/>
                            </a:solidFill>
                          </a:ln>
                          <a:solidFill>
                            <a:schemeClr val="accent1">
                              <a:lumMod val="75000"/>
                            </a:schemeClr>
                          </a:solidFill>
                          <a:latin typeface="Adobe Song Std L" panose="02020300000000000000" pitchFamily="18" charset="-128"/>
                          <a:ea typeface="Adobe Song Std L" panose="02020300000000000000" pitchFamily="18" charset="-128"/>
                        </a:rPr>
                        <a:t>How do you do?</a:t>
                      </a:r>
                    </a:p>
                    <a:p>
                      <a:r>
                        <a:rPr lang="en-US" sz="1400" b="1" dirty="0" smtClean="0">
                          <a:ln>
                            <a:solidFill>
                              <a:sysClr val="windowText" lastClr="000000"/>
                            </a:solidFill>
                          </a:ln>
                          <a:solidFill>
                            <a:schemeClr val="accent1">
                              <a:lumMod val="75000"/>
                            </a:schemeClr>
                          </a:solidFill>
                          <a:latin typeface="Adobe Song Std L" panose="02020300000000000000" pitchFamily="18" charset="-128"/>
                          <a:ea typeface="Adobe Song Std L" panose="02020300000000000000" pitchFamily="18" charset="-128"/>
                        </a:rPr>
                        <a:t>Hi. / Hello.</a:t>
                      </a:r>
                      <a:endParaRPr lang="en-US" sz="1400" b="1" dirty="0">
                        <a:ln>
                          <a:solidFill>
                            <a:sysClr val="windowText" lastClr="000000"/>
                          </a:solidFill>
                        </a:ln>
                        <a:solidFill>
                          <a:schemeClr val="accent1">
                            <a:lumMod val="75000"/>
                          </a:schemeClr>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n>
                            <a:solidFill>
                              <a:sysClr val="windowText" lastClr="000000"/>
                            </a:solidFill>
                          </a:ln>
                          <a:solidFill>
                            <a:schemeClr val="accent1">
                              <a:lumMod val="75000"/>
                            </a:schemeClr>
                          </a:solidFill>
                          <a:latin typeface="Adobe Song Std L" panose="02020300000000000000" pitchFamily="18" charset="-128"/>
                          <a:ea typeface="Adobe Song Std L" panose="02020300000000000000" pitchFamily="18" charset="-128"/>
                        </a:rPr>
                        <a:t>It means</a:t>
                      </a:r>
                      <a:r>
                        <a:rPr lang="en-US" sz="1400" b="1" baseline="0" dirty="0" smtClean="0">
                          <a:ln>
                            <a:solidFill>
                              <a:sysClr val="windowText" lastClr="000000"/>
                            </a:solidFill>
                          </a:ln>
                          <a:solidFill>
                            <a:schemeClr val="accent1">
                              <a:lumMod val="75000"/>
                            </a:schemeClr>
                          </a:solidFill>
                          <a:latin typeface="Adobe Song Std L" panose="02020300000000000000" pitchFamily="18" charset="-128"/>
                          <a:ea typeface="Adobe Song Std L" panose="02020300000000000000" pitchFamily="18" charset="-128"/>
                        </a:rPr>
                        <a:t> / is saying hello to someone.</a:t>
                      </a:r>
                      <a:endParaRPr lang="en-US" sz="1400" b="1" dirty="0">
                        <a:ln>
                          <a:solidFill>
                            <a:sysClr val="windowText" lastClr="000000"/>
                          </a:solidFill>
                        </a:ln>
                        <a:solidFill>
                          <a:schemeClr val="accent1">
                            <a:lumMod val="75000"/>
                          </a:schemeClr>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8971">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Handshakes</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Not with colleagues</a:t>
                      </a:r>
                    </a:p>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Don't</a:t>
                      </a:r>
                      <a:r>
                        <a:rPr lang="en-US" sz="1400" b="1" baseline="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 shake hands with other students every time</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It is a way of greeting someone.</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8971">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Eye contact</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Look people in the eye even lecturers</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It means / is looking at someone when you speak to them.</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8971">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Social distance</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60 cm, about arms length</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It means / is how close you stand to someone.</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8971">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Gender equality</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Male</a:t>
                      </a:r>
                      <a:r>
                        <a:rPr lang="en-US" sz="1400" b="1" baseline="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 and female equal</a:t>
                      </a:r>
                    </a:p>
                    <a:p>
                      <a:r>
                        <a:rPr lang="en-US" sz="1400" b="1" baseline="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Equal pay</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It means that men and women are equal.</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78971">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participation</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Ask questions at the end of lectures</a:t>
                      </a:r>
                    </a:p>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Take</a:t>
                      </a:r>
                      <a:r>
                        <a:rPr lang="en-US" sz="1400" b="1" baseline="0"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 part in tutorials</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rPr>
                        <a:t>It means taking part in something.</a:t>
                      </a:r>
                      <a:endParaRPr lang="en-US" sz="1400" b="1" dirty="0">
                        <a:ln>
                          <a:solidFill>
                            <a:sysClr val="windowText" lastClr="000000"/>
                          </a:solidFill>
                        </a:ln>
                        <a:solidFill>
                          <a:sysClr val="windowText" lastClr="000000"/>
                        </a:solidFill>
                        <a:latin typeface="Adobe Song Std L" panose="02020300000000000000" pitchFamily="18" charset="-128"/>
                        <a:ea typeface="Adobe Song Std L" panose="020203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extBox 4"/>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b="1" i="1" dirty="0" smtClean="0">
                <a:solidFill>
                  <a:schemeClr val="bg1"/>
                </a:solidFill>
              </a:rPr>
              <a:t>Theme: Education</a:t>
            </a:r>
            <a:r>
              <a:rPr lang="en-US" sz="1200" i="1" dirty="0" smtClean="0">
                <a:solidFill>
                  <a:schemeClr val="bg1"/>
                </a:solidFill>
              </a:rPr>
              <a:t>, Skills: </a:t>
            </a:r>
            <a:r>
              <a:rPr lang="en-US" sz="1200" b="1" i="1" dirty="0" smtClean="0">
                <a:solidFill>
                  <a:schemeClr val="bg1"/>
                </a:solidFill>
              </a:rPr>
              <a:t>Listening</a:t>
            </a:r>
            <a:r>
              <a:rPr lang="en-US" sz="1200" i="1" dirty="0" smtClean="0">
                <a:solidFill>
                  <a:schemeClr val="bg1"/>
                </a:solidFill>
              </a:rPr>
              <a:t> &amp; Speaking, Lessons: 1.3. Learning new listening skills &amp; </a:t>
            </a:r>
            <a:r>
              <a:rPr lang="en-US" sz="1200" b="1" i="1" dirty="0" smtClean="0">
                <a:solidFill>
                  <a:schemeClr val="bg1"/>
                </a:solidFill>
              </a:rPr>
              <a:t>1.5.</a:t>
            </a:r>
            <a:r>
              <a:rPr lang="en-US" sz="1200" i="1" dirty="0" smtClean="0">
                <a:solidFill>
                  <a:schemeClr val="bg1"/>
                </a:solidFill>
              </a:rPr>
              <a:t> – 1.6. Vocab. for speaking    	      37 of 38</a:t>
            </a:r>
            <a:endParaRPr lang="en-US" sz="1200" i="1" dirty="0">
              <a:solidFill>
                <a:schemeClr val="bg1"/>
              </a:solidFill>
            </a:endParaRPr>
          </a:p>
        </p:txBody>
      </p:sp>
      <p:sp>
        <p:nvSpPr>
          <p:cNvPr id="6" name="TextBox 5"/>
          <p:cNvSpPr txBox="1"/>
          <p:nvPr/>
        </p:nvSpPr>
        <p:spPr>
          <a:xfrm>
            <a:off x="0" y="-38100"/>
            <a:ext cx="9144000" cy="600164"/>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1.3: Reviewing </a:t>
            </a:r>
            <a:r>
              <a:rPr lang="en-US" sz="1100" i="1" dirty="0" smtClean="0">
                <a:solidFill>
                  <a:schemeClr val="bg1"/>
                </a:solidFill>
              </a:rPr>
              <a:t>key words – Identifying a new skill – Listening for definitions – Identifying consonant sounds – Identifying vowel sounds</a:t>
            </a:r>
          </a:p>
          <a:p>
            <a:r>
              <a:rPr lang="en-US" sz="1100" i="1" dirty="0" smtClean="0">
                <a:solidFill>
                  <a:schemeClr val="bg1"/>
                </a:solidFill>
              </a:rPr>
              <a:t>1.5: </a:t>
            </a:r>
            <a:r>
              <a:rPr lang="en-US" sz="1100" b="1" i="1" dirty="0" smtClean="0">
                <a:solidFill>
                  <a:schemeClr val="bg1"/>
                </a:solidFill>
              </a:rPr>
              <a:t>Living and studying in Britain</a:t>
            </a:r>
          </a:p>
          <a:p>
            <a:r>
              <a:rPr lang="en-US" sz="1100" i="1" dirty="0" smtClean="0">
                <a:solidFill>
                  <a:schemeClr val="bg1"/>
                </a:solidFill>
              </a:rPr>
              <a:t>1.6: </a:t>
            </a:r>
            <a:r>
              <a:rPr lang="en-US" sz="1100" i="1" dirty="0">
                <a:solidFill>
                  <a:schemeClr val="bg1"/>
                </a:solidFill>
              </a:rPr>
              <a:t>Activating </a:t>
            </a:r>
            <a:r>
              <a:rPr lang="en-US" sz="1100" i="1" dirty="0" smtClean="0">
                <a:solidFill>
                  <a:schemeClr val="bg1"/>
                </a:solidFill>
              </a:rPr>
              <a:t>ideas – Practicing new vocabulary – Developing independent learning</a:t>
            </a:r>
          </a:p>
        </p:txBody>
      </p:sp>
    </p:spTree>
    <p:extLst>
      <p:ext uri="{BB962C8B-B14F-4D97-AF65-F5344CB8AC3E}">
        <p14:creationId xmlns:p14="http://schemas.microsoft.com/office/powerpoint/2010/main" val="3691167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77214"/>
            <a:ext cx="7772400" cy="1225021"/>
          </a:xfrm>
        </p:spPr>
        <p:txBody>
          <a:bodyPr>
            <a:norm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The plan for this lesson:</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371600" y="1777380"/>
            <a:ext cx="6400800" cy="2921620"/>
          </a:xfrm>
        </p:spPr>
        <p:txBody>
          <a:bodyPr>
            <a:normAutofit lnSpcReduction="10000"/>
          </a:bodyPr>
          <a:lstStyle/>
          <a:p>
            <a:pPr marL="457200" indent="-457200" algn="l">
              <a:buFontTx/>
              <a:buChar char="-"/>
            </a:pPr>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Objectives</a:t>
            </a:r>
          </a:p>
          <a:p>
            <a:pPr marL="457200" indent="-457200" algn="l">
              <a:buFontTx/>
              <a:buChar char="-"/>
            </a:pPr>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Vocabulary for listening:</a:t>
            </a:r>
          </a:p>
          <a:p>
            <a:pPr marL="514350" indent="-514350" algn="l">
              <a:buAutoNum type="alphaUcPeriod"/>
            </a:pPr>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Activating knowledge</a:t>
            </a:r>
          </a:p>
          <a:p>
            <a:pPr marL="514350" indent="-514350" algn="l">
              <a:buAutoNum type="alphaUcPeriod"/>
            </a:pPr>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Developing vocabulary</a:t>
            </a:r>
          </a:p>
          <a:p>
            <a:pPr marL="514350" indent="-514350" algn="l">
              <a:buAutoNum type="alphaUcPeriod"/>
            </a:pPr>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Building connections between words</a:t>
            </a:r>
          </a:p>
        </p:txBody>
      </p:sp>
      <p:sp>
        <p:nvSpPr>
          <p:cNvPr id="4" name="TextBox 3"/>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i="1" dirty="0" smtClean="0">
                <a:solidFill>
                  <a:schemeClr val="bg1"/>
                </a:solidFill>
              </a:rPr>
              <a:t>Theme: Education, Skill: Listening, Lessons: 1.1. </a:t>
            </a:r>
            <a:r>
              <a:rPr lang="en-US" sz="1200" i="1" dirty="0">
                <a:solidFill>
                  <a:schemeClr val="bg1"/>
                </a:solidFill>
              </a:rPr>
              <a:t>Vocabulary for </a:t>
            </a:r>
            <a:r>
              <a:rPr lang="en-US" sz="1200" i="1" dirty="0" smtClean="0">
                <a:solidFill>
                  <a:schemeClr val="bg1"/>
                </a:solidFill>
              </a:rPr>
              <a:t>Listening – 1.2</a:t>
            </a:r>
            <a:r>
              <a:rPr lang="en-US" sz="1200" i="1" dirty="0">
                <a:solidFill>
                  <a:schemeClr val="bg1"/>
                </a:solidFill>
              </a:rPr>
              <a:t>. Real-time Listening </a:t>
            </a:r>
            <a:r>
              <a:rPr lang="en-US" sz="1200" i="1" dirty="0" smtClean="0">
                <a:solidFill>
                  <a:schemeClr val="bg1"/>
                </a:solidFill>
              </a:rPr>
              <a:t>		   	       2 of 38</a:t>
            </a:r>
            <a:endParaRPr lang="en-US" sz="1200" i="1" dirty="0">
              <a:solidFill>
                <a:schemeClr val="bg1"/>
              </a:solidFill>
            </a:endParaRPr>
          </a:p>
        </p:txBody>
      </p:sp>
      <p:sp>
        <p:nvSpPr>
          <p:cNvPr id="5" name="TextBox 4"/>
          <p:cNvSpPr txBox="1"/>
          <p:nvPr/>
        </p:nvSpPr>
        <p:spPr>
          <a:xfrm>
            <a:off x="0" y="-38100"/>
            <a:ext cx="9144000" cy="430887"/>
          </a:xfrm>
          <a:prstGeom prst="rect">
            <a:avLst/>
          </a:prstGeom>
          <a:solidFill>
            <a:schemeClr val="tx2">
              <a:lumMod val="60000"/>
              <a:lumOff val="40000"/>
            </a:schemeClr>
          </a:solidFill>
        </p:spPr>
        <p:txBody>
          <a:bodyPr wrap="square" rtlCol="0">
            <a:spAutoFit/>
          </a:bodyPr>
          <a:lstStyle/>
          <a:p>
            <a:r>
              <a:rPr lang="en-US" sz="1100" i="1" dirty="0" smtClean="0">
                <a:solidFill>
                  <a:schemeClr val="bg1"/>
                </a:solidFill>
              </a:rPr>
              <a:t>1.1: Activating Knowledge – Developing Vocab. – Building Connections between words</a:t>
            </a:r>
          </a:p>
          <a:p>
            <a:r>
              <a:rPr lang="en-US" sz="1100" i="1" dirty="0" smtClean="0">
                <a:solidFill>
                  <a:schemeClr val="bg1"/>
                </a:solidFill>
              </a:rPr>
              <a:t>1.2: Activating background knowledge – Understanding introductions – Understanding words in context – Transferring information – E. Rem..</a:t>
            </a:r>
            <a:endParaRPr lang="en-US" sz="1100" i="1" dirty="0">
              <a:solidFill>
                <a:schemeClr val="bg1"/>
              </a:solidFill>
            </a:endParaRPr>
          </a:p>
        </p:txBody>
      </p:sp>
    </p:spTree>
    <p:extLst>
      <p:ext uri="{BB962C8B-B14F-4D97-AF65-F5344CB8AC3E}">
        <p14:creationId xmlns:p14="http://schemas.microsoft.com/office/powerpoint/2010/main" val="2053575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4100"/>
            <a:ext cx="8229600" cy="952500"/>
          </a:xfrm>
        </p:spPr>
        <p:txBody>
          <a:bodyPr>
            <a:normAutofit/>
          </a:bodyPr>
          <a:lstStyle/>
          <a:p>
            <a:r>
              <a:rPr lang="en-US" sz="2800" b="1" dirty="0" smtClean="0"/>
              <a:t>Any question(s)?</a:t>
            </a:r>
            <a:endParaRPr lang="en-US" sz="2800" b="1" dirty="0"/>
          </a:p>
        </p:txBody>
      </p:sp>
      <p:sp>
        <p:nvSpPr>
          <p:cNvPr id="5" name="TextBox 4"/>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b="1" i="1" dirty="0" smtClean="0">
                <a:solidFill>
                  <a:schemeClr val="bg1"/>
                </a:solidFill>
              </a:rPr>
              <a:t>Theme: Education</a:t>
            </a:r>
            <a:r>
              <a:rPr lang="en-US" sz="1200" i="1" dirty="0" smtClean="0">
                <a:solidFill>
                  <a:schemeClr val="bg1"/>
                </a:solidFill>
              </a:rPr>
              <a:t>, Skills: </a:t>
            </a:r>
            <a:r>
              <a:rPr lang="en-US" sz="1200" b="1" i="1" dirty="0" smtClean="0">
                <a:solidFill>
                  <a:schemeClr val="bg1"/>
                </a:solidFill>
              </a:rPr>
              <a:t>Listening</a:t>
            </a:r>
            <a:r>
              <a:rPr lang="en-US" sz="1200" i="1" dirty="0" smtClean="0">
                <a:solidFill>
                  <a:schemeClr val="bg1"/>
                </a:solidFill>
              </a:rPr>
              <a:t> &amp; Speaking, Lessons: 1.3. Learning new listening skills &amp; </a:t>
            </a:r>
            <a:r>
              <a:rPr lang="en-US" sz="1200" b="1" i="1" dirty="0" smtClean="0">
                <a:solidFill>
                  <a:schemeClr val="bg1"/>
                </a:solidFill>
              </a:rPr>
              <a:t>1.5.</a:t>
            </a:r>
            <a:r>
              <a:rPr lang="en-US" sz="1200" i="1" dirty="0" smtClean="0">
                <a:solidFill>
                  <a:schemeClr val="bg1"/>
                </a:solidFill>
              </a:rPr>
              <a:t> – 1.6. Vocab. for speaking    	      37 of 38</a:t>
            </a:r>
            <a:endParaRPr lang="en-US" sz="1200" i="1" dirty="0">
              <a:solidFill>
                <a:schemeClr val="bg1"/>
              </a:solidFill>
            </a:endParaRPr>
          </a:p>
        </p:txBody>
      </p:sp>
      <p:sp>
        <p:nvSpPr>
          <p:cNvPr id="6" name="TextBox 5"/>
          <p:cNvSpPr txBox="1"/>
          <p:nvPr/>
        </p:nvSpPr>
        <p:spPr>
          <a:xfrm>
            <a:off x="0" y="-38100"/>
            <a:ext cx="9144000" cy="600164"/>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1.3: Reviewing </a:t>
            </a:r>
            <a:r>
              <a:rPr lang="en-US" sz="1100" i="1" dirty="0" smtClean="0">
                <a:solidFill>
                  <a:schemeClr val="bg1"/>
                </a:solidFill>
              </a:rPr>
              <a:t>key words – Identifying a new skill – Listening for definitions – Identifying consonant sounds – Identifying vowel sounds</a:t>
            </a:r>
          </a:p>
          <a:p>
            <a:r>
              <a:rPr lang="en-US" sz="1100" i="1" dirty="0" smtClean="0">
                <a:solidFill>
                  <a:schemeClr val="bg1"/>
                </a:solidFill>
              </a:rPr>
              <a:t>1.5: </a:t>
            </a:r>
            <a:r>
              <a:rPr lang="en-US" sz="1100" b="1" i="1" dirty="0" smtClean="0">
                <a:solidFill>
                  <a:schemeClr val="bg1"/>
                </a:solidFill>
              </a:rPr>
              <a:t>Living and studying in Britain</a:t>
            </a:r>
          </a:p>
          <a:p>
            <a:r>
              <a:rPr lang="en-US" sz="1100" i="1" dirty="0" smtClean="0">
                <a:solidFill>
                  <a:schemeClr val="bg1"/>
                </a:solidFill>
              </a:rPr>
              <a:t>1.6: </a:t>
            </a:r>
            <a:r>
              <a:rPr lang="en-US" sz="1100" i="1" dirty="0">
                <a:solidFill>
                  <a:schemeClr val="bg1"/>
                </a:solidFill>
              </a:rPr>
              <a:t>Activating </a:t>
            </a:r>
            <a:r>
              <a:rPr lang="en-US" sz="1100" i="1" dirty="0" smtClean="0">
                <a:solidFill>
                  <a:schemeClr val="bg1"/>
                </a:solidFill>
              </a:rPr>
              <a:t>ideas – Practicing new vocabulary – Developing independent learning</a:t>
            </a:r>
          </a:p>
        </p:txBody>
      </p:sp>
    </p:spTree>
    <p:extLst>
      <p:ext uri="{BB962C8B-B14F-4D97-AF65-F5344CB8AC3E}">
        <p14:creationId xmlns:p14="http://schemas.microsoft.com/office/powerpoint/2010/main" val="2424898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77214"/>
            <a:ext cx="7772400" cy="1225021"/>
          </a:xfrm>
        </p:spPr>
        <p:txBody>
          <a:bodyPr>
            <a:norm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Objectives of this lesson:</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371600" y="1717373"/>
            <a:ext cx="6400800" cy="2981627"/>
          </a:xfrm>
        </p:spPr>
        <p:txBody>
          <a:bodyPr>
            <a:normAutofit/>
          </a:bodyPr>
          <a:lstStyle/>
          <a:p>
            <a:pPr algn="l"/>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Students will be able to demonstrate understanding of </a:t>
            </a:r>
          </a:p>
          <a:p>
            <a:pPr algn="l"/>
            <a:endPar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en-GB" sz="2800" dirty="0">
                <a:solidFill>
                  <a:schemeClr val="tx1"/>
                </a:solidFill>
                <a:latin typeface="Tahoma" panose="020B0604030504040204" pitchFamily="34" charset="0"/>
                <a:ea typeface="Tahoma" panose="020B0604030504040204" pitchFamily="34" charset="0"/>
                <a:cs typeface="Tahoma" panose="020B0604030504040204" pitchFamily="34" charset="0"/>
              </a:rPr>
              <a:t>target vocabulary in context </a:t>
            </a:r>
            <a:endPar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connections between words</a:t>
            </a:r>
          </a:p>
        </p:txBody>
      </p:sp>
      <p:sp>
        <p:nvSpPr>
          <p:cNvPr id="7" name="TextBox 6"/>
          <p:cNvSpPr txBox="1"/>
          <p:nvPr/>
        </p:nvSpPr>
        <p:spPr>
          <a:xfrm>
            <a:off x="0" y="-38100"/>
            <a:ext cx="9144000" cy="430887"/>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1.1: Activating </a:t>
            </a:r>
            <a:r>
              <a:rPr lang="en-US" sz="1100" i="1" dirty="0" smtClean="0">
                <a:solidFill>
                  <a:schemeClr val="bg1"/>
                </a:solidFill>
              </a:rPr>
              <a:t>Knowledge – Developing Vocab. – Building Connections between words</a:t>
            </a:r>
          </a:p>
          <a:p>
            <a:r>
              <a:rPr lang="en-US" sz="1100" i="1" dirty="0" smtClean="0">
                <a:solidFill>
                  <a:schemeClr val="bg1"/>
                </a:solidFill>
              </a:rPr>
              <a:t>1.2: </a:t>
            </a:r>
            <a:r>
              <a:rPr lang="en-US" sz="1100" i="1" dirty="0">
                <a:solidFill>
                  <a:schemeClr val="bg1"/>
                </a:solidFill>
              </a:rPr>
              <a:t>Activating </a:t>
            </a:r>
            <a:r>
              <a:rPr lang="en-US" sz="1100" i="1" dirty="0" smtClean="0">
                <a:solidFill>
                  <a:schemeClr val="bg1"/>
                </a:solidFill>
              </a:rPr>
              <a:t>background knowledge – Understanding introductions – Understanding words in context – Transferring information – E. Rem..</a:t>
            </a:r>
            <a:endParaRPr lang="en-US" sz="1100" i="1" dirty="0">
              <a:solidFill>
                <a:schemeClr val="bg1"/>
              </a:solidFill>
            </a:endParaRPr>
          </a:p>
        </p:txBody>
      </p:sp>
      <p:sp>
        <p:nvSpPr>
          <p:cNvPr id="8" name="TextBox 7"/>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i="1" dirty="0" smtClean="0">
                <a:solidFill>
                  <a:schemeClr val="bg1"/>
                </a:solidFill>
              </a:rPr>
              <a:t>Theme: Education, Skill: Listening, Lessons: </a:t>
            </a:r>
            <a:r>
              <a:rPr lang="en-US" sz="1200" b="1" i="1" dirty="0" smtClean="0">
                <a:solidFill>
                  <a:schemeClr val="bg1"/>
                </a:solidFill>
              </a:rPr>
              <a:t>1.1. </a:t>
            </a:r>
            <a:r>
              <a:rPr lang="en-US" sz="1200" b="1" i="1" dirty="0">
                <a:solidFill>
                  <a:schemeClr val="bg1"/>
                </a:solidFill>
              </a:rPr>
              <a:t>Vocabulary for </a:t>
            </a:r>
            <a:r>
              <a:rPr lang="en-US" sz="1200" b="1" i="1" dirty="0" smtClean="0">
                <a:solidFill>
                  <a:schemeClr val="bg1"/>
                </a:solidFill>
              </a:rPr>
              <a:t>Listening </a:t>
            </a:r>
            <a:r>
              <a:rPr lang="en-US" sz="1200" i="1" dirty="0" smtClean="0">
                <a:solidFill>
                  <a:schemeClr val="bg1"/>
                </a:solidFill>
              </a:rPr>
              <a:t>– 1.2</a:t>
            </a:r>
            <a:r>
              <a:rPr lang="en-US" sz="1200" i="1" dirty="0">
                <a:solidFill>
                  <a:schemeClr val="bg1"/>
                </a:solidFill>
              </a:rPr>
              <a:t>. Real-time Listening </a:t>
            </a:r>
            <a:r>
              <a:rPr lang="en-US" sz="1200" i="1" dirty="0" smtClean="0">
                <a:solidFill>
                  <a:schemeClr val="bg1"/>
                </a:solidFill>
              </a:rPr>
              <a:t>		   	       3 of 38</a:t>
            </a:r>
            <a:endParaRPr lang="en-US" sz="1200" i="1" dirty="0">
              <a:solidFill>
                <a:schemeClr val="bg1"/>
              </a:solidFill>
            </a:endParaRPr>
          </a:p>
        </p:txBody>
      </p:sp>
    </p:spTree>
    <p:extLst>
      <p:ext uri="{BB962C8B-B14F-4D97-AF65-F5344CB8AC3E}">
        <p14:creationId xmlns:p14="http://schemas.microsoft.com/office/powerpoint/2010/main" val="3588807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77214"/>
            <a:ext cx="7772400" cy="1225021"/>
          </a:xfrm>
        </p:spPr>
        <p:txBody>
          <a:bodyPr>
            <a:normAutofit/>
          </a:bodyPr>
          <a:lstStyle/>
          <a:p>
            <a:pPr marL="457200" indent="-457200"/>
            <a:r>
              <a:rPr lang="en-GB" sz="3200" dirty="0" smtClean="0">
                <a:latin typeface="Tahoma" panose="020B0604030504040204" pitchFamily="34" charset="0"/>
                <a:ea typeface="Tahoma" panose="020B0604030504040204" pitchFamily="34" charset="0"/>
                <a:cs typeface="Tahoma" panose="020B0604030504040204" pitchFamily="34" charset="0"/>
              </a:rPr>
              <a:t>1.1 Vocabulary for listening:</a:t>
            </a:r>
          </a:p>
        </p:txBody>
      </p:sp>
      <p:sp>
        <p:nvSpPr>
          <p:cNvPr id="3" name="Subtitle 2"/>
          <p:cNvSpPr>
            <a:spLocks noGrp="1"/>
          </p:cNvSpPr>
          <p:nvPr>
            <p:ph type="subTitle" idx="1"/>
          </p:nvPr>
        </p:nvSpPr>
        <p:spPr>
          <a:xfrm>
            <a:off x="1136576" y="1817549"/>
            <a:ext cx="7010400" cy="2921620"/>
          </a:xfrm>
        </p:spPr>
        <p:txBody>
          <a:bodyPr>
            <a:normAutofit/>
          </a:bodyPr>
          <a:lstStyle/>
          <a:p>
            <a:pPr algn="l"/>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A. Activating knowledge (group discussion)</a:t>
            </a:r>
          </a:p>
          <a:p>
            <a:pPr algn="l"/>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B. Developing vocabulary</a:t>
            </a:r>
          </a:p>
          <a:p>
            <a:pPr algn="l"/>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C. Building connections between words</a:t>
            </a:r>
          </a:p>
        </p:txBody>
      </p:sp>
      <p:sp>
        <p:nvSpPr>
          <p:cNvPr id="7" name="TextBox 6"/>
          <p:cNvSpPr txBox="1"/>
          <p:nvPr/>
        </p:nvSpPr>
        <p:spPr>
          <a:xfrm>
            <a:off x="0" y="-38100"/>
            <a:ext cx="9144000" cy="430887"/>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1.1: Activating </a:t>
            </a:r>
            <a:r>
              <a:rPr lang="en-US" sz="1100" i="1" dirty="0" smtClean="0">
                <a:solidFill>
                  <a:schemeClr val="bg1"/>
                </a:solidFill>
              </a:rPr>
              <a:t>Knowledge – Developing Vocab. – Building Connections between words</a:t>
            </a:r>
          </a:p>
          <a:p>
            <a:r>
              <a:rPr lang="en-US" sz="1100" i="1" dirty="0" smtClean="0">
                <a:solidFill>
                  <a:schemeClr val="bg1"/>
                </a:solidFill>
              </a:rPr>
              <a:t>1.2: </a:t>
            </a:r>
            <a:r>
              <a:rPr lang="en-US" sz="1100" i="1" dirty="0">
                <a:solidFill>
                  <a:schemeClr val="bg1"/>
                </a:solidFill>
              </a:rPr>
              <a:t>Activating </a:t>
            </a:r>
            <a:r>
              <a:rPr lang="en-US" sz="1100" i="1" dirty="0" smtClean="0">
                <a:solidFill>
                  <a:schemeClr val="bg1"/>
                </a:solidFill>
              </a:rPr>
              <a:t>background knowledge – Understanding introductions – Understanding words in context – Transferring information – E. Rem..</a:t>
            </a:r>
            <a:endParaRPr lang="en-US" sz="1100" i="1" dirty="0">
              <a:solidFill>
                <a:schemeClr val="bg1"/>
              </a:solidFill>
            </a:endParaRPr>
          </a:p>
        </p:txBody>
      </p:sp>
      <p:sp>
        <p:nvSpPr>
          <p:cNvPr id="8" name="TextBox 7"/>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i="1" dirty="0" smtClean="0">
                <a:solidFill>
                  <a:schemeClr val="bg1"/>
                </a:solidFill>
              </a:rPr>
              <a:t>Theme: Education, Skill: Listening, Lessons: </a:t>
            </a:r>
            <a:r>
              <a:rPr lang="en-US" sz="1200" b="1" i="1" dirty="0" smtClean="0">
                <a:solidFill>
                  <a:schemeClr val="bg1"/>
                </a:solidFill>
              </a:rPr>
              <a:t>1.1. </a:t>
            </a:r>
            <a:r>
              <a:rPr lang="en-US" sz="1200" b="1" i="1" dirty="0">
                <a:solidFill>
                  <a:schemeClr val="bg1"/>
                </a:solidFill>
              </a:rPr>
              <a:t>Vocabulary for </a:t>
            </a:r>
            <a:r>
              <a:rPr lang="en-US" sz="1200" b="1" i="1" dirty="0" smtClean="0">
                <a:solidFill>
                  <a:schemeClr val="bg1"/>
                </a:solidFill>
              </a:rPr>
              <a:t>Listening</a:t>
            </a:r>
            <a:r>
              <a:rPr lang="en-US" sz="1200" i="1" dirty="0" smtClean="0">
                <a:solidFill>
                  <a:schemeClr val="bg1"/>
                </a:solidFill>
              </a:rPr>
              <a:t> – 1.2</a:t>
            </a:r>
            <a:r>
              <a:rPr lang="en-US" sz="1200" i="1" dirty="0">
                <a:solidFill>
                  <a:schemeClr val="bg1"/>
                </a:solidFill>
              </a:rPr>
              <a:t>. Real-time Listening </a:t>
            </a:r>
            <a:r>
              <a:rPr lang="en-US" sz="1200" i="1" dirty="0" smtClean="0">
                <a:solidFill>
                  <a:schemeClr val="bg1"/>
                </a:solidFill>
              </a:rPr>
              <a:t>		   	        4 of 38</a:t>
            </a:r>
            <a:endParaRPr lang="en-US" sz="1200" i="1" dirty="0">
              <a:solidFill>
                <a:schemeClr val="bg1"/>
              </a:solidFill>
            </a:endParaRPr>
          </a:p>
        </p:txBody>
      </p:sp>
    </p:spTree>
    <p:extLst>
      <p:ext uri="{BB962C8B-B14F-4D97-AF65-F5344CB8AC3E}">
        <p14:creationId xmlns:p14="http://schemas.microsoft.com/office/powerpoint/2010/main" val="3774852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77214"/>
            <a:ext cx="7772400" cy="1225021"/>
          </a:xfrm>
        </p:spPr>
        <p:txBody>
          <a:bodyPr>
            <a:normAutofit/>
          </a:bodyPr>
          <a:lstStyle/>
          <a:p>
            <a:pPr marL="457200" indent="-457200"/>
            <a:r>
              <a:rPr lang="en-GB" sz="3200" dirty="0" smtClean="0">
                <a:latin typeface="Tahoma" panose="020B0604030504040204" pitchFamily="34" charset="0"/>
                <a:ea typeface="Tahoma" panose="020B0604030504040204" pitchFamily="34" charset="0"/>
                <a:cs typeface="Tahoma" panose="020B0604030504040204" pitchFamily="34" charset="0"/>
              </a:rPr>
              <a:t>A. Activating Knowledge:</a:t>
            </a:r>
          </a:p>
        </p:txBody>
      </p:sp>
      <p:sp>
        <p:nvSpPr>
          <p:cNvPr id="3" name="Subtitle 2"/>
          <p:cNvSpPr>
            <a:spLocks noGrp="1"/>
          </p:cNvSpPr>
          <p:nvPr>
            <p:ph type="subTitle" idx="1"/>
          </p:nvPr>
        </p:nvSpPr>
        <p:spPr>
          <a:xfrm>
            <a:off x="1371600" y="1777380"/>
            <a:ext cx="6400800" cy="2921620"/>
          </a:xfrm>
        </p:spPr>
        <p:txBody>
          <a:bodyPr>
            <a:normAutofit/>
          </a:bodyPr>
          <a:lstStyle/>
          <a:p>
            <a:pPr marL="514350" indent="-514350" algn="l">
              <a:buAutoNum type="arabicPeriod"/>
            </a:pPr>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Listen 1.1 and </a:t>
            </a:r>
            <a:r>
              <a:rPr lang="en-GB" sz="2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discuss</a:t>
            </a:r>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 the statements</a:t>
            </a:r>
          </a:p>
          <a:p>
            <a:pPr marL="514350" indent="-514350" algn="l">
              <a:buAutoNum type="arabicPeriod"/>
            </a:pPr>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Listen to 1.2, do the students agree or disagree?</a:t>
            </a:r>
          </a:p>
        </p:txBody>
      </p:sp>
      <p:sp>
        <p:nvSpPr>
          <p:cNvPr id="8" name="TextBox 7"/>
          <p:cNvSpPr txBox="1"/>
          <p:nvPr/>
        </p:nvSpPr>
        <p:spPr>
          <a:xfrm>
            <a:off x="0" y="-38100"/>
            <a:ext cx="9144000" cy="430887"/>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1.1: </a:t>
            </a:r>
            <a:r>
              <a:rPr lang="en-US" sz="1100" b="1" i="1" dirty="0" smtClean="0">
                <a:solidFill>
                  <a:schemeClr val="bg1"/>
                </a:solidFill>
              </a:rPr>
              <a:t>Activating Knowledge</a:t>
            </a:r>
            <a:r>
              <a:rPr lang="en-US" sz="1100" i="1" dirty="0" smtClean="0">
                <a:solidFill>
                  <a:schemeClr val="bg1"/>
                </a:solidFill>
              </a:rPr>
              <a:t> – Developing Vocab. – Building Connections between words</a:t>
            </a:r>
          </a:p>
          <a:p>
            <a:r>
              <a:rPr lang="en-US" sz="1100" i="1" dirty="0" smtClean="0">
                <a:solidFill>
                  <a:schemeClr val="bg1"/>
                </a:solidFill>
              </a:rPr>
              <a:t>1.2: </a:t>
            </a:r>
            <a:r>
              <a:rPr lang="en-US" sz="1100" i="1" dirty="0">
                <a:solidFill>
                  <a:schemeClr val="bg1"/>
                </a:solidFill>
              </a:rPr>
              <a:t>Activating </a:t>
            </a:r>
            <a:r>
              <a:rPr lang="en-US" sz="1100" i="1" dirty="0" smtClean="0">
                <a:solidFill>
                  <a:schemeClr val="bg1"/>
                </a:solidFill>
              </a:rPr>
              <a:t>background knowledge – Understanding introductions – Understanding words in context – Transferring information – E. Rem..</a:t>
            </a:r>
            <a:endParaRPr lang="en-US" sz="1100" i="1" dirty="0">
              <a:solidFill>
                <a:schemeClr val="bg1"/>
              </a:solidFill>
            </a:endParaRPr>
          </a:p>
        </p:txBody>
      </p:sp>
      <p:sp>
        <p:nvSpPr>
          <p:cNvPr id="6" name="TextBox 5"/>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i="1" dirty="0" smtClean="0">
                <a:solidFill>
                  <a:schemeClr val="bg1"/>
                </a:solidFill>
              </a:rPr>
              <a:t>Theme: Education, Skill: Listening, Lessons: </a:t>
            </a:r>
            <a:r>
              <a:rPr lang="en-US" sz="1200" b="1" i="1" dirty="0" smtClean="0">
                <a:solidFill>
                  <a:schemeClr val="bg1"/>
                </a:solidFill>
              </a:rPr>
              <a:t>1.1. </a:t>
            </a:r>
            <a:r>
              <a:rPr lang="en-US" sz="1200" b="1" i="1" dirty="0">
                <a:solidFill>
                  <a:schemeClr val="bg1"/>
                </a:solidFill>
              </a:rPr>
              <a:t>Vocabulary for </a:t>
            </a:r>
            <a:r>
              <a:rPr lang="en-US" sz="1200" b="1" i="1" dirty="0" smtClean="0">
                <a:solidFill>
                  <a:schemeClr val="bg1"/>
                </a:solidFill>
              </a:rPr>
              <a:t>Listening</a:t>
            </a:r>
            <a:r>
              <a:rPr lang="en-US" sz="1200" i="1" dirty="0" smtClean="0">
                <a:solidFill>
                  <a:schemeClr val="bg1"/>
                </a:solidFill>
              </a:rPr>
              <a:t> – 1.2</a:t>
            </a:r>
            <a:r>
              <a:rPr lang="en-US" sz="1200" i="1" dirty="0">
                <a:solidFill>
                  <a:schemeClr val="bg1"/>
                </a:solidFill>
              </a:rPr>
              <a:t>. Real-time Listening </a:t>
            </a:r>
            <a:r>
              <a:rPr lang="en-US" sz="1200" i="1" dirty="0" smtClean="0">
                <a:solidFill>
                  <a:schemeClr val="bg1"/>
                </a:solidFill>
              </a:rPr>
              <a:t>		   	       5 of 38</a:t>
            </a:r>
            <a:endParaRPr lang="en-US" sz="1200" i="1" dirty="0">
              <a:solidFill>
                <a:schemeClr val="bg1"/>
              </a:solidFill>
            </a:endParaRPr>
          </a:p>
        </p:txBody>
      </p:sp>
    </p:spTree>
    <p:extLst>
      <p:ext uri="{BB962C8B-B14F-4D97-AF65-F5344CB8AC3E}">
        <p14:creationId xmlns:p14="http://schemas.microsoft.com/office/powerpoint/2010/main" val="1694233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77214"/>
            <a:ext cx="7772400" cy="1225021"/>
          </a:xfrm>
        </p:spPr>
        <p:txBody>
          <a:bodyPr>
            <a:normAutofit/>
          </a:bodyPr>
          <a:lstStyle/>
          <a:p>
            <a:pPr marL="457200" indent="-457200"/>
            <a:r>
              <a:rPr lang="en-GB" sz="3200" dirty="0" smtClean="0">
                <a:latin typeface="Tahoma" panose="020B0604030504040204" pitchFamily="34" charset="0"/>
                <a:ea typeface="Tahoma" panose="020B0604030504040204" pitchFamily="34" charset="0"/>
                <a:cs typeface="Tahoma" panose="020B0604030504040204" pitchFamily="34" charset="0"/>
              </a:rPr>
              <a:t>B. Developing vocabulary:</a:t>
            </a:r>
          </a:p>
        </p:txBody>
      </p:sp>
      <p:sp>
        <p:nvSpPr>
          <p:cNvPr id="3" name="Subtitle 2"/>
          <p:cNvSpPr>
            <a:spLocks noGrp="1"/>
          </p:cNvSpPr>
          <p:nvPr>
            <p:ph type="subTitle" idx="1"/>
          </p:nvPr>
        </p:nvSpPr>
        <p:spPr>
          <a:xfrm>
            <a:off x="1371600" y="1257300"/>
            <a:ext cx="6400800" cy="3886200"/>
          </a:xfrm>
        </p:spPr>
        <p:txBody>
          <a:bodyPr>
            <a:noAutofit/>
          </a:bodyPr>
          <a:lstStyle/>
          <a:p>
            <a:pPr marL="457200" indent="-457200" algn="l"/>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1. Complete each sentence with a word</a:t>
            </a:r>
          </a:p>
          <a:p>
            <a:pPr marL="514350" indent="-514350" algn="l">
              <a:buAutoNum type="alphaLcPeriod"/>
            </a:pPr>
            <a:r>
              <a:rPr lang="en-GB"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Academic</a:t>
            </a:r>
          </a:p>
          <a:p>
            <a:pPr marL="514350" indent="-514350" algn="l">
              <a:buAutoNum type="alphaLcPeriod"/>
            </a:pPr>
            <a:r>
              <a:rPr lang="en-GB"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Semester</a:t>
            </a:r>
          </a:p>
          <a:p>
            <a:pPr marL="514350" indent="-514350" algn="l">
              <a:buAutoNum type="alphaLcPeriod"/>
            </a:pPr>
            <a:r>
              <a:rPr lang="en-GB"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Faculty</a:t>
            </a:r>
          </a:p>
          <a:p>
            <a:pPr marL="514350" indent="-514350" algn="l">
              <a:buAutoNum type="alphaLcPeriod"/>
            </a:pPr>
            <a:r>
              <a:rPr lang="en-GB"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Lecturer</a:t>
            </a:r>
          </a:p>
          <a:p>
            <a:pPr marL="514350" indent="-514350" algn="l">
              <a:buAutoNum type="alphaLcPeriod"/>
            </a:pPr>
            <a:r>
              <a:rPr lang="en-GB"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Staff</a:t>
            </a:r>
          </a:p>
          <a:p>
            <a:pPr marL="514350" indent="-514350" algn="l">
              <a:buAutoNum type="alphaLcPeriod"/>
            </a:pPr>
            <a:r>
              <a:rPr lang="en-GB"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Accommodation</a:t>
            </a:r>
          </a:p>
          <a:p>
            <a:pPr marL="514350" indent="-514350" algn="l">
              <a:buAutoNum type="alphaLcPeriod"/>
            </a:pPr>
            <a:r>
              <a:rPr lang="en-GB"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Campus</a:t>
            </a:r>
          </a:p>
          <a:p>
            <a:pPr marL="514350" indent="-514350" algn="l">
              <a:buAutoNum type="alphaLcPeriod"/>
            </a:pPr>
            <a:r>
              <a:rPr lang="en-GB"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Fresher</a:t>
            </a:r>
          </a:p>
          <a:p>
            <a:pPr algn="l"/>
            <a:endPar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2. Listen to 1.3 to check</a:t>
            </a:r>
            <a:endParaRPr lang="en-GB"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0" y="-38100"/>
            <a:ext cx="9144000" cy="430887"/>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1.1: Activating </a:t>
            </a:r>
            <a:r>
              <a:rPr lang="en-US" sz="1100" i="1" dirty="0" smtClean="0">
                <a:solidFill>
                  <a:schemeClr val="bg1"/>
                </a:solidFill>
              </a:rPr>
              <a:t>Knowledge – </a:t>
            </a:r>
            <a:r>
              <a:rPr lang="en-US" sz="1100" b="1" i="1" dirty="0" smtClean="0">
                <a:solidFill>
                  <a:schemeClr val="bg1"/>
                </a:solidFill>
              </a:rPr>
              <a:t>Developing Vocab.</a:t>
            </a:r>
            <a:r>
              <a:rPr lang="en-US" sz="1100" i="1" dirty="0" smtClean="0">
                <a:solidFill>
                  <a:schemeClr val="bg1"/>
                </a:solidFill>
              </a:rPr>
              <a:t> – Building Connections between words</a:t>
            </a:r>
          </a:p>
          <a:p>
            <a:r>
              <a:rPr lang="en-US" sz="1100" i="1" dirty="0" smtClean="0">
                <a:solidFill>
                  <a:schemeClr val="bg1"/>
                </a:solidFill>
              </a:rPr>
              <a:t>1.2: </a:t>
            </a:r>
            <a:r>
              <a:rPr lang="en-US" sz="1100" i="1" dirty="0">
                <a:solidFill>
                  <a:schemeClr val="bg1"/>
                </a:solidFill>
              </a:rPr>
              <a:t>Activating </a:t>
            </a:r>
            <a:r>
              <a:rPr lang="en-US" sz="1100" i="1" dirty="0" smtClean="0">
                <a:solidFill>
                  <a:schemeClr val="bg1"/>
                </a:solidFill>
              </a:rPr>
              <a:t>background knowledge – Understanding introductions – Understanding words in context – Transferring information – E. Rem..</a:t>
            </a:r>
            <a:endParaRPr lang="en-US" sz="1100" i="1" dirty="0">
              <a:solidFill>
                <a:schemeClr val="bg1"/>
              </a:solidFill>
            </a:endParaRPr>
          </a:p>
        </p:txBody>
      </p:sp>
      <p:sp>
        <p:nvSpPr>
          <p:cNvPr id="6" name="TextBox 5"/>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i="1" dirty="0" smtClean="0">
                <a:solidFill>
                  <a:schemeClr val="bg1"/>
                </a:solidFill>
              </a:rPr>
              <a:t>Theme: Education, Skill: Listening, Lessons: </a:t>
            </a:r>
            <a:r>
              <a:rPr lang="en-US" sz="1200" b="1" i="1" dirty="0" smtClean="0">
                <a:solidFill>
                  <a:schemeClr val="bg1"/>
                </a:solidFill>
              </a:rPr>
              <a:t>1.1. </a:t>
            </a:r>
            <a:r>
              <a:rPr lang="en-US" sz="1200" b="1" i="1" dirty="0">
                <a:solidFill>
                  <a:schemeClr val="bg1"/>
                </a:solidFill>
              </a:rPr>
              <a:t>Vocabulary for </a:t>
            </a:r>
            <a:r>
              <a:rPr lang="en-US" sz="1200" b="1" i="1" dirty="0" smtClean="0">
                <a:solidFill>
                  <a:schemeClr val="bg1"/>
                </a:solidFill>
              </a:rPr>
              <a:t>Listening</a:t>
            </a:r>
            <a:r>
              <a:rPr lang="en-US" sz="1200" i="1" dirty="0" smtClean="0">
                <a:solidFill>
                  <a:schemeClr val="bg1"/>
                </a:solidFill>
              </a:rPr>
              <a:t> – 1.2</a:t>
            </a:r>
            <a:r>
              <a:rPr lang="en-US" sz="1200" i="1" dirty="0">
                <a:solidFill>
                  <a:schemeClr val="bg1"/>
                </a:solidFill>
              </a:rPr>
              <a:t>. Real-time Listening </a:t>
            </a:r>
            <a:r>
              <a:rPr lang="en-US" sz="1200" i="1" dirty="0" smtClean="0">
                <a:solidFill>
                  <a:schemeClr val="bg1"/>
                </a:solidFill>
              </a:rPr>
              <a:t>		   	       6 of 38</a:t>
            </a:r>
            <a:endParaRPr lang="en-US" sz="1200" i="1" dirty="0">
              <a:solidFill>
                <a:schemeClr val="bg1"/>
              </a:solidFill>
            </a:endParaRPr>
          </a:p>
        </p:txBody>
      </p:sp>
    </p:spTree>
    <p:extLst>
      <p:ext uri="{BB962C8B-B14F-4D97-AF65-F5344CB8AC3E}">
        <p14:creationId xmlns:p14="http://schemas.microsoft.com/office/powerpoint/2010/main" val="61331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77214"/>
            <a:ext cx="7772400" cy="1225021"/>
          </a:xfrm>
        </p:spPr>
        <p:txBody>
          <a:bodyPr>
            <a:normAutofit/>
          </a:bodyPr>
          <a:lstStyle/>
          <a:p>
            <a:pPr marL="457200" indent="-457200"/>
            <a:r>
              <a:rPr lang="en-GB" sz="3200" dirty="0" smtClean="0">
                <a:latin typeface="Tahoma" panose="020B0604030504040204" pitchFamily="34" charset="0"/>
                <a:ea typeface="Tahoma" panose="020B0604030504040204" pitchFamily="34" charset="0"/>
                <a:cs typeface="Tahoma" panose="020B0604030504040204" pitchFamily="34" charset="0"/>
              </a:rPr>
              <a:t>C. Building connections between words:</a:t>
            </a:r>
          </a:p>
        </p:txBody>
      </p:sp>
      <p:sp>
        <p:nvSpPr>
          <p:cNvPr id="3" name="Subtitle 2"/>
          <p:cNvSpPr>
            <a:spLocks noGrp="1"/>
          </p:cNvSpPr>
          <p:nvPr>
            <p:ph type="subTitle" idx="1"/>
          </p:nvPr>
        </p:nvSpPr>
        <p:spPr>
          <a:xfrm>
            <a:off x="1371600" y="1397000"/>
            <a:ext cx="6400800" cy="3873500"/>
          </a:xfrm>
        </p:spPr>
        <p:txBody>
          <a:bodyPr>
            <a:noAutofit/>
          </a:bodyPr>
          <a:lstStyle/>
          <a:p>
            <a:pPr algn="l"/>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Listen 1.4 and find the connection of each pair</a:t>
            </a:r>
          </a:p>
          <a:p>
            <a:pPr marL="457200" indent="-457200" algn="l">
              <a:buAutoNum type="arabicPeriod"/>
            </a:pP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They are both subjects.</a:t>
            </a:r>
          </a:p>
          <a:p>
            <a:pPr marL="457200" indent="-457200" algn="l">
              <a:buAutoNum type="arabicPeriod"/>
            </a:pP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They are opposites.</a:t>
            </a:r>
          </a:p>
          <a:p>
            <a:pPr marL="457200" indent="-457200" algn="l">
              <a:buAutoNum type="arabicPeriod"/>
            </a:pP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 lecturer teaches at a university, but a teacher works in a school.</a:t>
            </a:r>
          </a:p>
          <a:p>
            <a:pPr marL="457200" indent="-457200" algn="l">
              <a:buAutoNum type="arabicPeriod"/>
            </a:pPr>
            <a:r>
              <a:rPr lang="en-GB" sz="2000"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In charge of</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goes with a place or a group of people, whereas </a:t>
            </a:r>
            <a:r>
              <a:rPr lang="en-GB" sz="2000"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responsible for</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goes with an action or a thing.</a:t>
            </a:r>
          </a:p>
          <a:p>
            <a:pPr marL="457200" indent="-457200" algn="l">
              <a:buAutoNum type="arabicPeriod"/>
            </a:pP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They both mean the manager of something.</a:t>
            </a:r>
          </a:p>
          <a:p>
            <a:pPr marL="457200" indent="-457200" algn="l">
              <a:buAutoNum type="arabicPeriod"/>
            </a:pP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They are both places to live, but hall of residence is a special place for students.</a:t>
            </a:r>
          </a:p>
        </p:txBody>
      </p:sp>
      <p:sp>
        <p:nvSpPr>
          <p:cNvPr id="8" name="TextBox 7"/>
          <p:cNvSpPr txBox="1"/>
          <p:nvPr/>
        </p:nvSpPr>
        <p:spPr>
          <a:xfrm>
            <a:off x="0" y="-38100"/>
            <a:ext cx="9144000" cy="430887"/>
          </a:xfrm>
          <a:prstGeom prst="rect">
            <a:avLst/>
          </a:prstGeom>
          <a:solidFill>
            <a:schemeClr val="tx2">
              <a:lumMod val="60000"/>
              <a:lumOff val="40000"/>
            </a:schemeClr>
          </a:solidFill>
        </p:spPr>
        <p:txBody>
          <a:bodyPr wrap="square" rtlCol="0">
            <a:spAutoFit/>
          </a:bodyPr>
          <a:lstStyle/>
          <a:p>
            <a:r>
              <a:rPr lang="en-US" sz="1100" i="1" dirty="0">
                <a:solidFill>
                  <a:schemeClr val="bg1"/>
                </a:solidFill>
              </a:rPr>
              <a:t>1.1: Activating </a:t>
            </a:r>
            <a:r>
              <a:rPr lang="en-US" sz="1100" i="1" dirty="0" smtClean="0">
                <a:solidFill>
                  <a:schemeClr val="bg1"/>
                </a:solidFill>
              </a:rPr>
              <a:t>Knowledge – Developing Vocab. – </a:t>
            </a:r>
            <a:r>
              <a:rPr lang="en-US" sz="1100" b="1" i="1" dirty="0" smtClean="0">
                <a:solidFill>
                  <a:schemeClr val="bg1"/>
                </a:solidFill>
              </a:rPr>
              <a:t>Building Connections between words</a:t>
            </a:r>
          </a:p>
          <a:p>
            <a:r>
              <a:rPr lang="en-US" sz="1100" i="1" dirty="0" smtClean="0">
                <a:solidFill>
                  <a:schemeClr val="bg1"/>
                </a:solidFill>
              </a:rPr>
              <a:t>1.2: </a:t>
            </a:r>
            <a:r>
              <a:rPr lang="en-US" sz="1100" i="1" dirty="0">
                <a:solidFill>
                  <a:schemeClr val="bg1"/>
                </a:solidFill>
              </a:rPr>
              <a:t>Activating </a:t>
            </a:r>
            <a:r>
              <a:rPr lang="en-US" sz="1100" i="1" dirty="0" smtClean="0">
                <a:solidFill>
                  <a:schemeClr val="bg1"/>
                </a:solidFill>
              </a:rPr>
              <a:t>background knowledge – Understanding introductions – Understanding words in context – Transferring information – E. Rem..</a:t>
            </a:r>
            <a:endParaRPr lang="en-US" sz="1100" i="1" dirty="0">
              <a:solidFill>
                <a:schemeClr val="bg1"/>
              </a:solidFill>
            </a:endParaRPr>
          </a:p>
        </p:txBody>
      </p:sp>
      <p:sp>
        <p:nvSpPr>
          <p:cNvPr id="6" name="TextBox 5"/>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p>
            <a:r>
              <a:rPr lang="en-US" sz="1200" i="1" dirty="0" smtClean="0">
                <a:solidFill>
                  <a:schemeClr val="bg1"/>
                </a:solidFill>
              </a:rPr>
              <a:t>Theme: Education, Skill: Listening, Lessons: </a:t>
            </a:r>
            <a:r>
              <a:rPr lang="en-US" sz="1200" b="1" i="1" dirty="0" smtClean="0">
                <a:solidFill>
                  <a:schemeClr val="bg1"/>
                </a:solidFill>
              </a:rPr>
              <a:t>1.1. </a:t>
            </a:r>
            <a:r>
              <a:rPr lang="en-US" sz="1200" b="1" i="1" dirty="0">
                <a:solidFill>
                  <a:schemeClr val="bg1"/>
                </a:solidFill>
              </a:rPr>
              <a:t>Vocabulary for </a:t>
            </a:r>
            <a:r>
              <a:rPr lang="en-US" sz="1200" b="1" i="1" dirty="0" smtClean="0">
                <a:solidFill>
                  <a:schemeClr val="bg1"/>
                </a:solidFill>
              </a:rPr>
              <a:t>Listening</a:t>
            </a:r>
            <a:r>
              <a:rPr lang="en-US" sz="1200" i="1" dirty="0" smtClean="0">
                <a:solidFill>
                  <a:schemeClr val="bg1"/>
                </a:solidFill>
              </a:rPr>
              <a:t> – 1.2</a:t>
            </a:r>
            <a:r>
              <a:rPr lang="en-US" sz="1200" i="1" dirty="0">
                <a:solidFill>
                  <a:schemeClr val="bg1"/>
                </a:solidFill>
              </a:rPr>
              <a:t>. Real-time Listening </a:t>
            </a:r>
            <a:r>
              <a:rPr lang="en-US" sz="1200" i="1" dirty="0" smtClean="0">
                <a:solidFill>
                  <a:schemeClr val="bg1"/>
                </a:solidFill>
              </a:rPr>
              <a:t>		   	       7 of 38</a:t>
            </a:r>
            <a:endParaRPr lang="en-US" sz="1200" i="1" dirty="0">
              <a:solidFill>
                <a:schemeClr val="bg1"/>
              </a:solidFill>
            </a:endParaRPr>
          </a:p>
        </p:txBody>
      </p:sp>
    </p:spTree>
    <p:extLst>
      <p:ext uri="{BB962C8B-B14F-4D97-AF65-F5344CB8AC3E}">
        <p14:creationId xmlns:p14="http://schemas.microsoft.com/office/powerpoint/2010/main" val="300078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3853</Words>
  <Application>Microsoft Office PowerPoint</Application>
  <PresentationFormat>On-screen Show (16:10)</PresentationFormat>
  <Paragraphs>490</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Adobe Song Std L</vt:lpstr>
      <vt:lpstr>Arial</vt:lpstr>
      <vt:lpstr>Calibri</vt:lpstr>
      <vt:lpstr>Tahoma</vt:lpstr>
      <vt:lpstr>Office Theme</vt:lpstr>
      <vt:lpstr>English for University Students (EUS)</vt:lpstr>
      <vt:lpstr>recap</vt:lpstr>
      <vt:lpstr>PowerPoint Presentation</vt:lpstr>
      <vt:lpstr>The plan for this lesson:</vt:lpstr>
      <vt:lpstr>Objectives of this lesson:</vt:lpstr>
      <vt:lpstr>1.1 Vocabulary for listening:</vt:lpstr>
      <vt:lpstr>A. Activating Knowledge:</vt:lpstr>
      <vt:lpstr>B. Developing vocabulary:</vt:lpstr>
      <vt:lpstr>C. Building connections between words:</vt:lpstr>
      <vt:lpstr>General English For University Students (GEfUS)</vt:lpstr>
      <vt:lpstr>The plan for this lesson:</vt:lpstr>
      <vt:lpstr>Objectives of this lesson:</vt:lpstr>
      <vt:lpstr>Real-time listening:  A. Activating background knowledge</vt:lpstr>
      <vt:lpstr>Real-time listening:  B. Understanding introductions:</vt:lpstr>
      <vt:lpstr>Real-time listening:  B. Understanding introductions:</vt:lpstr>
      <vt:lpstr>Real-time listening: C. Understanding words in context</vt:lpstr>
      <vt:lpstr>Real-time listening: C. Understanding words in context</vt:lpstr>
      <vt:lpstr>Real-time listening:  D. Transferring information:</vt:lpstr>
      <vt:lpstr>Real-time listening:  D. Transferring information:</vt:lpstr>
      <vt:lpstr>Real-time listening:  E. Remembering real-world knowledge:</vt:lpstr>
      <vt:lpstr>General English For University Students (GEfUS)</vt:lpstr>
      <vt:lpstr>Objectives of this lesson:</vt:lpstr>
      <vt:lpstr>Warm-up</vt:lpstr>
      <vt:lpstr>Learning new listening skills:  A. Reviewing key words</vt:lpstr>
      <vt:lpstr>Learning new listening skills:  A. Reviewing key words</vt:lpstr>
      <vt:lpstr>Learning new listening skills:  B. Identifying a new skill:</vt:lpstr>
      <vt:lpstr>Learning new listening skills:  B. Identifying a new skill:</vt:lpstr>
      <vt:lpstr>Learning new listening skills:  B. Identifying a new skill:</vt:lpstr>
      <vt:lpstr>Learning new listening skills: C. Listening for definitions:</vt:lpstr>
      <vt:lpstr>Learning new listening skills: C. Listening for definitions:</vt:lpstr>
      <vt:lpstr>Learning new listening skills:  D. Identifying consonant sounds:</vt:lpstr>
      <vt:lpstr>Learning new listening skills:  E. Identifying vowel sounds :</vt:lpstr>
      <vt:lpstr>Learning new listening skills:  E. Identifying vowel sounds :</vt:lpstr>
      <vt:lpstr>1.5 Applying new listening skills Living and studying in Britain</vt:lpstr>
      <vt:lpstr>1.5 Applying new listening skills Living and studying in Britain</vt:lpstr>
      <vt:lpstr>1.5 Applying new listening skills Living and studying in Britain</vt:lpstr>
      <vt:lpstr>1.5 Applying new listening skills Living and studying in Britain</vt:lpstr>
      <vt:lpstr>1.5 Applying new listening skills Living and studying in Britain</vt:lpstr>
      <vt:lpstr>1.5 Applying new listening skills Living and studying in Britain</vt:lpstr>
      <vt:lpstr>Any question(s)?</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English For University Students (GEfUS)</dc:title>
  <dc:creator>Rozgar Omar</dc:creator>
  <cp:lastModifiedBy>Rozgar Omar</cp:lastModifiedBy>
  <cp:revision>65</cp:revision>
  <dcterms:created xsi:type="dcterms:W3CDTF">2013-12-03T16:01:48Z</dcterms:created>
  <dcterms:modified xsi:type="dcterms:W3CDTF">2022-02-07T06:19:37Z</dcterms:modified>
</cp:coreProperties>
</file>