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 autoAdjust="0"/>
    <p:restoredTop sz="88610" autoAdjust="0"/>
  </p:normalViewPr>
  <p:slideViewPr>
    <p:cSldViewPr>
      <p:cViewPr varScale="1">
        <p:scale>
          <a:sx n="77" d="100"/>
          <a:sy n="77" d="100"/>
        </p:scale>
        <p:origin x="936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09/12/2018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36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09/12/2018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09/12/2018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95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09/12/2018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09/12/2018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82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09/12/2018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1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09/12/2018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76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09/12/2018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88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09/12/2018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77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09/12/2018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34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A68-6675-4F7E-9561-DB62FE0FE037}" type="datetimeFigureOut">
              <a:rPr lang="en-GB" smtClean="0"/>
              <a:pPr/>
              <a:t>09/12/2018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24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DA68-6675-4F7E-9561-DB62FE0FE037}" type="datetimeFigureOut">
              <a:rPr lang="en-GB" smtClean="0"/>
              <a:pPr/>
              <a:t>09/12/2018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26ACD-1A23-4DCF-A06C-968F00A4F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03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57233"/>
            <a:ext cx="4608512" cy="180020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English For University Students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(GEfUS)</a:t>
            </a: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97493"/>
            <a:ext cx="4326632" cy="1901507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Theme: Education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 of education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(Vocabulary for speaking)</a:t>
            </a:r>
          </a:p>
          <a:p>
            <a:endParaRPr lang="en-GB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7227"/>
            <a:ext cx="4122922" cy="46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42900"/>
            <a:ext cx="5257800" cy="122502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Real-time speaking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Previewing vocabulary: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334000" y="685792"/>
          <a:ext cx="3200400" cy="4686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02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√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children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√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level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√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nursery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√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primary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√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secondary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√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√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school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√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sixth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√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Theme: Education</a:t>
            </a:r>
            <a:r>
              <a:rPr lang="en-US" sz="1200" i="1" dirty="0" smtClean="0">
                <a:solidFill>
                  <a:schemeClr val="bg1"/>
                </a:solidFill>
              </a:rPr>
              <a:t>, </a:t>
            </a:r>
            <a:r>
              <a:rPr lang="en-US" sz="1200" b="1" i="1" dirty="0" smtClean="0">
                <a:solidFill>
                  <a:schemeClr val="bg1"/>
                </a:solidFill>
              </a:rPr>
              <a:t>Skill: 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1.7. Real-time speaking</a:t>
            </a:r>
            <a:r>
              <a:rPr lang="en-US" sz="1200" i="1" dirty="0" smtClean="0">
                <a:solidFill>
                  <a:schemeClr val="bg1"/>
                </a:solidFill>
              </a:rPr>
              <a:t>				 	      </a:t>
            </a:r>
            <a:r>
              <a:rPr lang="en-US" sz="1200" i="1" dirty="0" smtClean="0">
                <a:solidFill>
                  <a:schemeClr val="bg1"/>
                </a:solidFill>
              </a:rPr>
              <a:t>10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38100"/>
            <a:ext cx="9144000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1.7: </a:t>
            </a:r>
            <a:r>
              <a:rPr lang="en-US" sz="1100" b="1" i="1" dirty="0" smtClean="0">
                <a:solidFill>
                  <a:schemeClr val="bg1"/>
                </a:solidFill>
              </a:rPr>
              <a:t>Previewing vocab.</a:t>
            </a:r>
            <a:r>
              <a:rPr lang="en-US" sz="1100" i="1" dirty="0" smtClean="0">
                <a:solidFill>
                  <a:schemeClr val="bg1"/>
                </a:solidFill>
              </a:rPr>
              <a:t> – Hearing a model – Practicing a model – Producing a model</a:t>
            </a:r>
          </a:p>
        </p:txBody>
      </p:sp>
    </p:spTree>
    <p:extLst>
      <p:ext uri="{BB962C8B-B14F-4D97-AF65-F5344CB8AC3E}">
        <p14:creationId xmlns:p14="http://schemas.microsoft.com/office/powerpoint/2010/main" val="134561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Real-time speaking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Hearing a model: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638300"/>
          <a:ext cx="7848600" cy="3795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9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</a:t>
                      </a:r>
                      <a:r>
                        <a:rPr lang="en-US" sz="2000" baseline="0" dirty="0" smtClean="0"/>
                        <a:t> of school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Exams at the end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4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62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339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4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Theme: Education</a:t>
            </a:r>
            <a:r>
              <a:rPr lang="en-US" sz="1200" i="1" dirty="0" smtClean="0">
                <a:solidFill>
                  <a:schemeClr val="bg1"/>
                </a:solidFill>
              </a:rPr>
              <a:t>, </a:t>
            </a:r>
            <a:r>
              <a:rPr lang="en-US" sz="1200" b="1" i="1" dirty="0" smtClean="0">
                <a:solidFill>
                  <a:schemeClr val="bg1"/>
                </a:solidFill>
              </a:rPr>
              <a:t>Skill: 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1.7 Real-time speaking				 	      </a:t>
            </a:r>
            <a:r>
              <a:rPr lang="en-US" sz="1200" i="1" dirty="0" smtClean="0">
                <a:solidFill>
                  <a:schemeClr val="bg1"/>
                </a:solidFill>
              </a:rPr>
              <a:t>11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38100"/>
            <a:ext cx="9144000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1.7: Previewing </a:t>
            </a:r>
            <a:r>
              <a:rPr lang="en-US" sz="1100" i="1" dirty="0" smtClean="0">
                <a:solidFill>
                  <a:schemeClr val="bg1"/>
                </a:solidFill>
              </a:rPr>
              <a:t>vocab. – </a:t>
            </a:r>
            <a:r>
              <a:rPr lang="en-US" sz="1100" b="1" i="1" dirty="0" smtClean="0">
                <a:solidFill>
                  <a:schemeClr val="bg1"/>
                </a:solidFill>
              </a:rPr>
              <a:t>Hearing a model</a:t>
            </a:r>
            <a:r>
              <a:rPr lang="en-US" sz="1100" i="1" dirty="0" smtClean="0">
                <a:solidFill>
                  <a:schemeClr val="bg1"/>
                </a:solidFill>
              </a:rPr>
              <a:t> – Practicing a model – Producing a model</a:t>
            </a:r>
          </a:p>
        </p:txBody>
      </p:sp>
    </p:spTree>
    <p:extLst>
      <p:ext uri="{BB962C8B-B14F-4D97-AF65-F5344CB8AC3E}">
        <p14:creationId xmlns:p14="http://schemas.microsoft.com/office/powerpoint/2010/main" val="7538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Real-time speaking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Hearing a model: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165879"/>
            <a:ext cx="7772400" cy="1225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Listen to the first part and complete Table 1, 1.20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Theme: Education</a:t>
            </a:r>
            <a:r>
              <a:rPr lang="en-US" sz="1200" i="1" dirty="0" smtClean="0">
                <a:solidFill>
                  <a:schemeClr val="bg1"/>
                </a:solidFill>
              </a:rPr>
              <a:t>, </a:t>
            </a:r>
            <a:r>
              <a:rPr lang="en-US" sz="1200" b="1" i="1" dirty="0" smtClean="0">
                <a:solidFill>
                  <a:schemeClr val="bg1"/>
                </a:solidFill>
              </a:rPr>
              <a:t>Skill: 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1.7. Real-time speaking</a:t>
            </a:r>
            <a:r>
              <a:rPr lang="en-US" sz="1200" i="1" dirty="0" smtClean="0">
                <a:solidFill>
                  <a:schemeClr val="bg1"/>
                </a:solidFill>
              </a:rPr>
              <a:t>				 	      </a:t>
            </a:r>
            <a:r>
              <a:rPr lang="en-US" sz="1200" i="1" dirty="0" smtClean="0">
                <a:solidFill>
                  <a:schemeClr val="bg1"/>
                </a:solidFill>
              </a:rPr>
              <a:t>12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38100"/>
            <a:ext cx="9144000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1.7: Previewing </a:t>
            </a:r>
            <a:r>
              <a:rPr lang="en-US" sz="1100" i="1" dirty="0" smtClean="0">
                <a:solidFill>
                  <a:schemeClr val="bg1"/>
                </a:solidFill>
              </a:rPr>
              <a:t>vocab. – </a:t>
            </a:r>
            <a:r>
              <a:rPr lang="en-US" sz="1100" b="1" i="1" dirty="0" smtClean="0">
                <a:solidFill>
                  <a:schemeClr val="bg1"/>
                </a:solidFill>
              </a:rPr>
              <a:t>Hearing a model </a:t>
            </a:r>
            <a:r>
              <a:rPr lang="en-US" sz="1100" i="1" dirty="0" smtClean="0">
                <a:solidFill>
                  <a:schemeClr val="bg1"/>
                </a:solidFill>
              </a:rPr>
              <a:t>– Practicing a model – Producing a model</a:t>
            </a:r>
          </a:p>
        </p:txBody>
      </p:sp>
    </p:spTree>
    <p:extLst>
      <p:ext uri="{BB962C8B-B14F-4D97-AF65-F5344CB8AC3E}">
        <p14:creationId xmlns:p14="http://schemas.microsoft.com/office/powerpoint/2010/main" val="5190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Real-time speaking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Hearing a model: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85900"/>
          <a:ext cx="7848600" cy="3858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9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</a:t>
                      </a:r>
                      <a:r>
                        <a:rPr lang="en-US" sz="2000" baseline="0" dirty="0" smtClean="0"/>
                        <a:t> of school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Exams at the end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427">
                <a:tc>
                  <a:txBody>
                    <a:bodyPr/>
                    <a:lstStyle/>
                    <a:p>
                      <a:r>
                        <a:rPr lang="en-US" dirty="0" smtClean="0"/>
                        <a:t>nursery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Three or four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Children do not take exams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62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 children don’t</a:t>
                      </a:r>
                      <a:r>
                        <a:rPr lang="en-US" baseline="0" dirty="0" smtClean="0"/>
                        <a:t> take exams, but a few take the 11+ exam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339"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twelve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Children take exams called GCSEs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427">
                <a:tc>
                  <a:txBody>
                    <a:bodyPr/>
                    <a:lstStyle/>
                    <a:p>
                      <a:r>
                        <a:rPr lang="en-US" dirty="0" smtClean="0"/>
                        <a:t>sixth</a:t>
                      </a:r>
                      <a:r>
                        <a:rPr lang="en-US" baseline="0" dirty="0" smtClean="0"/>
                        <a:t> 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seventeen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Teenagers take A</a:t>
                      </a:r>
                      <a:r>
                        <a:rPr lang="en-US" baseline="0" dirty="0" smtClean="0"/>
                        <a:t> levels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Theme: Education</a:t>
            </a:r>
            <a:r>
              <a:rPr lang="en-US" sz="1200" i="1" dirty="0" smtClean="0">
                <a:solidFill>
                  <a:schemeClr val="bg1"/>
                </a:solidFill>
              </a:rPr>
              <a:t>, </a:t>
            </a:r>
            <a:r>
              <a:rPr lang="en-US" sz="1200" b="1" i="1" dirty="0" smtClean="0">
                <a:solidFill>
                  <a:schemeClr val="bg1"/>
                </a:solidFill>
              </a:rPr>
              <a:t>Skill: 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1.7. Real-time speaking</a:t>
            </a:r>
            <a:r>
              <a:rPr lang="en-US" sz="1200" i="1" dirty="0" smtClean="0">
                <a:solidFill>
                  <a:schemeClr val="bg1"/>
                </a:solidFill>
              </a:rPr>
              <a:t>				 	      </a:t>
            </a:r>
            <a:r>
              <a:rPr lang="en-US" sz="1200" i="1" dirty="0" smtClean="0">
                <a:solidFill>
                  <a:schemeClr val="bg1"/>
                </a:solidFill>
              </a:rPr>
              <a:t>13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38100"/>
            <a:ext cx="9144000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1.7: Previewing </a:t>
            </a:r>
            <a:r>
              <a:rPr lang="en-US" sz="1100" i="1" dirty="0" smtClean="0">
                <a:solidFill>
                  <a:schemeClr val="bg1"/>
                </a:solidFill>
              </a:rPr>
              <a:t>vocab. – </a:t>
            </a:r>
            <a:r>
              <a:rPr lang="en-US" sz="1100" b="1" i="1" dirty="0" smtClean="0">
                <a:solidFill>
                  <a:schemeClr val="bg1"/>
                </a:solidFill>
              </a:rPr>
              <a:t>Hearing a model </a:t>
            </a:r>
            <a:r>
              <a:rPr lang="en-US" sz="1100" i="1" dirty="0" smtClean="0">
                <a:solidFill>
                  <a:schemeClr val="bg1"/>
                </a:solidFill>
              </a:rPr>
              <a:t>– Practicing a model – Producing a model</a:t>
            </a:r>
          </a:p>
        </p:txBody>
      </p:sp>
    </p:spTree>
    <p:extLst>
      <p:ext uri="{BB962C8B-B14F-4D97-AF65-F5344CB8AC3E}">
        <p14:creationId xmlns:p14="http://schemas.microsoft.com/office/powerpoint/2010/main" val="215265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Real-time speaking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Hearing a model: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165879"/>
            <a:ext cx="7772400" cy="1225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Which school(s) he went to? Which exam(s) he took? Listen to 1.21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Theme: Education</a:t>
            </a:r>
            <a:r>
              <a:rPr lang="en-US" sz="1200" i="1" dirty="0" smtClean="0">
                <a:solidFill>
                  <a:schemeClr val="bg1"/>
                </a:solidFill>
              </a:rPr>
              <a:t>, </a:t>
            </a:r>
            <a:r>
              <a:rPr lang="en-US" sz="1200" b="1" i="1" dirty="0" smtClean="0">
                <a:solidFill>
                  <a:schemeClr val="bg1"/>
                </a:solidFill>
              </a:rPr>
              <a:t>Skill: 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1.7. Real-time speaking</a:t>
            </a:r>
            <a:r>
              <a:rPr lang="en-US" sz="1200" i="1" dirty="0" smtClean="0">
                <a:solidFill>
                  <a:schemeClr val="bg1"/>
                </a:solidFill>
              </a:rPr>
              <a:t>				 	      </a:t>
            </a:r>
            <a:r>
              <a:rPr lang="en-US" sz="1200" i="1" dirty="0" smtClean="0">
                <a:solidFill>
                  <a:schemeClr val="bg1"/>
                </a:solidFill>
              </a:rPr>
              <a:t>14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38100"/>
            <a:ext cx="9144000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1.7: Previewing </a:t>
            </a:r>
            <a:r>
              <a:rPr lang="en-US" sz="1100" i="1" dirty="0" smtClean="0">
                <a:solidFill>
                  <a:schemeClr val="bg1"/>
                </a:solidFill>
              </a:rPr>
              <a:t>vocab. – </a:t>
            </a:r>
            <a:r>
              <a:rPr lang="en-US" sz="1100" b="1" i="1" dirty="0" smtClean="0">
                <a:solidFill>
                  <a:schemeClr val="bg1"/>
                </a:solidFill>
              </a:rPr>
              <a:t>Hearing a model</a:t>
            </a:r>
            <a:r>
              <a:rPr lang="en-US" sz="1100" i="1" dirty="0" smtClean="0">
                <a:solidFill>
                  <a:schemeClr val="bg1"/>
                </a:solidFill>
              </a:rPr>
              <a:t> – Practicing a model – Producing a model</a:t>
            </a:r>
          </a:p>
        </p:txBody>
      </p:sp>
    </p:spTree>
    <p:extLst>
      <p:ext uri="{BB962C8B-B14F-4D97-AF65-F5344CB8AC3E}">
        <p14:creationId xmlns:p14="http://schemas.microsoft.com/office/powerpoint/2010/main" val="7727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Real-time speaking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Hearing a model: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638300"/>
          <a:ext cx="7848600" cy="3858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9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</a:t>
                      </a:r>
                      <a:r>
                        <a:rPr lang="en-US" sz="2000" baseline="0" dirty="0" smtClean="0"/>
                        <a:t> of school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Exams at the end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427">
                <a:tc>
                  <a:txBody>
                    <a:bodyPr/>
                    <a:lstStyle/>
                    <a:p>
                      <a:r>
                        <a:rPr lang="en-US" dirty="0" smtClean="0"/>
                        <a:t>nursery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Three or four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Children do not take exams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62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</a:t>
                      </a:r>
                      <a:r>
                        <a:rPr lang="en-US" sz="2400" dirty="0" smtClean="0"/>
                        <a:t>  </a:t>
                      </a:r>
                      <a:r>
                        <a:rPr lang="en-US" sz="2400" b="1" dirty="0" smtClean="0"/>
                        <a:t>√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 children don’t</a:t>
                      </a:r>
                      <a:r>
                        <a:rPr lang="en-US" baseline="0" dirty="0" smtClean="0"/>
                        <a:t> take exams, but a few take the 11+ exam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339"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  </a:t>
                      </a:r>
                      <a:r>
                        <a:rPr lang="en-US" sz="2400" b="1" dirty="0" smtClean="0"/>
                        <a:t>√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twelve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Children take exams called GCSEs </a:t>
                      </a:r>
                      <a:r>
                        <a:rPr lang="en-US" sz="2400" b="1" dirty="0" smtClean="0"/>
                        <a:t>√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427">
                <a:tc>
                  <a:txBody>
                    <a:bodyPr/>
                    <a:lstStyle/>
                    <a:p>
                      <a:r>
                        <a:rPr lang="en-US" dirty="0" smtClean="0"/>
                        <a:t>sixth</a:t>
                      </a:r>
                      <a:r>
                        <a:rPr lang="en-US" baseline="0" dirty="0" smtClean="0"/>
                        <a:t> 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seventeen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Teenagers take A</a:t>
                      </a:r>
                      <a:r>
                        <a:rPr lang="en-US" baseline="0" dirty="0" smtClean="0"/>
                        <a:t> levels </a:t>
                      </a:r>
                      <a:r>
                        <a:rPr lang="en-US" dirty="0" smtClean="0"/>
                        <a:t> </a:t>
                      </a:r>
                      <a:r>
                        <a:rPr lang="en-US" sz="2400" b="1" dirty="0" smtClean="0"/>
                        <a:t>√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Theme: Education</a:t>
            </a:r>
            <a:r>
              <a:rPr lang="en-US" sz="1200" i="1" dirty="0" smtClean="0">
                <a:solidFill>
                  <a:schemeClr val="bg1"/>
                </a:solidFill>
              </a:rPr>
              <a:t>, </a:t>
            </a:r>
            <a:r>
              <a:rPr lang="en-US" sz="1200" b="1" i="1" dirty="0" smtClean="0">
                <a:solidFill>
                  <a:schemeClr val="bg1"/>
                </a:solidFill>
              </a:rPr>
              <a:t>Skill: 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1.7. Real-time speaking</a:t>
            </a:r>
            <a:r>
              <a:rPr lang="en-US" sz="1200" i="1" dirty="0" smtClean="0">
                <a:solidFill>
                  <a:schemeClr val="bg1"/>
                </a:solidFill>
              </a:rPr>
              <a:t>				 </a:t>
            </a:r>
            <a:r>
              <a:rPr lang="en-US" sz="1200" i="1" dirty="0" smtClean="0">
                <a:solidFill>
                  <a:schemeClr val="bg1"/>
                </a:solidFill>
              </a:rPr>
              <a:t>	      15 of 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38100"/>
            <a:ext cx="9144000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1.7: Previewing </a:t>
            </a:r>
            <a:r>
              <a:rPr lang="en-US" sz="1100" i="1" dirty="0" smtClean="0">
                <a:solidFill>
                  <a:schemeClr val="bg1"/>
                </a:solidFill>
              </a:rPr>
              <a:t>vocab. – </a:t>
            </a:r>
            <a:r>
              <a:rPr lang="en-US" sz="1100" b="1" i="1" dirty="0" smtClean="0">
                <a:solidFill>
                  <a:schemeClr val="bg1"/>
                </a:solidFill>
              </a:rPr>
              <a:t>Hearing a model </a:t>
            </a:r>
            <a:r>
              <a:rPr lang="en-US" sz="1100" i="1" dirty="0" smtClean="0">
                <a:solidFill>
                  <a:schemeClr val="bg1"/>
                </a:solidFill>
              </a:rPr>
              <a:t>– Practicing a model – Producing a model</a:t>
            </a:r>
          </a:p>
        </p:txBody>
      </p:sp>
    </p:spTree>
    <p:extLst>
      <p:ext uri="{BB962C8B-B14F-4D97-AF65-F5344CB8AC3E}">
        <p14:creationId xmlns:p14="http://schemas.microsoft.com/office/powerpoint/2010/main" val="26914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Real-time speaking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Hearing a model: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165879"/>
            <a:ext cx="7772400" cy="2596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does the speaker organize his talk?</a:t>
            </a:r>
          </a:p>
          <a:p>
            <a:pPr algn="l"/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The talk moves from the general to the specific. The information is given in chronological order.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GB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Which tense does he use in each part of the talk? Why?</a:t>
            </a:r>
          </a:p>
          <a:p>
            <a:pPr algn="l"/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The present simple tense is used for the first part (general info). The past simple is used for the second part (speaker’s experience).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Theme: Education</a:t>
            </a:r>
            <a:r>
              <a:rPr lang="en-US" sz="1200" i="1" dirty="0" smtClean="0">
                <a:solidFill>
                  <a:schemeClr val="bg1"/>
                </a:solidFill>
              </a:rPr>
              <a:t>, </a:t>
            </a:r>
            <a:r>
              <a:rPr lang="en-US" sz="1200" b="1" i="1" dirty="0" smtClean="0">
                <a:solidFill>
                  <a:schemeClr val="bg1"/>
                </a:solidFill>
              </a:rPr>
              <a:t>Skill: 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1.7. Real-time speaking</a:t>
            </a:r>
            <a:r>
              <a:rPr lang="en-US" sz="1200" i="1" dirty="0" smtClean="0">
                <a:solidFill>
                  <a:schemeClr val="bg1"/>
                </a:solidFill>
              </a:rPr>
              <a:t>				 	      </a:t>
            </a:r>
            <a:r>
              <a:rPr lang="en-US" sz="1200" i="1" dirty="0" smtClean="0">
                <a:solidFill>
                  <a:schemeClr val="bg1"/>
                </a:solidFill>
              </a:rPr>
              <a:t>16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38100"/>
            <a:ext cx="9144000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1.7: Previewing </a:t>
            </a:r>
            <a:r>
              <a:rPr lang="en-US" sz="1100" i="1" dirty="0" smtClean="0">
                <a:solidFill>
                  <a:schemeClr val="bg1"/>
                </a:solidFill>
              </a:rPr>
              <a:t>vocab. – </a:t>
            </a:r>
            <a:r>
              <a:rPr lang="en-US" sz="1100" b="1" i="1" dirty="0" smtClean="0">
                <a:solidFill>
                  <a:schemeClr val="bg1"/>
                </a:solidFill>
              </a:rPr>
              <a:t>Hearing a model </a:t>
            </a:r>
            <a:r>
              <a:rPr lang="en-US" sz="1100" i="1" dirty="0" smtClean="0">
                <a:solidFill>
                  <a:schemeClr val="bg1"/>
                </a:solidFill>
              </a:rPr>
              <a:t>– Practicing a model – Producing a model</a:t>
            </a:r>
          </a:p>
        </p:txBody>
      </p:sp>
    </p:spTree>
    <p:extLst>
      <p:ext uri="{BB962C8B-B14F-4D97-AF65-F5344CB8AC3E}">
        <p14:creationId xmlns:p14="http://schemas.microsoft.com/office/powerpoint/2010/main" val="31569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Real-time speaking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Practising a model: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62100"/>
            <a:ext cx="7086600" cy="3670920"/>
          </a:xfrm>
        </p:spPr>
        <p:txBody>
          <a:bodyPr>
            <a:noAutofit/>
          </a:bodyPr>
          <a:lstStyle/>
          <a:p>
            <a:pPr marL="571500" indent="-45720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 words are usually stressed, and stressed words are:</a:t>
            </a:r>
          </a:p>
          <a:p>
            <a:pPr marL="571500" indent="-457200" algn="l"/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1. louder</a:t>
            </a:r>
          </a:p>
          <a:p>
            <a:pPr marL="571500" indent="-457200" algn="l"/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2. slower</a:t>
            </a:r>
          </a:p>
          <a:p>
            <a:pPr marL="571500" indent="-457200" algn="l"/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3. higher in intonation</a:t>
            </a:r>
          </a:p>
          <a:p>
            <a:pPr marL="571500" indent="-457200" algn="l"/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1500" indent="-457200" algn="l"/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	Others such as prepositions and articles are usually unstressed, and unstressed words are:</a:t>
            </a:r>
          </a:p>
          <a:p>
            <a:pPr marL="571500" indent="-457200" algn="l"/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1. quieter</a:t>
            </a:r>
          </a:p>
          <a:p>
            <a:pPr marL="571500" indent="-457200" algn="l"/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2. faster</a:t>
            </a:r>
          </a:p>
          <a:p>
            <a:pPr marL="571500" indent="-457200" algn="l"/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3. lower in intonation</a:t>
            </a:r>
          </a:p>
          <a:p>
            <a:pPr marL="571500" indent="-457200" algn="l"/>
            <a:endParaRPr lang="en-GB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Theme: Education</a:t>
            </a:r>
            <a:r>
              <a:rPr lang="en-US" sz="1200" i="1" dirty="0" smtClean="0">
                <a:solidFill>
                  <a:schemeClr val="bg1"/>
                </a:solidFill>
              </a:rPr>
              <a:t>, </a:t>
            </a:r>
            <a:r>
              <a:rPr lang="en-US" sz="1200" b="1" i="1" dirty="0" smtClean="0">
                <a:solidFill>
                  <a:schemeClr val="bg1"/>
                </a:solidFill>
              </a:rPr>
              <a:t>Skill: 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1.7. Real-time speaking</a:t>
            </a:r>
            <a:r>
              <a:rPr lang="en-US" sz="1200" i="1" dirty="0" smtClean="0">
                <a:solidFill>
                  <a:schemeClr val="bg1"/>
                </a:solidFill>
              </a:rPr>
              <a:t>				 	      </a:t>
            </a:r>
            <a:r>
              <a:rPr lang="en-US" sz="1200" i="1" dirty="0" smtClean="0">
                <a:solidFill>
                  <a:schemeClr val="bg1"/>
                </a:solidFill>
              </a:rPr>
              <a:t>17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38100"/>
            <a:ext cx="9144000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1.7: Previewing </a:t>
            </a:r>
            <a:r>
              <a:rPr lang="en-US" sz="1100" i="1" dirty="0" smtClean="0">
                <a:solidFill>
                  <a:schemeClr val="bg1"/>
                </a:solidFill>
              </a:rPr>
              <a:t>vocab. – Hearing a model – </a:t>
            </a:r>
            <a:r>
              <a:rPr lang="en-US" sz="1100" b="1" i="1" dirty="0" smtClean="0">
                <a:solidFill>
                  <a:schemeClr val="bg1"/>
                </a:solidFill>
              </a:rPr>
              <a:t>Practicing a model </a:t>
            </a:r>
            <a:r>
              <a:rPr lang="en-US" sz="1100" i="1" dirty="0" smtClean="0">
                <a:solidFill>
                  <a:schemeClr val="bg1"/>
                </a:solidFill>
              </a:rPr>
              <a:t>– Producing a model</a:t>
            </a:r>
          </a:p>
        </p:txBody>
      </p:sp>
    </p:spTree>
    <p:extLst>
      <p:ext uri="{BB962C8B-B14F-4D97-AF65-F5344CB8AC3E}">
        <p14:creationId xmlns:p14="http://schemas.microsoft.com/office/powerpoint/2010/main" val="12981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Real-time speaking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Practising a model: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62100"/>
            <a:ext cx="7086600" cy="3670920"/>
          </a:xfrm>
        </p:spPr>
        <p:txBody>
          <a:bodyPr>
            <a:noAutofit/>
          </a:bodyPr>
          <a:lstStyle/>
          <a:p>
            <a:pPr marL="571500" indent="-457200" algn="l">
              <a:buAutoNum type="alphaLcPeriod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Britain has four kinds of school. They are nursery, primary, secondary and sixth form.</a:t>
            </a:r>
          </a:p>
          <a:p>
            <a:pPr marL="571500" indent="-457200" algn="l">
              <a:buAutoNum type="alphaLcPeriod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Children don’t take exams at nursery school.</a:t>
            </a:r>
          </a:p>
          <a:p>
            <a:pPr marL="571500" indent="-457200" algn="l">
              <a:buAutoNum type="alphaLcPeriod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four or five, they move to primary school.</a:t>
            </a:r>
          </a:p>
          <a:p>
            <a:pPr marL="571500" indent="-457200" algn="l">
              <a:buAutoNum type="alphaLcPeriod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They stay there for six years and then they move to secondary school.</a:t>
            </a:r>
          </a:p>
          <a:p>
            <a:pPr marL="571500" indent="-457200" algn="l">
              <a:buAutoNum type="alphaLcPeriod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Secondary school lasts five years.</a:t>
            </a:r>
          </a:p>
          <a:p>
            <a:pPr marL="571500" indent="-457200" algn="l">
              <a:buAutoNum type="alphaLcPeriod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Children take exams called GCSEs at the age of 16.</a:t>
            </a:r>
          </a:p>
          <a:p>
            <a:pPr marL="571500" indent="-457200" algn="l">
              <a:buAutoNum type="alphaLcPeriod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 can leave school after GCSEs or A levels. However, about 50 per cent of British teenagers go on to university.</a:t>
            </a:r>
          </a:p>
          <a:p>
            <a:pPr marL="571500" indent="-457200" algn="l">
              <a:buAutoNum type="alphaLcPeriod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didn’t go to nursery school.</a:t>
            </a:r>
          </a:p>
          <a:p>
            <a:pPr marL="571500" indent="-457200" algn="l">
              <a:buAutoNum type="alphaLcPeriod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was good at primary school and I liked the teachers.</a:t>
            </a:r>
          </a:p>
          <a:p>
            <a:pPr marL="571500" indent="-457200" algn="l">
              <a:buAutoNum type="alphaLcPeriod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went to secondary school.</a:t>
            </a:r>
            <a:endParaRPr lang="en-GB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Theme: Education</a:t>
            </a:r>
            <a:r>
              <a:rPr lang="en-US" sz="1200" i="1" dirty="0" smtClean="0">
                <a:solidFill>
                  <a:schemeClr val="bg1"/>
                </a:solidFill>
              </a:rPr>
              <a:t>, </a:t>
            </a:r>
            <a:r>
              <a:rPr lang="en-US" sz="1200" b="1" i="1" dirty="0" smtClean="0">
                <a:solidFill>
                  <a:schemeClr val="bg1"/>
                </a:solidFill>
              </a:rPr>
              <a:t>Skill: 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1.7. Real-time speaking</a:t>
            </a:r>
            <a:r>
              <a:rPr lang="en-US" sz="1200" i="1" dirty="0" smtClean="0">
                <a:solidFill>
                  <a:schemeClr val="bg1"/>
                </a:solidFill>
              </a:rPr>
              <a:t>				 	      </a:t>
            </a:r>
            <a:r>
              <a:rPr lang="en-US" sz="1200" i="1" dirty="0" smtClean="0">
                <a:solidFill>
                  <a:schemeClr val="bg1"/>
                </a:solidFill>
              </a:rPr>
              <a:t>18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38100"/>
            <a:ext cx="9144000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1.7: Previewing </a:t>
            </a:r>
            <a:r>
              <a:rPr lang="en-US" sz="1100" i="1" dirty="0" smtClean="0">
                <a:solidFill>
                  <a:schemeClr val="bg1"/>
                </a:solidFill>
              </a:rPr>
              <a:t>vocab. – Hearing a model – </a:t>
            </a:r>
            <a:r>
              <a:rPr lang="en-US" sz="1100" b="1" i="1" dirty="0" smtClean="0">
                <a:solidFill>
                  <a:schemeClr val="bg1"/>
                </a:solidFill>
              </a:rPr>
              <a:t>Practicing a model </a:t>
            </a:r>
            <a:r>
              <a:rPr lang="en-US" sz="1100" i="1" dirty="0" smtClean="0">
                <a:solidFill>
                  <a:schemeClr val="bg1"/>
                </a:solidFill>
              </a:rPr>
              <a:t>– Producing a model</a:t>
            </a:r>
          </a:p>
        </p:txBody>
      </p:sp>
    </p:spTree>
    <p:extLst>
      <p:ext uri="{BB962C8B-B14F-4D97-AF65-F5344CB8AC3E}">
        <p14:creationId xmlns:p14="http://schemas.microsoft.com/office/powerpoint/2010/main" val="8731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Real-time speaking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Producing a model: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62100"/>
            <a:ext cx="7086600" cy="367092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Make some notes on:</a:t>
            </a:r>
          </a:p>
          <a:p>
            <a:pPr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education in Kurdistan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Your own education</a:t>
            </a:r>
          </a:p>
          <a:p>
            <a:pPr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Give a short talk.</a:t>
            </a:r>
          </a:p>
          <a:p>
            <a:pPr marL="457200" indent="-457200" algn="l"/>
            <a:endParaRPr lang="en-GB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Theme: Education</a:t>
            </a:r>
            <a:r>
              <a:rPr lang="en-US" sz="1200" i="1" dirty="0" smtClean="0">
                <a:solidFill>
                  <a:schemeClr val="bg1"/>
                </a:solidFill>
              </a:rPr>
              <a:t>, </a:t>
            </a:r>
            <a:r>
              <a:rPr lang="en-US" sz="1200" b="1" i="1" dirty="0" smtClean="0">
                <a:solidFill>
                  <a:schemeClr val="bg1"/>
                </a:solidFill>
              </a:rPr>
              <a:t>Skill: 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1.7. Real-time speaking</a:t>
            </a:r>
            <a:r>
              <a:rPr lang="en-US" sz="1200" i="1" dirty="0" smtClean="0">
                <a:solidFill>
                  <a:schemeClr val="bg1"/>
                </a:solidFill>
              </a:rPr>
              <a:t>				 	      </a:t>
            </a:r>
            <a:r>
              <a:rPr lang="en-US" sz="1200" i="1" dirty="0" smtClean="0">
                <a:solidFill>
                  <a:schemeClr val="bg1"/>
                </a:solidFill>
              </a:rPr>
              <a:t>19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38100"/>
            <a:ext cx="9144000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>
                <a:solidFill>
                  <a:schemeClr val="bg1"/>
                </a:solidFill>
              </a:rPr>
              <a:t>1.7: Previewing </a:t>
            </a:r>
            <a:r>
              <a:rPr lang="en-US" sz="1100" i="1" dirty="0" smtClean="0">
                <a:solidFill>
                  <a:schemeClr val="bg1"/>
                </a:solidFill>
              </a:rPr>
              <a:t>vocab. – Hearing a model – Practicing a model – </a:t>
            </a:r>
            <a:r>
              <a:rPr lang="en-US" sz="1100" b="1" i="1" dirty="0" smtClean="0">
                <a:solidFill>
                  <a:schemeClr val="bg1"/>
                </a:solidFill>
              </a:rPr>
              <a:t>Producing a model</a:t>
            </a:r>
          </a:p>
        </p:txBody>
      </p:sp>
    </p:spTree>
    <p:extLst>
      <p:ext uri="{BB962C8B-B14F-4D97-AF65-F5344CB8AC3E}">
        <p14:creationId xmlns:p14="http://schemas.microsoft.com/office/powerpoint/2010/main" val="168411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 of this lesson: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17373"/>
            <a:ext cx="6400800" cy="2981627"/>
          </a:xfrm>
        </p:spPr>
        <p:txBody>
          <a:bodyPr>
            <a:normAutofit fontScale="92500"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will be able to </a:t>
            </a:r>
          </a:p>
          <a:p>
            <a:pPr algn="l"/>
            <a:endParaRPr lang="en-GB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the meanings of key vocabulary from the theme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Pronounce target vocabulary accurately in isolation and in context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a dictionary to help with pronunciation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Theme: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Listening &amp;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1.3. Learning new listening skills &amp; 1.5. – 1.6. Vocab. for speaking    	      </a:t>
            </a:r>
            <a:r>
              <a:rPr lang="en-US" sz="1200" i="1" dirty="0" smtClean="0">
                <a:solidFill>
                  <a:schemeClr val="bg1"/>
                </a:solidFill>
              </a:rPr>
              <a:t>2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381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1.3: Reviewing </a:t>
            </a:r>
            <a:r>
              <a:rPr lang="en-US" sz="1100" i="1" dirty="0" smtClean="0">
                <a:solidFill>
                  <a:schemeClr val="bg1"/>
                </a:solidFill>
              </a:rPr>
              <a:t>key words – Identifying a new skill – Listening for definitions – Identifying consonant sounds – Identifying vowel sounds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1.5: </a:t>
            </a:r>
            <a:r>
              <a:rPr lang="en-US" sz="1100" i="1" dirty="0">
                <a:solidFill>
                  <a:schemeClr val="bg1"/>
                </a:solidFill>
              </a:rPr>
              <a:t>Living </a:t>
            </a:r>
            <a:r>
              <a:rPr lang="en-US" sz="1100" i="1" dirty="0" smtClean="0">
                <a:solidFill>
                  <a:schemeClr val="bg1"/>
                </a:solidFill>
              </a:rPr>
              <a:t>and studying in Britain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1.6: </a:t>
            </a:r>
            <a:r>
              <a:rPr lang="en-US" sz="1100" i="1" dirty="0">
                <a:solidFill>
                  <a:schemeClr val="bg1"/>
                </a:solidFill>
              </a:rPr>
              <a:t>Activating </a:t>
            </a:r>
            <a:r>
              <a:rPr lang="en-US" sz="1100" i="1" dirty="0" smtClean="0">
                <a:solidFill>
                  <a:schemeClr val="bg1"/>
                </a:solidFill>
              </a:rPr>
              <a:t>ideas – Practicing new vocabulary – 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42919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57233"/>
            <a:ext cx="4608512" cy="180020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English For University Students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(GEfUS)</a:t>
            </a: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97493"/>
            <a:ext cx="4326632" cy="1901507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Theme: Education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 of education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(Learning new speaking skills)</a:t>
            </a:r>
          </a:p>
          <a:p>
            <a:endParaRPr lang="en-GB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7227"/>
            <a:ext cx="4122922" cy="46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this lesson?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17373"/>
            <a:ext cx="7620000" cy="298162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should be able to </a:t>
            </a:r>
          </a:p>
          <a:p>
            <a:pPr algn="l"/>
            <a:endParaRPr lang="en-GB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Discriminate between /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ɪ</a:t>
            </a: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and /</a:t>
            </a:r>
            <a:r>
              <a:rPr lang="en-GB" sz="2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Demonstrate understanding of the organization of a talk on education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Demonstrate understanding of the use of present and past tenses in a talk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target language to practise sentences from a talk on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 </a:t>
            </a:r>
            <a:r>
              <a:rPr lang="en-US" sz="1200" i="1" dirty="0" smtClean="0">
                <a:solidFill>
                  <a:schemeClr val="bg1"/>
                </a:solidFill>
              </a:rPr>
              <a:t>&amp; Reading, Lessons: 1.8. Learning new speaking skills – </a:t>
            </a:r>
            <a:r>
              <a:rPr lang="en-US" sz="1200" i="1" dirty="0">
                <a:solidFill>
                  <a:schemeClr val="bg1"/>
                </a:solidFill>
              </a:rPr>
              <a:t>1.11. Vocab</a:t>
            </a:r>
            <a:r>
              <a:rPr lang="en-US" sz="1200" i="1" dirty="0" smtClean="0">
                <a:solidFill>
                  <a:schemeClr val="bg1"/>
                </a:solidFill>
              </a:rPr>
              <a:t>. for reading	    	      </a:t>
            </a:r>
            <a:r>
              <a:rPr lang="en-US" sz="1200" i="1" dirty="0" smtClean="0">
                <a:solidFill>
                  <a:schemeClr val="bg1"/>
                </a:solidFill>
              </a:rPr>
              <a:t>21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381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1.8: </a:t>
            </a:r>
            <a:r>
              <a:rPr lang="en-US" sz="1100" i="1" dirty="0">
                <a:solidFill>
                  <a:schemeClr val="bg1"/>
                </a:solidFill>
              </a:rPr>
              <a:t>Saying </a:t>
            </a:r>
            <a:r>
              <a:rPr lang="en-US" sz="1100" i="1" dirty="0" smtClean="0">
                <a:solidFill>
                  <a:schemeClr val="bg1"/>
                </a:solidFill>
              </a:rPr>
              <a:t>vowels – Identifying a new skill (1) </a:t>
            </a:r>
            <a:r>
              <a:rPr lang="en-US" sz="1100" i="1" dirty="0">
                <a:solidFill>
                  <a:schemeClr val="bg1"/>
                </a:solidFill>
              </a:rPr>
              <a:t>– Identifying a new skill </a:t>
            </a:r>
            <a:r>
              <a:rPr lang="en-US" sz="1100" i="1" dirty="0" smtClean="0">
                <a:solidFill>
                  <a:schemeClr val="bg1"/>
                </a:solidFill>
              </a:rPr>
              <a:t>(2) </a:t>
            </a:r>
            <a:r>
              <a:rPr lang="en-US" sz="1100" i="1" dirty="0">
                <a:solidFill>
                  <a:schemeClr val="bg1"/>
                </a:solidFill>
              </a:rPr>
              <a:t>– </a:t>
            </a:r>
            <a:r>
              <a:rPr lang="en-US" sz="1100" i="1" dirty="0" smtClean="0">
                <a:solidFill>
                  <a:schemeClr val="bg1"/>
                </a:solidFill>
              </a:rPr>
              <a:t>Rehearsing a new skill – In a real-world task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1.11: </a:t>
            </a:r>
            <a:r>
              <a:rPr lang="en-US" sz="1100" i="1" dirty="0">
                <a:solidFill>
                  <a:schemeClr val="bg1"/>
                </a:solidFill>
              </a:rPr>
              <a:t>Developing </a:t>
            </a:r>
            <a:r>
              <a:rPr lang="en-US" sz="1100" i="1" dirty="0" smtClean="0">
                <a:solidFill>
                  <a:schemeClr val="bg1"/>
                </a:solidFill>
              </a:rPr>
              <a:t>vocabulary – Building background knowledge – 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23656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new speaking skills</a:t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Saying vowels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09700"/>
            <a:ext cx="7924800" cy="454327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(p. 184: 1.21). </a:t>
            </a:r>
            <a:r>
              <a:rPr lang="en-GB" sz="200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Underline</a:t>
            </a: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some words with the vowel sound /i/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1866900"/>
            <a:ext cx="81534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Student: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kumimoji="0" lang="en-GB" sz="20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didn’t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 to nurser</a:t>
            </a:r>
            <a:r>
              <a:rPr kumimoji="0" lang="en-GB" sz="2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school. I started primar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school at five. I was good at primary school and I liked the t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00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didn’t take the 11+ exam. I went to secondary school. I wasn’t very good there and didn’t like the teachers. Well, there was one good teacher. I took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GCSEs and then A levels.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kumimoji="0" lang="en-GB" sz="20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decided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go to universit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y.</a:t>
            </a:r>
            <a:endParaRPr kumimoji="0" lang="en-GB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 </a:t>
            </a:r>
            <a:r>
              <a:rPr lang="en-US" sz="1200" i="1" dirty="0" smtClean="0">
                <a:solidFill>
                  <a:schemeClr val="bg1"/>
                </a:solidFill>
              </a:rPr>
              <a:t>&amp; Reading,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1.8. Learning new speaking skills</a:t>
            </a:r>
            <a:r>
              <a:rPr lang="en-US" sz="1200" i="1" dirty="0" smtClean="0">
                <a:solidFill>
                  <a:schemeClr val="bg1"/>
                </a:solidFill>
              </a:rPr>
              <a:t> – </a:t>
            </a:r>
            <a:r>
              <a:rPr lang="en-US" sz="1200" i="1" dirty="0">
                <a:solidFill>
                  <a:schemeClr val="bg1"/>
                </a:solidFill>
              </a:rPr>
              <a:t>1.11. Vocab</a:t>
            </a:r>
            <a:r>
              <a:rPr lang="en-US" sz="1200" i="1" dirty="0" smtClean="0">
                <a:solidFill>
                  <a:schemeClr val="bg1"/>
                </a:solidFill>
              </a:rPr>
              <a:t>. for reading	    	      </a:t>
            </a:r>
            <a:r>
              <a:rPr lang="en-US" sz="1200" i="1" dirty="0" smtClean="0">
                <a:solidFill>
                  <a:schemeClr val="bg1"/>
                </a:solidFill>
              </a:rPr>
              <a:t>22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381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1.8: </a:t>
            </a:r>
            <a:r>
              <a:rPr lang="en-US" sz="1100" b="1" i="1" dirty="0" smtClean="0">
                <a:solidFill>
                  <a:schemeClr val="bg1"/>
                </a:solidFill>
              </a:rPr>
              <a:t>Saying vowels </a:t>
            </a:r>
            <a:r>
              <a:rPr lang="en-US" sz="1100" i="1" dirty="0" smtClean="0">
                <a:solidFill>
                  <a:schemeClr val="bg1"/>
                </a:solidFill>
              </a:rPr>
              <a:t>– Identifying a new skill (1) </a:t>
            </a:r>
            <a:r>
              <a:rPr lang="en-US" sz="1100" i="1" dirty="0">
                <a:solidFill>
                  <a:schemeClr val="bg1"/>
                </a:solidFill>
              </a:rPr>
              <a:t>– Identifying a new skill </a:t>
            </a:r>
            <a:r>
              <a:rPr lang="en-US" sz="1100" i="1" dirty="0" smtClean="0">
                <a:solidFill>
                  <a:schemeClr val="bg1"/>
                </a:solidFill>
              </a:rPr>
              <a:t>(2) </a:t>
            </a:r>
            <a:r>
              <a:rPr lang="en-US" sz="1100" i="1" dirty="0">
                <a:solidFill>
                  <a:schemeClr val="bg1"/>
                </a:solidFill>
              </a:rPr>
              <a:t>– </a:t>
            </a:r>
            <a:r>
              <a:rPr lang="en-US" sz="1100" i="1" dirty="0" smtClean="0">
                <a:solidFill>
                  <a:schemeClr val="bg1"/>
                </a:solidFill>
              </a:rPr>
              <a:t>Rehearsing a new skill – In a real-world task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1.11: </a:t>
            </a:r>
            <a:r>
              <a:rPr lang="en-US" sz="1100" i="1" dirty="0">
                <a:solidFill>
                  <a:schemeClr val="bg1"/>
                </a:solidFill>
              </a:rPr>
              <a:t>Developing </a:t>
            </a:r>
            <a:r>
              <a:rPr lang="en-US" sz="1100" i="1" dirty="0" smtClean="0">
                <a:solidFill>
                  <a:schemeClr val="bg1"/>
                </a:solidFill>
              </a:rPr>
              <a:t>vocabulary – Building background knowledge – 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15862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new speaking skills</a:t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Saying vowels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1866900"/>
            <a:ext cx="81534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Student: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kumimoji="0" lang="en-GB" sz="2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n’t go to nurser</a:t>
            </a:r>
            <a:r>
              <a:rPr kumimoji="0" lang="en-GB" sz="20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school. I started primar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school at five. I was good at primary school and I liked the t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00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didn’t take th</a:t>
            </a:r>
            <a:r>
              <a:rPr lang="en-GB" sz="2000" u="sng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GB" sz="2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11+ exam. I went to secondary school. I wasn’t very good there and didn’t like the teachers. Well, there was one good teacher. I took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GCSEs and then A levels.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d</a:t>
            </a:r>
            <a:r>
              <a:rPr kumimoji="0" lang="en-GB" sz="2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cided to go to universit</a:t>
            </a:r>
            <a:r>
              <a:rPr kumimoji="0" lang="en-GB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y.</a:t>
            </a:r>
            <a:endParaRPr kumimoji="0" lang="en-GB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 </a:t>
            </a:r>
            <a:r>
              <a:rPr lang="en-US" sz="1200" i="1" dirty="0" smtClean="0">
                <a:solidFill>
                  <a:schemeClr val="bg1"/>
                </a:solidFill>
              </a:rPr>
              <a:t>&amp; Reading,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1.8. Learning new speaking skills</a:t>
            </a:r>
            <a:r>
              <a:rPr lang="en-US" sz="1200" i="1" dirty="0" smtClean="0">
                <a:solidFill>
                  <a:schemeClr val="bg1"/>
                </a:solidFill>
              </a:rPr>
              <a:t> – </a:t>
            </a:r>
            <a:r>
              <a:rPr lang="en-US" sz="1200" i="1" dirty="0">
                <a:solidFill>
                  <a:schemeClr val="bg1"/>
                </a:solidFill>
              </a:rPr>
              <a:t>1.11. Vocab</a:t>
            </a:r>
            <a:r>
              <a:rPr lang="en-US" sz="1200" i="1" dirty="0" smtClean="0">
                <a:solidFill>
                  <a:schemeClr val="bg1"/>
                </a:solidFill>
              </a:rPr>
              <a:t>. for reading	    	      </a:t>
            </a:r>
            <a:r>
              <a:rPr lang="en-US" sz="1200" i="1" dirty="0" smtClean="0">
                <a:solidFill>
                  <a:schemeClr val="bg1"/>
                </a:solidFill>
              </a:rPr>
              <a:t>23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381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1.8: </a:t>
            </a:r>
            <a:r>
              <a:rPr lang="en-US" sz="1100" b="1" i="1" dirty="0" smtClean="0">
                <a:solidFill>
                  <a:schemeClr val="bg1"/>
                </a:solidFill>
              </a:rPr>
              <a:t>Saying vowels </a:t>
            </a:r>
            <a:r>
              <a:rPr lang="en-US" sz="1100" i="1" dirty="0" smtClean="0">
                <a:solidFill>
                  <a:schemeClr val="bg1"/>
                </a:solidFill>
              </a:rPr>
              <a:t>– Identifying a new skill (1) </a:t>
            </a:r>
            <a:r>
              <a:rPr lang="en-US" sz="1100" i="1" dirty="0">
                <a:solidFill>
                  <a:schemeClr val="bg1"/>
                </a:solidFill>
              </a:rPr>
              <a:t>– Identifying a new skill </a:t>
            </a:r>
            <a:r>
              <a:rPr lang="en-US" sz="1100" i="1" dirty="0" smtClean="0">
                <a:solidFill>
                  <a:schemeClr val="bg1"/>
                </a:solidFill>
              </a:rPr>
              <a:t>(2) </a:t>
            </a:r>
            <a:r>
              <a:rPr lang="en-US" sz="1100" i="1" dirty="0">
                <a:solidFill>
                  <a:schemeClr val="bg1"/>
                </a:solidFill>
              </a:rPr>
              <a:t>– </a:t>
            </a:r>
            <a:r>
              <a:rPr lang="en-US" sz="1100" i="1" dirty="0" smtClean="0">
                <a:solidFill>
                  <a:schemeClr val="bg1"/>
                </a:solidFill>
              </a:rPr>
              <a:t>Rehearsing a new skill – In a real-world task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1.11: </a:t>
            </a:r>
            <a:r>
              <a:rPr lang="en-US" sz="1100" i="1" dirty="0">
                <a:solidFill>
                  <a:schemeClr val="bg1"/>
                </a:solidFill>
              </a:rPr>
              <a:t>Developing </a:t>
            </a:r>
            <a:r>
              <a:rPr lang="en-US" sz="1100" i="1" dirty="0" smtClean="0">
                <a:solidFill>
                  <a:schemeClr val="bg1"/>
                </a:solidFill>
              </a:rPr>
              <a:t>vocabulary – Building background knowledge – 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301803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new speaking skills</a:t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Saying vowels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09700"/>
            <a:ext cx="8001000" cy="454327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(p. 184: 1.21). Mark some words with the vowel sound /i:/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1866900"/>
            <a:ext cx="81534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Student: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kumimoji="0" lang="en-GB" sz="20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n’t go to nurser</a:t>
            </a:r>
            <a:r>
              <a:rPr kumimoji="0" lang="en-GB" sz="20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school. I started primar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school at five. I was good at primary school and I liked the t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00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didn’t take th</a:t>
            </a:r>
            <a:r>
              <a:rPr lang="en-GB" sz="2000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GB" sz="2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11+ exam. I went to secondar</a:t>
            </a:r>
            <a:r>
              <a:rPr lang="en-GB" sz="2000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GB" sz="2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school. I wasn’t ver</a:t>
            </a:r>
            <a:r>
              <a:rPr lang="en-GB" sz="2000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GB" sz="20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good there and didn’t like the teachers. Well, there was one good teacher. I took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GCSEs and then A levels.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d</a:t>
            </a:r>
            <a:r>
              <a:rPr kumimoji="0" lang="en-GB" sz="20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cided to go to universit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y.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 </a:t>
            </a:r>
            <a:r>
              <a:rPr lang="en-US" sz="1200" i="1" dirty="0" smtClean="0">
                <a:solidFill>
                  <a:schemeClr val="bg1"/>
                </a:solidFill>
              </a:rPr>
              <a:t>&amp; Reading,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1.8. Learning new speaking skills</a:t>
            </a:r>
            <a:r>
              <a:rPr lang="en-US" sz="1200" i="1" dirty="0" smtClean="0">
                <a:solidFill>
                  <a:schemeClr val="bg1"/>
                </a:solidFill>
              </a:rPr>
              <a:t> – </a:t>
            </a:r>
            <a:r>
              <a:rPr lang="en-US" sz="1200" i="1" dirty="0">
                <a:solidFill>
                  <a:schemeClr val="bg1"/>
                </a:solidFill>
              </a:rPr>
              <a:t>1.11. Vocab</a:t>
            </a:r>
            <a:r>
              <a:rPr lang="en-US" sz="1200" i="1" dirty="0" smtClean="0">
                <a:solidFill>
                  <a:schemeClr val="bg1"/>
                </a:solidFill>
              </a:rPr>
              <a:t>. for reading	    	      </a:t>
            </a:r>
            <a:r>
              <a:rPr lang="en-US" sz="1200" i="1" dirty="0" smtClean="0">
                <a:solidFill>
                  <a:schemeClr val="bg1"/>
                </a:solidFill>
              </a:rPr>
              <a:t>24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381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1.8: </a:t>
            </a:r>
            <a:r>
              <a:rPr lang="en-US" sz="1100" b="1" i="1" dirty="0" smtClean="0">
                <a:solidFill>
                  <a:schemeClr val="bg1"/>
                </a:solidFill>
              </a:rPr>
              <a:t>Saying vowels </a:t>
            </a:r>
            <a:r>
              <a:rPr lang="en-US" sz="1100" i="1" dirty="0" smtClean="0">
                <a:solidFill>
                  <a:schemeClr val="bg1"/>
                </a:solidFill>
              </a:rPr>
              <a:t>– Identifying a new skill (1) </a:t>
            </a:r>
            <a:r>
              <a:rPr lang="en-US" sz="1100" i="1" dirty="0">
                <a:solidFill>
                  <a:schemeClr val="bg1"/>
                </a:solidFill>
              </a:rPr>
              <a:t>– Identifying a new skill </a:t>
            </a:r>
            <a:r>
              <a:rPr lang="en-US" sz="1100" i="1" dirty="0" smtClean="0">
                <a:solidFill>
                  <a:schemeClr val="bg1"/>
                </a:solidFill>
              </a:rPr>
              <a:t>(2) </a:t>
            </a:r>
            <a:r>
              <a:rPr lang="en-US" sz="1100" i="1" dirty="0">
                <a:solidFill>
                  <a:schemeClr val="bg1"/>
                </a:solidFill>
              </a:rPr>
              <a:t>– </a:t>
            </a:r>
            <a:r>
              <a:rPr lang="en-US" sz="1100" i="1" dirty="0" smtClean="0">
                <a:solidFill>
                  <a:schemeClr val="bg1"/>
                </a:solidFill>
              </a:rPr>
              <a:t>Rehearsing a new skill – In a real-world task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1.11: </a:t>
            </a:r>
            <a:r>
              <a:rPr lang="en-US" sz="1100" i="1" dirty="0">
                <a:solidFill>
                  <a:schemeClr val="bg1"/>
                </a:solidFill>
              </a:rPr>
              <a:t>Developing </a:t>
            </a:r>
            <a:r>
              <a:rPr lang="en-US" sz="1100" i="1" dirty="0" smtClean="0">
                <a:solidFill>
                  <a:schemeClr val="bg1"/>
                </a:solidFill>
              </a:rPr>
              <a:t>vocabulary – Building background knowledge – 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141028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new speaking skills</a:t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Identifying a new skill (1)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1866900"/>
            <a:ext cx="81534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7976" y="1784879"/>
            <a:ext cx="7772400" cy="3358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is the best organization in English?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(general facts then personal experiences)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is the best organization in each paragraph?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(chronological)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</a:t>
            </a:r>
            <a:r>
              <a:rPr lang="en-GB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chronological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mean?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(earliest to latest)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1333500"/>
            <a:ext cx="7086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Read </a:t>
            </a:r>
            <a:r>
              <a:rPr lang="en-GB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 Check 1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 </a:t>
            </a:r>
            <a:r>
              <a:rPr lang="en-US" sz="1200" i="1" dirty="0" smtClean="0">
                <a:solidFill>
                  <a:schemeClr val="bg1"/>
                </a:solidFill>
              </a:rPr>
              <a:t>&amp; Reading,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1.8. Learning new speaking skills</a:t>
            </a:r>
            <a:r>
              <a:rPr lang="en-US" sz="1200" i="1" dirty="0" smtClean="0">
                <a:solidFill>
                  <a:schemeClr val="bg1"/>
                </a:solidFill>
              </a:rPr>
              <a:t> – </a:t>
            </a:r>
            <a:r>
              <a:rPr lang="en-US" sz="1200" i="1" dirty="0">
                <a:solidFill>
                  <a:schemeClr val="bg1"/>
                </a:solidFill>
              </a:rPr>
              <a:t>1.11. Vocab</a:t>
            </a:r>
            <a:r>
              <a:rPr lang="en-US" sz="1200" i="1" dirty="0" smtClean="0">
                <a:solidFill>
                  <a:schemeClr val="bg1"/>
                </a:solidFill>
              </a:rPr>
              <a:t>. for reading	    	      </a:t>
            </a:r>
            <a:r>
              <a:rPr lang="en-US" sz="1200" i="1" dirty="0" smtClean="0">
                <a:solidFill>
                  <a:schemeClr val="bg1"/>
                </a:solidFill>
              </a:rPr>
              <a:t>25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381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1.8: Saying </a:t>
            </a:r>
            <a:r>
              <a:rPr lang="en-US" sz="1100" i="1" dirty="0" smtClean="0">
                <a:solidFill>
                  <a:schemeClr val="bg1"/>
                </a:solidFill>
              </a:rPr>
              <a:t>vowels – </a:t>
            </a:r>
            <a:r>
              <a:rPr lang="en-US" sz="1100" b="1" i="1" dirty="0" smtClean="0">
                <a:solidFill>
                  <a:schemeClr val="bg1"/>
                </a:solidFill>
              </a:rPr>
              <a:t>Identifying a new skill (1)</a:t>
            </a:r>
            <a:r>
              <a:rPr lang="en-US" sz="1100" i="1" dirty="0" smtClean="0">
                <a:solidFill>
                  <a:schemeClr val="bg1"/>
                </a:solidFill>
              </a:rPr>
              <a:t> </a:t>
            </a:r>
            <a:r>
              <a:rPr lang="en-US" sz="1100" i="1" dirty="0">
                <a:solidFill>
                  <a:schemeClr val="bg1"/>
                </a:solidFill>
              </a:rPr>
              <a:t>– Identifying a new skill </a:t>
            </a:r>
            <a:r>
              <a:rPr lang="en-US" sz="1100" i="1" dirty="0" smtClean="0">
                <a:solidFill>
                  <a:schemeClr val="bg1"/>
                </a:solidFill>
              </a:rPr>
              <a:t>(2) </a:t>
            </a:r>
            <a:r>
              <a:rPr lang="en-US" sz="1100" i="1" dirty="0">
                <a:solidFill>
                  <a:schemeClr val="bg1"/>
                </a:solidFill>
              </a:rPr>
              <a:t>– </a:t>
            </a:r>
            <a:r>
              <a:rPr lang="en-US" sz="1100" i="1" dirty="0" smtClean="0">
                <a:solidFill>
                  <a:schemeClr val="bg1"/>
                </a:solidFill>
              </a:rPr>
              <a:t>Rehearsing a new skill – In a real-world task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1.11: </a:t>
            </a:r>
            <a:r>
              <a:rPr lang="en-US" sz="1100" i="1" dirty="0">
                <a:solidFill>
                  <a:schemeClr val="bg1"/>
                </a:solidFill>
              </a:rPr>
              <a:t>Developing </a:t>
            </a:r>
            <a:r>
              <a:rPr lang="en-US" sz="1100" i="1" dirty="0" smtClean="0">
                <a:solidFill>
                  <a:schemeClr val="bg1"/>
                </a:solidFill>
              </a:rPr>
              <a:t>vocabulary – Building background knowledge – 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114389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8100"/>
            <a:ext cx="7772400" cy="10668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Identifying a new skill (1)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1866900"/>
            <a:ext cx="81534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609600" y="1485900"/>
          <a:ext cx="7924800" cy="39344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6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60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Children learn a lot about themselves in Drama.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Drama is very important subject.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took</a:t>
                      </a:r>
                      <a:r>
                        <a:rPr lang="en-US" baseline="0" dirty="0" smtClean="0"/>
                        <a:t> Drama for GCSE.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got a good pass in the examination.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was the main person</a:t>
                      </a:r>
                      <a:r>
                        <a:rPr lang="en-US" baseline="0" dirty="0" smtClean="0"/>
                        <a:t> in one of the plays.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wasn’t</a:t>
                      </a:r>
                      <a:r>
                        <a:rPr lang="en-US" baseline="0" dirty="0" smtClean="0"/>
                        <a:t> very good, but I had a lot of fun.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Most secondary schools in Britain have Drama classes.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Some children take</a:t>
                      </a:r>
                      <a:r>
                        <a:rPr lang="en-US" baseline="0" dirty="0" smtClean="0"/>
                        <a:t> examinations in Drama at GCSE or A level.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613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We did a lot of</a:t>
                      </a:r>
                      <a:r>
                        <a:rPr lang="en-US" baseline="0" dirty="0" smtClean="0"/>
                        <a:t> drama games, and we put on a play every term.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1104900"/>
            <a:ext cx="7772400" cy="306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Mark each sentence either G or P.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 </a:t>
            </a:r>
            <a:r>
              <a:rPr lang="en-US" sz="1200" i="1" dirty="0" smtClean="0">
                <a:solidFill>
                  <a:schemeClr val="bg1"/>
                </a:solidFill>
              </a:rPr>
              <a:t>&amp; Reading,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1.8. Learning new speaking skills</a:t>
            </a:r>
            <a:r>
              <a:rPr lang="en-US" sz="1200" i="1" dirty="0" smtClean="0">
                <a:solidFill>
                  <a:schemeClr val="bg1"/>
                </a:solidFill>
              </a:rPr>
              <a:t> – </a:t>
            </a:r>
            <a:r>
              <a:rPr lang="en-US" sz="1200" i="1" dirty="0">
                <a:solidFill>
                  <a:schemeClr val="bg1"/>
                </a:solidFill>
              </a:rPr>
              <a:t>1.11. Vocab</a:t>
            </a:r>
            <a:r>
              <a:rPr lang="en-US" sz="1200" i="1" dirty="0" smtClean="0">
                <a:solidFill>
                  <a:schemeClr val="bg1"/>
                </a:solidFill>
              </a:rPr>
              <a:t>. for reading	    	      </a:t>
            </a:r>
            <a:r>
              <a:rPr lang="en-US" sz="1200" i="1" dirty="0" smtClean="0">
                <a:solidFill>
                  <a:schemeClr val="bg1"/>
                </a:solidFill>
              </a:rPr>
              <a:t>26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381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1.8: Saying </a:t>
            </a:r>
            <a:r>
              <a:rPr lang="en-US" sz="1100" i="1" dirty="0" smtClean="0">
                <a:solidFill>
                  <a:schemeClr val="bg1"/>
                </a:solidFill>
              </a:rPr>
              <a:t>vowels – </a:t>
            </a:r>
            <a:r>
              <a:rPr lang="en-US" sz="1100" b="1" i="1" dirty="0" smtClean="0">
                <a:solidFill>
                  <a:schemeClr val="bg1"/>
                </a:solidFill>
              </a:rPr>
              <a:t>Identifying a new skill (1)</a:t>
            </a:r>
            <a:r>
              <a:rPr lang="en-US" sz="1100" i="1" dirty="0" smtClean="0">
                <a:solidFill>
                  <a:schemeClr val="bg1"/>
                </a:solidFill>
              </a:rPr>
              <a:t> </a:t>
            </a:r>
            <a:r>
              <a:rPr lang="en-US" sz="1100" i="1" dirty="0">
                <a:solidFill>
                  <a:schemeClr val="bg1"/>
                </a:solidFill>
              </a:rPr>
              <a:t>– Identifying a new skill </a:t>
            </a:r>
            <a:r>
              <a:rPr lang="en-US" sz="1100" i="1" dirty="0" smtClean="0">
                <a:solidFill>
                  <a:schemeClr val="bg1"/>
                </a:solidFill>
              </a:rPr>
              <a:t>(2) </a:t>
            </a:r>
            <a:r>
              <a:rPr lang="en-US" sz="1100" i="1" dirty="0">
                <a:solidFill>
                  <a:schemeClr val="bg1"/>
                </a:solidFill>
              </a:rPr>
              <a:t>– </a:t>
            </a:r>
            <a:r>
              <a:rPr lang="en-US" sz="1100" i="1" dirty="0" smtClean="0">
                <a:solidFill>
                  <a:schemeClr val="bg1"/>
                </a:solidFill>
              </a:rPr>
              <a:t>Rehearsing a new skill – In a real-world task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1.11: </a:t>
            </a:r>
            <a:r>
              <a:rPr lang="en-US" sz="1100" i="1" dirty="0">
                <a:solidFill>
                  <a:schemeClr val="bg1"/>
                </a:solidFill>
              </a:rPr>
              <a:t>Developing </a:t>
            </a:r>
            <a:r>
              <a:rPr lang="en-US" sz="1100" i="1" dirty="0" smtClean="0">
                <a:solidFill>
                  <a:schemeClr val="bg1"/>
                </a:solidFill>
              </a:rPr>
              <a:t>vocabulary – Building background knowledge – 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38645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new speaking skills</a:t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Identifying a new skill (1)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1866900"/>
            <a:ext cx="81534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609600" y="1485900"/>
          <a:ext cx="7924800" cy="39344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6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Children learn a lot about themselves in Drama.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Drama is very important subject.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took</a:t>
                      </a:r>
                      <a:r>
                        <a:rPr lang="en-US" baseline="0" dirty="0" smtClean="0"/>
                        <a:t> Drama for GCSE.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got a good pass in the examination.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was the main person</a:t>
                      </a:r>
                      <a:r>
                        <a:rPr lang="en-US" baseline="0" dirty="0" smtClean="0"/>
                        <a:t> in one of the plays.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wasn’t</a:t>
                      </a:r>
                      <a:r>
                        <a:rPr lang="en-US" baseline="0" dirty="0" smtClean="0"/>
                        <a:t> very good, but I had a lot of fun.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Most secondary schools in Britain have Drama classes.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Some children take</a:t>
                      </a:r>
                      <a:r>
                        <a:rPr lang="en-US" baseline="0" dirty="0" smtClean="0"/>
                        <a:t> examinations in Drama at GCSE or A level.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We did a lot of</a:t>
                      </a:r>
                      <a:r>
                        <a:rPr lang="en-US" baseline="0" dirty="0" smtClean="0"/>
                        <a:t> drama games, and we put on a play every term.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 </a:t>
            </a:r>
            <a:r>
              <a:rPr lang="en-US" sz="1200" i="1" dirty="0" smtClean="0">
                <a:solidFill>
                  <a:schemeClr val="bg1"/>
                </a:solidFill>
              </a:rPr>
              <a:t>&amp; Reading,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1.8. Learning new speaking skills</a:t>
            </a:r>
            <a:r>
              <a:rPr lang="en-US" sz="1200" i="1" dirty="0" smtClean="0">
                <a:solidFill>
                  <a:schemeClr val="bg1"/>
                </a:solidFill>
              </a:rPr>
              <a:t> – </a:t>
            </a:r>
            <a:r>
              <a:rPr lang="en-US" sz="1200" i="1" dirty="0">
                <a:solidFill>
                  <a:schemeClr val="bg1"/>
                </a:solidFill>
              </a:rPr>
              <a:t>1.11. Vocab</a:t>
            </a:r>
            <a:r>
              <a:rPr lang="en-US" sz="1200" i="1" dirty="0" smtClean="0">
                <a:solidFill>
                  <a:schemeClr val="bg1"/>
                </a:solidFill>
              </a:rPr>
              <a:t>. for reading	    	      </a:t>
            </a:r>
            <a:r>
              <a:rPr lang="en-US" sz="1200" i="1" dirty="0" smtClean="0">
                <a:solidFill>
                  <a:schemeClr val="bg1"/>
                </a:solidFill>
              </a:rPr>
              <a:t>27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381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1.8: Saying </a:t>
            </a:r>
            <a:r>
              <a:rPr lang="en-US" sz="1100" i="1" dirty="0" smtClean="0">
                <a:solidFill>
                  <a:schemeClr val="bg1"/>
                </a:solidFill>
              </a:rPr>
              <a:t>vowels – </a:t>
            </a:r>
            <a:r>
              <a:rPr lang="en-US" sz="1100" b="1" i="1" dirty="0" smtClean="0">
                <a:solidFill>
                  <a:schemeClr val="bg1"/>
                </a:solidFill>
              </a:rPr>
              <a:t>Identifying a new skill (1)</a:t>
            </a:r>
            <a:r>
              <a:rPr lang="en-US" sz="1100" i="1" dirty="0" smtClean="0">
                <a:solidFill>
                  <a:schemeClr val="bg1"/>
                </a:solidFill>
              </a:rPr>
              <a:t> </a:t>
            </a:r>
            <a:r>
              <a:rPr lang="en-US" sz="1100" i="1" dirty="0">
                <a:solidFill>
                  <a:schemeClr val="bg1"/>
                </a:solidFill>
              </a:rPr>
              <a:t>– Identifying a new skill </a:t>
            </a:r>
            <a:r>
              <a:rPr lang="en-US" sz="1100" i="1" dirty="0" smtClean="0">
                <a:solidFill>
                  <a:schemeClr val="bg1"/>
                </a:solidFill>
              </a:rPr>
              <a:t>(2) </a:t>
            </a:r>
            <a:r>
              <a:rPr lang="en-US" sz="1100" i="1" dirty="0">
                <a:solidFill>
                  <a:schemeClr val="bg1"/>
                </a:solidFill>
              </a:rPr>
              <a:t>– </a:t>
            </a:r>
            <a:r>
              <a:rPr lang="en-US" sz="1100" i="1" dirty="0" smtClean="0">
                <a:solidFill>
                  <a:schemeClr val="bg1"/>
                </a:solidFill>
              </a:rPr>
              <a:t>Rehearsing a new skill – In a real-world task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1.11: </a:t>
            </a:r>
            <a:r>
              <a:rPr lang="en-US" sz="1100" i="1" dirty="0">
                <a:solidFill>
                  <a:schemeClr val="bg1"/>
                </a:solidFill>
              </a:rPr>
              <a:t>Developing </a:t>
            </a:r>
            <a:r>
              <a:rPr lang="en-US" sz="1100" i="1" dirty="0" smtClean="0">
                <a:solidFill>
                  <a:schemeClr val="bg1"/>
                </a:solidFill>
              </a:rPr>
              <a:t>vocabulary – Building background knowledge – 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23695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8100"/>
            <a:ext cx="7772400" cy="10668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Identifying a new skill (1)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1866900"/>
            <a:ext cx="81534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609600" y="1485900"/>
          <a:ext cx="7924800" cy="39344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6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</a:t>
                      </a:r>
                      <a:endParaRPr lang="en-US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Children learn a lot about themselves in Drama.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Drama is very important subject.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took</a:t>
                      </a:r>
                      <a:r>
                        <a:rPr lang="en-US" baseline="0" dirty="0" smtClean="0"/>
                        <a:t> Drama for GCSE.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got a good pass in the examination.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was the main person</a:t>
                      </a:r>
                      <a:r>
                        <a:rPr lang="en-US" baseline="0" dirty="0" smtClean="0"/>
                        <a:t> in one of the plays.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wasn’t</a:t>
                      </a:r>
                      <a:r>
                        <a:rPr lang="en-US" baseline="0" dirty="0" smtClean="0"/>
                        <a:t> very good, but I had a lot of fun.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Most secondary schools in Britain have Drama classes.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Some children take</a:t>
                      </a:r>
                      <a:r>
                        <a:rPr lang="en-US" baseline="0" dirty="0" smtClean="0"/>
                        <a:t> examinations in Drama at GCSE or A level.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We did a lot of</a:t>
                      </a:r>
                      <a:r>
                        <a:rPr lang="en-US" baseline="0" dirty="0" smtClean="0"/>
                        <a:t> drama games, and we put on a play every term.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1104900"/>
            <a:ext cx="7772400" cy="306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&amp; 5.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the G </a:t>
            </a:r>
            <a:r>
              <a:rPr lang="en-GB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sen.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P </a:t>
            </a:r>
            <a:r>
              <a:rPr lang="en-GB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sen.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a logical order.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 </a:t>
            </a:r>
            <a:r>
              <a:rPr lang="en-US" sz="1200" i="1" dirty="0" smtClean="0">
                <a:solidFill>
                  <a:schemeClr val="bg1"/>
                </a:solidFill>
              </a:rPr>
              <a:t>&amp; Reading,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1.8. Learning new speaking skills</a:t>
            </a:r>
            <a:r>
              <a:rPr lang="en-US" sz="1200" i="1" dirty="0" smtClean="0">
                <a:solidFill>
                  <a:schemeClr val="bg1"/>
                </a:solidFill>
              </a:rPr>
              <a:t> – </a:t>
            </a:r>
            <a:r>
              <a:rPr lang="en-US" sz="1200" i="1" dirty="0">
                <a:solidFill>
                  <a:schemeClr val="bg1"/>
                </a:solidFill>
              </a:rPr>
              <a:t>1.11. Vocab</a:t>
            </a:r>
            <a:r>
              <a:rPr lang="en-US" sz="1200" i="1" dirty="0" smtClean="0">
                <a:solidFill>
                  <a:schemeClr val="bg1"/>
                </a:solidFill>
              </a:rPr>
              <a:t>. for reading	    	      </a:t>
            </a:r>
            <a:r>
              <a:rPr lang="en-US" sz="1200" i="1" dirty="0" smtClean="0">
                <a:solidFill>
                  <a:schemeClr val="bg1"/>
                </a:solidFill>
              </a:rPr>
              <a:t>28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381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1.8: Saying </a:t>
            </a:r>
            <a:r>
              <a:rPr lang="en-US" sz="1100" i="1" dirty="0" smtClean="0">
                <a:solidFill>
                  <a:schemeClr val="bg1"/>
                </a:solidFill>
              </a:rPr>
              <a:t>vowels – </a:t>
            </a:r>
            <a:r>
              <a:rPr lang="en-US" sz="1100" b="1" i="1" dirty="0" smtClean="0">
                <a:solidFill>
                  <a:schemeClr val="bg1"/>
                </a:solidFill>
              </a:rPr>
              <a:t>Identifying a new skill (1)</a:t>
            </a:r>
            <a:r>
              <a:rPr lang="en-US" sz="1100" i="1" dirty="0" smtClean="0">
                <a:solidFill>
                  <a:schemeClr val="bg1"/>
                </a:solidFill>
              </a:rPr>
              <a:t> </a:t>
            </a:r>
            <a:r>
              <a:rPr lang="en-US" sz="1100" i="1" dirty="0">
                <a:solidFill>
                  <a:schemeClr val="bg1"/>
                </a:solidFill>
              </a:rPr>
              <a:t>– Identifying a new skill </a:t>
            </a:r>
            <a:r>
              <a:rPr lang="en-US" sz="1100" i="1" dirty="0" smtClean="0">
                <a:solidFill>
                  <a:schemeClr val="bg1"/>
                </a:solidFill>
              </a:rPr>
              <a:t>(2) </a:t>
            </a:r>
            <a:r>
              <a:rPr lang="en-US" sz="1100" i="1" dirty="0">
                <a:solidFill>
                  <a:schemeClr val="bg1"/>
                </a:solidFill>
              </a:rPr>
              <a:t>– </a:t>
            </a:r>
            <a:r>
              <a:rPr lang="en-US" sz="1100" i="1" dirty="0" smtClean="0">
                <a:solidFill>
                  <a:schemeClr val="bg1"/>
                </a:solidFill>
              </a:rPr>
              <a:t>Rehearsing a new skill – In a real-world task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1.11: </a:t>
            </a:r>
            <a:r>
              <a:rPr lang="en-US" sz="1100" i="1" dirty="0">
                <a:solidFill>
                  <a:schemeClr val="bg1"/>
                </a:solidFill>
              </a:rPr>
              <a:t>Developing </a:t>
            </a:r>
            <a:r>
              <a:rPr lang="en-US" sz="1100" i="1" dirty="0" smtClean="0">
                <a:solidFill>
                  <a:schemeClr val="bg1"/>
                </a:solidFill>
              </a:rPr>
              <a:t>vocabulary – Building background knowledge – 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16206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8100"/>
            <a:ext cx="7772400" cy="10668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Identifying a new skill (1)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1866900"/>
            <a:ext cx="81534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609600" y="1485900"/>
          <a:ext cx="7924800" cy="39344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6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</a:t>
                      </a:r>
                      <a:endParaRPr lang="en-US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Children learn a lot about themselves in Drama.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Drama is very important subject.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took</a:t>
                      </a:r>
                      <a:r>
                        <a:rPr lang="en-US" baseline="0" dirty="0" smtClean="0"/>
                        <a:t> Drama for GCSE.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got a good pass in the examination.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was the main person</a:t>
                      </a:r>
                      <a:r>
                        <a:rPr lang="en-US" baseline="0" dirty="0" smtClean="0"/>
                        <a:t> in one of the plays.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wasn’t</a:t>
                      </a:r>
                      <a:r>
                        <a:rPr lang="en-US" baseline="0" dirty="0" smtClean="0"/>
                        <a:t> very good, but I had a lot of fun.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Most secondary schools in Britain have Drama classes.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Some children take</a:t>
                      </a:r>
                      <a:r>
                        <a:rPr lang="en-US" baseline="0" dirty="0" smtClean="0"/>
                        <a:t> examinations in Drama at GCSE or A level.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We did a lot of</a:t>
                      </a:r>
                      <a:r>
                        <a:rPr lang="en-US" baseline="0" dirty="0" smtClean="0"/>
                        <a:t> drama games, and we put on a play every term.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1104900"/>
            <a:ext cx="7772400" cy="306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&amp; 5. 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the G </a:t>
            </a:r>
            <a:r>
              <a:rPr lang="en-GB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sen.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P </a:t>
            </a:r>
            <a:r>
              <a:rPr lang="en-GB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sen.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a logical order.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 </a:t>
            </a:r>
            <a:r>
              <a:rPr lang="en-US" sz="1200" i="1" dirty="0" smtClean="0">
                <a:solidFill>
                  <a:schemeClr val="bg1"/>
                </a:solidFill>
              </a:rPr>
              <a:t>&amp; Reading,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1.8. Learning new speaking skills</a:t>
            </a:r>
            <a:r>
              <a:rPr lang="en-US" sz="1200" i="1" dirty="0" smtClean="0">
                <a:solidFill>
                  <a:schemeClr val="bg1"/>
                </a:solidFill>
              </a:rPr>
              <a:t> – </a:t>
            </a:r>
            <a:r>
              <a:rPr lang="en-US" sz="1200" i="1" dirty="0">
                <a:solidFill>
                  <a:schemeClr val="bg1"/>
                </a:solidFill>
              </a:rPr>
              <a:t>1.11. Vocab</a:t>
            </a:r>
            <a:r>
              <a:rPr lang="en-US" sz="1200" i="1" dirty="0" smtClean="0">
                <a:solidFill>
                  <a:schemeClr val="bg1"/>
                </a:solidFill>
              </a:rPr>
              <a:t>. for reading	    	      </a:t>
            </a:r>
            <a:r>
              <a:rPr lang="en-US" sz="1200" i="1" dirty="0" smtClean="0">
                <a:solidFill>
                  <a:schemeClr val="bg1"/>
                </a:solidFill>
              </a:rPr>
              <a:t>29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381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1.8: Saying </a:t>
            </a:r>
            <a:r>
              <a:rPr lang="en-US" sz="1100" i="1" dirty="0" smtClean="0">
                <a:solidFill>
                  <a:schemeClr val="bg1"/>
                </a:solidFill>
              </a:rPr>
              <a:t>vowels – </a:t>
            </a:r>
            <a:r>
              <a:rPr lang="en-US" sz="1100" b="1" i="1" dirty="0" smtClean="0">
                <a:solidFill>
                  <a:schemeClr val="bg1"/>
                </a:solidFill>
              </a:rPr>
              <a:t>Identifying a new skill (1) </a:t>
            </a:r>
            <a:r>
              <a:rPr lang="en-US" sz="1100" i="1" dirty="0">
                <a:solidFill>
                  <a:schemeClr val="bg1"/>
                </a:solidFill>
              </a:rPr>
              <a:t>– Identifying a new skill </a:t>
            </a:r>
            <a:r>
              <a:rPr lang="en-US" sz="1100" i="1" dirty="0" smtClean="0">
                <a:solidFill>
                  <a:schemeClr val="bg1"/>
                </a:solidFill>
              </a:rPr>
              <a:t>(2) </a:t>
            </a:r>
            <a:r>
              <a:rPr lang="en-US" sz="1100" i="1" dirty="0">
                <a:solidFill>
                  <a:schemeClr val="bg1"/>
                </a:solidFill>
              </a:rPr>
              <a:t>– </a:t>
            </a:r>
            <a:r>
              <a:rPr lang="en-US" sz="1100" i="1" dirty="0" smtClean="0">
                <a:solidFill>
                  <a:schemeClr val="bg1"/>
                </a:solidFill>
              </a:rPr>
              <a:t>Rehearsing a new skill – In a real-world task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1.11: </a:t>
            </a:r>
            <a:r>
              <a:rPr lang="en-US" sz="1100" i="1" dirty="0">
                <a:solidFill>
                  <a:schemeClr val="bg1"/>
                </a:solidFill>
              </a:rPr>
              <a:t>Developing </a:t>
            </a:r>
            <a:r>
              <a:rPr lang="en-US" sz="1100" i="1" dirty="0" smtClean="0">
                <a:solidFill>
                  <a:schemeClr val="bg1"/>
                </a:solidFill>
              </a:rPr>
              <a:t>vocabulary – Building background knowledge – 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29009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13279"/>
            <a:ext cx="7772400" cy="122502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Vocabulary for speaking: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Activating ideas: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62100"/>
            <a:ext cx="7086600" cy="3670920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we call a school for both boys and girls?</a:t>
            </a:r>
          </a:p>
          <a:p>
            <a:pPr marL="457200" indent="-457200" algn="l"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Mixed</a:t>
            </a:r>
          </a:p>
          <a:p>
            <a:pPr marL="457200" indent="-457200" algn="l"/>
            <a:endParaRPr lang="en-GB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about a school that’s only for boys or girls?</a:t>
            </a:r>
          </a:p>
          <a:p>
            <a:pPr marL="457200" indent="-457200" algn="l"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 sex</a:t>
            </a:r>
          </a:p>
          <a:p>
            <a:pPr marL="457200" indent="-457200" algn="l"/>
            <a:endParaRPr lang="en-GB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we call it when you stop studying a subject?</a:t>
            </a:r>
          </a:p>
          <a:p>
            <a:pPr marL="457200" indent="-457200" algn="l"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</a:t>
            </a:r>
          </a:p>
          <a:p>
            <a:pPr marL="457200" indent="-457200" algn="l"/>
            <a:endParaRPr lang="en-GB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Theme: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Listening &amp;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1.3. Learning new listening skills &amp; 1.5. – </a:t>
            </a:r>
            <a:r>
              <a:rPr lang="en-US" sz="1200" b="1" i="1" dirty="0" smtClean="0">
                <a:solidFill>
                  <a:schemeClr val="bg1"/>
                </a:solidFill>
              </a:rPr>
              <a:t>1.6. Vocab. for speaking   </a:t>
            </a:r>
            <a:r>
              <a:rPr lang="en-US" sz="1200" i="1" dirty="0" smtClean="0">
                <a:solidFill>
                  <a:schemeClr val="bg1"/>
                </a:solidFill>
              </a:rPr>
              <a:t> 	      </a:t>
            </a:r>
            <a:r>
              <a:rPr lang="en-US" sz="1200" i="1" dirty="0">
                <a:solidFill>
                  <a:schemeClr val="bg1"/>
                </a:solidFill>
              </a:rPr>
              <a:t>3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381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1.3: Reviewing </a:t>
            </a:r>
            <a:r>
              <a:rPr lang="en-US" sz="1100" i="1" dirty="0" smtClean="0">
                <a:solidFill>
                  <a:schemeClr val="bg1"/>
                </a:solidFill>
              </a:rPr>
              <a:t>key words – Identifying a new skill – Listening for definitions – Identifying consonant sounds – Identifying vowel sounds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1.5: </a:t>
            </a:r>
            <a:r>
              <a:rPr lang="en-US" sz="1100" i="1" dirty="0">
                <a:solidFill>
                  <a:schemeClr val="bg1"/>
                </a:solidFill>
              </a:rPr>
              <a:t>Living </a:t>
            </a:r>
            <a:r>
              <a:rPr lang="en-US" sz="1100" i="1" dirty="0" smtClean="0">
                <a:solidFill>
                  <a:schemeClr val="bg1"/>
                </a:solidFill>
              </a:rPr>
              <a:t>and studying in Britain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1.6: </a:t>
            </a:r>
            <a:r>
              <a:rPr lang="en-US" sz="1100" b="1" i="1" dirty="0" smtClean="0">
                <a:solidFill>
                  <a:schemeClr val="bg1"/>
                </a:solidFill>
              </a:rPr>
              <a:t>Activating ideas</a:t>
            </a:r>
            <a:r>
              <a:rPr lang="en-US" sz="1100" i="1" dirty="0" smtClean="0">
                <a:solidFill>
                  <a:schemeClr val="bg1"/>
                </a:solidFill>
              </a:rPr>
              <a:t> – Practicing new vocabulary – 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366363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new speaking skills</a:t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Identifying a new skill (1)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1866900"/>
            <a:ext cx="81534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609600" y="1485900"/>
          <a:ext cx="7924800" cy="39344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6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Children learn a lot about themselves in Drama.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Drama is very important subject.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took</a:t>
                      </a:r>
                      <a:r>
                        <a:rPr lang="en-US" baseline="0" dirty="0" smtClean="0"/>
                        <a:t> Drama for GCSE.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got a good pass in the examination.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was the main person</a:t>
                      </a:r>
                      <a:r>
                        <a:rPr lang="en-US" baseline="0" dirty="0" smtClean="0"/>
                        <a:t> in one of the plays.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 wasn’t</a:t>
                      </a:r>
                      <a:r>
                        <a:rPr lang="en-US" baseline="0" dirty="0" smtClean="0"/>
                        <a:t> very good, but I had a lot of fun.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Most secondary schools in Britain have Drama classes.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Some children take</a:t>
                      </a:r>
                      <a:r>
                        <a:rPr lang="en-US" baseline="0" dirty="0" smtClean="0"/>
                        <a:t> examinations in Drama at GCSE or A level.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6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We did a lot of</a:t>
                      </a:r>
                      <a:r>
                        <a:rPr lang="en-US" baseline="0" dirty="0" smtClean="0"/>
                        <a:t> drama games, and we put on a play every term.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 </a:t>
            </a:r>
            <a:r>
              <a:rPr lang="en-US" sz="1200" i="1" dirty="0" smtClean="0">
                <a:solidFill>
                  <a:schemeClr val="bg1"/>
                </a:solidFill>
              </a:rPr>
              <a:t>&amp; Reading,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1.8. Learning new speaking skills</a:t>
            </a:r>
            <a:r>
              <a:rPr lang="en-US" sz="1200" i="1" dirty="0" smtClean="0">
                <a:solidFill>
                  <a:schemeClr val="bg1"/>
                </a:solidFill>
              </a:rPr>
              <a:t> – </a:t>
            </a:r>
            <a:r>
              <a:rPr lang="en-US" sz="1200" i="1" dirty="0">
                <a:solidFill>
                  <a:schemeClr val="bg1"/>
                </a:solidFill>
              </a:rPr>
              <a:t>1.11. Vocab</a:t>
            </a:r>
            <a:r>
              <a:rPr lang="en-US" sz="1200" i="1" dirty="0" smtClean="0">
                <a:solidFill>
                  <a:schemeClr val="bg1"/>
                </a:solidFill>
              </a:rPr>
              <a:t>. for reading	    	      </a:t>
            </a:r>
            <a:r>
              <a:rPr lang="en-US" sz="1200" i="1" dirty="0" smtClean="0">
                <a:solidFill>
                  <a:schemeClr val="bg1"/>
                </a:solidFill>
              </a:rPr>
              <a:t>30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381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1.8: Saying </a:t>
            </a:r>
            <a:r>
              <a:rPr lang="en-US" sz="1100" i="1" dirty="0" smtClean="0">
                <a:solidFill>
                  <a:schemeClr val="bg1"/>
                </a:solidFill>
              </a:rPr>
              <a:t>vowels – </a:t>
            </a:r>
            <a:r>
              <a:rPr lang="en-US" sz="1100" b="1" i="1" dirty="0" smtClean="0">
                <a:solidFill>
                  <a:schemeClr val="bg1"/>
                </a:solidFill>
              </a:rPr>
              <a:t>Identifying a new skill (1)</a:t>
            </a:r>
            <a:r>
              <a:rPr lang="en-US" sz="1100" i="1" dirty="0" smtClean="0">
                <a:solidFill>
                  <a:schemeClr val="bg1"/>
                </a:solidFill>
              </a:rPr>
              <a:t> </a:t>
            </a:r>
            <a:r>
              <a:rPr lang="en-US" sz="1100" i="1" dirty="0">
                <a:solidFill>
                  <a:schemeClr val="bg1"/>
                </a:solidFill>
              </a:rPr>
              <a:t>– Identifying a new skill </a:t>
            </a:r>
            <a:r>
              <a:rPr lang="en-US" sz="1100" i="1" dirty="0" smtClean="0">
                <a:solidFill>
                  <a:schemeClr val="bg1"/>
                </a:solidFill>
              </a:rPr>
              <a:t>(2) </a:t>
            </a:r>
            <a:r>
              <a:rPr lang="en-US" sz="1100" i="1" dirty="0">
                <a:solidFill>
                  <a:schemeClr val="bg1"/>
                </a:solidFill>
              </a:rPr>
              <a:t>– </a:t>
            </a:r>
            <a:r>
              <a:rPr lang="en-US" sz="1100" i="1" dirty="0" smtClean="0">
                <a:solidFill>
                  <a:schemeClr val="bg1"/>
                </a:solidFill>
              </a:rPr>
              <a:t>Rehearsing a new skill – In a real-world task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1.11: </a:t>
            </a:r>
            <a:r>
              <a:rPr lang="en-US" sz="1100" i="1" dirty="0">
                <a:solidFill>
                  <a:schemeClr val="bg1"/>
                </a:solidFill>
              </a:rPr>
              <a:t>Developing </a:t>
            </a:r>
            <a:r>
              <a:rPr lang="en-US" sz="1100" i="1" dirty="0" smtClean="0">
                <a:solidFill>
                  <a:schemeClr val="bg1"/>
                </a:solidFill>
              </a:rPr>
              <a:t>vocabulary – Building background knowledge – 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17569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new speaking skills</a:t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Identifying a new skill (2)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943100"/>
            <a:ext cx="6019800" cy="29845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Read 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Skills Check 2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l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Which tense do we use for general facts?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present simple</a:t>
            </a:r>
          </a:p>
          <a:p>
            <a:pPr algn="l">
              <a:buFontTx/>
              <a:buChar char="-"/>
            </a:pPr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Which tense do we use for events in the past?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past simple</a:t>
            </a:r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 </a:t>
            </a:r>
            <a:r>
              <a:rPr lang="en-US" sz="1200" i="1" dirty="0" smtClean="0">
                <a:solidFill>
                  <a:schemeClr val="bg1"/>
                </a:solidFill>
              </a:rPr>
              <a:t>&amp; Reading,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1.8. Learning new speaking skills</a:t>
            </a:r>
            <a:r>
              <a:rPr lang="en-US" sz="1200" i="1" dirty="0" smtClean="0">
                <a:solidFill>
                  <a:schemeClr val="bg1"/>
                </a:solidFill>
              </a:rPr>
              <a:t> – </a:t>
            </a:r>
            <a:r>
              <a:rPr lang="en-US" sz="1200" i="1" dirty="0">
                <a:solidFill>
                  <a:schemeClr val="bg1"/>
                </a:solidFill>
              </a:rPr>
              <a:t>1.11. Vocab</a:t>
            </a:r>
            <a:r>
              <a:rPr lang="en-US" sz="1200" i="1" dirty="0" smtClean="0">
                <a:solidFill>
                  <a:schemeClr val="bg1"/>
                </a:solidFill>
              </a:rPr>
              <a:t>. for reading	    	      </a:t>
            </a:r>
            <a:r>
              <a:rPr lang="en-US" sz="1200" i="1" dirty="0" smtClean="0">
                <a:solidFill>
                  <a:schemeClr val="bg1"/>
                </a:solidFill>
              </a:rPr>
              <a:t>31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381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1.8: Saying </a:t>
            </a:r>
            <a:r>
              <a:rPr lang="en-US" sz="1100" i="1" dirty="0" smtClean="0">
                <a:solidFill>
                  <a:schemeClr val="bg1"/>
                </a:solidFill>
              </a:rPr>
              <a:t>vowels – Identifying a new skill (1) </a:t>
            </a:r>
            <a:r>
              <a:rPr lang="en-US" sz="1100" i="1" dirty="0">
                <a:solidFill>
                  <a:schemeClr val="bg1"/>
                </a:solidFill>
              </a:rPr>
              <a:t>– </a:t>
            </a:r>
            <a:r>
              <a:rPr lang="en-US" sz="1100" b="1" i="1" dirty="0">
                <a:solidFill>
                  <a:schemeClr val="bg1"/>
                </a:solidFill>
              </a:rPr>
              <a:t>Identifying a new skill </a:t>
            </a:r>
            <a:r>
              <a:rPr lang="en-US" sz="1100" b="1" i="1" dirty="0" smtClean="0">
                <a:solidFill>
                  <a:schemeClr val="bg1"/>
                </a:solidFill>
              </a:rPr>
              <a:t>(2) </a:t>
            </a:r>
            <a:r>
              <a:rPr lang="en-US" sz="1100" i="1" dirty="0">
                <a:solidFill>
                  <a:schemeClr val="bg1"/>
                </a:solidFill>
              </a:rPr>
              <a:t>– </a:t>
            </a:r>
            <a:r>
              <a:rPr lang="en-US" sz="1100" i="1" dirty="0" smtClean="0">
                <a:solidFill>
                  <a:schemeClr val="bg1"/>
                </a:solidFill>
              </a:rPr>
              <a:t>Rehearsing a new skill – In a real-world task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1.11: </a:t>
            </a:r>
            <a:r>
              <a:rPr lang="en-US" sz="1100" i="1" dirty="0">
                <a:solidFill>
                  <a:schemeClr val="bg1"/>
                </a:solidFill>
              </a:rPr>
              <a:t>Developing </a:t>
            </a:r>
            <a:r>
              <a:rPr lang="en-US" sz="1100" i="1" dirty="0" smtClean="0">
                <a:solidFill>
                  <a:schemeClr val="bg1"/>
                </a:solidFill>
              </a:rPr>
              <a:t>vocabulary – Building background knowledge – 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165630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new speaking skills</a:t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Identifying a new skill (2)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20701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simple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 simple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Took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62000" y="14097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Look at the extract in Exe B, and find all present and past verbs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 </a:t>
            </a:r>
            <a:r>
              <a:rPr lang="en-US" sz="1200" i="1" dirty="0" smtClean="0">
                <a:solidFill>
                  <a:schemeClr val="bg1"/>
                </a:solidFill>
              </a:rPr>
              <a:t>&amp; Reading,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1.8. Learning new speaking skills</a:t>
            </a:r>
            <a:r>
              <a:rPr lang="en-US" sz="1200" i="1" dirty="0" smtClean="0">
                <a:solidFill>
                  <a:schemeClr val="bg1"/>
                </a:solidFill>
              </a:rPr>
              <a:t> – </a:t>
            </a:r>
            <a:r>
              <a:rPr lang="en-US" sz="1200" i="1" dirty="0">
                <a:solidFill>
                  <a:schemeClr val="bg1"/>
                </a:solidFill>
              </a:rPr>
              <a:t>1.11. Vocab</a:t>
            </a:r>
            <a:r>
              <a:rPr lang="en-US" sz="1200" i="1" dirty="0" smtClean="0">
                <a:solidFill>
                  <a:schemeClr val="bg1"/>
                </a:solidFill>
              </a:rPr>
              <a:t>. for reading	    	      </a:t>
            </a:r>
            <a:r>
              <a:rPr lang="en-US" sz="1200" i="1" dirty="0" smtClean="0">
                <a:solidFill>
                  <a:schemeClr val="bg1"/>
                </a:solidFill>
              </a:rPr>
              <a:t>32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381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1.8: Saying </a:t>
            </a:r>
            <a:r>
              <a:rPr lang="en-US" sz="1100" i="1" dirty="0" smtClean="0">
                <a:solidFill>
                  <a:schemeClr val="bg1"/>
                </a:solidFill>
              </a:rPr>
              <a:t>vowels – Identifying a new skill (1) </a:t>
            </a:r>
            <a:r>
              <a:rPr lang="en-US" sz="1100" i="1" dirty="0">
                <a:solidFill>
                  <a:schemeClr val="bg1"/>
                </a:solidFill>
              </a:rPr>
              <a:t>– </a:t>
            </a:r>
            <a:r>
              <a:rPr lang="en-US" sz="1100" b="1" i="1" dirty="0">
                <a:solidFill>
                  <a:schemeClr val="bg1"/>
                </a:solidFill>
              </a:rPr>
              <a:t>Identifying a new skill </a:t>
            </a:r>
            <a:r>
              <a:rPr lang="en-US" sz="1100" b="1" i="1" dirty="0" smtClean="0">
                <a:solidFill>
                  <a:schemeClr val="bg1"/>
                </a:solidFill>
              </a:rPr>
              <a:t>(2) </a:t>
            </a:r>
            <a:r>
              <a:rPr lang="en-US" sz="1100" i="1" dirty="0">
                <a:solidFill>
                  <a:schemeClr val="bg1"/>
                </a:solidFill>
              </a:rPr>
              <a:t>– </a:t>
            </a:r>
            <a:r>
              <a:rPr lang="en-US" sz="1100" i="1" dirty="0" smtClean="0">
                <a:solidFill>
                  <a:schemeClr val="bg1"/>
                </a:solidFill>
              </a:rPr>
              <a:t>Rehearsing a new skill – In a real-world task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1.11: </a:t>
            </a:r>
            <a:r>
              <a:rPr lang="en-US" sz="1100" i="1" dirty="0">
                <a:solidFill>
                  <a:schemeClr val="bg1"/>
                </a:solidFill>
              </a:rPr>
              <a:t>Developing </a:t>
            </a:r>
            <a:r>
              <a:rPr lang="en-US" sz="1100" i="1" dirty="0" smtClean="0">
                <a:solidFill>
                  <a:schemeClr val="bg1"/>
                </a:solidFill>
              </a:rPr>
              <a:t>vocabulary – Building background knowledge – 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35161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new speaking skills</a:t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Rehearsing a new skill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562100"/>
            <a:ext cx="6705600" cy="3657600"/>
          </a:xfrm>
        </p:spPr>
        <p:txBody>
          <a:bodyPr>
            <a:normAutofit/>
          </a:bodyPr>
          <a:lstStyle/>
          <a:p>
            <a:pPr marL="1143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3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 words</a:t>
            </a:r>
          </a:p>
          <a:p>
            <a:pPr marL="114300"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3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Drama / important</a:t>
            </a:r>
          </a:p>
          <a:p>
            <a:pPr marL="1143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Children learn / themselves</a:t>
            </a:r>
          </a:p>
          <a:p>
            <a:pPr marL="1143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Secondary schools / Drama classes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 </a:t>
            </a:r>
            <a:r>
              <a:rPr lang="en-US" sz="1200" i="1" dirty="0" smtClean="0">
                <a:solidFill>
                  <a:schemeClr val="bg1"/>
                </a:solidFill>
              </a:rPr>
              <a:t>&amp; Reading,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1.8. Learning new speaking skills</a:t>
            </a:r>
            <a:r>
              <a:rPr lang="en-US" sz="1200" i="1" dirty="0" smtClean="0">
                <a:solidFill>
                  <a:schemeClr val="bg1"/>
                </a:solidFill>
              </a:rPr>
              <a:t> – </a:t>
            </a:r>
            <a:r>
              <a:rPr lang="en-US" sz="1200" i="1" dirty="0">
                <a:solidFill>
                  <a:schemeClr val="bg1"/>
                </a:solidFill>
              </a:rPr>
              <a:t>1.11. Vocab</a:t>
            </a:r>
            <a:r>
              <a:rPr lang="en-US" sz="1200" i="1" dirty="0" smtClean="0">
                <a:solidFill>
                  <a:schemeClr val="bg1"/>
                </a:solidFill>
              </a:rPr>
              <a:t>. for reading	    	      </a:t>
            </a:r>
            <a:r>
              <a:rPr lang="en-US" sz="1200" i="1" dirty="0" smtClean="0">
                <a:solidFill>
                  <a:schemeClr val="bg1"/>
                </a:solidFill>
              </a:rPr>
              <a:t>33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381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1.8: Saying </a:t>
            </a:r>
            <a:r>
              <a:rPr lang="en-US" sz="1100" i="1" dirty="0" smtClean="0">
                <a:solidFill>
                  <a:schemeClr val="bg1"/>
                </a:solidFill>
              </a:rPr>
              <a:t>vowels – Identifying a new skill (1) </a:t>
            </a:r>
            <a:r>
              <a:rPr lang="en-US" sz="1100" i="1" dirty="0">
                <a:solidFill>
                  <a:schemeClr val="bg1"/>
                </a:solidFill>
              </a:rPr>
              <a:t>– Identifying a new skill </a:t>
            </a:r>
            <a:r>
              <a:rPr lang="en-US" sz="1100" i="1" dirty="0" smtClean="0">
                <a:solidFill>
                  <a:schemeClr val="bg1"/>
                </a:solidFill>
              </a:rPr>
              <a:t>(2) </a:t>
            </a:r>
            <a:r>
              <a:rPr lang="en-US" sz="1100" i="1" dirty="0">
                <a:solidFill>
                  <a:schemeClr val="bg1"/>
                </a:solidFill>
              </a:rPr>
              <a:t>– </a:t>
            </a:r>
            <a:r>
              <a:rPr lang="en-US" sz="1100" b="1" i="1" dirty="0" smtClean="0">
                <a:solidFill>
                  <a:schemeClr val="bg1"/>
                </a:solidFill>
              </a:rPr>
              <a:t>Rehearsing a new skill </a:t>
            </a:r>
            <a:r>
              <a:rPr lang="en-US" sz="1100" i="1" dirty="0" smtClean="0">
                <a:solidFill>
                  <a:schemeClr val="bg1"/>
                </a:solidFill>
              </a:rPr>
              <a:t>– In a real-world task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1.11: </a:t>
            </a:r>
            <a:r>
              <a:rPr lang="en-US" sz="1100" i="1" dirty="0">
                <a:solidFill>
                  <a:schemeClr val="bg1"/>
                </a:solidFill>
              </a:rPr>
              <a:t>Developing </a:t>
            </a:r>
            <a:r>
              <a:rPr lang="en-US" sz="1100" i="1" dirty="0" smtClean="0">
                <a:solidFill>
                  <a:schemeClr val="bg1"/>
                </a:solidFill>
              </a:rPr>
              <a:t>vocabulary – Building background knowledge – 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378974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new speaking skills</a:t>
            </a:r>
            <a:b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In a real-world task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562100"/>
            <a:ext cx="6705600" cy="1524000"/>
          </a:xfrm>
        </p:spPr>
        <p:txBody>
          <a:bodyPr>
            <a:normAutofit/>
          </a:bodyPr>
          <a:lstStyle/>
          <a:p>
            <a:pPr marL="114300"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Make a few sentences about this topic:</a:t>
            </a:r>
          </a:p>
          <a:p>
            <a:pPr algn="l"/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Popular subjects at school in Kurdistan and my favorite subject.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7800" y="3162300"/>
            <a:ext cx="6705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Remember: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organization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tenses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 sentences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General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Personal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Theme:</a:t>
            </a:r>
            <a:r>
              <a:rPr lang="en-US" sz="1200" b="1" i="1" dirty="0" smtClean="0">
                <a:solidFill>
                  <a:schemeClr val="bg1"/>
                </a:solidFill>
              </a:rPr>
              <a:t>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</a:t>
            </a:r>
            <a:r>
              <a:rPr lang="en-US" sz="1200" b="1" i="1" dirty="0" smtClean="0">
                <a:solidFill>
                  <a:schemeClr val="bg1"/>
                </a:solidFill>
              </a:rPr>
              <a:t>Speaking </a:t>
            </a:r>
            <a:r>
              <a:rPr lang="en-US" sz="1200" i="1" dirty="0" smtClean="0">
                <a:solidFill>
                  <a:schemeClr val="bg1"/>
                </a:solidFill>
              </a:rPr>
              <a:t>&amp; Reading,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1.8. Learning new speaking skills</a:t>
            </a:r>
            <a:r>
              <a:rPr lang="en-US" sz="1200" i="1" dirty="0" smtClean="0">
                <a:solidFill>
                  <a:schemeClr val="bg1"/>
                </a:solidFill>
              </a:rPr>
              <a:t> – </a:t>
            </a:r>
            <a:r>
              <a:rPr lang="en-US" sz="1200" i="1" dirty="0">
                <a:solidFill>
                  <a:schemeClr val="bg1"/>
                </a:solidFill>
              </a:rPr>
              <a:t>1.11. Vocab</a:t>
            </a:r>
            <a:r>
              <a:rPr lang="en-US" sz="1200" i="1" dirty="0" smtClean="0">
                <a:solidFill>
                  <a:schemeClr val="bg1"/>
                </a:solidFill>
              </a:rPr>
              <a:t>. for reading	    	      </a:t>
            </a:r>
            <a:r>
              <a:rPr lang="en-US" sz="1200" i="1" dirty="0" smtClean="0">
                <a:solidFill>
                  <a:schemeClr val="bg1"/>
                </a:solidFill>
              </a:rPr>
              <a:t>34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38100"/>
            <a:ext cx="9144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1.8: Saying </a:t>
            </a:r>
            <a:r>
              <a:rPr lang="en-US" sz="1100" i="1" dirty="0" smtClean="0">
                <a:solidFill>
                  <a:schemeClr val="bg1"/>
                </a:solidFill>
              </a:rPr>
              <a:t>vowels – Identifying a new skill (1) </a:t>
            </a:r>
            <a:r>
              <a:rPr lang="en-US" sz="1100" i="1" dirty="0">
                <a:solidFill>
                  <a:schemeClr val="bg1"/>
                </a:solidFill>
              </a:rPr>
              <a:t>– Identifying a new skill </a:t>
            </a:r>
            <a:r>
              <a:rPr lang="en-US" sz="1100" i="1" dirty="0" smtClean="0">
                <a:solidFill>
                  <a:schemeClr val="bg1"/>
                </a:solidFill>
              </a:rPr>
              <a:t>(2) </a:t>
            </a:r>
            <a:r>
              <a:rPr lang="en-US" sz="1100" i="1" dirty="0">
                <a:solidFill>
                  <a:schemeClr val="bg1"/>
                </a:solidFill>
              </a:rPr>
              <a:t>– </a:t>
            </a:r>
            <a:r>
              <a:rPr lang="en-US" sz="1100" i="1" dirty="0" smtClean="0">
                <a:solidFill>
                  <a:schemeClr val="bg1"/>
                </a:solidFill>
              </a:rPr>
              <a:t>Rehearsing a new skill – </a:t>
            </a:r>
            <a:r>
              <a:rPr lang="en-US" sz="1100" b="1" i="1" dirty="0" smtClean="0">
                <a:solidFill>
                  <a:schemeClr val="bg1"/>
                </a:solidFill>
              </a:rPr>
              <a:t>In a real-world task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1.11: </a:t>
            </a:r>
            <a:r>
              <a:rPr lang="en-US" sz="1100" i="1" dirty="0">
                <a:solidFill>
                  <a:schemeClr val="bg1"/>
                </a:solidFill>
              </a:rPr>
              <a:t>Developing </a:t>
            </a:r>
            <a:r>
              <a:rPr lang="en-US" sz="1100" i="1" dirty="0" smtClean="0">
                <a:solidFill>
                  <a:schemeClr val="bg1"/>
                </a:solidFill>
              </a:rPr>
              <a:t>vocabulary – Building background knowledge – 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25572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13279"/>
            <a:ext cx="7772400" cy="122502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Vocabulary for speaking: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Practising new vocabulary: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62100"/>
            <a:ext cx="7086600" cy="367092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GB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A: sit</a:t>
            </a:r>
          </a:p>
          <a:p>
            <a:pPr marL="457200" indent="-457200" algn="l"/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B: take</a:t>
            </a:r>
          </a:p>
          <a:p>
            <a:pPr marL="457200" indent="-457200" algn="l">
              <a:buAutoNum type="arabicPeriod" startAt="2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A: compulsory</a:t>
            </a:r>
          </a:p>
          <a:p>
            <a:pPr marL="457200" indent="-457200" algn="l"/>
            <a:endParaRPr lang="en-GB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AutoNum type="arabicPeriod" startAt="3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A: nursery</a:t>
            </a:r>
          </a:p>
          <a:p>
            <a:pPr marL="457200" indent="-457200" algn="l"/>
            <a:endParaRPr lang="en-GB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/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	</a:t>
            </a:r>
          </a:p>
          <a:p>
            <a:pPr marL="457200" indent="-457200" algn="l"/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B: treated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Theme: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Listening &amp;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1.3. Learning new listening skills &amp; 1.5. – </a:t>
            </a:r>
            <a:r>
              <a:rPr lang="en-US" sz="1200" b="1" i="1" dirty="0" smtClean="0">
                <a:solidFill>
                  <a:schemeClr val="bg1"/>
                </a:solidFill>
              </a:rPr>
              <a:t>1.6. Vocab. for speaking</a:t>
            </a:r>
            <a:r>
              <a:rPr lang="en-US" sz="1200" i="1" dirty="0" smtClean="0">
                <a:solidFill>
                  <a:schemeClr val="bg1"/>
                </a:solidFill>
              </a:rPr>
              <a:t>    	      </a:t>
            </a:r>
            <a:r>
              <a:rPr lang="en-US" sz="1200" i="1" dirty="0" smtClean="0">
                <a:solidFill>
                  <a:schemeClr val="bg1"/>
                </a:solidFill>
              </a:rPr>
              <a:t>4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381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1.3: Reviewing </a:t>
            </a:r>
            <a:r>
              <a:rPr lang="en-US" sz="1100" i="1" dirty="0" smtClean="0">
                <a:solidFill>
                  <a:schemeClr val="bg1"/>
                </a:solidFill>
              </a:rPr>
              <a:t>key words – Identifying a new skill – Listening for definitions – Identifying consonant sounds – Identifying vowel sounds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1.5: </a:t>
            </a:r>
            <a:r>
              <a:rPr lang="en-US" sz="1100" i="1" dirty="0">
                <a:solidFill>
                  <a:schemeClr val="bg1"/>
                </a:solidFill>
              </a:rPr>
              <a:t>Living </a:t>
            </a:r>
            <a:r>
              <a:rPr lang="en-US" sz="1100" i="1" dirty="0" smtClean="0">
                <a:solidFill>
                  <a:schemeClr val="bg1"/>
                </a:solidFill>
              </a:rPr>
              <a:t>and studying in Britain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1.6: </a:t>
            </a:r>
            <a:r>
              <a:rPr lang="en-US" sz="1100" i="1" dirty="0">
                <a:solidFill>
                  <a:schemeClr val="bg1"/>
                </a:solidFill>
              </a:rPr>
              <a:t>Activating </a:t>
            </a:r>
            <a:r>
              <a:rPr lang="en-US" sz="1100" i="1" dirty="0" smtClean="0">
                <a:solidFill>
                  <a:schemeClr val="bg1"/>
                </a:solidFill>
              </a:rPr>
              <a:t>ideas – </a:t>
            </a:r>
            <a:r>
              <a:rPr lang="en-US" sz="1100" b="1" i="1" dirty="0" smtClean="0">
                <a:solidFill>
                  <a:schemeClr val="bg1"/>
                </a:solidFill>
              </a:rPr>
              <a:t>Practicing new vocabulary</a:t>
            </a:r>
            <a:r>
              <a:rPr lang="en-US" sz="1100" i="1" dirty="0" smtClean="0">
                <a:solidFill>
                  <a:schemeClr val="bg1"/>
                </a:solidFill>
              </a:rPr>
              <a:t> – 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10621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13279"/>
            <a:ext cx="7772400" cy="122502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Vocabulary for speaking: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Practising new vocabulary: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62100"/>
            <a:ext cx="7086600" cy="3670920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GB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sit and take?</a:t>
            </a:r>
          </a:p>
          <a:p>
            <a:pPr marL="457200" indent="-457200" algn="l">
              <a:buFont typeface="Tahoma" pitchFamily="34" charset="0"/>
              <a:buChar char="―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both used with the word </a:t>
            </a:r>
            <a:r>
              <a:rPr lang="en-GB" sz="2000" i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examination</a:t>
            </a: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have the same meaning.</a:t>
            </a:r>
            <a:endParaRPr lang="en-GB" sz="2000" i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Compulsory: </a:t>
            </a:r>
            <a:r>
              <a:rPr lang="en-GB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sth</a:t>
            </a: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must be done coz of a law or rule.</a:t>
            </a:r>
          </a:p>
          <a:p>
            <a:pPr marL="457200" indent="-457200" algn="l">
              <a:buFont typeface="Tahoma" pitchFamily="34" charset="0"/>
              <a:buChar char="―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kəmˈpʌlsəri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treat mean there?</a:t>
            </a:r>
          </a:p>
          <a:p>
            <a:pPr marL="457200" indent="-457200" algn="l">
              <a:buFont typeface="Tahoma" pitchFamily="34" charset="0"/>
              <a:buChar char="―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consider </a:t>
            </a:r>
            <a:r>
              <a:rPr lang="en-US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sth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a particular way, to pay for </a:t>
            </a:r>
            <a:r>
              <a:rPr lang="en-US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sth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sb’s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sake, 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behave in a particular way towards 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0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sth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Theme: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Listening &amp;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1.3. Learning new listening skills &amp; 1.5. – </a:t>
            </a:r>
            <a:r>
              <a:rPr lang="en-US" sz="1200" b="1" i="1" dirty="0" smtClean="0">
                <a:solidFill>
                  <a:schemeClr val="bg1"/>
                </a:solidFill>
              </a:rPr>
              <a:t>1.6. Vocab. for speaking    </a:t>
            </a:r>
            <a:r>
              <a:rPr lang="en-US" sz="1200" i="1" dirty="0" smtClean="0">
                <a:solidFill>
                  <a:schemeClr val="bg1"/>
                </a:solidFill>
              </a:rPr>
              <a:t>	      </a:t>
            </a:r>
            <a:r>
              <a:rPr lang="en-US" sz="1200" i="1" dirty="0" smtClean="0">
                <a:solidFill>
                  <a:schemeClr val="bg1"/>
                </a:solidFill>
              </a:rPr>
              <a:t>5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381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1.3: Reviewing </a:t>
            </a:r>
            <a:r>
              <a:rPr lang="en-US" sz="1100" i="1" dirty="0" smtClean="0">
                <a:solidFill>
                  <a:schemeClr val="bg1"/>
                </a:solidFill>
              </a:rPr>
              <a:t>key words – Identifying a new skill – Listening for definitions – Identifying consonant sounds – Identifying vowel sounds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1.5: </a:t>
            </a:r>
            <a:r>
              <a:rPr lang="en-US" sz="1100" i="1" dirty="0">
                <a:solidFill>
                  <a:schemeClr val="bg1"/>
                </a:solidFill>
              </a:rPr>
              <a:t>Living </a:t>
            </a:r>
            <a:r>
              <a:rPr lang="en-US" sz="1100" i="1" dirty="0" smtClean="0">
                <a:solidFill>
                  <a:schemeClr val="bg1"/>
                </a:solidFill>
              </a:rPr>
              <a:t>and studying in Britain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1.6: </a:t>
            </a:r>
            <a:r>
              <a:rPr lang="en-US" sz="1100" i="1" dirty="0">
                <a:solidFill>
                  <a:schemeClr val="bg1"/>
                </a:solidFill>
              </a:rPr>
              <a:t>Activating </a:t>
            </a:r>
            <a:r>
              <a:rPr lang="en-US" sz="1100" i="1" dirty="0" smtClean="0">
                <a:solidFill>
                  <a:schemeClr val="bg1"/>
                </a:solidFill>
              </a:rPr>
              <a:t>ideas – </a:t>
            </a:r>
            <a:r>
              <a:rPr lang="en-US" sz="1100" b="1" i="1" dirty="0" smtClean="0">
                <a:solidFill>
                  <a:schemeClr val="bg1"/>
                </a:solidFill>
              </a:rPr>
              <a:t>Practicing new vocabulary </a:t>
            </a:r>
            <a:r>
              <a:rPr lang="en-US" sz="1100" i="1" dirty="0" smtClean="0">
                <a:solidFill>
                  <a:schemeClr val="bg1"/>
                </a:solidFill>
              </a:rPr>
              <a:t>– 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387506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13279"/>
            <a:ext cx="7772400" cy="122502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Vocabulary for speaking: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Developing independent learning: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62100"/>
            <a:ext cx="7086600" cy="3670920"/>
          </a:xfrm>
        </p:spPr>
        <p:txBody>
          <a:bodyPr>
            <a:normAutofit/>
          </a:bodyPr>
          <a:lstStyle/>
          <a:p>
            <a:pPr marL="457200" indent="-457200" algn="l">
              <a:buFont typeface="Tahoma" pitchFamily="34" charset="0"/>
              <a:buChar char="·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</a:p>
          <a:p>
            <a:pPr marL="457200" indent="-457200" algn="l">
              <a:buFont typeface="Tahoma" pitchFamily="34" charset="0"/>
              <a:buChar char="·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feet</a:t>
            </a:r>
          </a:p>
          <a:p>
            <a:pPr marL="457200" indent="-457200" algn="l">
              <a:buFont typeface="Tahoma" pitchFamily="34" charset="0"/>
              <a:buChar char="·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</a:t>
            </a:r>
          </a:p>
          <a:p>
            <a:pPr marL="457200" indent="-457200" algn="l">
              <a:buFont typeface="Tahoma" pitchFamily="34" charset="0"/>
              <a:buChar char="·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</a:t>
            </a:r>
          </a:p>
          <a:p>
            <a:pPr marL="457200" indent="-457200" algn="l">
              <a:buFont typeface="Tahoma" pitchFamily="34" charset="0"/>
              <a:buChar char="·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</a:p>
          <a:p>
            <a:pPr marL="457200" indent="-457200" algn="l">
              <a:buFont typeface="Tahoma" pitchFamily="34" charset="0"/>
              <a:buChar char="·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</a:t>
            </a:r>
          </a:p>
          <a:p>
            <a:pPr marL="457200" indent="-457200" algn="l">
              <a:buFont typeface="Tahoma" pitchFamily="34" charset="0"/>
              <a:buChar char="·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</a:t>
            </a:r>
          </a:p>
          <a:p>
            <a:pPr marL="457200" indent="-457200" algn="l">
              <a:buFont typeface="Tahoma" pitchFamily="34" charset="0"/>
              <a:buChar char="·"/>
            </a:pPr>
            <a:r>
              <a:rPr lang="en-GB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Theme: Education</a:t>
            </a:r>
            <a:r>
              <a:rPr lang="en-US" sz="1200" i="1" dirty="0" smtClean="0">
                <a:solidFill>
                  <a:schemeClr val="bg1"/>
                </a:solidFill>
              </a:rPr>
              <a:t>, Skills: Listening &amp; </a:t>
            </a:r>
            <a:r>
              <a:rPr lang="en-US" sz="1200" b="1" i="1" dirty="0" smtClean="0">
                <a:solidFill>
                  <a:schemeClr val="bg1"/>
                </a:solidFill>
              </a:rPr>
              <a:t>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1.3. Learning new listening skills &amp; 1.5. – </a:t>
            </a:r>
            <a:r>
              <a:rPr lang="en-US" sz="1200" b="1" i="1" dirty="0" smtClean="0">
                <a:solidFill>
                  <a:schemeClr val="bg1"/>
                </a:solidFill>
              </a:rPr>
              <a:t>1.6. Vocab. for speaking</a:t>
            </a:r>
            <a:r>
              <a:rPr lang="en-US" sz="1200" i="1" dirty="0" smtClean="0">
                <a:solidFill>
                  <a:schemeClr val="bg1"/>
                </a:solidFill>
              </a:rPr>
              <a:t>    	      </a:t>
            </a:r>
            <a:r>
              <a:rPr lang="en-US" sz="1200" i="1" dirty="0" smtClean="0">
                <a:solidFill>
                  <a:schemeClr val="bg1"/>
                </a:solidFill>
              </a:rPr>
              <a:t>6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38100"/>
            <a:ext cx="91440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1.3: Reviewing </a:t>
            </a:r>
            <a:r>
              <a:rPr lang="en-US" sz="1100" i="1" dirty="0" smtClean="0">
                <a:solidFill>
                  <a:schemeClr val="bg1"/>
                </a:solidFill>
              </a:rPr>
              <a:t>key words – Identifying a new skill – Listening for definitions – Identifying consonant sounds – Identifying vowel sounds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1.5: </a:t>
            </a:r>
            <a:r>
              <a:rPr lang="en-US" sz="1100" i="1" dirty="0">
                <a:solidFill>
                  <a:schemeClr val="bg1"/>
                </a:solidFill>
              </a:rPr>
              <a:t>Living </a:t>
            </a:r>
            <a:r>
              <a:rPr lang="en-US" sz="1100" i="1" dirty="0" smtClean="0">
                <a:solidFill>
                  <a:schemeClr val="bg1"/>
                </a:solidFill>
              </a:rPr>
              <a:t>and studying in Britain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1.6: </a:t>
            </a:r>
            <a:r>
              <a:rPr lang="en-US" sz="1100" i="1" dirty="0">
                <a:solidFill>
                  <a:schemeClr val="bg1"/>
                </a:solidFill>
              </a:rPr>
              <a:t>Activating </a:t>
            </a:r>
            <a:r>
              <a:rPr lang="en-US" sz="1100" i="1" dirty="0" smtClean="0">
                <a:solidFill>
                  <a:schemeClr val="bg1"/>
                </a:solidFill>
              </a:rPr>
              <a:t>ideas – Practicing new vocabulary – </a:t>
            </a:r>
            <a:r>
              <a:rPr lang="en-US" sz="1100" b="1" i="1" dirty="0" smtClean="0">
                <a:solidFill>
                  <a:schemeClr val="bg1"/>
                </a:solidFill>
              </a:rPr>
              <a:t>Developing independent learning</a:t>
            </a:r>
          </a:p>
        </p:txBody>
      </p:sp>
    </p:spTree>
    <p:extLst>
      <p:ext uri="{BB962C8B-B14F-4D97-AF65-F5344CB8AC3E}">
        <p14:creationId xmlns:p14="http://schemas.microsoft.com/office/powerpoint/2010/main" val="34139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57233"/>
            <a:ext cx="4608512" cy="180020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English For University Students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(GEfUS)</a:t>
            </a:r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97493"/>
            <a:ext cx="4326632" cy="1901507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Theme: Education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 of education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(Real-time speaking)</a:t>
            </a:r>
          </a:p>
          <a:p>
            <a:endParaRPr lang="en-GB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7227"/>
            <a:ext cx="4122922" cy="46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7214"/>
            <a:ext cx="7772400" cy="122502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this lesson?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17373"/>
            <a:ext cx="6400800" cy="298162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should</a:t>
            </a:r>
          </a:p>
          <a:p>
            <a:pPr algn="l"/>
            <a:endParaRPr lang="en-GB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an understanding of the discourse structure of a model for a talk on education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practised sentences using correct sentence stress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attempted a brief talk about education in your own country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Theme: Education</a:t>
            </a:r>
            <a:r>
              <a:rPr lang="en-US" sz="1200" i="1" dirty="0" smtClean="0">
                <a:solidFill>
                  <a:schemeClr val="bg1"/>
                </a:solidFill>
              </a:rPr>
              <a:t>, </a:t>
            </a:r>
            <a:r>
              <a:rPr lang="en-US" sz="1200" b="1" i="1" dirty="0" smtClean="0">
                <a:solidFill>
                  <a:schemeClr val="bg1"/>
                </a:solidFill>
              </a:rPr>
              <a:t>Skill: 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Lessons: </a:t>
            </a:r>
            <a:r>
              <a:rPr lang="en-US" sz="1200" b="1" i="1" dirty="0" smtClean="0">
                <a:solidFill>
                  <a:schemeClr val="bg1"/>
                </a:solidFill>
              </a:rPr>
              <a:t>1.7. Real-time speaking</a:t>
            </a:r>
            <a:r>
              <a:rPr lang="en-US" sz="1200" i="1" dirty="0" smtClean="0">
                <a:solidFill>
                  <a:schemeClr val="bg1"/>
                </a:solidFill>
              </a:rPr>
              <a:t>				 	        </a:t>
            </a:r>
            <a:r>
              <a:rPr lang="en-US" sz="1200" i="1" dirty="0" smtClean="0">
                <a:solidFill>
                  <a:schemeClr val="bg1"/>
                </a:solidFill>
              </a:rPr>
              <a:t>8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38100"/>
            <a:ext cx="9144000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1.7: Previewing vocab. – Hearing a model – Practicing a model – Producing a model</a:t>
            </a:r>
          </a:p>
        </p:txBody>
      </p:sp>
    </p:spTree>
    <p:extLst>
      <p:ext uri="{BB962C8B-B14F-4D97-AF65-F5344CB8AC3E}">
        <p14:creationId xmlns:p14="http://schemas.microsoft.com/office/powerpoint/2010/main" val="148871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42900"/>
            <a:ext cx="5257800" cy="122502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Real-time speaking</a:t>
            </a:r>
            <a:b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Previewing vocabulary: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334000" y="685792"/>
          <a:ext cx="3200400" cy="4686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02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√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children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level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nursery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primary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secondary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called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school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0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sixth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52400" y="2013479"/>
            <a:ext cx="5257800" cy="1225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 to 1.18 and mention the number of syllables for each word.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004079"/>
            <a:ext cx="5257800" cy="1225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 again (1.19) and repeat the words.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48300"/>
            <a:ext cx="9144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Theme: Education</a:t>
            </a:r>
            <a:r>
              <a:rPr lang="en-US" sz="1200" i="1" dirty="0" smtClean="0">
                <a:solidFill>
                  <a:schemeClr val="bg1"/>
                </a:solidFill>
              </a:rPr>
              <a:t>, </a:t>
            </a:r>
            <a:r>
              <a:rPr lang="en-US" sz="1200" b="1" i="1" dirty="0" smtClean="0">
                <a:solidFill>
                  <a:schemeClr val="bg1"/>
                </a:solidFill>
              </a:rPr>
              <a:t>Skill: Speaking</a:t>
            </a:r>
            <a:r>
              <a:rPr lang="en-US" sz="1200" i="1" dirty="0" smtClean="0">
                <a:solidFill>
                  <a:schemeClr val="bg1"/>
                </a:solidFill>
              </a:rPr>
              <a:t>, Lesson: </a:t>
            </a:r>
            <a:r>
              <a:rPr lang="en-US" sz="1200" b="1" i="1" dirty="0" smtClean="0">
                <a:solidFill>
                  <a:schemeClr val="bg1"/>
                </a:solidFill>
              </a:rPr>
              <a:t>1.7. Real-time speaking</a:t>
            </a:r>
            <a:r>
              <a:rPr lang="en-US" sz="1200" i="1" dirty="0" smtClean="0">
                <a:solidFill>
                  <a:schemeClr val="bg1"/>
                </a:solidFill>
              </a:rPr>
              <a:t>				 	        </a:t>
            </a:r>
            <a:r>
              <a:rPr lang="en-US" sz="1200" i="1" dirty="0" smtClean="0">
                <a:solidFill>
                  <a:schemeClr val="bg1"/>
                </a:solidFill>
              </a:rPr>
              <a:t>9 </a:t>
            </a:r>
            <a:r>
              <a:rPr lang="en-US" sz="1200" i="1" dirty="0" smtClean="0">
                <a:solidFill>
                  <a:schemeClr val="bg1"/>
                </a:solidFill>
              </a:rPr>
              <a:t>of </a:t>
            </a:r>
            <a:r>
              <a:rPr lang="en-US" sz="1200" i="1" dirty="0" smtClean="0">
                <a:solidFill>
                  <a:schemeClr val="bg1"/>
                </a:solidFill>
              </a:rPr>
              <a:t>34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38100"/>
            <a:ext cx="9144000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1.7: </a:t>
            </a:r>
            <a:r>
              <a:rPr lang="en-US" sz="1100" b="1" i="1" dirty="0" smtClean="0">
                <a:solidFill>
                  <a:schemeClr val="bg1"/>
                </a:solidFill>
              </a:rPr>
              <a:t>Previewing vocab.</a:t>
            </a:r>
            <a:r>
              <a:rPr lang="en-US" sz="1100" i="1" dirty="0" smtClean="0">
                <a:solidFill>
                  <a:schemeClr val="bg1"/>
                </a:solidFill>
              </a:rPr>
              <a:t> – Hearing a model – Practicing a model – Producing a model</a:t>
            </a:r>
          </a:p>
        </p:txBody>
      </p:sp>
    </p:spTree>
    <p:extLst>
      <p:ext uri="{BB962C8B-B14F-4D97-AF65-F5344CB8AC3E}">
        <p14:creationId xmlns:p14="http://schemas.microsoft.com/office/powerpoint/2010/main" val="107224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3461</Words>
  <Application>Microsoft Office PowerPoint</Application>
  <PresentationFormat>On-screen Show (16:10)</PresentationFormat>
  <Paragraphs>455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Tahoma</vt:lpstr>
      <vt:lpstr>Office Theme</vt:lpstr>
      <vt:lpstr>General English For University Students (GEfUS)</vt:lpstr>
      <vt:lpstr>Objectives of this lesson:</vt:lpstr>
      <vt:lpstr>Vocabulary for speaking: A. Activating ideas:</vt:lpstr>
      <vt:lpstr>Vocabulary for speaking: B. Practising new vocabulary:</vt:lpstr>
      <vt:lpstr>Vocabulary for speaking: B. Practising new vocabulary:</vt:lpstr>
      <vt:lpstr>Vocabulary for speaking: C. Developing independent learning:</vt:lpstr>
      <vt:lpstr>General English For University Students (GEfUS)</vt:lpstr>
      <vt:lpstr>Why this lesson?</vt:lpstr>
      <vt:lpstr>Real-time speaking A. Previewing vocabulary:</vt:lpstr>
      <vt:lpstr>Real-time speaking A. Previewing vocabulary:</vt:lpstr>
      <vt:lpstr>Real-time speaking B. Hearing a model:</vt:lpstr>
      <vt:lpstr>Real-time speaking B. Hearing a model:</vt:lpstr>
      <vt:lpstr>Real-time speaking B. Hearing a model:</vt:lpstr>
      <vt:lpstr>Real-time speaking B. Hearing a model:</vt:lpstr>
      <vt:lpstr>Real-time speaking B. Hearing a model:</vt:lpstr>
      <vt:lpstr>Real-time speaking B. Hearing a model:</vt:lpstr>
      <vt:lpstr>Real-time speaking C. Practising a model:</vt:lpstr>
      <vt:lpstr>Real-time speaking C. Practising a model:</vt:lpstr>
      <vt:lpstr>Real-time speaking D. Producing a model:</vt:lpstr>
      <vt:lpstr>General English For University Students (GEfUS)</vt:lpstr>
      <vt:lpstr>Why this lesson?</vt:lpstr>
      <vt:lpstr>Learning new speaking skills A. Saying vowels</vt:lpstr>
      <vt:lpstr>Learning new speaking skills A. Saying vowels</vt:lpstr>
      <vt:lpstr>Learning new speaking skills A. Saying vowels</vt:lpstr>
      <vt:lpstr>Learning new speaking skills B. Identifying a new skill (1)</vt:lpstr>
      <vt:lpstr>B. Identifying a new skill (1)</vt:lpstr>
      <vt:lpstr>Learning new speaking skills B. Identifying a new skill (1)</vt:lpstr>
      <vt:lpstr> B. Identifying a new skill (1)</vt:lpstr>
      <vt:lpstr> B. Identifying a new skill (1)</vt:lpstr>
      <vt:lpstr>Learning new speaking skills B. Identifying a new skill (1)</vt:lpstr>
      <vt:lpstr>Learning new speaking skills C. Identifying a new skill (2)</vt:lpstr>
      <vt:lpstr>Learning new speaking skills C. Identifying a new skill (2)</vt:lpstr>
      <vt:lpstr>Learning new speaking skills D. Rehearsing a new skill</vt:lpstr>
      <vt:lpstr>Learning new speaking skills E. In a real-world task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English For University Students (GEfUS)</dc:title>
  <dc:creator>Rozgar Omar</dc:creator>
  <cp:lastModifiedBy>Asus</cp:lastModifiedBy>
  <cp:revision>75</cp:revision>
  <dcterms:created xsi:type="dcterms:W3CDTF">2013-12-03T16:01:48Z</dcterms:created>
  <dcterms:modified xsi:type="dcterms:W3CDTF">2018-12-09T18:27:52Z</dcterms:modified>
</cp:coreProperties>
</file>