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6" r:id="rId3"/>
    <p:sldId id="283" r:id="rId4"/>
    <p:sldId id="277" r:id="rId5"/>
    <p:sldId id="278" r:id="rId6"/>
    <p:sldId id="279" r:id="rId7"/>
    <p:sldId id="295" r:id="rId8"/>
    <p:sldId id="280" r:id="rId9"/>
    <p:sldId id="281" r:id="rId10"/>
    <p:sldId id="282" r:id="rId11"/>
    <p:sldId id="284" r:id="rId12"/>
    <p:sldId id="285" r:id="rId13"/>
    <p:sldId id="286" r:id="rId14"/>
    <p:sldId id="287" r:id="rId15"/>
    <p:sldId id="288" r:id="rId16"/>
    <p:sldId id="289" r:id="rId17"/>
    <p:sldId id="290" r:id="rId18"/>
    <p:sldId id="291" r:id="rId19"/>
    <p:sldId id="292" r:id="rId20"/>
    <p:sldId id="293" r:id="rId21"/>
    <p:sldId id="294"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51" autoAdjust="0"/>
  </p:normalViewPr>
  <p:slideViewPr>
    <p:cSldViewPr>
      <p:cViewPr varScale="1">
        <p:scale>
          <a:sx n="73" d="100"/>
          <a:sy n="73" d="100"/>
        </p:scale>
        <p:origin x="1212" y="72"/>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5CF6C-E38A-451A-BA30-0352E45DF09C}" type="datetimeFigureOut">
              <a:rPr lang="en-US" smtClean="0"/>
              <a:t>09-Dec-19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367D46-0930-4F2F-A1A6-399B65DC67B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367D46-0930-4F2F-A1A6-399B65DC67B7}"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She went home:</a:t>
            </a:r>
          </a:p>
          <a:p>
            <a:r>
              <a:rPr lang="en-US" sz="1200" kern="1200" dirty="0" smtClean="0">
                <a:solidFill>
                  <a:schemeClr val="tx1"/>
                </a:solidFill>
                <a:latin typeface="+mn-lt"/>
                <a:ea typeface="+mn-ea"/>
                <a:cs typeface="+mn-cs"/>
              </a:rPr>
              <a:t>Marry, one of my childhood friends, habitually took the peaceful road next to the Public Park and went back home happily.</a:t>
            </a:r>
          </a:p>
          <a:p>
            <a:endParaRPr lang="en-US" dirty="0" smtClean="0"/>
          </a:p>
          <a:p>
            <a:r>
              <a:rPr lang="en-US" sz="1200" kern="1200" dirty="0" smtClean="0">
                <a:solidFill>
                  <a:schemeClr val="tx1"/>
                </a:solidFill>
                <a:latin typeface="+mn-lt"/>
                <a:ea typeface="+mn-ea"/>
                <a:cs typeface="+mn-cs"/>
              </a:rPr>
              <a:t>- He lost the route in the forest:</a:t>
            </a:r>
          </a:p>
          <a:p>
            <a:r>
              <a:rPr lang="en-US" sz="1200" kern="1200" smtClean="0">
                <a:solidFill>
                  <a:schemeClr val="tx1"/>
                </a:solidFill>
                <a:latin typeface="+mn-lt"/>
                <a:ea typeface="+mn-ea"/>
                <a:cs typeface="+mn-cs"/>
              </a:rPr>
              <a:t>The great John, the hero of our present time, miserably lost his route, which would lead to the deserted village (where his old companion used to live in), in the gloomy forest because it was late night and it was raining heavily.</a:t>
            </a:r>
            <a:endParaRPr lang="en-US"/>
          </a:p>
        </p:txBody>
      </p:sp>
      <p:sp>
        <p:nvSpPr>
          <p:cNvPr id="4" name="Slide Number Placeholder 3"/>
          <p:cNvSpPr>
            <a:spLocks noGrp="1"/>
          </p:cNvSpPr>
          <p:nvPr>
            <p:ph type="sldNum" sz="quarter" idx="10"/>
          </p:nvPr>
        </p:nvSpPr>
        <p:spPr/>
        <p:txBody>
          <a:bodyPr/>
          <a:lstStyle/>
          <a:p>
            <a:fld id="{33367D46-0930-4F2F-A1A6-399B65DC67B7}"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81DA68-6675-4F7E-9561-DB62FE0FE037}" type="datetimeFigureOut">
              <a:rPr lang="en-GB" smtClean="0"/>
              <a:pPr/>
              <a:t>09/12/2019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418836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81DA68-6675-4F7E-9561-DB62FE0FE037}" type="datetimeFigureOut">
              <a:rPr lang="en-GB" smtClean="0"/>
              <a:pPr/>
              <a:t>09/12/2019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2139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81DA68-6675-4F7E-9561-DB62FE0FE037}" type="datetimeFigureOut">
              <a:rPr lang="en-GB" smtClean="0"/>
              <a:pPr/>
              <a:t>09/12/2019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401695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81DA68-6675-4F7E-9561-DB62FE0FE037}" type="datetimeFigureOut">
              <a:rPr lang="en-GB" smtClean="0"/>
              <a:pPr/>
              <a:t>09/12/2019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3072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1DA68-6675-4F7E-9561-DB62FE0FE037}" type="datetimeFigureOut">
              <a:rPr lang="en-GB" smtClean="0"/>
              <a:pPr/>
              <a:t>09/12/2019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294282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81DA68-6675-4F7E-9561-DB62FE0FE037}" type="datetimeFigureOut">
              <a:rPr lang="en-GB" smtClean="0"/>
              <a:pPr/>
              <a:t>09/12/2019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331641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81DA68-6675-4F7E-9561-DB62FE0FE037}" type="datetimeFigureOut">
              <a:rPr lang="en-GB" smtClean="0"/>
              <a:pPr/>
              <a:t>09/12/2019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244076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81DA68-6675-4F7E-9561-DB62FE0FE037}" type="datetimeFigureOut">
              <a:rPr lang="en-GB" smtClean="0"/>
              <a:pPr/>
              <a:t>09/12/2019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55588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1DA68-6675-4F7E-9561-DB62FE0FE037}" type="datetimeFigureOut">
              <a:rPr lang="en-GB" smtClean="0"/>
              <a:pPr/>
              <a:t>09/12/2019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417377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1DA68-6675-4F7E-9561-DB62FE0FE037}" type="datetimeFigureOut">
              <a:rPr lang="en-GB" smtClean="0"/>
              <a:pPr/>
              <a:t>09/12/2019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158834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1DA68-6675-4F7E-9561-DB62FE0FE037}" type="datetimeFigureOut">
              <a:rPr lang="en-GB" smtClean="0"/>
              <a:pPr/>
              <a:t>09/12/2019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228324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681DA68-6675-4F7E-9561-DB62FE0FE037}" type="datetimeFigureOut">
              <a:rPr lang="en-GB" smtClean="0"/>
              <a:pPr/>
              <a:t>09/12/2019</a:t>
            </a:fld>
            <a:endParaRPr lang="en-GB"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99626ACD-1A23-4DCF-A06C-968F00A4F645}" type="slidenum">
              <a:rPr lang="en-GB" smtClean="0"/>
              <a:pPr/>
              <a:t>‹#›</a:t>
            </a:fld>
            <a:endParaRPr lang="en-GB" dirty="0"/>
          </a:p>
        </p:txBody>
      </p:sp>
    </p:spTree>
    <p:extLst>
      <p:ext uri="{BB962C8B-B14F-4D97-AF65-F5344CB8AC3E}">
        <p14:creationId xmlns:p14="http://schemas.microsoft.com/office/powerpoint/2010/main" val="1248032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57233"/>
            <a:ext cx="4608512" cy="1800200"/>
          </a:xfrm>
        </p:spPr>
        <p:txBody>
          <a:bodyPr>
            <a:no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General English For University Students</a:t>
            </a:r>
            <a:br>
              <a:rPr lang="en-GB" sz="3200" dirty="0" smtClean="0">
                <a:latin typeface="Tahoma" panose="020B0604030504040204" pitchFamily="34" charset="0"/>
                <a:ea typeface="Tahoma" panose="020B0604030504040204" pitchFamily="34" charset="0"/>
                <a:cs typeface="Tahoma" panose="020B0604030504040204" pitchFamily="34" charset="0"/>
              </a:rPr>
            </a:br>
            <a:r>
              <a:rPr lang="en-GB" sz="3200" b="1" dirty="0" smtClean="0">
                <a:latin typeface="Tahoma" panose="020B0604030504040204" pitchFamily="34" charset="0"/>
                <a:ea typeface="Tahoma" panose="020B0604030504040204" pitchFamily="34" charset="0"/>
                <a:cs typeface="Tahoma" panose="020B0604030504040204" pitchFamily="34" charset="0"/>
              </a:rPr>
              <a:t>(GEfUS)</a:t>
            </a:r>
            <a:endParaRPr lang="en-GB"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533400" y="2797493"/>
            <a:ext cx="4800600" cy="1901507"/>
          </a:xfrm>
        </p:spPr>
        <p:txBody>
          <a:bodyPr>
            <a:normAutofit/>
          </a:bodyPr>
          <a:lstStyle/>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Theme: Education</a:t>
            </a:r>
          </a:p>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A personal statement</a:t>
            </a:r>
          </a:p>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(Vocabulary for writing)</a:t>
            </a:r>
          </a:p>
          <a:p>
            <a:endPar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97227"/>
            <a:ext cx="4122922" cy="4620513"/>
          </a:xfrm>
          <a:prstGeom prst="rect">
            <a:avLst/>
          </a:prstGeom>
        </p:spPr>
      </p:pic>
    </p:spTree>
    <p:extLst>
      <p:ext uri="{BB962C8B-B14F-4D97-AF65-F5344CB8AC3E}">
        <p14:creationId xmlns:p14="http://schemas.microsoft.com/office/powerpoint/2010/main" val="1068533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8100"/>
            <a:ext cx="60198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C. Developing independent learning</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533400" y="1168400"/>
            <a:ext cx="8229600" cy="4051300"/>
          </a:xfrm>
        </p:spPr>
        <p:txBody>
          <a:bodyPr>
            <a:normAutofit/>
          </a:bodyPr>
          <a:lstStyle/>
          <a:p>
            <a:pPr marL="228600" indent="-228600" algn="l"/>
            <a:r>
              <a:rPr lang="en-US" sz="2400" dirty="0" smtClean="0">
                <a:solidFill>
                  <a:schemeClr val="tx1"/>
                </a:solidFill>
                <a:latin typeface="Tahoma" pitchFamily="34" charset="0"/>
                <a:ea typeface="Tahoma" pitchFamily="34" charset="0"/>
                <a:cs typeface="Tahoma" pitchFamily="34" charset="0"/>
              </a:rPr>
              <a:t>2.</a:t>
            </a:r>
          </a:p>
          <a:p>
            <a:pPr marL="228600" indent="-228600" algn="l"/>
            <a:endParaRPr lang="en-US" sz="2400" dirty="0" smtClean="0">
              <a:solidFill>
                <a:schemeClr val="tx1"/>
              </a:solidFill>
              <a:latin typeface="Tahoma" pitchFamily="34" charset="0"/>
              <a:ea typeface="Tahoma" pitchFamily="34" charset="0"/>
              <a:cs typeface="Tahoma" pitchFamily="34" charset="0"/>
            </a:endParaRPr>
          </a:p>
          <a:p>
            <a:pPr marL="228600" indent="-228600" algn="l">
              <a:buFontTx/>
              <a:buChar char="-"/>
            </a:pPr>
            <a:r>
              <a:rPr lang="en-US" sz="2400" dirty="0" smtClean="0">
                <a:solidFill>
                  <a:schemeClr val="tx1"/>
                </a:solidFill>
                <a:latin typeface="Tahoma" pitchFamily="34" charset="0"/>
                <a:ea typeface="Tahoma" pitchFamily="34" charset="0"/>
                <a:cs typeface="Tahoma" pitchFamily="34" charset="0"/>
              </a:rPr>
              <a:t>Deletion</a:t>
            </a:r>
          </a:p>
          <a:p>
            <a:pPr marL="228600" indent="-228600" algn="l">
              <a:buFontTx/>
              <a:buChar char="-"/>
            </a:pPr>
            <a:r>
              <a:rPr lang="en-US" sz="2400" dirty="0" smtClean="0">
                <a:solidFill>
                  <a:schemeClr val="tx1"/>
                </a:solidFill>
                <a:latin typeface="Tahoma" pitchFamily="34" charset="0"/>
                <a:ea typeface="Tahoma" pitchFamily="34" charset="0"/>
                <a:cs typeface="Tahoma" pitchFamily="34" charset="0"/>
              </a:rPr>
              <a:t>Organization</a:t>
            </a:r>
          </a:p>
          <a:p>
            <a:pPr marL="228600" indent="-228600" algn="l">
              <a:buFontTx/>
              <a:buChar char="-"/>
            </a:pPr>
            <a:r>
              <a:rPr lang="en-US" sz="2400" dirty="0" smtClean="0">
                <a:solidFill>
                  <a:schemeClr val="tx1"/>
                </a:solidFill>
                <a:latin typeface="Tahoma" pitchFamily="34" charset="0"/>
                <a:ea typeface="Tahoma" pitchFamily="34" charset="0"/>
                <a:cs typeface="Tahoma" pitchFamily="34" charset="0"/>
              </a:rPr>
              <a:t>Qualify</a:t>
            </a:r>
          </a:p>
          <a:p>
            <a:pPr marL="228600" indent="-228600" algn="l">
              <a:buFontTx/>
              <a:buChar char="-"/>
            </a:pPr>
            <a:r>
              <a:rPr lang="en-US" sz="2400" dirty="0" smtClean="0">
                <a:solidFill>
                  <a:schemeClr val="tx1"/>
                </a:solidFill>
                <a:latin typeface="Tahoma" pitchFamily="34" charset="0"/>
                <a:ea typeface="Tahoma" pitchFamily="34" charset="0"/>
                <a:cs typeface="Tahoma" pitchFamily="34" charset="0"/>
              </a:rPr>
              <a:t>Editor</a:t>
            </a:r>
          </a:p>
          <a:p>
            <a:pPr marL="228600" indent="-228600" algn="l">
              <a:buFontTx/>
              <a:buChar char="-"/>
            </a:pPr>
            <a:r>
              <a:rPr lang="en-US" sz="2400" dirty="0" smtClean="0">
                <a:solidFill>
                  <a:schemeClr val="tx1"/>
                </a:solidFill>
                <a:latin typeface="Tahoma" pitchFamily="34" charset="0"/>
                <a:ea typeface="Tahoma" pitchFamily="34" charset="0"/>
                <a:cs typeface="Tahoma" pitchFamily="34" charset="0"/>
              </a:rPr>
              <a:t>Hobbies</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1.16. Vocabulary for writing</a:t>
            </a:r>
            <a:r>
              <a:rPr lang="en-US" sz="1200" i="1" dirty="0" smtClean="0">
                <a:solidFill>
                  <a:schemeClr val="bg1"/>
                </a:solidFill>
              </a:rPr>
              <a:t> – 1.17. Real-time writing		        	9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b="1"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19861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57233"/>
            <a:ext cx="4608512" cy="1800200"/>
          </a:xfrm>
        </p:spPr>
        <p:txBody>
          <a:bodyPr>
            <a:no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General English For University Students</a:t>
            </a:r>
            <a:br>
              <a:rPr lang="en-GB" sz="3200" dirty="0" smtClean="0">
                <a:latin typeface="Tahoma" panose="020B0604030504040204" pitchFamily="34" charset="0"/>
                <a:ea typeface="Tahoma" panose="020B0604030504040204" pitchFamily="34" charset="0"/>
                <a:cs typeface="Tahoma" panose="020B0604030504040204" pitchFamily="34" charset="0"/>
              </a:rPr>
            </a:br>
            <a:r>
              <a:rPr lang="en-GB" sz="3200" b="1" dirty="0" smtClean="0">
                <a:latin typeface="Tahoma" panose="020B0604030504040204" pitchFamily="34" charset="0"/>
                <a:ea typeface="Tahoma" panose="020B0604030504040204" pitchFamily="34" charset="0"/>
                <a:cs typeface="Tahoma" panose="020B0604030504040204" pitchFamily="34" charset="0"/>
              </a:rPr>
              <a:t>(GEfUS)</a:t>
            </a:r>
            <a:endParaRPr lang="en-GB"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533400" y="2797493"/>
            <a:ext cx="4800600" cy="1901507"/>
          </a:xfrm>
        </p:spPr>
        <p:txBody>
          <a:bodyPr>
            <a:normAutofit/>
          </a:bodyPr>
          <a:lstStyle/>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Theme: Education</a:t>
            </a:r>
          </a:p>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A personal statement</a:t>
            </a:r>
          </a:p>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(Real-time writing)</a:t>
            </a:r>
          </a:p>
          <a:p>
            <a:endPar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97227"/>
            <a:ext cx="4122922" cy="4620513"/>
          </a:xfrm>
          <a:prstGeom prst="rect">
            <a:avLst/>
          </a:prstGeom>
        </p:spPr>
      </p:pic>
    </p:spTree>
    <p:extLst>
      <p:ext uri="{BB962C8B-B14F-4D97-AF65-F5344CB8AC3E}">
        <p14:creationId xmlns:p14="http://schemas.microsoft.com/office/powerpoint/2010/main" val="2551436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The objectives of this lesson</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914400" y="1854200"/>
            <a:ext cx="7315200" cy="3441700"/>
          </a:xfrm>
        </p:spPr>
        <p:txBody>
          <a:bodyPr>
            <a:normAutofit/>
          </a:bodyPr>
          <a:lstStyle/>
          <a:p>
            <a:pPr marL="457200" indent="-457200" algn="l"/>
            <a:r>
              <a:rPr lang="en-US" sz="2000" dirty="0" smtClean="0">
                <a:solidFill>
                  <a:schemeClr val="tx1"/>
                </a:solidFill>
                <a:latin typeface="Tahoma" pitchFamily="34" charset="0"/>
                <a:ea typeface="Tahoma" pitchFamily="34" charset="0"/>
                <a:cs typeface="Tahoma" pitchFamily="34" charset="0"/>
              </a:rPr>
              <a:t>Students should have been able to:</a:t>
            </a:r>
          </a:p>
          <a:p>
            <a:pPr marL="457200" indent="-457200" algn="l"/>
            <a:endParaRPr lang="en-US" sz="2000" dirty="0" smtClean="0">
              <a:solidFill>
                <a:schemeClr val="tx1"/>
              </a:solidFill>
              <a:latin typeface="Tahoma" pitchFamily="34" charset="0"/>
              <a:ea typeface="Tahoma" pitchFamily="34" charset="0"/>
              <a:cs typeface="Tahoma" pitchFamily="34" charset="0"/>
            </a:endParaRPr>
          </a:p>
          <a:p>
            <a:pPr marL="168275" indent="-168275" algn="l">
              <a:buFontTx/>
              <a:buChar char="-"/>
            </a:pPr>
            <a:r>
              <a:rPr lang="en-US" sz="2000" dirty="0" smtClean="0">
                <a:solidFill>
                  <a:schemeClr val="tx1"/>
                </a:solidFill>
                <a:latin typeface="Tahoma" pitchFamily="34" charset="0"/>
                <a:ea typeface="Tahoma" pitchFamily="34" charset="0"/>
                <a:cs typeface="Tahoma" pitchFamily="34" charset="0"/>
              </a:rPr>
              <a:t>Complete a simple </a:t>
            </a:r>
            <a:r>
              <a:rPr lang="en-US" sz="2000" u="sng" dirty="0" smtClean="0">
                <a:solidFill>
                  <a:schemeClr val="tx1"/>
                </a:solidFill>
                <a:latin typeface="Tahoma" pitchFamily="34" charset="0"/>
                <a:ea typeface="Tahoma" pitchFamily="34" charset="0"/>
                <a:cs typeface="Tahoma" pitchFamily="34" charset="0"/>
              </a:rPr>
              <a:t>application form</a:t>
            </a:r>
          </a:p>
          <a:p>
            <a:pPr marL="168275" indent="-168275" algn="l">
              <a:buFontTx/>
              <a:buChar char="-"/>
            </a:pPr>
            <a:r>
              <a:rPr lang="en-US" sz="2000" dirty="0" smtClean="0">
                <a:solidFill>
                  <a:schemeClr val="tx1"/>
                </a:solidFill>
                <a:latin typeface="Tahoma" pitchFamily="34" charset="0"/>
                <a:ea typeface="Tahoma" pitchFamily="34" charset="0"/>
                <a:cs typeface="Tahoma" pitchFamily="34" charset="0"/>
              </a:rPr>
              <a:t>Show understanding of the purpose and discourse structure of a </a:t>
            </a:r>
            <a:r>
              <a:rPr lang="en-US" sz="2000" u="sng" dirty="0" smtClean="0">
                <a:solidFill>
                  <a:schemeClr val="tx1"/>
                </a:solidFill>
                <a:latin typeface="Tahoma" pitchFamily="34" charset="0"/>
                <a:ea typeface="Tahoma" pitchFamily="34" charset="0"/>
                <a:cs typeface="Tahoma" pitchFamily="34" charset="0"/>
              </a:rPr>
              <a:t>Personal Statement</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1.16. Vocabulary for writing – </a:t>
            </a:r>
            <a:r>
              <a:rPr lang="en-US" sz="1200" b="1" i="1" dirty="0" smtClean="0">
                <a:solidFill>
                  <a:schemeClr val="bg1"/>
                </a:solidFill>
              </a:rPr>
              <a:t>1.17. Real-time writing</a:t>
            </a:r>
            <a:r>
              <a:rPr lang="en-US" sz="1200" i="1" dirty="0" smtClean="0">
                <a:solidFill>
                  <a:schemeClr val="bg1"/>
                </a:solidFill>
              </a:rPr>
              <a:t>		        	11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172118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A. Understanding a discourse structure (1)</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457200" y="1181100"/>
            <a:ext cx="8229600" cy="4191000"/>
          </a:xfrm>
        </p:spPr>
        <p:txBody>
          <a:bodyPr>
            <a:noAutofit/>
          </a:bodyPr>
          <a:lstStyle/>
          <a:p>
            <a:pPr marL="228600" indent="-228600" algn="l"/>
            <a:endParaRPr lang="en-US" sz="2000" dirty="0" smtClean="0">
              <a:solidFill>
                <a:schemeClr val="tx1"/>
              </a:solidFill>
              <a:latin typeface="Tahoma" pitchFamily="34" charset="0"/>
              <a:ea typeface="Tahoma" pitchFamily="34" charset="0"/>
              <a:cs typeface="Tahoma" pitchFamily="34" charset="0"/>
            </a:endParaRPr>
          </a:p>
          <a:p>
            <a:pPr marL="228600" indent="-228600" algn="l">
              <a:buFont typeface="Arial" pitchFamily="34" charset="0"/>
              <a:buChar char="•"/>
            </a:pPr>
            <a:r>
              <a:rPr lang="en-US" sz="2000" dirty="0" smtClean="0">
                <a:solidFill>
                  <a:schemeClr val="tx1"/>
                </a:solidFill>
                <a:latin typeface="Tahoma" pitchFamily="34" charset="0"/>
                <a:ea typeface="Tahoma" pitchFamily="34" charset="0"/>
                <a:cs typeface="Tahoma" pitchFamily="34" charset="0"/>
              </a:rPr>
              <a:t>When do we fill in (complete) application forms?</a:t>
            </a:r>
          </a:p>
          <a:p>
            <a:pPr marL="228600" indent="-228600" algn="l">
              <a:buFontTx/>
              <a:buChar char="-"/>
            </a:pPr>
            <a:r>
              <a:rPr lang="en-US" sz="2000" dirty="0" smtClean="0">
                <a:solidFill>
                  <a:schemeClr val="tx1"/>
                </a:solidFill>
                <a:latin typeface="Tahoma" pitchFamily="34" charset="0"/>
                <a:ea typeface="Tahoma" pitchFamily="34" charset="0"/>
                <a:cs typeface="Tahoma" pitchFamily="34" charset="0"/>
              </a:rPr>
              <a:t>To join universities, organizations, clubs, etc., and to apply for jobs.</a:t>
            </a:r>
          </a:p>
          <a:p>
            <a:pPr marL="228600" indent="-228600" algn="l">
              <a:buFontTx/>
              <a:buChar char="-"/>
            </a:pPr>
            <a:endParaRPr lang="en-US" sz="2000" dirty="0" smtClean="0">
              <a:solidFill>
                <a:schemeClr val="tx1"/>
              </a:solidFill>
              <a:latin typeface="Tahoma" pitchFamily="34" charset="0"/>
              <a:ea typeface="Tahoma" pitchFamily="34" charset="0"/>
              <a:cs typeface="Tahoma" pitchFamily="34" charset="0"/>
            </a:endParaRPr>
          </a:p>
          <a:p>
            <a:pPr marL="228600" indent="-228600" algn="l">
              <a:buFont typeface="Arial" pitchFamily="34" charset="0"/>
              <a:buChar char="•"/>
            </a:pPr>
            <a:r>
              <a:rPr lang="en-US" sz="2000" dirty="0" smtClean="0">
                <a:solidFill>
                  <a:schemeClr val="tx1"/>
                </a:solidFill>
                <a:latin typeface="Tahoma" pitchFamily="34" charset="0"/>
                <a:ea typeface="Tahoma" pitchFamily="34" charset="0"/>
                <a:cs typeface="Tahoma" pitchFamily="34" charset="0"/>
              </a:rPr>
              <a:t>Why has Ricardo completed this form?</a:t>
            </a:r>
          </a:p>
          <a:p>
            <a:pPr marL="228600" indent="-228600" algn="l">
              <a:buFontTx/>
              <a:buChar char="-"/>
            </a:pPr>
            <a:r>
              <a:rPr lang="en-US" sz="2000" dirty="0" smtClean="0">
                <a:solidFill>
                  <a:schemeClr val="tx1"/>
                </a:solidFill>
                <a:latin typeface="Tahoma" pitchFamily="34" charset="0"/>
                <a:ea typeface="Tahoma" pitchFamily="34" charset="0"/>
                <a:cs typeface="Tahoma" pitchFamily="34" charset="0"/>
              </a:rPr>
              <a:t>He wants to join the university sports club.</a:t>
            </a:r>
          </a:p>
          <a:p>
            <a:pPr marL="228600" indent="-228600" algn="l">
              <a:buFontTx/>
              <a:buChar char="-"/>
            </a:pPr>
            <a:endParaRPr lang="en-US" sz="2000" dirty="0" smtClean="0">
              <a:solidFill>
                <a:schemeClr val="tx1"/>
              </a:solidFill>
              <a:latin typeface="Tahoma" pitchFamily="34" charset="0"/>
              <a:ea typeface="Tahoma" pitchFamily="34" charset="0"/>
              <a:cs typeface="Tahoma" pitchFamily="34" charset="0"/>
            </a:endParaRPr>
          </a:p>
          <a:p>
            <a:pPr marL="228600" indent="-228600" algn="l"/>
            <a:endParaRPr lang="en-US" sz="2000" dirty="0" smtClean="0">
              <a:solidFill>
                <a:schemeClr val="tx1"/>
              </a:solidFill>
              <a:latin typeface="Tahoma" pitchFamily="34" charset="0"/>
              <a:ea typeface="Tahoma" pitchFamily="34" charset="0"/>
              <a:cs typeface="Tahoma" pitchFamily="34" charset="0"/>
            </a:endParaRPr>
          </a:p>
          <a:p>
            <a:pPr marL="228600" indent="-228600" algn="l"/>
            <a:r>
              <a:rPr lang="en-US" sz="2000" dirty="0" smtClean="0">
                <a:solidFill>
                  <a:schemeClr val="tx1"/>
                </a:solidFill>
                <a:latin typeface="Tahoma" pitchFamily="34" charset="0"/>
                <a:ea typeface="Tahoma" pitchFamily="34" charset="0"/>
                <a:cs typeface="Tahoma" pitchFamily="34" charset="0"/>
              </a:rPr>
              <a:t>Now, </a:t>
            </a:r>
            <a:r>
              <a:rPr lang="en-US" sz="2400" dirty="0" smtClean="0">
                <a:solidFill>
                  <a:schemeClr val="tx1"/>
                </a:solidFill>
                <a:latin typeface="Tahoma" pitchFamily="34" charset="0"/>
                <a:ea typeface="Tahoma" pitchFamily="34" charset="0"/>
                <a:cs typeface="Tahoma" pitchFamily="34" charset="0"/>
              </a:rPr>
              <a:t>find and circle the instructions on the form below.</a:t>
            </a:r>
            <a:endParaRPr lang="en-US" sz="2000" dirty="0" smtClean="0">
              <a:solidFill>
                <a:schemeClr val="tx1"/>
              </a:solidFill>
              <a:latin typeface="Tahoma" pitchFamily="34" charset="0"/>
              <a:ea typeface="Tahoma" pitchFamily="34" charset="0"/>
              <a:cs typeface="Tahoma" pitchFamily="34" charset="0"/>
            </a:endParaRP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1.16. Vocabulary for writing – </a:t>
            </a:r>
            <a:r>
              <a:rPr lang="en-US" sz="1200" b="1" i="1" dirty="0" smtClean="0">
                <a:solidFill>
                  <a:schemeClr val="bg1"/>
                </a:solidFill>
              </a:rPr>
              <a:t>1.17. Real-time writing</a:t>
            </a:r>
            <a:r>
              <a:rPr lang="en-US" sz="1200" i="1" dirty="0" smtClean="0">
                <a:solidFill>
                  <a:schemeClr val="bg1"/>
                </a:solidFill>
              </a:rPr>
              <a:t>		        	12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b="1" i="1" dirty="0" smtClean="0">
                <a:solidFill>
                  <a:schemeClr val="bg1"/>
                </a:solidFill>
              </a:rPr>
              <a:t>Understanding a discourse structure (1)</a:t>
            </a:r>
            <a:r>
              <a:rPr lang="en-US" sz="1100" i="1" dirty="0" smtClean="0">
                <a:solidFill>
                  <a:schemeClr val="bg1"/>
                </a:solidFill>
              </a:rPr>
              <a:t> –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95894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down)">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A. Understanding a discourse structure (1)</a:t>
            </a:r>
            <a:endParaRPr lang="en-GB"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personal statement.jpg"/>
          <p:cNvPicPr>
            <a:picLocks noChangeAspect="1"/>
          </p:cNvPicPr>
          <p:nvPr/>
        </p:nvPicPr>
        <p:blipFill>
          <a:blip r:embed="rId2"/>
          <a:stretch>
            <a:fillRect/>
          </a:stretch>
        </p:blipFill>
        <p:spPr>
          <a:xfrm>
            <a:off x="233362" y="1562100"/>
            <a:ext cx="8677275" cy="3505200"/>
          </a:xfrm>
          <a:prstGeom prst="rect">
            <a:avLst/>
          </a:prstGeom>
        </p:spPr>
      </p:pic>
      <p:sp>
        <p:nvSpPr>
          <p:cNvPr id="4" name="TextBox 3"/>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1.16. Vocabulary for writing – </a:t>
            </a:r>
            <a:r>
              <a:rPr lang="en-US" sz="1200" b="1" i="1" dirty="0" smtClean="0">
                <a:solidFill>
                  <a:schemeClr val="bg1"/>
                </a:solidFill>
              </a:rPr>
              <a:t>1.17. Real-time writing</a:t>
            </a:r>
            <a:r>
              <a:rPr lang="en-US" sz="1200" i="1" dirty="0" smtClean="0">
                <a:solidFill>
                  <a:schemeClr val="bg1"/>
                </a:solidFill>
              </a:rPr>
              <a:t>		        	13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b="1" i="1" dirty="0" smtClean="0">
                <a:solidFill>
                  <a:schemeClr val="bg1"/>
                </a:solidFill>
              </a:rPr>
              <a:t>Understanding a discourse structure (1)</a:t>
            </a:r>
            <a:r>
              <a:rPr lang="en-US" sz="1100" i="1" dirty="0" smtClean="0">
                <a:solidFill>
                  <a:schemeClr val="bg1"/>
                </a:solidFill>
              </a:rPr>
              <a:t> –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4163859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A. Understanding a discourse structure (1)</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457200" y="1181100"/>
            <a:ext cx="8229600" cy="4191000"/>
          </a:xfrm>
        </p:spPr>
        <p:txBody>
          <a:bodyPr>
            <a:noAutofit/>
          </a:bodyPr>
          <a:lstStyle/>
          <a:p>
            <a:pPr marL="457200" indent="-457200" algn="l"/>
            <a:r>
              <a:rPr lang="en-US" sz="2000" dirty="0" smtClean="0">
                <a:solidFill>
                  <a:schemeClr val="tx1"/>
                </a:solidFill>
                <a:latin typeface="Tahoma" pitchFamily="34" charset="0"/>
                <a:ea typeface="Tahoma" pitchFamily="34" charset="0"/>
                <a:cs typeface="Tahoma" pitchFamily="34" charset="0"/>
              </a:rPr>
              <a:t>2.</a:t>
            </a:r>
          </a:p>
          <a:p>
            <a:pPr marL="457200" indent="-457200" algn="l"/>
            <a:endParaRPr lang="en-US" sz="2000" dirty="0" smtClean="0">
              <a:solidFill>
                <a:schemeClr val="tx1"/>
              </a:solidFill>
              <a:latin typeface="Tahoma" pitchFamily="34" charset="0"/>
              <a:ea typeface="Tahoma" pitchFamily="34" charset="0"/>
              <a:cs typeface="Tahoma" pitchFamily="34" charset="0"/>
            </a:endParaRPr>
          </a:p>
          <a:p>
            <a:pPr algn="l"/>
            <a:r>
              <a:rPr lang="en-US" sz="2400" dirty="0" smtClean="0">
                <a:solidFill>
                  <a:schemeClr val="tx1"/>
                </a:solidFill>
                <a:latin typeface="Tahoma" pitchFamily="34" charset="0"/>
                <a:ea typeface="Tahoma" pitchFamily="34" charset="0"/>
                <a:cs typeface="Tahoma" pitchFamily="34" charset="0"/>
              </a:rPr>
              <a:t>According to the instructions, what </a:t>
            </a:r>
            <a:r>
              <a:rPr lang="en-US" sz="2400" b="1" dirty="0" smtClean="0">
                <a:solidFill>
                  <a:schemeClr val="tx1"/>
                </a:solidFill>
                <a:latin typeface="Tahoma" pitchFamily="34" charset="0"/>
                <a:ea typeface="Tahoma" pitchFamily="34" charset="0"/>
                <a:cs typeface="Tahoma" pitchFamily="34" charset="0"/>
              </a:rPr>
              <a:t>mistakes</a:t>
            </a:r>
            <a:r>
              <a:rPr lang="en-US" sz="2400" dirty="0" smtClean="0">
                <a:solidFill>
                  <a:schemeClr val="tx1"/>
                </a:solidFill>
                <a:latin typeface="Tahoma" pitchFamily="34" charset="0"/>
                <a:ea typeface="Tahoma" pitchFamily="34" charset="0"/>
                <a:cs typeface="Tahoma" pitchFamily="34" charset="0"/>
              </a:rPr>
              <a:t> has the person made in complet</a:t>
            </a:r>
            <a:r>
              <a:rPr lang="en-US" sz="2400" b="1" dirty="0" smtClean="0">
                <a:solidFill>
                  <a:schemeClr val="tx1"/>
                </a:solidFill>
                <a:latin typeface="Tahoma" pitchFamily="34" charset="0"/>
                <a:ea typeface="Tahoma" pitchFamily="34" charset="0"/>
                <a:cs typeface="Tahoma" pitchFamily="34" charset="0"/>
              </a:rPr>
              <a:t>ing</a:t>
            </a:r>
            <a:r>
              <a:rPr lang="en-US" sz="2400" dirty="0" smtClean="0">
                <a:solidFill>
                  <a:schemeClr val="tx1"/>
                </a:solidFill>
                <a:latin typeface="Tahoma" pitchFamily="34" charset="0"/>
                <a:ea typeface="Tahoma" pitchFamily="34" charset="0"/>
                <a:cs typeface="Tahoma" pitchFamily="34" charset="0"/>
              </a:rPr>
              <a:t> the form?</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1.16. Vocabulary for writing – </a:t>
            </a:r>
            <a:r>
              <a:rPr lang="en-US" sz="1200" b="1" i="1" dirty="0" smtClean="0">
                <a:solidFill>
                  <a:schemeClr val="bg1"/>
                </a:solidFill>
              </a:rPr>
              <a:t>1.17. Real-time writing</a:t>
            </a:r>
            <a:r>
              <a:rPr lang="en-US" sz="1200" i="1" dirty="0" smtClean="0">
                <a:solidFill>
                  <a:schemeClr val="bg1"/>
                </a:solidFill>
              </a:rPr>
              <a:t>		        	14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b="1" i="1" dirty="0" smtClean="0">
                <a:solidFill>
                  <a:schemeClr val="bg1"/>
                </a:solidFill>
              </a:rPr>
              <a:t>Understanding a discourse structure (1) </a:t>
            </a:r>
            <a:r>
              <a:rPr lang="en-US" sz="1100" i="1" dirty="0" smtClean="0">
                <a:solidFill>
                  <a:schemeClr val="bg1"/>
                </a:solidFill>
              </a:rPr>
              <a:t>–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3127763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A. Understanding a discourse structure (1)</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457200" y="1181100"/>
            <a:ext cx="8229600" cy="4191000"/>
          </a:xfrm>
        </p:spPr>
        <p:txBody>
          <a:bodyPr>
            <a:noAutofit/>
          </a:bodyPr>
          <a:lstStyle/>
          <a:p>
            <a:pPr marL="457200" indent="-457200" algn="l"/>
            <a:r>
              <a:rPr lang="en-US" sz="2000" dirty="0" smtClean="0">
                <a:solidFill>
                  <a:schemeClr val="tx1"/>
                </a:solidFill>
                <a:latin typeface="Tahoma" pitchFamily="34" charset="0"/>
                <a:ea typeface="Tahoma" pitchFamily="34" charset="0"/>
                <a:cs typeface="Tahoma" pitchFamily="34" charset="0"/>
              </a:rPr>
              <a:t>2.</a:t>
            </a:r>
          </a:p>
          <a:p>
            <a:pPr marL="457200" indent="-457200" algn="l"/>
            <a:endParaRPr lang="en-US" sz="2000" dirty="0" smtClean="0">
              <a:solidFill>
                <a:schemeClr val="tx1"/>
              </a:solidFill>
              <a:latin typeface="Tahoma" pitchFamily="34" charset="0"/>
              <a:ea typeface="Tahoma" pitchFamily="34" charset="0"/>
              <a:cs typeface="Tahoma" pitchFamily="34" charset="0"/>
            </a:endParaRPr>
          </a:p>
          <a:p>
            <a:pPr marL="457200" indent="-457200" algn="l"/>
            <a:r>
              <a:rPr lang="en-US" sz="2000" dirty="0" smtClean="0">
                <a:solidFill>
                  <a:schemeClr val="tx1"/>
                </a:solidFill>
                <a:latin typeface="Tahoma" pitchFamily="34" charset="0"/>
                <a:ea typeface="Tahoma" pitchFamily="34" charset="0"/>
                <a:cs typeface="Tahoma" pitchFamily="34" charset="0"/>
              </a:rPr>
              <a:t>Ricardo has (among other errors):</a:t>
            </a:r>
          </a:p>
          <a:p>
            <a:pPr marL="228600" indent="-228600" algn="l">
              <a:buFont typeface="Arial" pitchFamily="34" charset="0"/>
              <a:buChar char="•"/>
            </a:pPr>
            <a:r>
              <a:rPr lang="en-US" sz="2000" dirty="0" smtClean="0">
                <a:solidFill>
                  <a:schemeClr val="tx1"/>
                </a:solidFill>
                <a:latin typeface="Tahoma" pitchFamily="34" charset="0"/>
                <a:ea typeface="Tahoma" pitchFamily="34" charset="0"/>
                <a:cs typeface="Tahoma" pitchFamily="34" charset="0"/>
              </a:rPr>
              <a:t>Used more than one letter for each space</a:t>
            </a:r>
          </a:p>
          <a:p>
            <a:pPr marL="228600" indent="-228600" algn="l">
              <a:buFont typeface="Arial" pitchFamily="34" charset="0"/>
              <a:buChar char="•"/>
            </a:pPr>
            <a:r>
              <a:rPr lang="en-US" sz="2000" dirty="0" smtClean="0">
                <a:solidFill>
                  <a:schemeClr val="tx1"/>
                </a:solidFill>
                <a:latin typeface="Tahoma" pitchFamily="34" charset="0"/>
                <a:ea typeface="Tahoma" pitchFamily="34" charset="0"/>
                <a:cs typeface="Tahoma" pitchFamily="34" charset="0"/>
              </a:rPr>
              <a:t>Not used black ink</a:t>
            </a:r>
          </a:p>
          <a:p>
            <a:pPr marL="228600" indent="-228600" algn="l">
              <a:buFont typeface="Arial" pitchFamily="34" charset="0"/>
              <a:buChar char="•"/>
            </a:pPr>
            <a:r>
              <a:rPr lang="en-US" sz="2000" dirty="0" smtClean="0">
                <a:solidFill>
                  <a:schemeClr val="tx1"/>
                </a:solidFill>
                <a:latin typeface="Tahoma" pitchFamily="34" charset="0"/>
                <a:ea typeface="Tahoma" pitchFamily="34" charset="0"/>
                <a:cs typeface="Tahoma" pitchFamily="34" charset="0"/>
              </a:rPr>
              <a:t>Written in the last column</a:t>
            </a:r>
          </a:p>
          <a:p>
            <a:pPr marL="228600" indent="-228600" algn="l">
              <a:buFont typeface="Arial" pitchFamily="34" charset="0"/>
              <a:buChar char="•"/>
            </a:pPr>
            <a:r>
              <a:rPr lang="en-US" sz="2000" dirty="0" smtClean="0">
                <a:solidFill>
                  <a:schemeClr val="tx1"/>
                </a:solidFill>
                <a:latin typeface="Tahoma" pitchFamily="34" charset="0"/>
                <a:ea typeface="Tahoma" pitchFamily="34" charset="0"/>
                <a:cs typeface="Tahoma" pitchFamily="34" charset="0"/>
              </a:rPr>
              <a:t>Put crosses in boxes (not ticks) and used more than one box</a:t>
            </a:r>
          </a:p>
          <a:p>
            <a:pPr marL="228600" indent="-228600" algn="l">
              <a:buFont typeface="Arial" pitchFamily="34" charset="0"/>
              <a:buChar char="•"/>
            </a:pPr>
            <a:r>
              <a:rPr lang="en-US" sz="2000" dirty="0" smtClean="0">
                <a:solidFill>
                  <a:schemeClr val="tx1"/>
                </a:solidFill>
                <a:latin typeface="Tahoma" pitchFamily="34" charset="0"/>
                <a:ea typeface="Tahoma" pitchFamily="34" charset="0"/>
                <a:cs typeface="Tahoma" pitchFamily="34" charset="0"/>
              </a:rPr>
              <a:t>Not written date in correct format</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1.16. Vocabulary for writing – </a:t>
            </a:r>
            <a:r>
              <a:rPr lang="en-US" sz="1200" b="1" i="1" dirty="0" smtClean="0">
                <a:solidFill>
                  <a:schemeClr val="bg1"/>
                </a:solidFill>
              </a:rPr>
              <a:t>1.17. Real-time writing</a:t>
            </a:r>
            <a:r>
              <a:rPr lang="en-US" sz="1200" i="1" dirty="0" smtClean="0">
                <a:solidFill>
                  <a:schemeClr val="bg1"/>
                </a:solidFill>
              </a:rPr>
              <a:t>		        	15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b="1" i="1" dirty="0" smtClean="0">
                <a:solidFill>
                  <a:schemeClr val="bg1"/>
                </a:solidFill>
              </a:rPr>
              <a:t>Understanding a discourse structure (1)</a:t>
            </a:r>
            <a:r>
              <a:rPr lang="en-US" sz="1100" i="1" dirty="0" smtClean="0">
                <a:solidFill>
                  <a:schemeClr val="bg1"/>
                </a:solidFill>
              </a:rPr>
              <a:t> –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321608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wipe(down)">
                                      <p:cBhvr>
                                        <p:cTn id="2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B. Performing a real-world task</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457200" y="1943100"/>
            <a:ext cx="8229600" cy="2438400"/>
          </a:xfrm>
        </p:spPr>
        <p:txBody>
          <a:bodyPr>
            <a:noAutofit/>
          </a:bodyPr>
          <a:lstStyle/>
          <a:p>
            <a:pPr marL="457200" indent="-457200" algn="l"/>
            <a:r>
              <a:rPr lang="en-US" sz="3600" smtClean="0">
                <a:solidFill>
                  <a:schemeClr val="tx1"/>
                </a:solidFill>
                <a:latin typeface="Tahoma" pitchFamily="34" charset="0"/>
                <a:ea typeface="Tahoma" pitchFamily="34" charset="0"/>
                <a:cs typeface="Tahoma" pitchFamily="34" charset="0"/>
              </a:rPr>
              <a:t>	Why </a:t>
            </a:r>
            <a:r>
              <a:rPr lang="en-US" sz="3600" dirty="0" smtClean="0">
                <a:solidFill>
                  <a:schemeClr val="tx1"/>
                </a:solidFill>
                <a:latin typeface="Tahoma" pitchFamily="34" charset="0"/>
                <a:ea typeface="Tahoma" pitchFamily="34" charset="0"/>
                <a:cs typeface="Tahoma" pitchFamily="34" charset="0"/>
              </a:rPr>
              <a:t>not filling in the form with info about you?</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1.16. Vocabulary for writing – </a:t>
            </a:r>
            <a:r>
              <a:rPr lang="en-US" sz="1200" b="1" i="1" dirty="0" smtClean="0">
                <a:solidFill>
                  <a:schemeClr val="bg1"/>
                </a:solidFill>
              </a:rPr>
              <a:t>1.17. Real-time writing</a:t>
            </a:r>
            <a:r>
              <a:rPr lang="en-US" sz="1200" i="1" dirty="0" smtClean="0">
                <a:solidFill>
                  <a:schemeClr val="bg1"/>
                </a:solidFill>
              </a:rPr>
              <a:t>		        	16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a:t>
            </a:r>
            <a:r>
              <a:rPr lang="en-US" sz="1100" b="1" i="1" dirty="0" smtClean="0">
                <a:solidFill>
                  <a:schemeClr val="bg1"/>
                </a:solidFill>
              </a:rPr>
              <a:t>Performing a real-world task </a:t>
            </a:r>
            <a:r>
              <a:rPr lang="en-US" sz="1100" i="1" dirty="0" smtClean="0">
                <a:solidFill>
                  <a:schemeClr val="bg1"/>
                </a:solidFill>
              </a:rPr>
              <a:t>–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373584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C. Understanding a discourse structure (2)</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457200" y="1485900"/>
            <a:ext cx="8229600" cy="3886200"/>
          </a:xfrm>
        </p:spPr>
        <p:txBody>
          <a:bodyPr>
            <a:noAutofit/>
          </a:bodyPr>
          <a:lstStyle/>
          <a:p>
            <a:pPr marL="168275" indent="-168275" algn="l"/>
            <a:r>
              <a:rPr lang="en-US" sz="2400" dirty="0" smtClean="0">
                <a:solidFill>
                  <a:schemeClr val="tx1"/>
                </a:solidFill>
                <a:latin typeface="Tahoma" pitchFamily="34" charset="0"/>
                <a:ea typeface="Tahoma" pitchFamily="34" charset="0"/>
                <a:cs typeface="Tahoma" pitchFamily="34" charset="0"/>
              </a:rPr>
              <a:t>If you apply to a British university, you must do 2 things:</a:t>
            </a:r>
          </a:p>
          <a:p>
            <a:pPr marL="168275" indent="-168275" algn="l">
              <a:buFont typeface="Arial" pitchFamily="34" charset="0"/>
              <a:buChar char="•"/>
            </a:pPr>
            <a:r>
              <a:rPr lang="en-US" sz="2400" dirty="0" smtClean="0">
                <a:solidFill>
                  <a:schemeClr val="tx1"/>
                </a:solidFill>
                <a:latin typeface="Tahoma" pitchFamily="34" charset="0"/>
                <a:ea typeface="Tahoma" pitchFamily="34" charset="0"/>
                <a:cs typeface="Tahoma" pitchFamily="34" charset="0"/>
              </a:rPr>
              <a:t>Complete an application form</a:t>
            </a:r>
          </a:p>
          <a:p>
            <a:pPr marL="168275" indent="-168275" algn="l">
              <a:buFont typeface="Arial" pitchFamily="34" charset="0"/>
              <a:buChar char="•"/>
            </a:pPr>
            <a:r>
              <a:rPr lang="en-US" sz="2400" dirty="0" smtClean="0">
                <a:solidFill>
                  <a:schemeClr val="tx1"/>
                </a:solidFill>
                <a:latin typeface="Tahoma" pitchFamily="34" charset="0"/>
                <a:ea typeface="Tahoma" pitchFamily="34" charset="0"/>
                <a:cs typeface="Tahoma" pitchFamily="34" charset="0"/>
              </a:rPr>
              <a:t>Write a Personal Statement</a:t>
            </a:r>
          </a:p>
          <a:p>
            <a:pPr marL="457200" indent="-457200" algn="l"/>
            <a:endParaRPr lang="en-US" sz="2400" dirty="0" smtClean="0">
              <a:solidFill>
                <a:schemeClr val="tx1"/>
              </a:solidFill>
              <a:latin typeface="Tahoma" pitchFamily="34" charset="0"/>
              <a:ea typeface="Tahoma" pitchFamily="34" charset="0"/>
              <a:cs typeface="Tahoma" pitchFamily="34" charset="0"/>
            </a:endParaRPr>
          </a:p>
          <a:p>
            <a:pPr marL="457200" indent="-457200" algn="l"/>
            <a:r>
              <a:rPr lang="en-US" sz="2400" dirty="0" smtClean="0">
                <a:solidFill>
                  <a:schemeClr val="tx1"/>
                </a:solidFill>
                <a:latin typeface="Tahoma" pitchFamily="34" charset="0"/>
                <a:ea typeface="Tahoma" pitchFamily="34" charset="0"/>
                <a:cs typeface="Tahoma" pitchFamily="34" charset="0"/>
              </a:rPr>
              <a:t>	This is also necessary when applying for many jobs; instead of Personal Statement, you may be asked to write about </a:t>
            </a:r>
            <a:r>
              <a:rPr lang="en-US" sz="2400" dirty="0" err="1" smtClean="0">
                <a:solidFill>
                  <a:schemeClr val="tx1"/>
                </a:solidFill>
                <a:latin typeface="Tahoma" pitchFamily="34" charset="0"/>
                <a:ea typeface="Tahoma" pitchFamily="34" charset="0"/>
                <a:cs typeface="Tahoma" pitchFamily="34" charset="0"/>
              </a:rPr>
              <a:t>ur</a:t>
            </a:r>
            <a:r>
              <a:rPr lang="en-US" sz="2400" dirty="0" smtClean="0">
                <a:solidFill>
                  <a:schemeClr val="tx1"/>
                </a:solidFill>
                <a:latin typeface="Tahoma" pitchFamily="34" charset="0"/>
                <a:ea typeface="Tahoma" pitchFamily="34" charset="0"/>
                <a:cs typeface="Tahoma" pitchFamily="34" charset="0"/>
              </a:rPr>
              <a:t> previous work experience and why you are applying for the job.</a:t>
            </a:r>
          </a:p>
          <a:p>
            <a:pPr marL="457200" indent="-457200" algn="l"/>
            <a:endParaRPr lang="en-US" sz="2400" dirty="0" smtClean="0">
              <a:solidFill>
                <a:schemeClr val="tx1"/>
              </a:solidFill>
              <a:latin typeface="Tahoma" pitchFamily="34" charset="0"/>
              <a:ea typeface="Tahoma" pitchFamily="34" charset="0"/>
              <a:cs typeface="Tahoma" pitchFamily="34" charset="0"/>
            </a:endParaRP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1.16. Vocabulary for writing – </a:t>
            </a:r>
            <a:r>
              <a:rPr lang="en-US" sz="1200" b="1" i="1" dirty="0" smtClean="0">
                <a:solidFill>
                  <a:schemeClr val="bg1"/>
                </a:solidFill>
              </a:rPr>
              <a:t>1.17. Real-time writing</a:t>
            </a:r>
            <a:r>
              <a:rPr lang="en-US" sz="1200" i="1" dirty="0" smtClean="0">
                <a:solidFill>
                  <a:schemeClr val="bg1"/>
                </a:solidFill>
              </a:rPr>
              <a:t>		        	17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a:t>
            </a:r>
            <a:r>
              <a:rPr lang="en-US" sz="1100" b="1" i="1" dirty="0" smtClean="0">
                <a:solidFill>
                  <a:schemeClr val="bg1"/>
                </a:solidFill>
              </a:rPr>
              <a:t>Understanding </a:t>
            </a:r>
            <a:r>
              <a:rPr lang="en-US" sz="1100" b="1" i="1" dirty="0">
                <a:solidFill>
                  <a:schemeClr val="bg1"/>
                </a:solidFill>
              </a:rPr>
              <a:t>a discourse structure </a:t>
            </a:r>
            <a:r>
              <a:rPr lang="en-US" sz="1100" b="1" i="1" dirty="0" smtClean="0">
                <a:solidFill>
                  <a:schemeClr val="bg1"/>
                </a:solidFill>
              </a:rPr>
              <a:t>(2)</a:t>
            </a:r>
            <a:r>
              <a:rPr lang="en-US" sz="1100" i="1" dirty="0" smtClean="0">
                <a:solidFill>
                  <a:schemeClr val="bg1"/>
                </a:solidFill>
              </a:rPr>
              <a:t> – Producing key patterns</a:t>
            </a:r>
          </a:p>
        </p:txBody>
      </p:sp>
    </p:spTree>
    <p:extLst>
      <p:ext uri="{BB962C8B-B14F-4D97-AF65-F5344CB8AC3E}">
        <p14:creationId xmlns:p14="http://schemas.microsoft.com/office/powerpoint/2010/main" val="123820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C. Understanding a discourse structure (2)</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457200" y="1104900"/>
            <a:ext cx="8229600" cy="4419600"/>
          </a:xfrm>
        </p:spPr>
        <p:txBody>
          <a:bodyPr>
            <a:noAutofit/>
          </a:bodyPr>
          <a:lstStyle/>
          <a:p>
            <a:pPr algn="l"/>
            <a:r>
              <a:rPr lang="en-US" sz="2000" dirty="0" smtClean="0">
                <a:solidFill>
                  <a:schemeClr val="tx1"/>
                </a:solidFill>
                <a:latin typeface="Tahoma" pitchFamily="34" charset="0"/>
                <a:ea typeface="Tahoma" pitchFamily="34" charset="0"/>
                <a:cs typeface="Tahoma" pitchFamily="34" charset="0"/>
              </a:rPr>
              <a:t>My name is Olivia Amanda Martins and I am </a:t>
            </a:r>
            <a:r>
              <a:rPr lang="en-US" sz="2000" b="1" dirty="0" smtClean="0">
                <a:solidFill>
                  <a:schemeClr val="tx1"/>
                </a:solidFill>
                <a:latin typeface="Tahoma" pitchFamily="34" charset="0"/>
                <a:ea typeface="Tahoma" pitchFamily="34" charset="0"/>
                <a:cs typeface="Tahoma" pitchFamily="34" charset="0"/>
              </a:rPr>
              <a:t>eighteen</a:t>
            </a:r>
            <a:r>
              <a:rPr lang="en-US" sz="2000" dirty="0" smtClean="0">
                <a:solidFill>
                  <a:schemeClr val="tx1"/>
                </a:solidFill>
                <a:latin typeface="Tahoma" pitchFamily="34" charset="0"/>
                <a:ea typeface="Tahoma" pitchFamily="34" charset="0"/>
                <a:cs typeface="Tahoma" pitchFamily="34" charset="0"/>
              </a:rPr>
              <a:t> years old. I am British. I was born </a:t>
            </a:r>
            <a:r>
              <a:rPr lang="en-US" sz="2000" b="1" dirty="0" smtClean="0">
                <a:solidFill>
                  <a:schemeClr val="tx1"/>
                </a:solidFill>
                <a:latin typeface="Tahoma" pitchFamily="34" charset="0"/>
                <a:ea typeface="Tahoma" pitchFamily="34" charset="0"/>
                <a:cs typeface="Tahoma" pitchFamily="34" charset="0"/>
              </a:rPr>
              <a:t>in London</a:t>
            </a:r>
            <a:r>
              <a:rPr lang="en-US" sz="2000" dirty="0" smtClean="0">
                <a:solidFill>
                  <a:schemeClr val="tx1"/>
                </a:solidFill>
                <a:latin typeface="Tahoma" pitchFamily="34" charset="0"/>
                <a:ea typeface="Tahoma" pitchFamily="34" charset="0"/>
                <a:cs typeface="Tahoma" pitchFamily="34" charset="0"/>
              </a:rPr>
              <a:t>. I am </a:t>
            </a:r>
            <a:r>
              <a:rPr lang="en-US" sz="2000" b="1" dirty="0" smtClean="0">
                <a:solidFill>
                  <a:schemeClr val="tx1"/>
                </a:solidFill>
                <a:latin typeface="Tahoma" pitchFamily="34" charset="0"/>
                <a:ea typeface="Tahoma" pitchFamily="34" charset="0"/>
                <a:cs typeface="Tahoma" pitchFamily="34" charset="0"/>
              </a:rPr>
              <a:t>Single</a:t>
            </a:r>
            <a:r>
              <a:rPr lang="en-US" sz="2000" dirty="0" smtClean="0">
                <a:solidFill>
                  <a:schemeClr val="tx1"/>
                </a:solidFill>
                <a:latin typeface="Tahoma" pitchFamily="34" charset="0"/>
                <a:ea typeface="Tahoma" pitchFamily="34" charset="0"/>
                <a:cs typeface="Tahoma" pitchFamily="34" charset="0"/>
              </a:rPr>
              <a:t>. I live in </a:t>
            </a:r>
            <a:r>
              <a:rPr lang="en-US" sz="2000" dirty="0" err="1" smtClean="0">
                <a:solidFill>
                  <a:schemeClr val="tx1"/>
                </a:solidFill>
                <a:latin typeface="Tahoma" pitchFamily="34" charset="0"/>
                <a:ea typeface="Tahoma" pitchFamily="34" charset="0"/>
                <a:cs typeface="Tahoma" pitchFamily="34" charset="0"/>
              </a:rPr>
              <a:t>Lymington</a:t>
            </a:r>
            <a:r>
              <a:rPr lang="en-US" sz="2000" dirty="0" smtClean="0">
                <a:solidFill>
                  <a:schemeClr val="tx1"/>
                </a:solidFill>
                <a:latin typeface="Tahoma" pitchFamily="34" charset="0"/>
                <a:ea typeface="Tahoma" pitchFamily="34" charset="0"/>
                <a:cs typeface="Tahoma" pitchFamily="34" charset="0"/>
              </a:rPr>
              <a:t> on the south coast of England.</a:t>
            </a:r>
          </a:p>
          <a:p>
            <a:pPr algn="l"/>
            <a:r>
              <a:rPr lang="en-US" sz="2000" dirty="0" smtClean="0">
                <a:solidFill>
                  <a:schemeClr val="tx1"/>
                </a:solidFill>
                <a:latin typeface="Tahoma" pitchFamily="34" charset="0"/>
                <a:ea typeface="Tahoma" pitchFamily="34" charset="0"/>
                <a:cs typeface="Tahoma" pitchFamily="34" charset="0"/>
              </a:rPr>
              <a:t>I am applying for </a:t>
            </a:r>
            <a:r>
              <a:rPr lang="en-US" sz="2000" b="1" dirty="0" smtClean="0">
                <a:solidFill>
                  <a:schemeClr val="tx1"/>
                </a:solidFill>
                <a:latin typeface="Tahoma" pitchFamily="34" charset="0"/>
                <a:ea typeface="Tahoma" pitchFamily="34" charset="0"/>
                <a:cs typeface="Tahoma" pitchFamily="34" charset="0"/>
              </a:rPr>
              <a:t>the BA course in Education</a:t>
            </a:r>
            <a:r>
              <a:rPr lang="en-US" sz="2000" dirty="0" smtClean="0">
                <a:solidFill>
                  <a:schemeClr val="tx1"/>
                </a:solidFill>
                <a:latin typeface="Tahoma" pitchFamily="34" charset="0"/>
                <a:ea typeface="Tahoma" pitchFamily="34" charset="0"/>
                <a:cs typeface="Tahoma" pitchFamily="34" charset="0"/>
              </a:rPr>
              <a:t>. I want </a:t>
            </a:r>
            <a:r>
              <a:rPr lang="en-US" sz="2000" b="1" dirty="0" smtClean="0">
                <a:solidFill>
                  <a:schemeClr val="tx1"/>
                </a:solidFill>
                <a:latin typeface="Tahoma" pitchFamily="34" charset="0"/>
                <a:ea typeface="Tahoma" pitchFamily="34" charset="0"/>
                <a:cs typeface="Tahoma" pitchFamily="34" charset="0"/>
              </a:rPr>
              <a:t>to study Education</a:t>
            </a:r>
            <a:r>
              <a:rPr lang="en-US" sz="2000" dirty="0" smtClean="0">
                <a:solidFill>
                  <a:schemeClr val="tx1"/>
                </a:solidFill>
                <a:latin typeface="Tahoma" pitchFamily="34" charset="0"/>
                <a:ea typeface="Tahoma" pitchFamily="34" charset="0"/>
                <a:cs typeface="Tahoma" pitchFamily="34" charset="0"/>
              </a:rPr>
              <a:t> because I enjoy learning about this subject very much. I am particularly interested in </a:t>
            </a:r>
            <a:r>
              <a:rPr lang="en-US" sz="2000" b="1" dirty="0" smtClean="0">
                <a:solidFill>
                  <a:schemeClr val="tx1"/>
                </a:solidFill>
                <a:latin typeface="Tahoma" pitchFamily="34" charset="0"/>
                <a:ea typeface="Tahoma" pitchFamily="34" charset="0"/>
                <a:cs typeface="Tahoma" pitchFamily="34" charset="0"/>
              </a:rPr>
              <a:t>primary education</a:t>
            </a:r>
            <a:r>
              <a:rPr lang="en-US" sz="2000" dirty="0" smtClean="0">
                <a:solidFill>
                  <a:schemeClr val="tx1"/>
                </a:solidFill>
                <a:latin typeface="Tahoma" pitchFamily="34" charset="0"/>
                <a:ea typeface="Tahoma" pitchFamily="34" charset="0"/>
                <a:cs typeface="Tahoma" pitchFamily="34" charset="0"/>
              </a:rPr>
              <a:t>.</a:t>
            </a:r>
          </a:p>
          <a:p>
            <a:pPr algn="l"/>
            <a:r>
              <a:rPr lang="en-US" sz="2000" dirty="0" smtClean="0">
                <a:solidFill>
                  <a:schemeClr val="tx1"/>
                </a:solidFill>
                <a:latin typeface="Tahoma" pitchFamily="34" charset="0"/>
                <a:ea typeface="Tahoma" pitchFamily="34" charset="0"/>
                <a:cs typeface="Tahoma" pitchFamily="34" charset="0"/>
              </a:rPr>
              <a:t>I hope to become </a:t>
            </a:r>
            <a:r>
              <a:rPr lang="en-US" sz="2000" b="1" dirty="0" smtClean="0">
                <a:solidFill>
                  <a:schemeClr val="tx1"/>
                </a:solidFill>
                <a:latin typeface="Tahoma" pitchFamily="34" charset="0"/>
                <a:ea typeface="Tahoma" pitchFamily="34" charset="0"/>
                <a:cs typeface="Tahoma" pitchFamily="34" charset="0"/>
              </a:rPr>
              <a:t>primary teacher</a:t>
            </a:r>
            <a:r>
              <a:rPr lang="en-US" sz="2000" dirty="0" smtClean="0">
                <a:solidFill>
                  <a:schemeClr val="tx1"/>
                </a:solidFill>
                <a:latin typeface="Tahoma" pitchFamily="34" charset="0"/>
                <a:ea typeface="Tahoma" pitchFamily="34" charset="0"/>
                <a:cs typeface="Tahoma" pitchFamily="34" charset="0"/>
              </a:rPr>
              <a:t>.</a:t>
            </a:r>
          </a:p>
          <a:p>
            <a:pPr algn="l"/>
            <a:r>
              <a:rPr lang="en-US" sz="2000" dirty="0" smtClean="0">
                <a:solidFill>
                  <a:schemeClr val="tx1"/>
                </a:solidFill>
                <a:latin typeface="Tahoma" pitchFamily="34" charset="0"/>
                <a:ea typeface="Tahoma" pitchFamily="34" charset="0"/>
                <a:cs typeface="Tahoma" pitchFamily="34" charset="0"/>
              </a:rPr>
              <a:t>I attended Pennington Primary School from September 1998 to July 2004. I went to </a:t>
            </a:r>
            <a:r>
              <a:rPr lang="en-US" sz="2000" dirty="0" err="1" smtClean="0">
                <a:solidFill>
                  <a:schemeClr val="tx1"/>
                </a:solidFill>
                <a:latin typeface="Tahoma" pitchFamily="34" charset="0"/>
                <a:ea typeface="Tahoma" pitchFamily="34" charset="0"/>
                <a:cs typeface="Tahoma" pitchFamily="34" charset="0"/>
              </a:rPr>
              <a:t>Lymington</a:t>
            </a:r>
            <a:r>
              <a:rPr lang="en-US" sz="2000" dirty="0" smtClean="0">
                <a:solidFill>
                  <a:schemeClr val="tx1"/>
                </a:solidFill>
                <a:latin typeface="Tahoma" pitchFamily="34" charset="0"/>
                <a:ea typeface="Tahoma" pitchFamily="34" charset="0"/>
                <a:cs typeface="Tahoma" pitchFamily="34" charset="0"/>
              </a:rPr>
              <a:t> Secondary School </a:t>
            </a:r>
            <a:r>
              <a:rPr lang="en-US" sz="2000" b="1" dirty="0" smtClean="0">
                <a:solidFill>
                  <a:schemeClr val="tx1"/>
                </a:solidFill>
                <a:latin typeface="Tahoma" pitchFamily="34" charset="0"/>
                <a:ea typeface="Tahoma" pitchFamily="34" charset="0"/>
                <a:cs typeface="Tahoma" pitchFamily="34" charset="0"/>
              </a:rPr>
              <a:t>from September 2004 to July 2009</a:t>
            </a:r>
            <a:r>
              <a:rPr lang="en-US" sz="2000" dirty="0" smtClean="0">
                <a:solidFill>
                  <a:schemeClr val="tx1"/>
                </a:solidFill>
                <a:latin typeface="Tahoma" pitchFamily="34" charset="0"/>
                <a:ea typeface="Tahoma" pitchFamily="34" charset="0"/>
                <a:cs typeface="Tahoma" pitchFamily="34" charset="0"/>
              </a:rPr>
              <a:t>. Then I enrolled at sixth form college.</a:t>
            </a:r>
          </a:p>
          <a:p>
            <a:pPr algn="l"/>
            <a:r>
              <a:rPr lang="en-US" sz="2000" dirty="0" smtClean="0">
                <a:solidFill>
                  <a:schemeClr val="tx1"/>
                </a:solidFill>
                <a:latin typeface="Tahoma" pitchFamily="34" charset="0"/>
                <a:ea typeface="Tahoma" pitchFamily="34" charset="0"/>
                <a:cs typeface="Tahoma" pitchFamily="34" charset="0"/>
              </a:rPr>
              <a:t>I am studying at </a:t>
            </a:r>
            <a:r>
              <a:rPr lang="en-US" sz="2000" dirty="0" err="1" smtClean="0">
                <a:solidFill>
                  <a:schemeClr val="tx1"/>
                </a:solidFill>
                <a:latin typeface="Tahoma" pitchFamily="34" charset="0"/>
                <a:ea typeface="Tahoma" pitchFamily="34" charset="0"/>
                <a:cs typeface="Tahoma" pitchFamily="34" charset="0"/>
              </a:rPr>
              <a:t>Brockenhurst</a:t>
            </a:r>
            <a:r>
              <a:rPr lang="en-US" sz="2000" dirty="0" smtClean="0">
                <a:solidFill>
                  <a:schemeClr val="tx1"/>
                </a:solidFill>
                <a:latin typeface="Tahoma" pitchFamily="34" charset="0"/>
                <a:ea typeface="Tahoma" pitchFamily="34" charset="0"/>
                <a:cs typeface="Tahoma" pitchFamily="34" charset="0"/>
              </a:rPr>
              <a:t> Sixth Form College now. I </a:t>
            </a:r>
            <a:r>
              <a:rPr lang="en-US" sz="2000" b="1" dirty="0" smtClean="0">
                <a:solidFill>
                  <a:schemeClr val="tx1"/>
                </a:solidFill>
                <a:latin typeface="Tahoma" pitchFamily="34" charset="0"/>
                <a:ea typeface="Tahoma" pitchFamily="34" charset="0"/>
                <a:cs typeface="Tahoma" pitchFamily="34" charset="0"/>
              </a:rPr>
              <a:t>started</a:t>
            </a:r>
            <a:r>
              <a:rPr lang="en-US" sz="2000" dirty="0" smtClean="0">
                <a:solidFill>
                  <a:schemeClr val="tx1"/>
                </a:solidFill>
                <a:latin typeface="Tahoma" pitchFamily="34" charset="0"/>
                <a:ea typeface="Tahoma" pitchFamily="34" charset="0"/>
                <a:cs typeface="Tahoma" pitchFamily="34" charset="0"/>
              </a:rPr>
              <a:t> in September 2009. I </a:t>
            </a:r>
            <a:r>
              <a:rPr lang="en-US" sz="2000" b="1" dirty="0" smtClean="0">
                <a:solidFill>
                  <a:schemeClr val="tx1"/>
                </a:solidFill>
                <a:latin typeface="Tahoma" pitchFamily="34" charset="0"/>
                <a:ea typeface="Tahoma" pitchFamily="34" charset="0"/>
                <a:cs typeface="Tahoma" pitchFamily="34" charset="0"/>
              </a:rPr>
              <a:t>am taking </a:t>
            </a:r>
            <a:r>
              <a:rPr lang="en-US" sz="2000" dirty="0" smtClean="0">
                <a:solidFill>
                  <a:schemeClr val="tx1"/>
                </a:solidFill>
                <a:latin typeface="Tahoma" pitchFamily="34" charset="0"/>
                <a:ea typeface="Tahoma" pitchFamily="34" charset="0"/>
                <a:cs typeface="Tahoma" pitchFamily="34" charset="0"/>
              </a:rPr>
              <a:t>English, Psychology and Drama in the sixth form.</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1.16. Vocabulary for writing – </a:t>
            </a:r>
            <a:r>
              <a:rPr lang="en-US" sz="1200" b="1" i="1" dirty="0" smtClean="0">
                <a:solidFill>
                  <a:schemeClr val="bg1"/>
                </a:solidFill>
              </a:rPr>
              <a:t>1.17. Real-time writing</a:t>
            </a:r>
            <a:r>
              <a:rPr lang="en-US" sz="1200" i="1" dirty="0" smtClean="0">
                <a:solidFill>
                  <a:schemeClr val="bg1"/>
                </a:solidFill>
              </a:rPr>
              <a:t>		        	18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a:t>
            </a:r>
            <a:r>
              <a:rPr lang="en-US" sz="1100" b="1" i="1" dirty="0" smtClean="0">
                <a:solidFill>
                  <a:schemeClr val="bg1"/>
                </a:solidFill>
              </a:rPr>
              <a:t>Understanding </a:t>
            </a:r>
            <a:r>
              <a:rPr lang="en-US" sz="1100" b="1" i="1" dirty="0">
                <a:solidFill>
                  <a:schemeClr val="bg1"/>
                </a:solidFill>
              </a:rPr>
              <a:t>a discourse structure </a:t>
            </a:r>
            <a:r>
              <a:rPr lang="en-US" sz="1100" b="1" i="1" dirty="0" smtClean="0">
                <a:solidFill>
                  <a:schemeClr val="bg1"/>
                </a:solidFill>
              </a:rPr>
              <a:t>(2)</a:t>
            </a:r>
            <a:r>
              <a:rPr lang="en-US" sz="1100" i="1" dirty="0" smtClean="0">
                <a:solidFill>
                  <a:schemeClr val="bg1"/>
                </a:solidFill>
              </a:rPr>
              <a:t> – Producing key patterns</a:t>
            </a:r>
          </a:p>
        </p:txBody>
      </p:sp>
    </p:spTree>
    <p:extLst>
      <p:ext uri="{BB962C8B-B14F-4D97-AF65-F5344CB8AC3E}">
        <p14:creationId xmlns:p14="http://schemas.microsoft.com/office/powerpoint/2010/main" val="2534422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What is Writing?</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914400" y="1854200"/>
            <a:ext cx="7315200" cy="3441700"/>
          </a:xfrm>
        </p:spPr>
        <p:txBody>
          <a:bodyPr>
            <a:normAutofit lnSpcReduction="10000"/>
          </a:bodyPr>
          <a:lstStyle/>
          <a:p>
            <a:pPr algn="l"/>
            <a:r>
              <a:rPr lang="en-US" sz="2400" dirty="0" smtClean="0">
                <a:solidFill>
                  <a:schemeClr val="tx1"/>
                </a:solidFill>
                <a:latin typeface="Tahoma" pitchFamily="34" charset="0"/>
                <a:ea typeface="Tahoma" pitchFamily="34" charset="0"/>
                <a:cs typeface="Tahoma" pitchFamily="34" charset="0"/>
              </a:rPr>
              <a:t>It is anything expressed in letters</a:t>
            </a:r>
            <a:r>
              <a:rPr lang="en-US" sz="2400" b="1" dirty="0" smtClean="0">
                <a:solidFill>
                  <a:schemeClr val="tx1"/>
                </a:solidFill>
                <a:latin typeface="Tahoma" pitchFamily="34" charset="0"/>
                <a:ea typeface="Tahoma" pitchFamily="34" charset="0"/>
                <a:cs typeface="Tahoma" pitchFamily="34" charset="0"/>
              </a:rPr>
              <a:t> </a:t>
            </a:r>
            <a:r>
              <a:rPr lang="en-US" sz="2400" dirty="0" smtClean="0">
                <a:solidFill>
                  <a:schemeClr val="tx1"/>
                </a:solidFill>
                <a:latin typeface="Tahoma" pitchFamily="34" charset="0"/>
                <a:ea typeface="Tahoma" pitchFamily="34" charset="0"/>
                <a:cs typeface="Tahoma" pitchFamily="34" charset="0"/>
              </a:rPr>
              <a:t>of the alphabet, especially when considered from the point of view of style</a:t>
            </a:r>
            <a:r>
              <a:rPr lang="en-US" sz="2400" b="1" dirty="0" smtClean="0">
                <a:solidFill>
                  <a:schemeClr val="tx1"/>
                </a:solidFill>
                <a:latin typeface="Tahoma" pitchFamily="34" charset="0"/>
                <a:ea typeface="Tahoma" pitchFamily="34" charset="0"/>
                <a:cs typeface="Tahoma" pitchFamily="34" charset="0"/>
              </a:rPr>
              <a:t> </a:t>
            </a:r>
            <a:r>
              <a:rPr lang="en-US" sz="2400" dirty="0" smtClean="0">
                <a:solidFill>
                  <a:schemeClr val="tx1"/>
                </a:solidFill>
                <a:latin typeface="Tahoma" pitchFamily="34" charset="0"/>
                <a:ea typeface="Tahoma" pitchFamily="34" charset="0"/>
                <a:cs typeface="Tahoma" pitchFamily="34" charset="0"/>
              </a:rPr>
              <a:t>and effect.</a:t>
            </a:r>
          </a:p>
          <a:p>
            <a:pPr marL="457200" indent="-457200" algn="l"/>
            <a:endParaRPr lang="en-US" sz="2400" dirty="0" smtClean="0">
              <a:solidFill>
                <a:schemeClr val="tx1"/>
              </a:solidFill>
              <a:latin typeface="Tahoma" pitchFamily="34" charset="0"/>
              <a:ea typeface="Tahoma" pitchFamily="34" charset="0"/>
              <a:cs typeface="Tahoma" pitchFamily="34" charset="0"/>
            </a:endParaRPr>
          </a:p>
          <a:p>
            <a:pPr marL="457200" indent="-457200" algn="l"/>
            <a:endParaRPr lang="en-US" sz="2400" dirty="0" smtClean="0">
              <a:solidFill>
                <a:schemeClr val="tx1"/>
              </a:solidFill>
              <a:latin typeface="Tahoma" pitchFamily="34" charset="0"/>
              <a:ea typeface="Tahoma" pitchFamily="34" charset="0"/>
              <a:cs typeface="Tahoma" pitchFamily="34" charset="0"/>
            </a:endParaRPr>
          </a:p>
          <a:p>
            <a:pPr marL="457200" indent="-457200" algn="l"/>
            <a:endParaRPr lang="en-US" sz="2400" dirty="0" smtClean="0">
              <a:solidFill>
                <a:schemeClr val="tx1"/>
              </a:solidFill>
              <a:latin typeface="Tahoma" pitchFamily="34" charset="0"/>
              <a:ea typeface="Tahoma" pitchFamily="34" charset="0"/>
              <a:cs typeface="Tahoma" pitchFamily="34" charset="0"/>
            </a:endParaRPr>
          </a:p>
          <a:p>
            <a:pPr marL="457200" indent="-457200" algn="l"/>
            <a:endParaRPr lang="en-US" sz="2400" dirty="0" smtClean="0">
              <a:solidFill>
                <a:schemeClr val="tx1"/>
              </a:solidFill>
              <a:latin typeface="Tahoma" pitchFamily="34" charset="0"/>
              <a:ea typeface="Tahoma" pitchFamily="34" charset="0"/>
              <a:cs typeface="Tahoma" pitchFamily="34" charset="0"/>
            </a:endParaRPr>
          </a:p>
          <a:p>
            <a:pPr marL="457200" indent="-457200" algn="l"/>
            <a:endParaRPr lang="en-US" sz="2400" dirty="0" smtClean="0">
              <a:solidFill>
                <a:schemeClr val="tx1"/>
              </a:solidFill>
              <a:latin typeface="Tahoma" pitchFamily="34" charset="0"/>
              <a:ea typeface="Tahoma" pitchFamily="34" charset="0"/>
              <a:cs typeface="Tahoma" pitchFamily="34" charset="0"/>
            </a:endParaRPr>
          </a:p>
          <a:p>
            <a:pPr marL="457200" indent="-457200" algn="l"/>
            <a:endParaRPr lang="en-US" sz="1000" dirty="0" smtClean="0">
              <a:solidFill>
                <a:schemeClr val="tx1"/>
              </a:solidFill>
              <a:latin typeface="Tahoma" pitchFamily="34" charset="0"/>
              <a:ea typeface="Tahoma" pitchFamily="34" charset="0"/>
              <a:cs typeface="Tahoma" pitchFamily="34" charset="0"/>
            </a:endParaRPr>
          </a:p>
          <a:p>
            <a:pPr marL="457200" indent="-457200" algn="l"/>
            <a:r>
              <a:rPr lang="en-US" sz="900" dirty="0" err="1" smtClean="0">
                <a:solidFill>
                  <a:schemeClr val="tx1"/>
                </a:solidFill>
                <a:latin typeface="Tahoma" pitchFamily="34" charset="0"/>
                <a:ea typeface="Tahoma" pitchFamily="34" charset="0"/>
                <a:cs typeface="Tahoma" pitchFamily="34" charset="0"/>
              </a:rPr>
              <a:t>AdvancedEnglishDictionary.Online</a:t>
            </a:r>
            <a:r>
              <a:rPr lang="en-US" sz="900" dirty="0" smtClean="0">
                <a:solidFill>
                  <a:schemeClr val="tx1"/>
                </a:solidFill>
                <a:latin typeface="Tahoma" pitchFamily="34" charset="0"/>
                <a:ea typeface="Tahoma" pitchFamily="34" charset="0"/>
                <a:cs typeface="Tahoma" pitchFamily="34" charset="0"/>
              </a:rPr>
              <a:t> resource</a:t>
            </a:r>
            <a:endParaRPr lang="en-US" sz="2000" dirty="0" smtClean="0">
              <a:solidFill>
                <a:schemeClr val="tx1"/>
              </a:solidFill>
              <a:latin typeface="Tahoma" pitchFamily="34" charset="0"/>
              <a:ea typeface="Tahoma" pitchFamily="34" charset="0"/>
              <a:cs typeface="Tahoma" pitchFamily="34" charset="0"/>
            </a:endParaRP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1.16. Vocabulary for writing – 1.17. Real-time writing		        	2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smtClean="0">
                <a:solidFill>
                  <a:schemeClr val="bg1"/>
                </a:solidFill>
              </a:rPr>
              <a:t>1.16: </a:t>
            </a:r>
            <a:r>
              <a:rPr lang="en-US" sz="1100" i="1" dirty="0">
                <a:solidFill>
                  <a:schemeClr val="bg1"/>
                </a:solidFill>
              </a:rPr>
              <a:t>Activating </a:t>
            </a:r>
            <a:r>
              <a:rPr lang="en-US" sz="1100" i="1" dirty="0" smtClean="0">
                <a:solidFill>
                  <a:schemeClr val="bg1"/>
                </a:solidFill>
              </a:rPr>
              <a:t>ideas – 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19861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wipe(down)">
                                      <p:cBhvr>
                                        <p:cTn id="1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C. Understanding a discourse structure (2)</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457200" y="1104900"/>
            <a:ext cx="8229600" cy="4343400"/>
          </a:xfrm>
        </p:spPr>
        <p:txBody>
          <a:bodyPr>
            <a:noAutofit/>
          </a:bodyPr>
          <a:lstStyle/>
          <a:p>
            <a:pPr algn="l"/>
            <a:r>
              <a:rPr lang="en-US" sz="2000" dirty="0" smtClean="0">
                <a:solidFill>
                  <a:schemeClr val="tx1"/>
                </a:solidFill>
                <a:latin typeface="Tahoma" pitchFamily="34" charset="0"/>
                <a:ea typeface="Tahoma" pitchFamily="34" charset="0"/>
                <a:cs typeface="Tahoma" pitchFamily="34" charset="0"/>
              </a:rPr>
              <a:t>At the end of secondary school, I obtained </a:t>
            </a:r>
            <a:r>
              <a:rPr lang="en-US" sz="2000" b="1" dirty="0" smtClean="0">
                <a:solidFill>
                  <a:schemeClr val="tx1"/>
                </a:solidFill>
                <a:latin typeface="Tahoma" pitchFamily="34" charset="0"/>
                <a:ea typeface="Tahoma" pitchFamily="34" charset="0"/>
                <a:cs typeface="Tahoma" pitchFamily="34" charset="0"/>
              </a:rPr>
              <a:t>ten GCSEs</a:t>
            </a:r>
            <a:r>
              <a:rPr lang="en-US" sz="2000" dirty="0" smtClean="0">
                <a:solidFill>
                  <a:schemeClr val="tx1"/>
                </a:solidFill>
                <a:latin typeface="Tahoma" pitchFamily="34" charset="0"/>
                <a:ea typeface="Tahoma" pitchFamily="34" charset="0"/>
                <a:cs typeface="Tahoma" pitchFamily="34" charset="0"/>
              </a:rPr>
              <a:t> in a wide range of subjects, including </a:t>
            </a:r>
            <a:r>
              <a:rPr lang="en-US" sz="2000" dirty="0" err="1" smtClean="0">
                <a:solidFill>
                  <a:schemeClr val="tx1"/>
                </a:solidFill>
                <a:latin typeface="Tahoma" pitchFamily="34" charset="0"/>
                <a:ea typeface="Tahoma" pitchFamily="34" charset="0"/>
                <a:cs typeface="Tahoma" pitchFamily="34" charset="0"/>
              </a:rPr>
              <a:t>Maths</a:t>
            </a:r>
            <a:r>
              <a:rPr lang="en-US" sz="2000" dirty="0" smtClean="0">
                <a:solidFill>
                  <a:schemeClr val="tx1"/>
                </a:solidFill>
                <a:latin typeface="Tahoma" pitchFamily="34" charset="0"/>
                <a:ea typeface="Tahoma" pitchFamily="34" charset="0"/>
                <a:cs typeface="Tahoma" pitchFamily="34" charset="0"/>
              </a:rPr>
              <a:t>, Biology and French. Next year, I hope to get </a:t>
            </a:r>
            <a:r>
              <a:rPr lang="en-US" sz="2000" b="1" dirty="0" smtClean="0">
                <a:solidFill>
                  <a:schemeClr val="tx1"/>
                </a:solidFill>
                <a:latin typeface="Tahoma" pitchFamily="34" charset="0"/>
                <a:ea typeface="Tahoma" pitchFamily="34" charset="0"/>
                <a:cs typeface="Tahoma" pitchFamily="34" charset="0"/>
              </a:rPr>
              <a:t>a B in English and Psychology and a C in Drama</a:t>
            </a:r>
            <a:r>
              <a:rPr lang="en-US" sz="2000" dirty="0" smtClean="0">
                <a:solidFill>
                  <a:schemeClr val="tx1"/>
                </a:solidFill>
                <a:latin typeface="Tahoma" pitchFamily="34" charset="0"/>
                <a:ea typeface="Tahoma" pitchFamily="34" charset="0"/>
                <a:cs typeface="Tahoma" pitchFamily="34" charset="0"/>
              </a:rPr>
              <a:t>. I am trained in first aid, and I also have</a:t>
            </a:r>
            <a:r>
              <a:rPr lang="en-US" sz="2000" b="1" dirty="0" smtClean="0">
                <a:solidFill>
                  <a:schemeClr val="tx1"/>
                </a:solidFill>
                <a:latin typeface="Tahoma" pitchFamily="34" charset="0"/>
                <a:ea typeface="Tahoma" pitchFamily="34" charset="0"/>
                <a:cs typeface="Tahoma" pitchFamily="34" charset="0"/>
              </a:rPr>
              <a:t> a life-saving certificate</a:t>
            </a:r>
            <a:r>
              <a:rPr lang="en-US" sz="2000" dirty="0" smtClean="0">
                <a:solidFill>
                  <a:schemeClr val="tx1"/>
                </a:solidFill>
                <a:latin typeface="Tahoma" pitchFamily="34" charset="0"/>
                <a:ea typeface="Tahoma" pitchFamily="34" charset="0"/>
                <a:cs typeface="Tahoma" pitchFamily="34" charset="0"/>
              </a:rPr>
              <a:t>.</a:t>
            </a:r>
          </a:p>
          <a:p>
            <a:pPr algn="l"/>
            <a:r>
              <a:rPr lang="en-US" sz="2000" dirty="0" smtClean="0">
                <a:solidFill>
                  <a:schemeClr val="tx1"/>
                </a:solidFill>
                <a:latin typeface="Tahoma" pitchFamily="34" charset="0"/>
                <a:ea typeface="Tahoma" pitchFamily="34" charset="0"/>
                <a:cs typeface="Tahoma" pitchFamily="34" charset="0"/>
              </a:rPr>
              <a:t>At secondary school, I was </a:t>
            </a:r>
            <a:r>
              <a:rPr lang="en-US" sz="2000" b="1" dirty="0" smtClean="0">
                <a:solidFill>
                  <a:schemeClr val="tx1"/>
                </a:solidFill>
                <a:latin typeface="Tahoma" pitchFamily="34" charset="0"/>
                <a:ea typeface="Tahoma" pitchFamily="34" charset="0"/>
                <a:cs typeface="Tahoma" pitchFamily="34" charset="0"/>
              </a:rPr>
              <a:t>the captain of the girls’ football team</a:t>
            </a:r>
            <a:r>
              <a:rPr lang="en-US" sz="2000" dirty="0" smtClean="0">
                <a:solidFill>
                  <a:schemeClr val="tx1"/>
                </a:solidFill>
                <a:latin typeface="Tahoma" pitchFamily="34" charset="0"/>
                <a:ea typeface="Tahoma" pitchFamily="34" charset="0"/>
                <a:cs typeface="Tahoma" pitchFamily="34" charset="0"/>
              </a:rPr>
              <a:t>. Out of school, I go to Guides. I also participate in </a:t>
            </a:r>
            <a:r>
              <a:rPr lang="en-US" sz="2000" b="1" dirty="0" smtClean="0">
                <a:solidFill>
                  <a:schemeClr val="tx1"/>
                </a:solidFill>
                <a:latin typeface="Tahoma" pitchFamily="34" charset="0"/>
                <a:ea typeface="Tahoma" pitchFamily="34" charset="0"/>
                <a:cs typeface="Tahoma" pitchFamily="34" charset="0"/>
              </a:rPr>
              <a:t>a local youth theater</a:t>
            </a:r>
            <a:r>
              <a:rPr lang="en-US" sz="2000" dirty="0" smtClean="0">
                <a:solidFill>
                  <a:schemeClr val="tx1"/>
                </a:solidFill>
                <a:latin typeface="Tahoma" pitchFamily="34" charset="0"/>
                <a:ea typeface="Tahoma" pitchFamily="34" charset="0"/>
                <a:cs typeface="Tahoma" pitchFamily="34" charset="0"/>
              </a:rPr>
              <a:t>.</a:t>
            </a:r>
          </a:p>
          <a:p>
            <a:pPr algn="l"/>
            <a:r>
              <a:rPr lang="en-US" sz="2000" dirty="0" smtClean="0">
                <a:solidFill>
                  <a:schemeClr val="tx1"/>
                </a:solidFill>
                <a:latin typeface="Tahoma" pitchFamily="34" charset="0"/>
                <a:ea typeface="Tahoma" pitchFamily="34" charset="0"/>
                <a:cs typeface="Tahoma" pitchFamily="34" charset="0"/>
              </a:rPr>
              <a:t>At the moment, I </a:t>
            </a:r>
            <a:r>
              <a:rPr lang="en-US" sz="2000" b="1" dirty="0" smtClean="0">
                <a:solidFill>
                  <a:schemeClr val="tx1"/>
                </a:solidFill>
                <a:latin typeface="Tahoma" pitchFamily="34" charset="0"/>
                <a:ea typeface="Tahoma" pitchFamily="34" charset="0"/>
                <a:cs typeface="Tahoma" pitchFamily="34" charset="0"/>
              </a:rPr>
              <a:t>am working </a:t>
            </a:r>
            <a:r>
              <a:rPr lang="en-US" sz="2000" dirty="0" smtClean="0">
                <a:solidFill>
                  <a:schemeClr val="tx1"/>
                </a:solidFill>
                <a:latin typeface="Tahoma" pitchFamily="34" charset="0"/>
                <a:ea typeface="Tahoma" pitchFamily="34" charset="0"/>
                <a:cs typeface="Tahoma" pitchFamily="34" charset="0"/>
              </a:rPr>
              <a:t>part-time for a local publishing company. I </a:t>
            </a:r>
            <a:r>
              <a:rPr lang="en-US" sz="2000" b="1" dirty="0" smtClean="0">
                <a:solidFill>
                  <a:schemeClr val="tx1"/>
                </a:solidFill>
                <a:latin typeface="Tahoma" pitchFamily="34" charset="0"/>
                <a:ea typeface="Tahoma" pitchFamily="34" charset="0"/>
                <a:cs typeface="Tahoma" pitchFamily="34" charset="0"/>
              </a:rPr>
              <a:t>am doing </a:t>
            </a:r>
            <a:r>
              <a:rPr lang="en-US" sz="2000" dirty="0" smtClean="0">
                <a:solidFill>
                  <a:schemeClr val="tx1"/>
                </a:solidFill>
                <a:latin typeface="Tahoma" pitchFamily="34" charset="0"/>
                <a:ea typeface="Tahoma" pitchFamily="34" charset="0"/>
                <a:cs typeface="Tahoma" pitchFamily="34" charset="0"/>
              </a:rPr>
              <a:t>research for a series of books for primary children.</a:t>
            </a:r>
          </a:p>
          <a:p>
            <a:pPr algn="l"/>
            <a:r>
              <a:rPr lang="en-US" sz="2000" dirty="0" smtClean="0">
                <a:solidFill>
                  <a:schemeClr val="tx1"/>
                </a:solidFill>
                <a:latin typeface="Tahoma" pitchFamily="34" charset="0"/>
                <a:ea typeface="Tahoma" pitchFamily="34" charset="0"/>
                <a:cs typeface="Tahoma" pitchFamily="34" charset="0"/>
              </a:rPr>
              <a:t>In conclusion, I am a hard-working student. I get on well with people of all kinds. I believe that primary teaching is the career for me because I like working with young children.</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1.16. Vocabulary for writing – </a:t>
            </a:r>
            <a:r>
              <a:rPr lang="en-US" sz="1200" b="1" i="1" dirty="0" smtClean="0">
                <a:solidFill>
                  <a:schemeClr val="bg1"/>
                </a:solidFill>
              </a:rPr>
              <a:t>1.17. Real-time writing</a:t>
            </a:r>
            <a:r>
              <a:rPr lang="en-US" sz="1200" i="1" dirty="0" smtClean="0">
                <a:solidFill>
                  <a:schemeClr val="bg1"/>
                </a:solidFill>
              </a:rPr>
              <a:t>		        	19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a:t>
            </a:r>
            <a:r>
              <a:rPr lang="en-US" sz="1100" b="1" i="1" dirty="0" smtClean="0">
                <a:solidFill>
                  <a:schemeClr val="bg1"/>
                </a:solidFill>
              </a:rPr>
              <a:t>Understanding </a:t>
            </a:r>
            <a:r>
              <a:rPr lang="en-US" sz="1100" b="1" i="1" dirty="0">
                <a:solidFill>
                  <a:schemeClr val="bg1"/>
                </a:solidFill>
              </a:rPr>
              <a:t>a discourse structure </a:t>
            </a:r>
            <a:r>
              <a:rPr lang="en-US" sz="1100" b="1" i="1" dirty="0" smtClean="0">
                <a:solidFill>
                  <a:schemeClr val="bg1"/>
                </a:solidFill>
              </a:rPr>
              <a:t>(2)</a:t>
            </a:r>
            <a:r>
              <a:rPr lang="en-US" sz="1100" i="1" dirty="0" smtClean="0">
                <a:solidFill>
                  <a:schemeClr val="bg1"/>
                </a:solidFill>
              </a:rPr>
              <a:t> – Producing key patterns</a:t>
            </a:r>
          </a:p>
        </p:txBody>
      </p:sp>
    </p:spTree>
    <p:extLst>
      <p:ext uri="{BB962C8B-B14F-4D97-AF65-F5344CB8AC3E}">
        <p14:creationId xmlns:p14="http://schemas.microsoft.com/office/powerpoint/2010/main" val="2226627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D. Producing key patterns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457200" y="1485900"/>
            <a:ext cx="8229600" cy="3962400"/>
          </a:xfrm>
        </p:spPr>
        <p:txBody>
          <a:bodyPr>
            <a:noAutofit/>
          </a:bodyPr>
          <a:lstStyle/>
          <a:p>
            <a:pPr marL="60325" algn="l"/>
            <a:r>
              <a:rPr lang="en-US" sz="2400" dirty="0" smtClean="0">
                <a:solidFill>
                  <a:schemeClr val="tx1"/>
                </a:solidFill>
                <a:latin typeface="Tahoma" pitchFamily="34" charset="0"/>
                <a:ea typeface="Tahoma" pitchFamily="34" charset="0"/>
                <a:cs typeface="Tahoma" pitchFamily="34" charset="0"/>
              </a:rPr>
              <a:t>Now, take out a sheet! Complete each sentence with true info about you!!!</a:t>
            </a:r>
          </a:p>
          <a:p>
            <a:pPr marL="60325" algn="l"/>
            <a:endParaRPr lang="en-US" sz="2000" dirty="0" smtClean="0">
              <a:solidFill>
                <a:schemeClr val="tx1"/>
              </a:solidFill>
              <a:latin typeface="Tahoma" pitchFamily="34" charset="0"/>
              <a:ea typeface="Tahoma" pitchFamily="34" charset="0"/>
              <a:cs typeface="Tahoma" pitchFamily="34" charset="0"/>
            </a:endParaRPr>
          </a:p>
          <a:p>
            <a:pPr marL="60325" algn="l">
              <a:buAutoNum type="arabicPeriod"/>
            </a:pPr>
            <a:r>
              <a:rPr lang="en-US" sz="2000" dirty="0" smtClean="0">
                <a:solidFill>
                  <a:schemeClr val="tx1"/>
                </a:solidFill>
                <a:latin typeface="Tahoma" pitchFamily="34" charset="0"/>
                <a:ea typeface="Tahoma" pitchFamily="34" charset="0"/>
                <a:cs typeface="Tahoma" pitchFamily="34" charset="0"/>
              </a:rPr>
              <a:t>Full name</a:t>
            </a:r>
          </a:p>
          <a:p>
            <a:pPr marL="60325" algn="l">
              <a:buAutoNum type="arabicPeriod"/>
            </a:pPr>
            <a:r>
              <a:rPr lang="en-US" sz="2000" dirty="0" smtClean="0">
                <a:solidFill>
                  <a:schemeClr val="tx1"/>
                </a:solidFill>
                <a:latin typeface="Tahoma" pitchFamily="34" charset="0"/>
                <a:ea typeface="Tahoma" pitchFamily="34" charset="0"/>
                <a:cs typeface="Tahoma" pitchFamily="34" charset="0"/>
              </a:rPr>
              <a:t>Place and date of birth</a:t>
            </a:r>
          </a:p>
          <a:p>
            <a:pPr marL="60325" algn="l">
              <a:buAutoNum type="arabicPeriod"/>
            </a:pPr>
            <a:r>
              <a:rPr lang="en-US" sz="2000" dirty="0" smtClean="0">
                <a:solidFill>
                  <a:schemeClr val="tx1"/>
                </a:solidFill>
                <a:latin typeface="Tahoma" pitchFamily="34" charset="0"/>
                <a:ea typeface="Tahoma" pitchFamily="34" charset="0"/>
                <a:cs typeface="Tahoma" pitchFamily="34" charset="0"/>
              </a:rPr>
              <a:t>Names of schools and dates</a:t>
            </a:r>
          </a:p>
          <a:p>
            <a:pPr marL="60325" algn="l">
              <a:buAutoNum type="arabicPeriod"/>
            </a:pPr>
            <a:r>
              <a:rPr lang="en-US" sz="2000" dirty="0" smtClean="0">
                <a:solidFill>
                  <a:schemeClr val="tx1"/>
                </a:solidFill>
                <a:latin typeface="Tahoma" pitchFamily="34" charset="0"/>
                <a:ea typeface="Tahoma" pitchFamily="34" charset="0"/>
                <a:cs typeface="Tahoma" pitchFamily="34" charset="0"/>
              </a:rPr>
              <a:t>Place of study</a:t>
            </a:r>
          </a:p>
          <a:p>
            <a:pPr marL="60325" algn="l">
              <a:buAutoNum type="arabicPeriod"/>
            </a:pPr>
            <a:r>
              <a:rPr lang="en-US" sz="2000" dirty="0" smtClean="0">
                <a:solidFill>
                  <a:schemeClr val="tx1"/>
                </a:solidFill>
                <a:latin typeface="Tahoma" pitchFamily="34" charset="0"/>
                <a:ea typeface="Tahoma" pitchFamily="34" charset="0"/>
                <a:cs typeface="Tahoma" pitchFamily="34" charset="0"/>
              </a:rPr>
              <a:t>Subjects and/or exams</a:t>
            </a:r>
          </a:p>
          <a:p>
            <a:pPr marL="60325" algn="l">
              <a:buAutoNum type="arabicPeriod"/>
            </a:pPr>
            <a:r>
              <a:rPr lang="en-US" sz="2000" dirty="0" smtClean="0">
                <a:solidFill>
                  <a:schemeClr val="tx1"/>
                </a:solidFill>
                <a:latin typeface="Tahoma" pitchFamily="34" charset="0"/>
                <a:ea typeface="Tahoma" pitchFamily="34" charset="0"/>
                <a:cs typeface="Tahoma" pitchFamily="34" charset="0"/>
              </a:rPr>
              <a:t>Hobbies, part time jobs, etc.</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1.16. Vocabulary for writing – </a:t>
            </a:r>
            <a:r>
              <a:rPr lang="en-US" sz="1200" b="1" i="1" dirty="0" smtClean="0">
                <a:solidFill>
                  <a:schemeClr val="bg1"/>
                </a:solidFill>
              </a:rPr>
              <a:t>1.17. Real-time writing</a:t>
            </a:r>
            <a:r>
              <a:rPr lang="en-US" sz="1200" i="1" dirty="0" smtClean="0">
                <a:solidFill>
                  <a:schemeClr val="bg1"/>
                </a:solidFill>
              </a:rPr>
              <a:t>		        	20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Understanding </a:t>
            </a:r>
            <a:r>
              <a:rPr lang="en-US" sz="1100" i="1" dirty="0">
                <a:solidFill>
                  <a:schemeClr val="bg1"/>
                </a:solidFill>
              </a:rPr>
              <a:t>a discourse structure </a:t>
            </a:r>
            <a:r>
              <a:rPr lang="en-US" sz="1100" i="1" dirty="0" smtClean="0">
                <a:solidFill>
                  <a:schemeClr val="bg1"/>
                </a:solidFill>
              </a:rPr>
              <a:t>(2) – </a:t>
            </a:r>
            <a:r>
              <a:rPr lang="en-US" sz="1100" b="1" i="1" dirty="0" smtClean="0">
                <a:solidFill>
                  <a:schemeClr val="bg1"/>
                </a:solidFill>
              </a:rPr>
              <a:t>Producing key patterns</a:t>
            </a:r>
          </a:p>
        </p:txBody>
      </p:sp>
    </p:spTree>
    <p:extLst>
      <p:ext uri="{BB962C8B-B14F-4D97-AF65-F5344CB8AC3E}">
        <p14:creationId xmlns:p14="http://schemas.microsoft.com/office/powerpoint/2010/main" val="270081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wipe(down)">
                                      <p:cBhvr>
                                        <p:cTn id="2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57233"/>
            <a:ext cx="4608512" cy="1800200"/>
          </a:xfrm>
        </p:spPr>
        <p:txBody>
          <a:bodyPr>
            <a:no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General English For University Students</a:t>
            </a:r>
            <a:br>
              <a:rPr lang="en-GB" sz="3200" dirty="0" smtClean="0">
                <a:latin typeface="Tahoma" panose="020B0604030504040204" pitchFamily="34" charset="0"/>
                <a:ea typeface="Tahoma" panose="020B0604030504040204" pitchFamily="34" charset="0"/>
                <a:cs typeface="Tahoma" panose="020B0604030504040204" pitchFamily="34" charset="0"/>
              </a:rPr>
            </a:br>
            <a:r>
              <a:rPr lang="en-GB" sz="3200" b="1" dirty="0" smtClean="0">
                <a:latin typeface="Tahoma" panose="020B0604030504040204" pitchFamily="34" charset="0"/>
                <a:ea typeface="Tahoma" panose="020B0604030504040204" pitchFamily="34" charset="0"/>
                <a:cs typeface="Tahoma" panose="020B0604030504040204" pitchFamily="34" charset="0"/>
              </a:rPr>
              <a:t>(GEfUS)</a:t>
            </a:r>
            <a:endParaRPr lang="en-GB"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533400" y="2797493"/>
            <a:ext cx="4800600" cy="1901507"/>
          </a:xfrm>
        </p:spPr>
        <p:txBody>
          <a:bodyPr>
            <a:normAutofit/>
          </a:bodyPr>
          <a:lstStyle/>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Theme: Education</a:t>
            </a:r>
          </a:p>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A personal statement</a:t>
            </a:r>
          </a:p>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(learning new writing skills)</a:t>
            </a:r>
          </a:p>
          <a:p>
            <a:endPar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97227"/>
            <a:ext cx="4122922" cy="4620513"/>
          </a:xfrm>
          <a:prstGeom prst="rect">
            <a:avLst/>
          </a:prstGeom>
        </p:spPr>
      </p:pic>
    </p:spTree>
    <p:extLst>
      <p:ext uri="{BB962C8B-B14F-4D97-AF65-F5344CB8AC3E}">
        <p14:creationId xmlns:p14="http://schemas.microsoft.com/office/powerpoint/2010/main" val="3292677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79"/>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The objective of this lesson</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533400" y="1257300"/>
            <a:ext cx="8229600" cy="4191000"/>
          </a:xfrm>
        </p:spPr>
        <p:txBody>
          <a:bodyPr anchor="ctr">
            <a:normAutofit/>
          </a:bodyPr>
          <a:lstStyle/>
          <a:p>
            <a:pPr marL="457200" indent="-457200" algn="l"/>
            <a:r>
              <a:rPr lang="en-US" sz="2000" dirty="0" smtClean="0">
                <a:solidFill>
                  <a:schemeClr val="tx1"/>
                </a:solidFill>
                <a:latin typeface="Tahoma" pitchFamily="34" charset="0"/>
                <a:ea typeface="Tahoma" pitchFamily="34" charset="0"/>
                <a:cs typeface="Tahoma" pitchFamily="34" charset="0"/>
              </a:rPr>
              <a:t>By the end of the </a:t>
            </a:r>
            <a:r>
              <a:rPr lang="en-US" sz="2000" dirty="0" smtClean="0">
                <a:solidFill>
                  <a:schemeClr val="tx1"/>
                </a:solidFill>
                <a:latin typeface="Tahoma" pitchFamily="34" charset="0"/>
                <a:ea typeface="Tahoma" pitchFamily="34" charset="0"/>
                <a:cs typeface="Tahoma" pitchFamily="34" charset="0"/>
              </a:rPr>
              <a:t>lesson, </a:t>
            </a:r>
            <a:r>
              <a:rPr lang="en-US" sz="2000" dirty="0" smtClean="0">
                <a:solidFill>
                  <a:schemeClr val="tx1"/>
                </a:solidFill>
                <a:latin typeface="Tahoma" pitchFamily="34" charset="0"/>
                <a:ea typeface="Tahoma" pitchFamily="34" charset="0"/>
                <a:cs typeface="Tahoma" pitchFamily="34" charset="0"/>
              </a:rPr>
              <a:t>students will be able to</a:t>
            </a:r>
          </a:p>
          <a:p>
            <a:pPr marL="228600" indent="-228600" algn="l">
              <a:buFont typeface="Arial" pitchFamily="34" charset="0"/>
              <a:buChar char="•"/>
            </a:pPr>
            <a:r>
              <a:rPr lang="en-US" sz="2000" dirty="0" smtClean="0">
                <a:solidFill>
                  <a:schemeClr val="tx1"/>
                </a:solidFill>
                <a:latin typeface="Tahoma" pitchFamily="34" charset="0"/>
                <a:ea typeface="Tahoma" pitchFamily="34" charset="0"/>
                <a:cs typeface="Tahoma" pitchFamily="34" charset="0"/>
              </a:rPr>
              <a:t>Demonstrate understanding of organization of information into paragraphs</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1.18. Learning new writing skills </a:t>
            </a:r>
            <a:r>
              <a:rPr lang="en-US" sz="1200" i="1" dirty="0" smtClean="0">
                <a:solidFill>
                  <a:schemeClr val="bg1"/>
                </a:solidFill>
              </a:rPr>
              <a:t>			        	22 of 33</a:t>
            </a:r>
            <a:endParaRPr lang="en-US" sz="1200" i="1" dirty="0">
              <a:solidFill>
                <a:schemeClr val="bg1"/>
              </a:solidFill>
            </a:endParaRPr>
          </a:p>
        </p:txBody>
      </p:sp>
      <p:sp>
        <p:nvSpPr>
          <p:cNvPr id="6" name="TextBox 5"/>
          <p:cNvSpPr txBox="1"/>
          <p:nvPr/>
        </p:nvSpPr>
        <p:spPr>
          <a:xfrm>
            <a:off x="0" y="-24200"/>
            <a:ext cx="9144000" cy="261610"/>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smtClean="0">
                <a:solidFill>
                  <a:schemeClr val="bg1"/>
                </a:solidFill>
              </a:rPr>
              <a:t>1.18: Developing vocabulary – Identifying a new skill </a:t>
            </a:r>
            <a:r>
              <a:rPr lang="en-US" sz="1100" i="1" dirty="0">
                <a:solidFill>
                  <a:schemeClr val="bg1"/>
                </a:solidFill>
              </a:rPr>
              <a:t>– </a:t>
            </a:r>
            <a:r>
              <a:rPr lang="en-US" sz="1100" i="1" dirty="0" smtClean="0">
                <a:solidFill>
                  <a:schemeClr val="bg1"/>
                </a:solidFill>
              </a:rPr>
              <a:t>Producing key patterns</a:t>
            </a:r>
          </a:p>
        </p:txBody>
      </p:sp>
    </p:spTree>
    <p:extLst>
      <p:ext uri="{BB962C8B-B14F-4D97-AF65-F5344CB8AC3E}">
        <p14:creationId xmlns:p14="http://schemas.microsoft.com/office/powerpoint/2010/main" val="32694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79"/>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A. Developing vocabulary</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533400" y="2476500"/>
            <a:ext cx="8229600" cy="2971800"/>
          </a:xfrm>
        </p:spPr>
        <p:txBody>
          <a:bodyPr numCol="2" anchor="ctr">
            <a:normAutofit/>
          </a:bodyPr>
          <a:lstStyle/>
          <a:p>
            <a:pPr marL="288925" indent="-288925" algn="l"/>
            <a:r>
              <a:rPr lang="en-US" sz="2000" dirty="0" smtClean="0">
                <a:solidFill>
                  <a:schemeClr val="tx1"/>
                </a:solidFill>
                <a:latin typeface="Tahoma" pitchFamily="34" charset="0"/>
                <a:ea typeface="Tahoma" pitchFamily="34" charset="0"/>
                <a:cs typeface="Tahoma" pitchFamily="34" charset="0"/>
              </a:rPr>
              <a:t>1.</a:t>
            </a:r>
          </a:p>
          <a:p>
            <a:pPr marL="288925" indent="-288925" algn="l">
              <a:buAutoNum type="alphaLcPeriod"/>
            </a:pPr>
            <a:r>
              <a:rPr lang="en-US" sz="2000" dirty="0" smtClean="0">
                <a:solidFill>
                  <a:schemeClr val="tx1"/>
                </a:solidFill>
                <a:latin typeface="Tahoma" pitchFamily="34" charset="0"/>
                <a:ea typeface="Tahoma" pitchFamily="34" charset="0"/>
                <a:cs typeface="Tahoma" pitchFamily="34" charset="0"/>
              </a:rPr>
              <a:t>incr</a:t>
            </a:r>
            <a:r>
              <a:rPr lang="en-US" sz="2000" u="sng" dirty="0" smtClean="0">
                <a:solidFill>
                  <a:schemeClr val="tx1"/>
                </a:solidFill>
                <a:latin typeface="Tahoma" pitchFamily="34" charset="0"/>
                <a:ea typeface="Tahoma" pitchFamily="34" charset="0"/>
                <a:cs typeface="Tahoma" pitchFamily="34" charset="0"/>
              </a:rPr>
              <a:t>ea</a:t>
            </a:r>
            <a:r>
              <a:rPr lang="en-US" sz="2000" dirty="0" smtClean="0">
                <a:solidFill>
                  <a:schemeClr val="tx1"/>
                </a:solidFill>
                <a:latin typeface="Tahoma" pitchFamily="34" charset="0"/>
                <a:ea typeface="Tahoma" pitchFamily="34" charset="0"/>
                <a:cs typeface="Tahoma" pitchFamily="34" charset="0"/>
              </a:rPr>
              <a:t>se</a:t>
            </a:r>
          </a:p>
          <a:p>
            <a:pPr marL="288925" indent="-288925" algn="l">
              <a:buAutoNum type="alphaLcPeriod"/>
            </a:pPr>
            <a:r>
              <a:rPr lang="en-US" sz="2000" dirty="0" smtClean="0">
                <a:solidFill>
                  <a:schemeClr val="tx1"/>
                </a:solidFill>
                <a:latin typeface="Tahoma" pitchFamily="34" charset="0"/>
                <a:ea typeface="Tahoma" pitchFamily="34" charset="0"/>
                <a:cs typeface="Tahoma" pitchFamily="34" charset="0"/>
              </a:rPr>
              <a:t>eight…n</a:t>
            </a:r>
          </a:p>
          <a:p>
            <a:pPr marL="288925" indent="-288925" algn="l">
              <a:buAutoNum type="alphaLcPeriod"/>
            </a:pPr>
            <a:r>
              <a:rPr lang="en-US" sz="2000" dirty="0" err="1" smtClean="0">
                <a:solidFill>
                  <a:schemeClr val="tx1"/>
                </a:solidFill>
                <a:latin typeface="Tahoma" pitchFamily="34" charset="0"/>
                <a:ea typeface="Tahoma" pitchFamily="34" charset="0"/>
                <a:cs typeface="Tahoma" pitchFamily="34" charset="0"/>
              </a:rPr>
              <a:t>facult</a:t>
            </a:r>
            <a:r>
              <a:rPr lang="en-US" sz="2000" dirty="0" smtClean="0">
                <a:solidFill>
                  <a:schemeClr val="tx1"/>
                </a:solidFill>
                <a:latin typeface="Tahoma" pitchFamily="34" charset="0"/>
                <a:ea typeface="Tahoma" pitchFamily="34" charset="0"/>
                <a:cs typeface="Tahoma" pitchFamily="34" charset="0"/>
              </a:rPr>
              <a:t>…</a:t>
            </a:r>
          </a:p>
          <a:p>
            <a:pPr marL="288925" indent="-288925" algn="l">
              <a:buAutoNum type="alphaLcPeriod"/>
            </a:pPr>
            <a:r>
              <a:rPr lang="en-US" sz="2000" dirty="0" smtClean="0">
                <a:solidFill>
                  <a:schemeClr val="tx1"/>
                </a:solidFill>
                <a:latin typeface="Tahoma" pitchFamily="34" charset="0"/>
                <a:ea typeface="Tahoma" pitchFamily="34" charset="0"/>
                <a:cs typeface="Tahoma" pitchFamily="34" charset="0"/>
              </a:rPr>
              <a:t>r…d</a:t>
            </a:r>
          </a:p>
          <a:p>
            <a:pPr marL="288925" indent="-288925" algn="just">
              <a:buAutoNum type="alphaLcPeriod"/>
            </a:pPr>
            <a:r>
              <a:rPr lang="en-US" sz="2000" dirty="0" smtClean="0">
                <a:solidFill>
                  <a:schemeClr val="tx1"/>
                </a:solidFill>
                <a:latin typeface="Tahoma" pitchFamily="34" charset="0"/>
                <a:ea typeface="Tahoma" pitchFamily="34" charset="0"/>
                <a:cs typeface="Tahoma" pitchFamily="34" charset="0"/>
              </a:rPr>
              <a:t>d…tails</a:t>
            </a:r>
          </a:p>
          <a:p>
            <a:pPr marL="288925" indent="-288925" algn="just">
              <a:buAutoNum type="alphaLcPeriod"/>
            </a:pPr>
            <a:endParaRPr lang="en-US" sz="2000" dirty="0" smtClean="0">
              <a:solidFill>
                <a:schemeClr val="tx1"/>
              </a:solidFill>
              <a:latin typeface="Tahoma" pitchFamily="34" charset="0"/>
              <a:ea typeface="Tahoma" pitchFamily="34" charset="0"/>
              <a:cs typeface="Tahoma" pitchFamily="34" charset="0"/>
            </a:endParaRPr>
          </a:p>
          <a:p>
            <a:pPr marL="288925" indent="-288925" algn="just">
              <a:buAutoNum type="alphaLcPeriod"/>
            </a:pPr>
            <a:endParaRPr lang="en-US" sz="2000" dirty="0" smtClean="0">
              <a:solidFill>
                <a:schemeClr val="tx1"/>
              </a:solidFill>
              <a:latin typeface="Tahoma" pitchFamily="34" charset="0"/>
              <a:ea typeface="Tahoma" pitchFamily="34" charset="0"/>
              <a:cs typeface="Tahoma" pitchFamily="34" charset="0"/>
            </a:endParaRPr>
          </a:p>
          <a:p>
            <a:pPr marL="288925" indent="-288925" algn="just">
              <a:buAutoNum type="alphaLcPeriod"/>
            </a:pPr>
            <a:endParaRPr lang="en-US" sz="2000" dirty="0" smtClean="0">
              <a:solidFill>
                <a:schemeClr val="tx1"/>
              </a:solidFill>
              <a:latin typeface="Tahoma" pitchFamily="34" charset="0"/>
              <a:ea typeface="Tahoma" pitchFamily="34" charset="0"/>
              <a:cs typeface="Tahoma" pitchFamily="34" charset="0"/>
            </a:endParaRPr>
          </a:p>
          <a:p>
            <a:pPr marL="288925" indent="-288925" algn="just">
              <a:buAutoNum type="alphaLcPeriod"/>
            </a:pPr>
            <a:r>
              <a:rPr lang="en-US" sz="2000" dirty="0" smtClean="0">
                <a:solidFill>
                  <a:schemeClr val="tx1"/>
                </a:solidFill>
                <a:latin typeface="Tahoma" pitchFamily="34" charset="0"/>
                <a:ea typeface="Tahoma" pitchFamily="34" charset="0"/>
                <a:cs typeface="Tahoma" pitchFamily="34" charset="0"/>
              </a:rPr>
              <a:t>stud…</a:t>
            </a:r>
          </a:p>
          <a:p>
            <a:pPr marL="288925" indent="-288925" algn="just">
              <a:buAutoNum type="alphaLcPeriod"/>
            </a:pPr>
            <a:r>
              <a:rPr lang="en-US" sz="2000" dirty="0" smtClean="0">
                <a:solidFill>
                  <a:schemeClr val="tx1"/>
                </a:solidFill>
                <a:latin typeface="Tahoma" pitchFamily="34" charset="0"/>
                <a:ea typeface="Tahoma" pitchFamily="34" charset="0"/>
                <a:cs typeface="Tahoma" pitchFamily="34" charset="0"/>
              </a:rPr>
              <a:t>t…</a:t>
            </a:r>
            <a:r>
              <a:rPr lang="en-US" sz="2000" dirty="0" err="1" smtClean="0">
                <a:solidFill>
                  <a:schemeClr val="tx1"/>
                </a:solidFill>
                <a:latin typeface="Tahoma" pitchFamily="34" charset="0"/>
                <a:ea typeface="Tahoma" pitchFamily="34" charset="0"/>
                <a:cs typeface="Tahoma" pitchFamily="34" charset="0"/>
              </a:rPr>
              <a:t>ch</a:t>
            </a:r>
            <a:endParaRPr lang="en-US" sz="2000" dirty="0" smtClean="0">
              <a:solidFill>
                <a:schemeClr val="tx1"/>
              </a:solidFill>
              <a:latin typeface="Tahoma" pitchFamily="34" charset="0"/>
              <a:ea typeface="Tahoma" pitchFamily="34" charset="0"/>
              <a:cs typeface="Tahoma" pitchFamily="34" charset="0"/>
            </a:endParaRPr>
          </a:p>
          <a:p>
            <a:pPr marL="288925" indent="-288925" algn="just">
              <a:buAutoNum type="alphaLcPeriod"/>
            </a:pPr>
            <a:r>
              <a:rPr lang="en-US" sz="2000" dirty="0" smtClean="0">
                <a:solidFill>
                  <a:schemeClr val="tx1"/>
                </a:solidFill>
                <a:latin typeface="Tahoma" pitchFamily="34" charset="0"/>
                <a:ea typeface="Tahoma" pitchFamily="34" charset="0"/>
                <a:cs typeface="Tahoma" pitchFamily="34" charset="0"/>
              </a:rPr>
              <a:t>m…n</a:t>
            </a:r>
          </a:p>
          <a:p>
            <a:pPr marL="288925" indent="-288925" algn="just">
              <a:buAutoNum type="alphaLcPeriod"/>
            </a:pPr>
            <a:r>
              <a:rPr lang="en-US" sz="2000" dirty="0" smtClean="0">
                <a:solidFill>
                  <a:schemeClr val="tx1"/>
                </a:solidFill>
                <a:latin typeface="Tahoma" pitchFamily="34" charset="0"/>
                <a:ea typeface="Tahoma" pitchFamily="34" charset="0"/>
                <a:cs typeface="Tahoma" pitchFamily="34" charset="0"/>
              </a:rPr>
              <a:t>l…</a:t>
            </a:r>
            <a:r>
              <a:rPr lang="en-US" sz="2000" dirty="0" err="1" smtClean="0">
                <a:solidFill>
                  <a:schemeClr val="tx1"/>
                </a:solidFill>
                <a:latin typeface="Tahoma" pitchFamily="34" charset="0"/>
                <a:ea typeface="Tahoma" pitchFamily="34" charset="0"/>
                <a:cs typeface="Tahoma" pitchFamily="34" charset="0"/>
              </a:rPr>
              <a:t>ve</a:t>
            </a:r>
            <a:endParaRPr lang="en-US" sz="2000" dirty="0" smtClean="0">
              <a:solidFill>
                <a:schemeClr val="tx1"/>
              </a:solidFill>
              <a:latin typeface="Tahoma" pitchFamily="34" charset="0"/>
              <a:ea typeface="Tahoma" pitchFamily="34" charset="0"/>
              <a:cs typeface="Tahoma" pitchFamily="34" charset="0"/>
            </a:endParaRPr>
          </a:p>
          <a:p>
            <a:pPr marL="288925" indent="-288925" algn="just">
              <a:buAutoNum type="alphaLcPeriod"/>
            </a:pPr>
            <a:r>
              <a:rPr lang="en-US" sz="2000" dirty="0" err="1" smtClean="0">
                <a:solidFill>
                  <a:schemeClr val="tx1"/>
                </a:solidFill>
                <a:latin typeface="Tahoma" pitchFamily="34" charset="0"/>
                <a:ea typeface="Tahoma" pitchFamily="34" charset="0"/>
                <a:cs typeface="Tahoma" pitchFamily="34" charset="0"/>
              </a:rPr>
              <a:t>degr</a:t>
            </a:r>
            <a:r>
              <a:rPr lang="en-US" sz="2000" dirty="0" smtClean="0">
                <a:solidFill>
                  <a:schemeClr val="tx1"/>
                </a:solidFill>
                <a:latin typeface="Tahoma" pitchFamily="34" charset="0"/>
                <a:ea typeface="Tahoma" pitchFamily="34" charset="0"/>
                <a:cs typeface="Tahoma" pitchFamily="34" charset="0"/>
              </a:rPr>
              <a:t>…</a:t>
            </a:r>
          </a:p>
        </p:txBody>
      </p:sp>
      <p:sp>
        <p:nvSpPr>
          <p:cNvPr id="5" name="Subtitle 3"/>
          <p:cNvSpPr txBox="1">
            <a:spLocks/>
          </p:cNvSpPr>
          <p:nvPr/>
        </p:nvSpPr>
        <p:spPr>
          <a:xfrm>
            <a:off x="533400" y="1181100"/>
            <a:ext cx="8229600" cy="1219200"/>
          </a:xfrm>
          <a:prstGeom prst="rect">
            <a:avLst/>
          </a:prstGeom>
        </p:spPr>
        <p:txBody>
          <a:bodyPr vert="horz" lIns="91440" tIns="45720" rIns="91440" bIns="45720" numCol="1" rtlCol="0" anchor="ctr">
            <a:normAutofit/>
          </a:bodyPr>
          <a:lstStyle/>
          <a:p>
            <a:pPr marR="0" lvl="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All words below, have the same vowel sound. What is the sound? What is the correct spelling?</a:t>
            </a:r>
          </a:p>
        </p:txBody>
      </p:sp>
      <p:sp>
        <p:nvSpPr>
          <p:cNvPr id="6" name="TextBox 5"/>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1.18. Learning new writing skills </a:t>
            </a:r>
            <a:r>
              <a:rPr lang="en-US" sz="1200" i="1" dirty="0" smtClean="0">
                <a:solidFill>
                  <a:schemeClr val="bg1"/>
                </a:solidFill>
              </a:rPr>
              <a:t>			        	</a:t>
            </a:r>
            <a:r>
              <a:rPr lang="en-US" sz="1200" i="1" dirty="0">
                <a:solidFill>
                  <a:schemeClr val="bg1"/>
                </a:solidFill>
              </a:rPr>
              <a:t>2</a:t>
            </a:r>
            <a:r>
              <a:rPr lang="en-US" sz="1200" i="1" dirty="0" smtClean="0">
                <a:solidFill>
                  <a:schemeClr val="bg1"/>
                </a:solidFill>
              </a:rPr>
              <a:t>3 of 33</a:t>
            </a:r>
            <a:endParaRPr lang="en-US" sz="1200" i="1" dirty="0">
              <a:solidFill>
                <a:schemeClr val="bg1"/>
              </a:solidFill>
            </a:endParaRPr>
          </a:p>
        </p:txBody>
      </p:sp>
      <p:sp>
        <p:nvSpPr>
          <p:cNvPr id="7" name="TextBox 6"/>
          <p:cNvSpPr txBox="1"/>
          <p:nvPr/>
        </p:nvSpPr>
        <p:spPr>
          <a:xfrm>
            <a:off x="0" y="-24200"/>
            <a:ext cx="9144000" cy="261610"/>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smtClean="0">
                <a:solidFill>
                  <a:schemeClr val="bg1"/>
                </a:solidFill>
              </a:rPr>
              <a:t>1.18: </a:t>
            </a:r>
            <a:r>
              <a:rPr lang="en-US" sz="1100" b="1" i="1" dirty="0" smtClean="0">
                <a:solidFill>
                  <a:schemeClr val="bg1"/>
                </a:solidFill>
              </a:rPr>
              <a:t>Developing vocabulary </a:t>
            </a:r>
            <a:r>
              <a:rPr lang="en-US" sz="1100" i="1" dirty="0" smtClean="0">
                <a:solidFill>
                  <a:schemeClr val="bg1"/>
                </a:solidFill>
              </a:rPr>
              <a:t>– Identifying a new skill </a:t>
            </a:r>
            <a:r>
              <a:rPr lang="en-US" sz="1100" i="1" dirty="0">
                <a:solidFill>
                  <a:schemeClr val="bg1"/>
                </a:solidFill>
              </a:rPr>
              <a:t>– </a:t>
            </a:r>
            <a:r>
              <a:rPr lang="en-US" sz="1100" i="1" dirty="0" smtClean="0">
                <a:solidFill>
                  <a:schemeClr val="bg1"/>
                </a:solidFill>
              </a:rPr>
              <a:t>Producing key patterns</a:t>
            </a:r>
          </a:p>
        </p:txBody>
      </p:sp>
    </p:spTree>
    <p:extLst>
      <p:ext uri="{BB962C8B-B14F-4D97-AF65-F5344CB8AC3E}">
        <p14:creationId xmlns:p14="http://schemas.microsoft.com/office/powerpoint/2010/main" val="4282352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79"/>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A. Developing vocabulary</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533400" y="1257300"/>
            <a:ext cx="8229600" cy="4191000"/>
          </a:xfrm>
        </p:spPr>
        <p:txBody>
          <a:bodyPr numCol="1" anchor="t">
            <a:normAutofit/>
          </a:bodyPr>
          <a:lstStyle/>
          <a:p>
            <a:pPr marL="457200" indent="-457200" algn="l"/>
            <a:r>
              <a:rPr lang="en-US" sz="2000" dirty="0" smtClean="0">
                <a:solidFill>
                  <a:schemeClr val="tx1"/>
                </a:solidFill>
                <a:latin typeface="Tahoma" pitchFamily="34" charset="0"/>
                <a:ea typeface="Tahoma" pitchFamily="34" charset="0"/>
                <a:cs typeface="Tahoma" pitchFamily="34" charset="0"/>
              </a:rPr>
              <a:t>2. Read the </a:t>
            </a:r>
            <a:r>
              <a:rPr lang="en-US" sz="2000" dirty="0" smtClean="0">
                <a:solidFill>
                  <a:srgbClr val="FF0000"/>
                </a:solidFill>
                <a:latin typeface="Tahoma" pitchFamily="34" charset="0"/>
                <a:ea typeface="Tahoma" pitchFamily="34" charset="0"/>
                <a:cs typeface="Tahoma" pitchFamily="34" charset="0"/>
              </a:rPr>
              <a:t>Skills Check 1</a:t>
            </a:r>
            <a:r>
              <a:rPr lang="en-US" sz="2000" dirty="0" smtClean="0">
                <a:solidFill>
                  <a:schemeClr val="tx1"/>
                </a:solidFill>
                <a:latin typeface="Tahoma" pitchFamily="34" charset="0"/>
                <a:ea typeface="Tahoma" pitchFamily="34" charset="0"/>
                <a:cs typeface="Tahoma" pitchFamily="34" charset="0"/>
              </a:rPr>
              <a:t>, and check </a:t>
            </a:r>
            <a:r>
              <a:rPr lang="en-US" sz="2000" dirty="0" err="1" smtClean="0">
                <a:solidFill>
                  <a:schemeClr val="tx1"/>
                </a:solidFill>
                <a:latin typeface="Tahoma" pitchFamily="34" charset="0"/>
                <a:ea typeface="Tahoma" pitchFamily="34" charset="0"/>
                <a:cs typeface="Tahoma" pitchFamily="34" charset="0"/>
              </a:rPr>
              <a:t>ur</a:t>
            </a:r>
            <a:r>
              <a:rPr lang="en-US" sz="2000" dirty="0" smtClean="0">
                <a:solidFill>
                  <a:schemeClr val="tx1"/>
                </a:solidFill>
                <a:latin typeface="Tahoma" pitchFamily="34" charset="0"/>
                <a:ea typeface="Tahoma" pitchFamily="34" charset="0"/>
                <a:cs typeface="Tahoma" pitchFamily="34" charset="0"/>
              </a:rPr>
              <a:t> answers.</a:t>
            </a:r>
          </a:p>
          <a:p>
            <a:pPr marL="457200" indent="-457200" algn="l"/>
            <a:endParaRPr lang="en-US" sz="2000" dirty="0" smtClean="0">
              <a:solidFill>
                <a:schemeClr val="tx1"/>
              </a:solidFill>
              <a:latin typeface="Tahoma" pitchFamily="34" charset="0"/>
              <a:ea typeface="Tahoma" pitchFamily="34" charset="0"/>
              <a:cs typeface="Tahoma" pitchFamily="34" charset="0"/>
            </a:endParaRPr>
          </a:p>
          <a:p>
            <a:pPr marL="457200" indent="-457200" algn="l"/>
            <a:r>
              <a:rPr lang="en-US" sz="2000" b="1" dirty="0" smtClean="0">
                <a:solidFill>
                  <a:schemeClr val="tx1"/>
                </a:solidFill>
                <a:latin typeface="Tahoma" pitchFamily="34" charset="0"/>
                <a:ea typeface="Tahoma" pitchFamily="34" charset="0"/>
                <a:cs typeface="Tahoma" pitchFamily="34" charset="0"/>
              </a:rPr>
              <a:t>Spelling the /</a:t>
            </a:r>
            <a:r>
              <a:rPr lang="en-US" sz="2000" b="1" dirty="0" err="1" smtClean="0">
                <a:solidFill>
                  <a:schemeClr val="tx1"/>
                </a:solidFill>
                <a:latin typeface="Tahoma" pitchFamily="34" charset="0"/>
                <a:ea typeface="Tahoma" pitchFamily="34" charset="0"/>
                <a:cs typeface="Tahoma" pitchFamily="34" charset="0"/>
              </a:rPr>
              <a:t>i</a:t>
            </a:r>
            <a:r>
              <a:rPr lang="en-US" sz="2000" b="1" dirty="0" smtClean="0">
                <a:solidFill>
                  <a:schemeClr val="tx1"/>
                </a:solidFill>
                <a:latin typeface="Tahoma" pitchFamily="34" charset="0"/>
                <a:ea typeface="Tahoma" pitchFamily="34" charset="0"/>
                <a:cs typeface="Tahoma" pitchFamily="34" charset="0"/>
              </a:rPr>
              <a:t>:/ sound</a:t>
            </a:r>
          </a:p>
        </p:txBody>
      </p:sp>
      <p:graphicFrame>
        <p:nvGraphicFramePr>
          <p:cNvPr id="7" name="Table 6"/>
          <p:cNvGraphicFramePr>
            <a:graphicFrameLocks noGrp="1"/>
          </p:cNvGraphicFramePr>
          <p:nvPr/>
        </p:nvGraphicFramePr>
        <p:xfrm>
          <a:off x="685800" y="2552700"/>
          <a:ext cx="5524501" cy="2209800"/>
        </p:xfrm>
        <a:graphic>
          <a:graphicData uri="http://schemas.openxmlformats.org/drawingml/2006/table">
            <a:tbl>
              <a:tblPr firstRow="1" bandRow="1">
                <a:tableStyleId>{2D5ABB26-0587-4C30-8999-92F81FD0307C}</a:tableStyleId>
              </a:tblPr>
              <a:tblGrid>
                <a:gridCol w="690563">
                  <a:extLst>
                    <a:ext uri="{9D8B030D-6E8A-4147-A177-3AD203B41FA5}">
                      <a16:colId xmlns:a16="http://schemas.microsoft.com/office/drawing/2014/main" val="20000"/>
                    </a:ext>
                  </a:extLst>
                </a:gridCol>
                <a:gridCol w="4833938">
                  <a:extLst>
                    <a:ext uri="{9D8B030D-6E8A-4147-A177-3AD203B41FA5}">
                      <a16:colId xmlns:a16="http://schemas.microsoft.com/office/drawing/2014/main" val="20001"/>
                    </a:ext>
                  </a:extLst>
                </a:gridCol>
              </a:tblGrid>
              <a:tr h="441960">
                <a:tc>
                  <a:txBody>
                    <a:bodyPr/>
                    <a:lstStyle/>
                    <a:p>
                      <a:r>
                        <a:rPr lang="en-US" sz="2200" dirty="0" smtClean="0">
                          <a:latin typeface="Tahoma" pitchFamily="34" charset="0"/>
                          <a:ea typeface="Tahoma" pitchFamily="34" charset="0"/>
                          <a:cs typeface="Tahoma" pitchFamily="34" charset="0"/>
                        </a:rPr>
                        <a:t>e</a:t>
                      </a:r>
                      <a:endParaRPr lang="en-US" sz="2200" dirty="0">
                        <a:latin typeface="Tahoma" pitchFamily="34" charset="0"/>
                        <a:ea typeface="Tahoma" pitchFamily="34" charset="0"/>
                        <a:cs typeface="Tahoma" pitchFamily="34" charset="0"/>
                      </a:endParaRPr>
                    </a:p>
                  </a:txBody>
                  <a:tcPr marL="101991" marR="101991" marT="50995" marB="5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200" dirty="0" smtClean="0">
                          <a:latin typeface="Tahoma" pitchFamily="34" charset="0"/>
                          <a:ea typeface="Tahoma" pitchFamily="34" charset="0"/>
                          <a:cs typeface="Tahoma" pitchFamily="34" charset="0"/>
                        </a:rPr>
                        <a:t>me, we, he, details</a:t>
                      </a:r>
                      <a:endParaRPr lang="en-US" sz="2200" dirty="0">
                        <a:latin typeface="Tahoma" pitchFamily="34" charset="0"/>
                        <a:ea typeface="Tahoma" pitchFamily="34" charset="0"/>
                        <a:cs typeface="Tahoma" pitchFamily="34" charset="0"/>
                      </a:endParaRPr>
                    </a:p>
                  </a:txBody>
                  <a:tcPr marL="101991" marR="101991" marT="50995" marB="5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441960">
                <a:tc>
                  <a:txBody>
                    <a:bodyPr/>
                    <a:lstStyle/>
                    <a:p>
                      <a:r>
                        <a:rPr lang="en-US" sz="2200" dirty="0" err="1" smtClean="0">
                          <a:latin typeface="Tahoma" pitchFamily="34" charset="0"/>
                          <a:ea typeface="Tahoma" pitchFamily="34" charset="0"/>
                          <a:cs typeface="Tahoma" pitchFamily="34" charset="0"/>
                        </a:rPr>
                        <a:t>ee</a:t>
                      </a:r>
                      <a:endParaRPr lang="en-US" sz="2200" dirty="0">
                        <a:latin typeface="Tahoma" pitchFamily="34" charset="0"/>
                        <a:ea typeface="Tahoma" pitchFamily="34" charset="0"/>
                        <a:cs typeface="Tahoma" pitchFamily="34" charset="0"/>
                      </a:endParaRPr>
                    </a:p>
                  </a:txBody>
                  <a:tcPr marL="101991" marR="101991" marT="50995" marB="5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200" dirty="0" smtClean="0">
                          <a:latin typeface="Tahoma" pitchFamily="34" charset="0"/>
                          <a:ea typeface="Tahoma" pitchFamily="34" charset="0"/>
                          <a:cs typeface="Tahoma" pitchFamily="34" charset="0"/>
                        </a:rPr>
                        <a:t>green, see, degree, eighteen</a:t>
                      </a:r>
                      <a:endParaRPr lang="en-US" sz="2200" dirty="0">
                        <a:latin typeface="Tahoma" pitchFamily="34" charset="0"/>
                        <a:ea typeface="Tahoma" pitchFamily="34" charset="0"/>
                        <a:cs typeface="Tahoma" pitchFamily="34" charset="0"/>
                      </a:endParaRPr>
                    </a:p>
                  </a:txBody>
                  <a:tcPr marL="101991" marR="101991" marT="50995" marB="5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41960">
                <a:tc>
                  <a:txBody>
                    <a:bodyPr/>
                    <a:lstStyle/>
                    <a:p>
                      <a:r>
                        <a:rPr lang="en-US" sz="2200" dirty="0" smtClean="0">
                          <a:latin typeface="Tahoma" pitchFamily="34" charset="0"/>
                          <a:ea typeface="Tahoma" pitchFamily="34" charset="0"/>
                          <a:cs typeface="Tahoma" pitchFamily="34" charset="0"/>
                        </a:rPr>
                        <a:t>ea</a:t>
                      </a:r>
                      <a:endParaRPr lang="en-US" sz="2200" dirty="0">
                        <a:latin typeface="Tahoma" pitchFamily="34" charset="0"/>
                        <a:ea typeface="Tahoma" pitchFamily="34" charset="0"/>
                        <a:cs typeface="Tahoma" pitchFamily="34" charset="0"/>
                      </a:endParaRPr>
                    </a:p>
                  </a:txBody>
                  <a:tcPr marL="101991" marR="101991" marT="50995" marB="5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200" dirty="0" smtClean="0">
                          <a:latin typeface="Tahoma" pitchFamily="34" charset="0"/>
                          <a:ea typeface="Tahoma" pitchFamily="34" charset="0"/>
                          <a:cs typeface="Tahoma" pitchFamily="34" charset="0"/>
                        </a:rPr>
                        <a:t>read, teach,</a:t>
                      </a:r>
                      <a:r>
                        <a:rPr lang="en-US" sz="2200" baseline="0" dirty="0" smtClean="0">
                          <a:latin typeface="Tahoma" pitchFamily="34" charset="0"/>
                          <a:ea typeface="Tahoma" pitchFamily="34" charset="0"/>
                          <a:cs typeface="Tahoma" pitchFamily="34" charset="0"/>
                        </a:rPr>
                        <a:t> mean, leave, easy</a:t>
                      </a:r>
                      <a:endParaRPr lang="en-US" sz="2200" dirty="0">
                        <a:latin typeface="Tahoma" pitchFamily="34" charset="0"/>
                        <a:ea typeface="Tahoma" pitchFamily="34" charset="0"/>
                        <a:cs typeface="Tahoma" pitchFamily="34" charset="0"/>
                      </a:endParaRPr>
                    </a:p>
                  </a:txBody>
                  <a:tcPr marL="101991" marR="101991" marT="50995" marB="5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441960">
                <a:tc>
                  <a:txBody>
                    <a:bodyPr/>
                    <a:lstStyle/>
                    <a:p>
                      <a:r>
                        <a:rPr lang="en-US" sz="2200" dirty="0" err="1" smtClean="0">
                          <a:latin typeface="Tahoma" pitchFamily="34" charset="0"/>
                          <a:ea typeface="Tahoma" pitchFamily="34" charset="0"/>
                          <a:cs typeface="Tahoma" pitchFamily="34" charset="0"/>
                        </a:rPr>
                        <a:t>ie</a:t>
                      </a:r>
                      <a:endParaRPr lang="en-US" sz="2200" dirty="0">
                        <a:latin typeface="Tahoma" pitchFamily="34" charset="0"/>
                        <a:ea typeface="Tahoma" pitchFamily="34" charset="0"/>
                        <a:cs typeface="Tahoma" pitchFamily="34" charset="0"/>
                      </a:endParaRPr>
                    </a:p>
                  </a:txBody>
                  <a:tcPr marL="101991" marR="101991" marT="50995" marB="5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200" dirty="0" smtClean="0">
                          <a:latin typeface="Tahoma" pitchFamily="34" charset="0"/>
                          <a:ea typeface="Tahoma" pitchFamily="34" charset="0"/>
                          <a:cs typeface="Tahoma" pitchFamily="34" charset="0"/>
                        </a:rPr>
                        <a:t>achieve, believe, thief</a:t>
                      </a:r>
                      <a:endParaRPr lang="en-US" sz="2200" dirty="0">
                        <a:latin typeface="Tahoma" pitchFamily="34" charset="0"/>
                        <a:ea typeface="Tahoma" pitchFamily="34" charset="0"/>
                        <a:cs typeface="Tahoma" pitchFamily="34" charset="0"/>
                      </a:endParaRPr>
                    </a:p>
                  </a:txBody>
                  <a:tcPr marL="101991" marR="101991" marT="50995" marB="5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441960">
                <a:tc>
                  <a:txBody>
                    <a:bodyPr/>
                    <a:lstStyle/>
                    <a:p>
                      <a:r>
                        <a:rPr lang="en-US" sz="2200" dirty="0" smtClean="0">
                          <a:latin typeface="Tahoma" pitchFamily="34" charset="0"/>
                          <a:ea typeface="Tahoma" pitchFamily="34" charset="0"/>
                          <a:cs typeface="Tahoma" pitchFamily="34" charset="0"/>
                        </a:rPr>
                        <a:t>y</a:t>
                      </a:r>
                      <a:endParaRPr lang="en-US" sz="2200" dirty="0">
                        <a:latin typeface="Tahoma" pitchFamily="34" charset="0"/>
                        <a:ea typeface="Tahoma" pitchFamily="34" charset="0"/>
                        <a:cs typeface="Tahoma" pitchFamily="34" charset="0"/>
                      </a:endParaRPr>
                    </a:p>
                  </a:txBody>
                  <a:tcPr marL="101991" marR="101991" marT="50995" marB="5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200" dirty="0" smtClean="0">
                          <a:latin typeface="Tahoma" pitchFamily="34" charset="0"/>
                          <a:ea typeface="Tahoma" pitchFamily="34" charset="0"/>
                          <a:cs typeface="Tahoma" pitchFamily="34" charset="0"/>
                        </a:rPr>
                        <a:t>history, very, study, faculty</a:t>
                      </a:r>
                      <a:endParaRPr lang="en-US" sz="2200" dirty="0">
                        <a:latin typeface="Tahoma" pitchFamily="34" charset="0"/>
                        <a:ea typeface="Tahoma" pitchFamily="34" charset="0"/>
                        <a:cs typeface="Tahoma" pitchFamily="34" charset="0"/>
                      </a:endParaRPr>
                    </a:p>
                  </a:txBody>
                  <a:tcPr marL="101991" marR="101991" marT="50995" marB="50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1.18. Learning new writing skills </a:t>
            </a:r>
            <a:r>
              <a:rPr lang="en-US" sz="1200" i="1" dirty="0" smtClean="0">
                <a:solidFill>
                  <a:schemeClr val="bg1"/>
                </a:solidFill>
              </a:rPr>
              <a:t>			        	24 of 33</a:t>
            </a:r>
            <a:endParaRPr lang="en-US" sz="1200" i="1" dirty="0">
              <a:solidFill>
                <a:schemeClr val="bg1"/>
              </a:solidFill>
            </a:endParaRPr>
          </a:p>
        </p:txBody>
      </p:sp>
      <p:sp>
        <p:nvSpPr>
          <p:cNvPr id="6" name="TextBox 5"/>
          <p:cNvSpPr txBox="1"/>
          <p:nvPr/>
        </p:nvSpPr>
        <p:spPr>
          <a:xfrm>
            <a:off x="0" y="-24200"/>
            <a:ext cx="9144000" cy="261610"/>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1.18: </a:t>
            </a:r>
            <a:r>
              <a:rPr lang="en-US" sz="1100" b="1" i="1" dirty="0" smtClean="0">
                <a:solidFill>
                  <a:schemeClr val="bg1"/>
                </a:solidFill>
              </a:rPr>
              <a:t>Developing vocabulary </a:t>
            </a:r>
            <a:r>
              <a:rPr lang="en-US" sz="1100" i="1" dirty="0" smtClean="0">
                <a:solidFill>
                  <a:schemeClr val="bg1"/>
                </a:solidFill>
              </a:rPr>
              <a:t>– Identifying a new skill </a:t>
            </a:r>
            <a:r>
              <a:rPr lang="en-US" sz="1100" i="1" dirty="0">
                <a:solidFill>
                  <a:schemeClr val="bg1"/>
                </a:solidFill>
              </a:rPr>
              <a:t>– </a:t>
            </a:r>
            <a:r>
              <a:rPr lang="en-US" sz="1100" i="1" dirty="0" smtClean="0">
                <a:solidFill>
                  <a:schemeClr val="bg1"/>
                </a:solidFill>
              </a:rPr>
              <a:t>Producing key patterns</a:t>
            </a:r>
          </a:p>
        </p:txBody>
      </p:sp>
    </p:spTree>
    <p:extLst>
      <p:ext uri="{BB962C8B-B14F-4D97-AF65-F5344CB8AC3E}">
        <p14:creationId xmlns:p14="http://schemas.microsoft.com/office/powerpoint/2010/main" val="2560938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79"/>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A. Developing vocabulary</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533400" y="1181100"/>
            <a:ext cx="8229600" cy="3124200"/>
          </a:xfrm>
        </p:spPr>
        <p:txBody>
          <a:bodyPr numCol="2" anchor="ctr">
            <a:noAutofit/>
          </a:bodyPr>
          <a:lstStyle/>
          <a:p>
            <a:pPr marL="228600" indent="-228600" algn="l">
              <a:buFont typeface="Arial" pitchFamily="34" charset="0"/>
              <a:buChar char="•"/>
            </a:pPr>
            <a:r>
              <a:rPr lang="en-US" sz="2000" dirty="0" smtClean="0">
                <a:solidFill>
                  <a:schemeClr val="tx1"/>
                </a:solidFill>
                <a:latin typeface="Tahoma" pitchFamily="34" charset="0"/>
                <a:ea typeface="Tahoma" pitchFamily="34" charset="0"/>
                <a:cs typeface="Tahoma" pitchFamily="34" charset="0"/>
              </a:rPr>
              <a:t>The sound is /</a:t>
            </a:r>
            <a:r>
              <a:rPr lang="en-US" sz="2000" dirty="0" err="1" smtClean="0">
                <a:solidFill>
                  <a:schemeClr val="tx1"/>
                </a:solidFill>
                <a:latin typeface="Tahoma" pitchFamily="34" charset="0"/>
                <a:ea typeface="Tahoma" pitchFamily="34" charset="0"/>
                <a:cs typeface="Tahoma" pitchFamily="34" charset="0"/>
              </a:rPr>
              <a:t>i</a:t>
            </a:r>
            <a:r>
              <a:rPr lang="en-US" sz="2000" dirty="0" smtClean="0">
                <a:solidFill>
                  <a:schemeClr val="tx1"/>
                </a:solidFill>
                <a:latin typeface="Tahoma" pitchFamily="34" charset="0"/>
                <a:ea typeface="Tahoma" pitchFamily="34" charset="0"/>
                <a:cs typeface="Tahoma" pitchFamily="34" charset="0"/>
              </a:rPr>
              <a:t>:/</a:t>
            </a:r>
          </a:p>
          <a:p>
            <a:pPr marL="228600" indent="-228600" algn="l"/>
            <a:endParaRPr lang="en-US" sz="2000" dirty="0" smtClean="0">
              <a:solidFill>
                <a:schemeClr val="tx1"/>
              </a:solidFill>
              <a:latin typeface="Tahoma" pitchFamily="34" charset="0"/>
              <a:ea typeface="Tahoma" pitchFamily="34" charset="0"/>
              <a:cs typeface="Tahoma" pitchFamily="34" charset="0"/>
            </a:endParaRPr>
          </a:p>
          <a:p>
            <a:pPr marL="228600" indent="-228600" algn="l">
              <a:buAutoNum type="alphaLcPeriod"/>
            </a:pPr>
            <a:r>
              <a:rPr lang="en-US" sz="2000" dirty="0" smtClean="0">
                <a:solidFill>
                  <a:schemeClr val="tx1"/>
                </a:solidFill>
                <a:latin typeface="Tahoma" pitchFamily="34" charset="0"/>
                <a:ea typeface="Tahoma" pitchFamily="34" charset="0"/>
                <a:cs typeface="Tahoma" pitchFamily="34" charset="0"/>
              </a:rPr>
              <a:t>incr</a:t>
            </a:r>
            <a:r>
              <a:rPr lang="en-US" sz="2000" u="sng" dirty="0" smtClean="0">
                <a:solidFill>
                  <a:schemeClr val="tx1"/>
                </a:solidFill>
                <a:latin typeface="Tahoma" pitchFamily="34" charset="0"/>
                <a:ea typeface="Tahoma" pitchFamily="34" charset="0"/>
                <a:cs typeface="Tahoma" pitchFamily="34" charset="0"/>
              </a:rPr>
              <a:t>ea</a:t>
            </a:r>
            <a:r>
              <a:rPr lang="en-US" sz="2000" dirty="0" smtClean="0">
                <a:solidFill>
                  <a:schemeClr val="tx1"/>
                </a:solidFill>
                <a:latin typeface="Tahoma" pitchFamily="34" charset="0"/>
                <a:ea typeface="Tahoma" pitchFamily="34" charset="0"/>
                <a:cs typeface="Tahoma" pitchFamily="34" charset="0"/>
              </a:rPr>
              <a:t>se</a:t>
            </a:r>
          </a:p>
          <a:p>
            <a:pPr marL="228600" indent="-228600" algn="l">
              <a:buAutoNum type="alphaLcPeriod"/>
            </a:pPr>
            <a:r>
              <a:rPr lang="en-US" sz="2000" dirty="0" smtClean="0">
                <a:solidFill>
                  <a:schemeClr val="tx1"/>
                </a:solidFill>
                <a:latin typeface="Tahoma" pitchFamily="34" charset="0"/>
                <a:ea typeface="Tahoma" pitchFamily="34" charset="0"/>
                <a:cs typeface="Tahoma" pitchFamily="34" charset="0"/>
              </a:rPr>
              <a:t>eight</a:t>
            </a:r>
            <a:r>
              <a:rPr lang="en-US" sz="2000" u="sng" dirty="0" smtClean="0">
                <a:solidFill>
                  <a:schemeClr val="tx1"/>
                </a:solidFill>
                <a:latin typeface="Tahoma" pitchFamily="34" charset="0"/>
                <a:ea typeface="Tahoma" pitchFamily="34" charset="0"/>
                <a:cs typeface="Tahoma" pitchFamily="34" charset="0"/>
              </a:rPr>
              <a:t>ee</a:t>
            </a:r>
            <a:r>
              <a:rPr lang="en-US" sz="2000" dirty="0" smtClean="0">
                <a:solidFill>
                  <a:schemeClr val="tx1"/>
                </a:solidFill>
                <a:latin typeface="Tahoma" pitchFamily="34" charset="0"/>
                <a:ea typeface="Tahoma" pitchFamily="34" charset="0"/>
                <a:cs typeface="Tahoma" pitchFamily="34" charset="0"/>
              </a:rPr>
              <a:t>n</a:t>
            </a:r>
          </a:p>
          <a:p>
            <a:pPr marL="228600" indent="-228600" algn="l">
              <a:buAutoNum type="alphaLcPeriod"/>
            </a:pPr>
            <a:r>
              <a:rPr lang="en-US" sz="2000" dirty="0" smtClean="0">
                <a:solidFill>
                  <a:schemeClr val="tx1"/>
                </a:solidFill>
                <a:latin typeface="Tahoma" pitchFamily="34" charset="0"/>
                <a:ea typeface="Tahoma" pitchFamily="34" charset="0"/>
                <a:cs typeface="Tahoma" pitchFamily="34" charset="0"/>
              </a:rPr>
              <a:t>facult</a:t>
            </a:r>
            <a:r>
              <a:rPr lang="en-US" sz="2000" u="sng" dirty="0" smtClean="0">
                <a:solidFill>
                  <a:schemeClr val="tx1"/>
                </a:solidFill>
                <a:latin typeface="Tahoma" pitchFamily="34" charset="0"/>
                <a:ea typeface="Tahoma" pitchFamily="34" charset="0"/>
                <a:cs typeface="Tahoma" pitchFamily="34" charset="0"/>
              </a:rPr>
              <a:t>y</a:t>
            </a:r>
          </a:p>
          <a:p>
            <a:pPr marL="228600" indent="-228600" algn="l">
              <a:buAutoNum type="alphaLcPeriod"/>
            </a:pPr>
            <a:r>
              <a:rPr lang="en-US" sz="2000" dirty="0" smtClean="0">
                <a:solidFill>
                  <a:schemeClr val="tx1"/>
                </a:solidFill>
                <a:latin typeface="Tahoma" pitchFamily="34" charset="0"/>
                <a:ea typeface="Tahoma" pitchFamily="34" charset="0"/>
                <a:cs typeface="Tahoma" pitchFamily="34" charset="0"/>
              </a:rPr>
              <a:t>r</a:t>
            </a:r>
            <a:r>
              <a:rPr lang="en-US" sz="2000" u="sng" dirty="0" smtClean="0">
                <a:solidFill>
                  <a:schemeClr val="tx1"/>
                </a:solidFill>
                <a:latin typeface="Tahoma" pitchFamily="34" charset="0"/>
                <a:ea typeface="Tahoma" pitchFamily="34" charset="0"/>
                <a:cs typeface="Tahoma" pitchFamily="34" charset="0"/>
              </a:rPr>
              <a:t>ea</a:t>
            </a:r>
            <a:r>
              <a:rPr lang="en-US" sz="2000" dirty="0" smtClean="0">
                <a:solidFill>
                  <a:schemeClr val="tx1"/>
                </a:solidFill>
                <a:latin typeface="Tahoma" pitchFamily="34" charset="0"/>
                <a:ea typeface="Tahoma" pitchFamily="34" charset="0"/>
                <a:cs typeface="Tahoma" pitchFamily="34" charset="0"/>
              </a:rPr>
              <a:t>d</a:t>
            </a:r>
          </a:p>
          <a:p>
            <a:pPr marL="228600" indent="-228600" algn="just">
              <a:buAutoNum type="alphaLcPeriod"/>
            </a:pPr>
            <a:r>
              <a:rPr lang="en-US" sz="2000" dirty="0" smtClean="0">
                <a:solidFill>
                  <a:schemeClr val="tx1"/>
                </a:solidFill>
                <a:latin typeface="Tahoma" pitchFamily="34" charset="0"/>
                <a:ea typeface="Tahoma" pitchFamily="34" charset="0"/>
                <a:cs typeface="Tahoma" pitchFamily="34" charset="0"/>
              </a:rPr>
              <a:t>d</a:t>
            </a:r>
            <a:r>
              <a:rPr lang="en-US" sz="2000" u="sng" dirty="0" smtClean="0">
                <a:solidFill>
                  <a:schemeClr val="tx1"/>
                </a:solidFill>
                <a:latin typeface="Tahoma" pitchFamily="34" charset="0"/>
                <a:ea typeface="Tahoma" pitchFamily="34" charset="0"/>
                <a:cs typeface="Tahoma" pitchFamily="34" charset="0"/>
              </a:rPr>
              <a:t>e</a:t>
            </a:r>
            <a:r>
              <a:rPr lang="en-US" sz="2000" dirty="0" smtClean="0">
                <a:solidFill>
                  <a:schemeClr val="tx1"/>
                </a:solidFill>
                <a:latin typeface="Tahoma" pitchFamily="34" charset="0"/>
                <a:ea typeface="Tahoma" pitchFamily="34" charset="0"/>
                <a:cs typeface="Tahoma" pitchFamily="34" charset="0"/>
              </a:rPr>
              <a:t>tails</a:t>
            </a:r>
          </a:p>
          <a:p>
            <a:pPr marL="228600" indent="-228600" algn="just">
              <a:buAutoNum type="alphaLcPeriod"/>
            </a:pPr>
            <a:endParaRPr lang="en-US" sz="2000" dirty="0" smtClean="0">
              <a:solidFill>
                <a:schemeClr val="tx1"/>
              </a:solidFill>
              <a:latin typeface="Tahoma" pitchFamily="34" charset="0"/>
              <a:ea typeface="Tahoma" pitchFamily="34" charset="0"/>
              <a:cs typeface="Tahoma" pitchFamily="34" charset="0"/>
            </a:endParaRPr>
          </a:p>
          <a:p>
            <a:pPr marL="228600" indent="-228600" algn="just">
              <a:buAutoNum type="alphaLcPeriod"/>
            </a:pPr>
            <a:endParaRPr lang="en-US" sz="2000" dirty="0" smtClean="0">
              <a:solidFill>
                <a:schemeClr val="tx1"/>
              </a:solidFill>
              <a:latin typeface="Tahoma" pitchFamily="34" charset="0"/>
              <a:ea typeface="Tahoma" pitchFamily="34" charset="0"/>
              <a:cs typeface="Tahoma" pitchFamily="34" charset="0"/>
            </a:endParaRPr>
          </a:p>
          <a:p>
            <a:pPr marL="228600" indent="-228600" algn="just">
              <a:buAutoNum type="alphaLcPeriod"/>
            </a:pPr>
            <a:endParaRPr lang="en-US" sz="2000" dirty="0" smtClean="0">
              <a:solidFill>
                <a:schemeClr val="tx1"/>
              </a:solidFill>
              <a:latin typeface="Tahoma" pitchFamily="34" charset="0"/>
              <a:ea typeface="Tahoma" pitchFamily="34" charset="0"/>
              <a:cs typeface="Tahoma" pitchFamily="34" charset="0"/>
            </a:endParaRPr>
          </a:p>
          <a:p>
            <a:pPr marL="228600" indent="-228600" algn="just">
              <a:buAutoNum type="alphaLcPeriod"/>
            </a:pPr>
            <a:endParaRPr lang="en-US" sz="2000" dirty="0" smtClean="0">
              <a:solidFill>
                <a:schemeClr val="tx1"/>
              </a:solidFill>
              <a:latin typeface="Tahoma" pitchFamily="34" charset="0"/>
              <a:ea typeface="Tahoma" pitchFamily="34" charset="0"/>
              <a:cs typeface="Tahoma" pitchFamily="34" charset="0"/>
            </a:endParaRPr>
          </a:p>
          <a:p>
            <a:pPr marL="228600" indent="-228600" algn="just">
              <a:buAutoNum type="alphaLcPeriod"/>
            </a:pPr>
            <a:r>
              <a:rPr lang="en-US" sz="2000" dirty="0" smtClean="0">
                <a:solidFill>
                  <a:schemeClr val="tx1"/>
                </a:solidFill>
                <a:latin typeface="Tahoma" pitchFamily="34" charset="0"/>
                <a:ea typeface="Tahoma" pitchFamily="34" charset="0"/>
                <a:cs typeface="Tahoma" pitchFamily="34" charset="0"/>
              </a:rPr>
              <a:t>stud</a:t>
            </a:r>
            <a:r>
              <a:rPr lang="en-US" sz="2000" u="sng" dirty="0" smtClean="0">
                <a:solidFill>
                  <a:schemeClr val="tx1"/>
                </a:solidFill>
                <a:latin typeface="Tahoma" pitchFamily="34" charset="0"/>
                <a:ea typeface="Tahoma" pitchFamily="34" charset="0"/>
                <a:cs typeface="Tahoma" pitchFamily="34" charset="0"/>
              </a:rPr>
              <a:t>y</a:t>
            </a:r>
          </a:p>
          <a:p>
            <a:pPr marL="228600" indent="-228600" algn="just">
              <a:buAutoNum type="alphaLcPeriod"/>
            </a:pPr>
            <a:r>
              <a:rPr lang="en-US" sz="2000" dirty="0" smtClean="0">
                <a:solidFill>
                  <a:schemeClr val="tx1"/>
                </a:solidFill>
                <a:latin typeface="Tahoma" pitchFamily="34" charset="0"/>
                <a:ea typeface="Tahoma" pitchFamily="34" charset="0"/>
                <a:cs typeface="Tahoma" pitchFamily="34" charset="0"/>
              </a:rPr>
              <a:t>t</a:t>
            </a:r>
            <a:r>
              <a:rPr lang="en-US" sz="2000" u="sng" dirty="0" smtClean="0">
                <a:solidFill>
                  <a:schemeClr val="tx1"/>
                </a:solidFill>
                <a:latin typeface="Tahoma" pitchFamily="34" charset="0"/>
                <a:ea typeface="Tahoma" pitchFamily="34" charset="0"/>
                <a:cs typeface="Tahoma" pitchFamily="34" charset="0"/>
              </a:rPr>
              <a:t>ea</a:t>
            </a:r>
            <a:r>
              <a:rPr lang="en-US" sz="2000" dirty="0" smtClean="0">
                <a:solidFill>
                  <a:schemeClr val="tx1"/>
                </a:solidFill>
                <a:latin typeface="Tahoma" pitchFamily="34" charset="0"/>
                <a:ea typeface="Tahoma" pitchFamily="34" charset="0"/>
                <a:cs typeface="Tahoma" pitchFamily="34" charset="0"/>
              </a:rPr>
              <a:t>ch</a:t>
            </a:r>
          </a:p>
          <a:p>
            <a:pPr marL="228600" indent="-228600" algn="just">
              <a:buAutoNum type="alphaLcPeriod"/>
            </a:pPr>
            <a:r>
              <a:rPr lang="en-US" sz="2000" dirty="0" smtClean="0">
                <a:solidFill>
                  <a:schemeClr val="tx1"/>
                </a:solidFill>
                <a:latin typeface="Tahoma" pitchFamily="34" charset="0"/>
                <a:ea typeface="Tahoma" pitchFamily="34" charset="0"/>
                <a:cs typeface="Tahoma" pitchFamily="34" charset="0"/>
              </a:rPr>
              <a:t>m</a:t>
            </a:r>
            <a:r>
              <a:rPr lang="en-US" sz="2000" u="sng" dirty="0" smtClean="0">
                <a:solidFill>
                  <a:schemeClr val="tx1"/>
                </a:solidFill>
                <a:latin typeface="Tahoma" pitchFamily="34" charset="0"/>
                <a:ea typeface="Tahoma" pitchFamily="34" charset="0"/>
                <a:cs typeface="Tahoma" pitchFamily="34" charset="0"/>
              </a:rPr>
              <a:t>ea</a:t>
            </a:r>
            <a:r>
              <a:rPr lang="en-US" sz="2000" dirty="0" smtClean="0">
                <a:solidFill>
                  <a:schemeClr val="tx1"/>
                </a:solidFill>
                <a:latin typeface="Tahoma" pitchFamily="34" charset="0"/>
                <a:ea typeface="Tahoma" pitchFamily="34" charset="0"/>
                <a:cs typeface="Tahoma" pitchFamily="34" charset="0"/>
              </a:rPr>
              <a:t>n</a:t>
            </a:r>
          </a:p>
          <a:p>
            <a:pPr marL="228600" indent="-228600" algn="just">
              <a:buAutoNum type="alphaLcPeriod"/>
            </a:pPr>
            <a:r>
              <a:rPr lang="en-US" sz="2000" dirty="0" smtClean="0">
                <a:solidFill>
                  <a:schemeClr val="tx1"/>
                </a:solidFill>
                <a:latin typeface="Tahoma" pitchFamily="34" charset="0"/>
                <a:ea typeface="Tahoma" pitchFamily="34" charset="0"/>
                <a:cs typeface="Tahoma" pitchFamily="34" charset="0"/>
              </a:rPr>
              <a:t>l</a:t>
            </a:r>
            <a:r>
              <a:rPr lang="en-US" sz="2000" u="sng" dirty="0" smtClean="0">
                <a:solidFill>
                  <a:schemeClr val="tx1"/>
                </a:solidFill>
                <a:latin typeface="Tahoma" pitchFamily="34" charset="0"/>
                <a:ea typeface="Tahoma" pitchFamily="34" charset="0"/>
                <a:cs typeface="Tahoma" pitchFamily="34" charset="0"/>
              </a:rPr>
              <a:t>ea</a:t>
            </a:r>
            <a:r>
              <a:rPr lang="en-US" sz="2000" dirty="0" smtClean="0">
                <a:solidFill>
                  <a:schemeClr val="tx1"/>
                </a:solidFill>
                <a:latin typeface="Tahoma" pitchFamily="34" charset="0"/>
                <a:ea typeface="Tahoma" pitchFamily="34" charset="0"/>
                <a:cs typeface="Tahoma" pitchFamily="34" charset="0"/>
              </a:rPr>
              <a:t>ve</a:t>
            </a:r>
          </a:p>
          <a:p>
            <a:pPr marL="228600" indent="-228600" algn="just">
              <a:buAutoNum type="alphaLcPeriod"/>
            </a:pPr>
            <a:r>
              <a:rPr lang="en-US" sz="2000" dirty="0" smtClean="0">
                <a:solidFill>
                  <a:schemeClr val="tx1"/>
                </a:solidFill>
                <a:latin typeface="Tahoma" pitchFamily="34" charset="0"/>
                <a:ea typeface="Tahoma" pitchFamily="34" charset="0"/>
                <a:cs typeface="Tahoma" pitchFamily="34" charset="0"/>
              </a:rPr>
              <a:t>degr</a:t>
            </a:r>
            <a:r>
              <a:rPr lang="en-US" sz="2000" u="sng" dirty="0" smtClean="0">
                <a:solidFill>
                  <a:schemeClr val="tx1"/>
                </a:solidFill>
                <a:latin typeface="Tahoma" pitchFamily="34" charset="0"/>
                <a:ea typeface="Tahoma" pitchFamily="34" charset="0"/>
                <a:cs typeface="Tahoma" pitchFamily="34" charset="0"/>
              </a:rPr>
              <a:t>ee</a:t>
            </a:r>
          </a:p>
        </p:txBody>
      </p:sp>
      <p:sp>
        <p:nvSpPr>
          <p:cNvPr id="5" name="Subtitle 3"/>
          <p:cNvSpPr txBox="1">
            <a:spLocks/>
          </p:cNvSpPr>
          <p:nvPr/>
        </p:nvSpPr>
        <p:spPr>
          <a:xfrm>
            <a:off x="533400" y="4533900"/>
            <a:ext cx="8229600" cy="800100"/>
          </a:xfrm>
          <a:prstGeom prst="rect">
            <a:avLst/>
          </a:prstGeom>
        </p:spPr>
        <p:txBody>
          <a:bodyPr vert="horz" lIns="91440" tIns="45720" rIns="91440" bIns="45720" numCol="1" rtlCol="0" anchor="ctr">
            <a:noAutofit/>
          </a:bodyPr>
          <a:lstStyle/>
          <a:p>
            <a:pPr marL="228600" marR="0" lvl="0"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So,</a:t>
            </a:r>
            <a:r>
              <a:rPr kumimoji="0" lang="en-US" sz="2000" b="0" i="0"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the correct spelling: -</a:t>
            </a:r>
            <a:r>
              <a:rPr kumimoji="0" lang="en-US" sz="2000" b="0" i="1"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e</a:t>
            </a:r>
            <a:r>
              <a:rPr kumimoji="0" lang="en-US" sz="2000" b="0" i="0"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a:t>
            </a:r>
            <a:r>
              <a:rPr kumimoji="0" lang="en-US" sz="2000" b="0" i="1" strike="noStrike" kern="1200" cap="none" spc="0" normalizeH="0" noProof="0" dirty="0" err="1" smtClean="0">
                <a:ln>
                  <a:noFill/>
                </a:ln>
                <a:solidFill>
                  <a:schemeClr val="tx1"/>
                </a:solidFill>
                <a:effectLst/>
                <a:uLnTx/>
                <a:uFillTx/>
                <a:latin typeface="Tahoma" pitchFamily="34" charset="0"/>
                <a:ea typeface="Tahoma" pitchFamily="34" charset="0"/>
                <a:cs typeface="Tahoma" pitchFamily="34" charset="0"/>
              </a:rPr>
              <a:t>ee</a:t>
            </a:r>
            <a:r>
              <a:rPr kumimoji="0" lang="en-US" sz="2000" b="0" i="0"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a:t>
            </a:r>
            <a:r>
              <a:rPr kumimoji="0" lang="en-US" sz="2000" b="0" i="1"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ea</a:t>
            </a:r>
            <a:r>
              <a:rPr kumimoji="0" lang="en-US" sz="2000" b="0" i="0"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a:t>
            </a:r>
            <a:r>
              <a:rPr kumimoji="0" lang="en-US" sz="2000" b="0" i="1" strike="noStrike" kern="1200" cap="none" spc="0" normalizeH="0" noProof="0" dirty="0" err="1" smtClean="0">
                <a:ln>
                  <a:noFill/>
                </a:ln>
                <a:solidFill>
                  <a:schemeClr val="tx1"/>
                </a:solidFill>
                <a:effectLst/>
                <a:uLnTx/>
                <a:uFillTx/>
                <a:latin typeface="Tahoma" pitchFamily="34" charset="0"/>
                <a:ea typeface="Tahoma" pitchFamily="34" charset="0"/>
                <a:cs typeface="Tahoma" pitchFamily="34" charset="0"/>
              </a:rPr>
              <a:t>ie</a:t>
            </a:r>
            <a:r>
              <a:rPr kumimoji="0" lang="en-US" sz="2000" b="0" i="0"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and -</a:t>
            </a:r>
            <a:r>
              <a:rPr kumimoji="0" lang="en-US" sz="2000" b="0" i="1"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y</a:t>
            </a:r>
            <a:endParaRPr kumimoji="0" lang="en-US" sz="2000" b="0" i="0"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p:txBody>
      </p:sp>
      <p:sp>
        <p:nvSpPr>
          <p:cNvPr id="6" name="TextBox 5"/>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1.18. Learning new writing skills </a:t>
            </a:r>
            <a:r>
              <a:rPr lang="en-US" sz="1200" i="1" dirty="0" smtClean="0">
                <a:solidFill>
                  <a:schemeClr val="bg1"/>
                </a:solidFill>
              </a:rPr>
              <a:t>			        	25 of 33</a:t>
            </a:r>
            <a:endParaRPr lang="en-US" sz="1200" i="1" dirty="0">
              <a:solidFill>
                <a:schemeClr val="bg1"/>
              </a:solidFill>
            </a:endParaRPr>
          </a:p>
        </p:txBody>
      </p:sp>
      <p:sp>
        <p:nvSpPr>
          <p:cNvPr id="7" name="TextBox 6"/>
          <p:cNvSpPr txBox="1"/>
          <p:nvPr/>
        </p:nvSpPr>
        <p:spPr>
          <a:xfrm>
            <a:off x="0" y="-24200"/>
            <a:ext cx="9144000" cy="261610"/>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1.18: </a:t>
            </a:r>
            <a:r>
              <a:rPr lang="en-US" sz="1100" b="1" i="1" dirty="0" smtClean="0">
                <a:solidFill>
                  <a:schemeClr val="bg1"/>
                </a:solidFill>
              </a:rPr>
              <a:t>Developing vocabulary </a:t>
            </a:r>
            <a:r>
              <a:rPr lang="en-US" sz="1100" i="1" dirty="0" smtClean="0">
                <a:solidFill>
                  <a:schemeClr val="bg1"/>
                </a:solidFill>
              </a:rPr>
              <a:t>– Identifying a new skill </a:t>
            </a:r>
            <a:r>
              <a:rPr lang="en-US" sz="1100" i="1" dirty="0">
                <a:solidFill>
                  <a:schemeClr val="bg1"/>
                </a:solidFill>
              </a:rPr>
              <a:t>– </a:t>
            </a:r>
            <a:r>
              <a:rPr lang="en-US" sz="1100" i="1" dirty="0" smtClean="0">
                <a:solidFill>
                  <a:schemeClr val="bg1"/>
                </a:solidFill>
              </a:rPr>
              <a:t>Producing key patterns</a:t>
            </a:r>
          </a:p>
        </p:txBody>
      </p:sp>
    </p:spTree>
    <p:extLst>
      <p:ext uri="{BB962C8B-B14F-4D97-AF65-F5344CB8AC3E}">
        <p14:creationId xmlns:p14="http://schemas.microsoft.com/office/powerpoint/2010/main" val="331215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animEffect transition="in" filter="wipe(down)">
                                      <p:cBhvr>
                                        <p:cTn id="25" dur="500"/>
                                        <p:tgtEl>
                                          <p:spTgt spid="4">
                                            <p:txEl>
                                              <p:pRg st="11" end="11"/>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xEl>
                                              <p:pRg st="12" end="12"/>
                                            </p:txEl>
                                          </p:spTgt>
                                        </p:tgtEl>
                                        <p:attrNameLst>
                                          <p:attrName>style.visibility</p:attrName>
                                        </p:attrNameLst>
                                      </p:cBhvr>
                                      <p:to>
                                        <p:strVal val="visible"/>
                                      </p:to>
                                    </p:set>
                                    <p:animEffect transition="in" filter="wipe(down)">
                                      <p:cBhvr>
                                        <p:cTn id="28" dur="500"/>
                                        <p:tgtEl>
                                          <p:spTgt spid="4">
                                            <p:txEl>
                                              <p:pRg st="12" end="12"/>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animEffect transition="in" filter="wipe(down)">
                                      <p:cBhvr>
                                        <p:cTn id="31" dur="500"/>
                                        <p:tgtEl>
                                          <p:spTgt spid="4">
                                            <p:txEl>
                                              <p:pRg st="13" end="13"/>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xEl>
                                              <p:pRg st="14" end="14"/>
                                            </p:txEl>
                                          </p:spTgt>
                                        </p:tgtEl>
                                        <p:attrNameLst>
                                          <p:attrName>style.visibility</p:attrName>
                                        </p:attrNameLst>
                                      </p:cBhvr>
                                      <p:to>
                                        <p:strVal val="visible"/>
                                      </p:to>
                                    </p:set>
                                    <p:animEffect transition="in" filter="wipe(down)">
                                      <p:cBhvr>
                                        <p:cTn id="34" dur="500"/>
                                        <p:tgtEl>
                                          <p:spTgt spid="4">
                                            <p:txEl>
                                              <p:pRg st="14" end="14"/>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animEffect transition="in" filter="wipe(down)">
                                      <p:cBhvr>
                                        <p:cTn id="37" dur="500"/>
                                        <p:tgtEl>
                                          <p:spTgt spid="4">
                                            <p:txEl>
                                              <p:pRg st="15" end="1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down)">
                                      <p:cBhvr>
                                        <p:cTn id="4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79"/>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B. Identifying a new skill</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533400" y="1333500"/>
            <a:ext cx="8229600" cy="4038600"/>
          </a:xfrm>
        </p:spPr>
        <p:txBody>
          <a:bodyPr numCol="1" anchor="t">
            <a:noAutofit/>
          </a:bodyPr>
          <a:lstStyle/>
          <a:p>
            <a:pPr marL="457200" indent="-457200" algn="just"/>
            <a:r>
              <a:rPr lang="en-US" sz="2000" dirty="0" smtClean="0">
                <a:solidFill>
                  <a:schemeClr val="tx1"/>
                </a:solidFill>
                <a:latin typeface="Tahoma" pitchFamily="34" charset="0"/>
                <a:ea typeface="Tahoma" pitchFamily="34" charset="0"/>
                <a:cs typeface="Tahoma" pitchFamily="34" charset="0"/>
              </a:rPr>
              <a:t>1. Read </a:t>
            </a:r>
            <a:r>
              <a:rPr lang="en-US" sz="2000" dirty="0" smtClean="0">
                <a:solidFill>
                  <a:srgbClr val="FF0000"/>
                </a:solidFill>
                <a:latin typeface="Tahoma" pitchFamily="34" charset="0"/>
                <a:ea typeface="Tahoma" pitchFamily="34" charset="0"/>
                <a:cs typeface="Tahoma" pitchFamily="34" charset="0"/>
              </a:rPr>
              <a:t>Skills Check 2</a:t>
            </a:r>
          </a:p>
          <a:p>
            <a:pPr marL="457200" indent="-457200" algn="just"/>
            <a:endParaRPr lang="en-US" sz="2000" dirty="0" smtClean="0">
              <a:solidFill>
                <a:schemeClr val="tx1"/>
              </a:solidFill>
              <a:latin typeface="Tahoma" pitchFamily="34" charset="0"/>
              <a:ea typeface="Tahoma" pitchFamily="34" charset="0"/>
              <a:cs typeface="Tahoma" pitchFamily="34" charset="0"/>
            </a:endParaRPr>
          </a:p>
        </p:txBody>
      </p:sp>
      <p:graphicFrame>
        <p:nvGraphicFramePr>
          <p:cNvPr id="9" name="Table 8"/>
          <p:cNvGraphicFramePr>
            <a:graphicFrameLocks noGrp="1"/>
          </p:cNvGraphicFramePr>
          <p:nvPr/>
        </p:nvGraphicFramePr>
        <p:xfrm>
          <a:off x="1524000" y="1866900"/>
          <a:ext cx="6096000" cy="3479800"/>
        </p:xfrm>
        <a:graphic>
          <a:graphicData uri="http://schemas.openxmlformats.org/drawingml/2006/table">
            <a:tbl>
              <a:tblPr firstRow="1" bandRow="1">
                <a:tableStyleId>{93296810-A885-4BE3-A3E7-6D5BEEA58F35}</a:tableStyleId>
              </a:tblPr>
              <a:tblGrid>
                <a:gridCol w="6096000">
                  <a:extLst>
                    <a:ext uri="{9D8B030D-6E8A-4147-A177-3AD203B41FA5}">
                      <a16:colId xmlns:a16="http://schemas.microsoft.com/office/drawing/2014/main" val="20000"/>
                    </a:ext>
                  </a:extLst>
                </a:gridCol>
              </a:tblGrid>
              <a:tr h="370840">
                <a:tc>
                  <a:txBody>
                    <a:bodyPr/>
                    <a:lstStyle/>
                    <a:p>
                      <a:r>
                        <a:rPr lang="en-US" b="1" dirty="0" smtClean="0">
                          <a:solidFill>
                            <a:schemeClr val="tx1"/>
                          </a:solidFill>
                        </a:rPr>
                        <a:t>Organizing information into paragraphs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b="0" dirty="0" smtClean="0"/>
                        <a:t>In English, we put all the information</a:t>
                      </a:r>
                      <a:r>
                        <a:rPr lang="en-US" b="0" baseline="0" dirty="0" smtClean="0"/>
                        <a:t> about one subject into the same paragraph.</a:t>
                      </a:r>
                    </a:p>
                    <a:p>
                      <a:r>
                        <a:rPr lang="en-US" b="0" baseline="0" dirty="0" smtClean="0"/>
                        <a:t>The first paragraph of Olivia’s Personal Statement (Lesson 1.17) contains personal details – name, age, nationality, etc.</a:t>
                      </a:r>
                    </a:p>
                    <a:p>
                      <a:endParaRPr lang="en-US" b="0" baseline="0" dirty="0" smtClean="0"/>
                    </a:p>
                    <a:p>
                      <a:r>
                        <a:rPr lang="en-US" b="0" baseline="0" dirty="0" smtClean="0">
                          <a:solidFill>
                            <a:schemeClr val="tx2">
                              <a:lumMod val="75000"/>
                            </a:schemeClr>
                          </a:solidFill>
                          <a:latin typeface="Tempus Sans ITC" pitchFamily="82" charset="0"/>
                        </a:rPr>
                        <a:t>My name is Olivia Amanda Martins and I am eighteen years old. I am British. I was born in London on 15</a:t>
                      </a:r>
                      <a:r>
                        <a:rPr lang="en-US" b="0" baseline="30000" dirty="0" smtClean="0">
                          <a:solidFill>
                            <a:schemeClr val="tx2">
                              <a:lumMod val="75000"/>
                            </a:schemeClr>
                          </a:solidFill>
                          <a:latin typeface="Tempus Sans ITC" pitchFamily="82" charset="0"/>
                        </a:rPr>
                        <a:t>th</a:t>
                      </a:r>
                      <a:r>
                        <a:rPr lang="en-US" b="0" baseline="0" dirty="0" smtClean="0">
                          <a:solidFill>
                            <a:schemeClr val="tx2">
                              <a:lumMod val="75000"/>
                            </a:schemeClr>
                          </a:solidFill>
                          <a:latin typeface="Tempus Sans ITC" pitchFamily="82" charset="0"/>
                        </a:rPr>
                        <a:t> April, 1992. I live in </a:t>
                      </a:r>
                      <a:r>
                        <a:rPr lang="en-US" b="0" baseline="0" dirty="0" err="1" smtClean="0">
                          <a:solidFill>
                            <a:schemeClr val="tx2">
                              <a:lumMod val="75000"/>
                            </a:schemeClr>
                          </a:solidFill>
                          <a:latin typeface="Tempus Sans ITC" pitchFamily="82" charset="0"/>
                        </a:rPr>
                        <a:t>Lymington</a:t>
                      </a:r>
                      <a:r>
                        <a:rPr lang="en-US" b="0" baseline="0" dirty="0" smtClean="0">
                          <a:solidFill>
                            <a:schemeClr val="tx2">
                              <a:lumMod val="75000"/>
                            </a:schemeClr>
                          </a:solidFill>
                          <a:latin typeface="Tempus Sans ITC" pitchFamily="82" charset="0"/>
                        </a:rPr>
                        <a:t> on the south coast of England.</a:t>
                      </a:r>
                    </a:p>
                    <a:p>
                      <a:endParaRPr lang="en-US" b="0" baseline="0" dirty="0" smtClean="0">
                        <a:solidFill>
                          <a:schemeClr val="tx2">
                            <a:lumMod val="75000"/>
                          </a:schemeClr>
                        </a:solidFill>
                        <a:latin typeface="Tempus Sans ITC" pitchFamily="82" charset="0"/>
                      </a:endParaRPr>
                    </a:p>
                    <a:p>
                      <a:r>
                        <a:rPr lang="en-US" b="0" baseline="0" dirty="0" smtClean="0"/>
                        <a:t>When you are writing , choose a subject for each paragraph. Then decide the information to go into each paragraph.</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1.18. Learning new writing skills </a:t>
            </a:r>
            <a:r>
              <a:rPr lang="en-US" sz="1200" i="1" dirty="0" smtClean="0">
                <a:solidFill>
                  <a:schemeClr val="bg1"/>
                </a:solidFill>
              </a:rPr>
              <a:t>			        	26 of 33</a:t>
            </a:r>
            <a:endParaRPr lang="en-US" sz="1200" i="1" dirty="0">
              <a:solidFill>
                <a:schemeClr val="bg1"/>
              </a:solidFill>
            </a:endParaRPr>
          </a:p>
        </p:txBody>
      </p:sp>
      <p:sp>
        <p:nvSpPr>
          <p:cNvPr id="6" name="TextBox 5"/>
          <p:cNvSpPr txBox="1"/>
          <p:nvPr/>
        </p:nvSpPr>
        <p:spPr>
          <a:xfrm>
            <a:off x="0" y="-24200"/>
            <a:ext cx="9144000" cy="261610"/>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1.18: Developing </a:t>
            </a:r>
            <a:r>
              <a:rPr lang="en-US" sz="1100" i="1" dirty="0" smtClean="0">
                <a:solidFill>
                  <a:schemeClr val="bg1"/>
                </a:solidFill>
              </a:rPr>
              <a:t>vocabulary – </a:t>
            </a:r>
            <a:r>
              <a:rPr lang="en-US" sz="1100" b="1" i="1" dirty="0" smtClean="0">
                <a:solidFill>
                  <a:schemeClr val="bg1"/>
                </a:solidFill>
              </a:rPr>
              <a:t>Identifying a new skill </a:t>
            </a:r>
            <a:r>
              <a:rPr lang="en-US" sz="1100" i="1" dirty="0">
                <a:solidFill>
                  <a:schemeClr val="bg1"/>
                </a:solidFill>
              </a:rPr>
              <a:t>– </a:t>
            </a:r>
            <a:r>
              <a:rPr lang="en-US" sz="1100" i="1" dirty="0" smtClean="0">
                <a:solidFill>
                  <a:schemeClr val="bg1"/>
                </a:solidFill>
              </a:rPr>
              <a:t>Producing key patterns</a:t>
            </a:r>
          </a:p>
        </p:txBody>
      </p:sp>
    </p:spTree>
    <p:extLst>
      <p:ext uri="{BB962C8B-B14F-4D97-AF65-F5344CB8AC3E}">
        <p14:creationId xmlns:p14="http://schemas.microsoft.com/office/powerpoint/2010/main" val="291600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79"/>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B. Identifying a new skill</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533400" y="1333500"/>
            <a:ext cx="8229600" cy="4038600"/>
          </a:xfrm>
        </p:spPr>
        <p:txBody>
          <a:bodyPr numCol="1" anchor="t">
            <a:noAutofit/>
          </a:bodyPr>
          <a:lstStyle/>
          <a:p>
            <a:pPr marL="457200" indent="-457200" algn="just"/>
            <a:r>
              <a:rPr lang="en-US" sz="1800" dirty="0" smtClean="0">
                <a:solidFill>
                  <a:schemeClr val="tx1"/>
                </a:solidFill>
                <a:latin typeface="Tahoma" pitchFamily="34" charset="0"/>
                <a:ea typeface="Tahoma" pitchFamily="34" charset="0"/>
                <a:cs typeface="Tahoma" pitchFamily="34" charset="0"/>
              </a:rPr>
              <a:t>2. Read the sentences. </a:t>
            </a:r>
            <a:r>
              <a:rPr lang="en-US" sz="1800" dirty="0">
                <a:solidFill>
                  <a:schemeClr val="tx1"/>
                </a:solidFill>
                <a:latin typeface="Tahoma" pitchFamily="34" charset="0"/>
                <a:ea typeface="Tahoma" pitchFamily="34" charset="0"/>
                <a:cs typeface="Tahoma" pitchFamily="34" charset="0"/>
              </a:rPr>
              <a:t>W</a:t>
            </a:r>
            <a:r>
              <a:rPr lang="en-US" sz="1800" dirty="0" smtClean="0">
                <a:solidFill>
                  <a:schemeClr val="tx1"/>
                </a:solidFill>
                <a:latin typeface="Tahoma" pitchFamily="34" charset="0"/>
                <a:ea typeface="Tahoma" pitchFamily="34" charset="0"/>
                <a:cs typeface="Tahoma" pitchFamily="34" charset="0"/>
              </a:rPr>
              <a:t>rite the number of the correct paragraph to each</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also participate in a small music group.</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am applying for the BA course in Engineering.</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am married.</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am not studying at school now.</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am particularly interested in machines.</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am working full-time as a sales assistant at the moment.</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enjoy playing the guitar and writing music.</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believe that engineering is the career for me because I like working with machines.</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1.18. Learning new writing skills </a:t>
            </a:r>
            <a:r>
              <a:rPr lang="en-US" sz="1200" i="1" dirty="0" smtClean="0">
                <a:solidFill>
                  <a:schemeClr val="bg1"/>
                </a:solidFill>
              </a:rPr>
              <a:t>			        	27 of 33</a:t>
            </a:r>
            <a:endParaRPr lang="en-US" sz="1200" i="1" dirty="0">
              <a:solidFill>
                <a:schemeClr val="bg1"/>
              </a:solidFill>
            </a:endParaRPr>
          </a:p>
        </p:txBody>
      </p:sp>
      <p:sp>
        <p:nvSpPr>
          <p:cNvPr id="6" name="TextBox 5"/>
          <p:cNvSpPr txBox="1"/>
          <p:nvPr/>
        </p:nvSpPr>
        <p:spPr>
          <a:xfrm>
            <a:off x="0" y="-24200"/>
            <a:ext cx="9144000" cy="261610"/>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1.18: Developing </a:t>
            </a:r>
            <a:r>
              <a:rPr lang="en-US" sz="1100" i="1" dirty="0" smtClean="0">
                <a:solidFill>
                  <a:schemeClr val="bg1"/>
                </a:solidFill>
              </a:rPr>
              <a:t>vocabulary – </a:t>
            </a:r>
            <a:r>
              <a:rPr lang="en-US" sz="1100" b="1" i="1" dirty="0" smtClean="0">
                <a:solidFill>
                  <a:schemeClr val="bg1"/>
                </a:solidFill>
              </a:rPr>
              <a:t>Identifying a new skill </a:t>
            </a:r>
            <a:r>
              <a:rPr lang="en-US" sz="1100" i="1" dirty="0">
                <a:solidFill>
                  <a:schemeClr val="bg1"/>
                </a:solidFill>
              </a:rPr>
              <a:t>– </a:t>
            </a:r>
            <a:r>
              <a:rPr lang="en-US" sz="1100" i="1" dirty="0" smtClean="0">
                <a:solidFill>
                  <a:schemeClr val="bg1"/>
                </a:solidFill>
              </a:rPr>
              <a:t>Producing key patterns</a:t>
            </a:r>
          </a:p>
        </p:txBody>
      </p:sp>
    </p:spTree>
    <p:extLst>
      <p:ext uri="{BB962C8B-B14F-4D97-AF65-F5344CB8AC3E}">
        <p14:creationId xmlns:p14="http://schemas.microsoft.com/office/powerpoint/2010/main" val="33661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79"/>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B. Identifying a new skill</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533400" y="1333500"/>
            <a:ext cx="8229600" cy="4038600"/>
          </a:xfrm>
        </p:spPr>
        <p:txBody>
          <a:bodyPr numCol="1" anchor="t">
            <a:noAutofit/>
          </a:bodyPr>
          <a:lstStyle/>
          <a:p>
            <a:pPr marL="228600" indent="-228600" algn="just"/>
            <a:r>
              <a:rPr lang="en-US" sz="1800" dirty="0" smtClean="0">
                <a:solidFill>
                  <a:schemeClr val="tx1"/>
                </a:solidFill>
                <a:latin typeface="Tahoma" pitchFamily="34" charset="0"/>
                <a:ea typeface="Tahoma" pitchFamily="34" charset="0"/>
                <a:cs typeface="Tahoma" pitchFamily="34" charset="0"/>
              </a:rPr>
              <a:t>2.</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finished school in July 2009.</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live in Madrid.</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obtained the International Baccalaureate (IB) in 2009.</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studied at the American School of Madrid.</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want to become an engineer.</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 scored 38 points in the IB.</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My name is Pablo Juarez and I am Spanish.</a:t>
            </a:r>
          </a:p>
          <a:p>
            <a:pPr marL="228600" indent="-228600" algn="just">
              <a:buClr>
                <a:schemeClr val="accent6"/>
              </a:buClr>
              <a:buFont typeface="Tahoma" pitchFamily="34" charset="0"/>
              <a:buChar char="□"/>
            </a:pPr>
            <a:r>
              <a:rPr lang="en-US" sz="1800" dirty="0" smtClean="0">
                <a:solidFill>
                  <a:schemeClr val="tx1"/>
                </a:solidFill>
                <a:latin typeface="Tahoma" pitchFamily="34" charset="0"/>
                <a:ea typeface="Tahoma" pitchFamily="34" charset="0"/>
                <a:cs typeface="Tahoma" pitchFamily="34" charset="0"/>
              </a:rPr>
              <a:t>In conclusion, I always try hard in my study.</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1.18. Learning new writing skills </a:t>
            </a:r>
            <a:r>
              <a:rPr lang="en-US" sz="1200" i="1" dirty="0" smtClean="0">
                <a:solidFill>
                  <a:schemeClr val="bg1"/>
                </a:solidFill>
              </a:rPr>
              <a:t>			        	</a:t>
            </a:r>
            <a:r>
              <a:rPr lang="en-US" sz="1200" i="1" dirty="0">
                <a:solidFill>
                  <a:schemeClr val="bg1"/>
                </a:solidFill>
              </a:rPr>
              <a:t>2</a:t>
            </a:r>
            <a:r>
              <a:rPr lang="en-US" sz="1200" i="1" dirty="0" smtClean="0">
                <a:solidFill>
                  <a:schemeClr val="bg1"/>
                </a:solidFill>
              </a:rPr>
              <a:t>8 of 33</a:t>
            </a:r>
            <a:endParaRPr lang="en-US" sz="1200" i="1" dirty="0">
              <a:solidFill>
                <a:schemeClr val="bg1"/>
              </a:solidFill>
            </a:endParaRPr>
          </a:p>
        </p:txBody>
      </p:sp>
      <p:sp>
        <p:nvSpPr>
          <p:cNvPr id="6" name="TextBox 5"/>
          <p:cNvSpPr txBox="1"/>
          <p:nvPr/>
        </p:nvSpPr>
        <p:spPr>
          <a:xfrm>
            <a:off x="0" y="-24200"/>
            <a:ext cx="9144000" cy="261610"/>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1.18: Developing </a:t>
            </a:r>
            <a:r>
              <a:rPr lang="en-US" sz="1100" i="1" dirty="0" smtClean="0">
                <a:solidFill>
                  <a:schemeClr val="bg1"/>
                </a:solidFill>
              </a:rPr>
              <a:t>vocabulary – </a:t>
            </a:r>
            <a:r>
              <a:rPr lang="en-US" sz="1100" b="1" i="1" dirty="0" smtClean="0">
                <a:solidFill>
                  <a:schemeClr val="bg1"/>
                </a:solidFill>
              </a:rPr>
              <a:t>Identifying a new skill </a:t>
            </a:r>
            <a:r>
              <a:rPr lang="en-US" sz="1100" i="1" dirty="0">
                <a:solidFill>
                  <a:schemeClr val="bg1"/>
                </a:solidFill>
              </a:rPr>
              <a:t>– </a:t>
            </a:r>
            <a:r>
              <a:rPr lang="en-US" sz="1100" i="1" dirty="0" smtClean="0">
                <a:solidFill>
                  <a:schemeClr val="bg1"/>
                </a:solidFill>
              </a:rPr>
              <a:t>Producing key patterns</a:t>
            </a:r>
          </a:p>
        </p:txBody>
      </p:sp>
    </p:spTree>
    <p:extLst>
      <p:ext uri="{BB962C8B-B14F-4D97-AF65-F5344CB8AC3E}">
        <p14:creationId xmlns:p14="http://schemas.microsoft.com/office/powerpoint/2010/main" val="166317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What is Writing?</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914400" y="1854200"/>
            <a:ext cx="7315200" cy="3441700"/>
          </a:xfrm>
        </p:spPr>
        <p:txBody>
          <a:bodyPr>
            <a:normAutofit lnSpcReduction="10000"/>
          </a:bodyPr>
          <a:lstStyle/>
          <a:p>
            <a:pPr algn="l"/>
            <a:r>
              <a:rPr lang="en-US" sz="2400" dirty="0" smtClean="0">
                <a:solidFill>
                  <a:schemeClr val="tx1"/>
                </a:solidFill>
                <a:latin typeface="Tahoma" pitchFamily="34" charset="0"/>
                <a:ea typeface="Tahoma" pitchFamily="34" charset="0"/>
                <a:cs typeface="Tahoma" pitchFamily="34" charset="0"/>
              </a:rPr>
              <a:t>It is anything expressed in </a:t>
            </a:r>
            <a:r>
              <a:rPr lang="en-US" sz="2400" b="1" dirty="0" smtClean="0">
                <a:solidFill>
                  <a:schemeClr val="tx1"/>
                </a:solidFill>
                <a:latin typeface="Tahoma" pitchFamily="34" charset="0"/>
                <a:ea typeface="Tahoma" pitchFamily="34" charset="0"/>
                <a:cs typeface="Tahoma" pitchFamily="34" charset="0"/>
              </a:rPr>
              <a:t>letters </a:t>
            </a:r>
            <a:r>
              <a:rPr lang="en-US" sz="2400" dirty="0" smtClean="0">
                <a:solidFill>
                  <a:schemeClr val="tx1"/>
                </a:solidFill>
                <a:latin typeface="Tahoma" pitchFamily="34" charset="0"/>
                <a:ea typeface="Tahoma" pitchFamily="34" charset="0"/>
                <a:cs typeface="Tahoma" pitchFamily="34" charset="0"/>
              </a:rPr>
              <a:t>of the alphabet, especially when considered from the point of view of </a:t>
            </a:r>
            <a:r>
              <a:rPr lang="en-US" sz="2400" b="1" dirty="0" smtClean="0">
                <a:solidFill>
                  <a:schemeClr val="tx1"/>
                </a:solidFill>
                <a:latin typeface="Tahoma" pitchFamily="34" charset="0"/>
                <a:ea typeface="Tahoma" pitchFamily="34" charset="0"/>
                <a:cs typeface="Tahoma" pitchFamily="34" charset="0"/>
              </a:rPr>
              <a:t>style </a:t>
            </a:r>
            <a:r>
              <a:rPr lang="en-US" sz="2400" dirty="0" smtClean="0">
                <a:solidFill>
                  <a:schemeClr val="tx1"/>
                </a:solidFill>
                <a:latin typeface="Tahoma" pitchFamily="34" charset="0"/>
                <a:ea typeface="Tahoma" pitchFamily="34" charset="0"/>
                <a:cs typeface="Tahoma" pitchFamily="34" charset="0"/>
              </a:rPr>
              <a:t>and </a:t>
            </a:r>
            <a:r>
              <a:rPr lang="en-US" sz="2400" b="1" dirty="0" smtClean="0">
                <a:solidFill>
                  <a:schemeClr val="tx1"/>
                </a:solidFill>
                <a:latin typeface="Tahoma" pitchFamily="34" charset="0"/>
                <a:ea typeface="Tahoma" pitchFamily="34" charset="0"/>
                <a:cs typeface="Tahoma" pitchFamily="34" charset="0"/>
              </a:rPr>
              <a:t>effect</a:t>
            </a:r>
            <a:r>
              <a:rPr lang="en-US" sz="2400" dirty="0" smtClean="0">
                <a:solidFill>
                  <a:schemeClr val="tx1"/>
                </a:solidFill>
                <a:latin typeface="Tahoma" pitchFamily="34" charset="0"/>
                <a:ea typeface="Tahoma" pitchFamily="34" charset="0"/>
                <a:cs typeface="Tahoma" pitchFamily="34" charset="0"/>
              </a:rPr>
              <a:t>.</a:t>
            </a:r>
          </a:p>
          <a:p>
            <a:pPr marL="457200" indent="-457200" algn="l"/>
            <a:endParaRPr lang="en-US" sz="2400" dirty="0" smtClean="0">
              <a:solidFill>
                <a:schemeClr val="tx1"/>
              </a:solidFill>
              <a:latin typeface="Tahoma" pitchFamily="34" charset="0"/>
              <a:ea typeface="Tahoma" pitchFamily="34" charset="0"/>
              <a:cs typeface="Tahoma" pitchFamily="34" charset="0"/>
            </a:endParaRPr>
          </a:p>
          <a:p>
            <a:pPr marL="457200" indent="-457200" algn="l"/>
            <a:endParaRPr lang="en-US" sz="2400" dirty="0" smtClean="0">
              <a:solidFill>
                <a:schemeClr val="tx1"/>
              </a:solidFill>
              <a:latin typeface="Tahoma" pitchFamily="34" charset="0"/>
              <a:ea typeface="Tahoma" pitchFamily="34" charset="0"/>
              <a:cs typeface="Tahoma" pitchFamily="34" charset="0"/>
            </a:endParaRPr>
          </a:p>
          <a:p>
            <a:pPr marL="457200" indent="-457200" algn="l"/>
            <a:endParaRPr lang="en-US" sz="2400" dirty="0" smtClean="0">
              <a:solidFill>
                <a:schemeClr val="tx1"/>
              </a:solidFill>
              <a:latin typeface="Tahoma" pitchFamily="34" charset="0"/>
              <a:ea typeface="Tahoma" pitchFamily="34" charset="0"/>
              <a:cs typeface="Tahoma" pitchFamily="34" charset="0"/>
            </a:endParaRPr>
          </a:p>
          <a:p>
            <a:pPr marL="457200" indent="-457200" algn="l"/>
            <a:endParaRPr lang="en-US" sz="2400" dirty="0" smtClean="0">
              <a:solidFill>
                <a:schemeClr val="tx1"/>
              </a:solidFill>
              <a:latin typeface="Tahoma" pitchFamily="34" charset="0"/>
              <a:ea typeface="Tahoma" pitchFamily="34" charset="0"/>
              <a:cs typeface="Tahoma" pitchFamily="34" charset="0"/>
            </a:endParaRPr>
          </a:p>
          <a:p>
            <a:pPr marL="457200" indent="-457200" algn="l"/>
            <a:endParaRPr lang="en-US" sz="2400" dirty="0" smtClean="0">
              <a:solidFill>
                <a:schemeClr val="tx1"/>
              </a:solidFill>
              <a:latin typeface="Tahoma" pitchFamily="34" charset="0"/>
              <a:ea typeface="Tahoma" pitchFamily="34" charset="0"/>
              <a:cs typeface="Tahoma" pitchFamily="34" charset="0"/>
            </a:endParaRPr>
          </a:p>
          <a:p>
            <a:pPr marL="457200" indent="-457200" algn="l"/>
            <a:endParaRPr lang="en-US" sz="1000" dirty="0" smtClean="0">
              <a:solidFill>
                <a:schemeClr val="tx1"/>
              </a:solidFill>
              <a:latin typeface="Tahoma" pitchFamily="34" charset="0"/>
              <a:ea typeface="Tahoma" pitchFamily="34" charset="0"/>
              <a:cs typeface="Tahoma" pitchFamily="34" charset="0"/>
            </a:endParaRPr>
          </a:p>
          <a:p>
            <a:pPr marL="457200" indent="-457200" algn="l"/>
            <a:r>
              <a:rPr lang="en-US" sz="900" dirty="0" err="1" smtClean="0">
                <a:solidFill>
                  <a:schemeClr val="tx1"/>
                </a:solidFill>
                <a:latin typeface="Tahoma" pitchFamily="34" charset="0"/>
                <a:ea typeface="Tahoma" pitchFamily="34" charset="0"/>
                <a:cs typeface="Tahoma" pitchFamily="34" charset="0"/>
              </a:rPr>
              <a:t>AdvancedEnglishDictionary.Online</a:t>
            </a:r>
            <a:r>
              <a:rPr lang="en-US" sz="900" dirty="0" smtClean="0">
                <a:solidFill>
                  <a:schemeClr val="tx1"/>
                </a:solidFill>
                <a:latin typeface="Tahoma" pitchFamily="34" charset="0"/>
                <a:ea typeface="Tahoma" pitchFamily="34" charset="0"/>
                <a:cs typeface="Tahoma" pitchFamily="34" charset="0"/>
              </a:rPr>
              <a:t> resource</a:t>
            </a:r>
            <a:endParaRPr lang="en-US" sz="2000" dirty="0" smtClean="0">
              <a:solidFill>
                <a:schemeClr val="tx1"/>
              </a:solidFill>
              <a:latin typeface="Tahoma" pitchFamily="34" charset="0"/>
              <a:ea typeface="Tahoma" pitchFamily="34" charset="0"/>
              <a:cs typeface="Tahoma" pitchFamily="34" charset="0"/>
            </a:endParaRPr>
          </a:p>
        </p:txBody>
      </p:sp>
      <p:sp>
        <p:nvSpPr>
          <p:cNvPr id="5" name="TextBox 4"/>
          <p:cNvSpPr txBox="1"/>
          <p:nvPr/>
        </p:nvSpPr>
        <p:spPr>
          <a:xfrm>
            <a:off x="0" y="54483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1.16. Vocabulary for writing – 1.17. Real-time writing		        	3 of 33</a:t>
            </a:r>
            <a:endParaRPr lang="en-US" sz="1200" i="1" dirty="0">
              <a:solidFill>
                <a:schemeClr val="bg1"/>
              </a:solidFill>
            </a:endParaRPr>
          </a:p>
        </p:txBody>
      </p:sp>
      <p:sp>
        <p:nvSpPr>
          <p:cNvPr id="6" name="TextBox 5"/>
          <p:cNvSpPr txBox="1"/>
          <p:nvPr/>
        </p:nvSpPr>
        <p:spPr>
          <a:xfrm>
            <a:off x="0" y="-381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1986164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79"/>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B. Identifying a new skill</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533400" y="1333500"/>
            <a:ext cx="8229600" cy="4038600"/>
          </a:xfrm>
        </p:spPr>
        <p:txBody>
          <a:bodyPr numCol="1" anchor="t">
            <a:noAutofit/>
          </a:bodyPr>
          <a:lstStyle/>
          <a:p>
            <a:pPr marL="228600" indent="-228600" algn="just"/>
            <a:r>
              <a:rPr lang="en-US" sz="1800" dirty="0" smtClean="0">
                <a:solidFill>
                  <a:schemeClr val="tx1"/>
                </a:solidFill>
                <a:latin typeface="Tahoma" pitchFamily="34" charset="0"/>
                <a:ea typeface="Tahoma" pitchFamily="34" charset="0"/>
                <a:cs typeface="Tahoma" pitchFamily="34" charset="0"/>
              </a:rPr>
              <a:t>2.</a:t>
            </a:r>
          </a:p>
          <a:p>
            <a:pPr marL="228600" indent="-228600" algn="just"/>
            <a:endParaRPr lang="en-US" sz="1800" dirty="0" smtClean="0">
              <a:solidFill>
                <a:schemeClr val="tx1"/>
              </a:solidFill>
              <a:latin typeface="Tahoma" pitchFamily="34" charset="0"/>
              <a:ea typeface="Tahoma" pitchFamily="34" charset="0"/>
              <a:cs typeface="Tahoma" pitchFamily="34" charset="0"/>
            </a:endParaRPr>
          </a:p>
          <a:p>
            <a:pPr marL="228600" indent="-228600" algn="just">
              <a:buAutoNum type="arabicPeriod"/>
            </a:pPr>
            <a:r>
              <a:rPr lang="en-US" sz="1800" dirty="0" smtClean="0">
                <a:solidFill>
                  <a:schemeClr val="tx1"/>
                </a:solidFill>
                <a:latin typeface="Tahoma" pitchFamily="34" charset="0"/>
                <a:ea typeface="Tahoma" pitchFamily="34" charset="0"/>
                <a:cs typeface="Tahoma" pitchFamily="34" charset="0"/>
              </a:rPr>
              <a:t>Personal details</a:t>
            </a:r>
          </a:p>
          <a:p>
            <a:pPr marL="228600" indent="-228600" algn="just">
              <a:buAutoNum type="arabicPeriod"/>
            </a:pPr>
            <a:r>
              <a:rPr lang="en-US" sz="1800" dirty="0" smtClean="0">
                <a:solidFill>
                  <a:schemeClr val="tx1"/>
                </a:solidFill>
                <a:latin typeface="Tahoma" pitchFamily="34" charset="0"/>
                <a:ea typeface="Tahoma" pitchFamily="34" charset="0"/>
                <a:cs typeface="Tahoma" pitchFamily="34" charset="0"/>
              </a:rPr>
              <a:t>Course + reasons</a:t>
            </a:r>
          </a:p>
          <a:p>
            <a:pPr marL="228600" indent="-228600" algn="just">
              <a:buAutoNum type="arabicPeriod"/>
            </a:pPr>
            <a:r>
              <a:rPr lang="en-US" sz="1800" dirty="0" smtClean="0">
                <a:solidFill>
                  <a:schemeClr val="tx1"/>
                </a:solidFill>
                <a:latin typeface="Tahoma" pitchFamily="34" charset="0"/>
                <a:ea typeface="Tahoma" pitchFamily="34" charset="0"/>
                <a:cs typeface="Tahoma" pitchFamily="34" charset="0"/>
              </a:rPr>
              <a:t>Schools in the past</a:t>
            </a:r>
          </a:p>
          <a:p>
            <a:pPr marL="228600" indent="-228600" algn="just">
              <a:buAutoNum type="arabicPeriod"/>
            </a:pPr>
            <a:r>
              <a:rPr lang="en-US" sz="1800" dirty="0" smtClean="0">
                <a:solidFill>
                  <a:schemeClr val="tx1"/>
                </a:solidFill>
                <a:latin typeface="Tahoma" pitchFamily="34" charset="0"/>
                <a:ea typeface="Tahoma" pitchFamily="34" charset="0"/>
                <a:cs typeface="Tahoma" pitchFamily="34" charset="0"/>
              </a:rPr>
              <a:t>School now + subjects</a:t>
            </a:r>
          </a:p>
          <a:p>
            <a:pPr marL="228600" indent="-228600" algn="just">
              <a:buAutoNum type="arabicPeriod"/>
            </a:pPr>
            <a:r>
              <a:rPr lang="en-US" sz="1800" dirty="0" smtClean="0">
                <a:solidFill>
                  <a:schemeClr val="tx1"/>
                </a:solidFill>
                <a:latin typeface="Tahoma" pitchFamily="34" charset="0"/>
                <a:ea typeface="Tahoma" pitchFamily="34" charset="0"/>
                <a:cs typeface="Tahoma" pitchFamily="34" charset="0"/>
              </a:rPr>
              <a:t>Qualifications</a:t>
            </a:r>
          </a:p>
          <a:p>
            <a:pPr marL="228600" indent="-228600" algn="just">
              <a:buAutoNum type="arabicPeriod"/>
            </a:pPr>
            <a:r>
              <a:rPr lang="en-US" sz="1800" dirty="0" smtClean="0">
                <a:solidFill>
                  <a:schemeClr val="tx1"/>
                </a:solidFill>
                <a:latin typeface="Tahoma" pitchFamily="34" charset="0"/>
                <a:ea typeface="Tahoma" pitchFamily="34" charset="0"/>
                <a:cs typeface="Tahoma" pitchFamily="34" charset="0"/>
              </a:rPr>
              <a:t>Hobbies and interests</a:t>
            </a:r>
          </a:p>
          <a:p>
            <a:pPr marL="228600" indent="-228600" algn="just">
              <a:buAutoNum type="arabicPeriod"/>
            </a:pPr>
            <a:r>
              <a:rPr lang="en-US" sz="1800" dirty="0" smtClean="0">
                <a:solidFill>
                  <a:schemeClr val="tx1"/>
                </a:solidFill>
                <a:latin typeface="Tahoma" pitchFamily="34" charset="0"/>
                <a:ea typeface="Tahoma" pitchFamily="34" charset="0"/>
                <a:cs typeface="Tahoma" pitchFamily="34" charset="0"/>
              </a:rPr>
              <a:t>Work</a:t>
            </a:r>
          </a:p>
          <a:p>
            <a:pPr marL="228600" indent="-228600" algn="just">
              <a:buAutoNum type="arabicPeriod"/>
            </a:pPr>
            <a:r>
              <a:rPr lang="en-US" sz="1800" dirty="0" smtClean="0">
                <a:solidFill>
                  <a:schemeClr val="tx1"/>
                </a:solidFill>
                <a:latin typeface="Tahoma" pitchFamily="34" charset="0"/>
                <a:ea typeface="Tahoma" pitchFamily="34" charset="0"/>
                <a:cs typeface="Tahoma" pitchFamily="34" charset="0"/>
              </a:rPr>
              <a:t>Conclusion</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1.18. Learning new writing skills </a:t>
            </a:r>
            <a:r>
              <a:rPr lang="en-US" sz="1200" i="1" dirty="0" smtClean="0">
                <a:solidFill>
                  <a:schemeClr val="bg1"/>
                </a:solidFill>
              </a:rPr>
              <a:t>			        	29 of 33</a:t>
            </a:r>
            <a:endParaRPr lang="en-US" sz="1200" i="1" dirty="0">
              <a:solidFill>
                <a:schemeClr val="bg1"/>
              </a:solidFill>
            </a:endParaRPr>
          </a:p>
        </p:txBody>
      </p:sp>
      <p:sp>
        <p:nvSpPr>
          <p:cNvPr id="6" name="TextBox 5"/>
          <p:cNvSpPr txBox="1"/>
          <p:nvPr/>
        </p:nvSpPr>
        <p:spPr>
          <a:xfrm>
            <a:off x="0" y="-24200"/>
            <a:ext cx="9144000" cy="261610"/>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1.18: Developing </a:t>
            </a:r>
            <a:r>
              <a:rPr lang="en-US" sz="1100" i="1" dirty="0" smtClean="0">
                <a:solidFill>
                  <a:schemeClr val="bg1"/>
                </a:solidFill>
              </a:rPr>
              <a:t>vocabulary – </a:t>
            </a:r>
            <a:r>
              <a:rPr lang="en-US" sz="1100" b="1" i="1" dirty="0" smtClean="0">
                <a:solidFill>
                  <a:schemeClr val="bg1"/>
                </a:solidFill>
              </a:rPr>
              <a:t>Identifying a new skill </a:t>
            </a:r>
            <a:r>
              <a:rPr lang="en-US" sz="1100" i="1" dirty="0">
                <a:solidFill>
                  <a:schemeClr val="bg1"/>
                </a:solidFill>
              </a:rPr>
              <a:t>– </a:t>
            </a:r>
            <a:r>
              <a:rPr lang="en-US" sz="1100" i="1" dirty="0" smtClean="0">
                <a:solidFill>
                  <a:schemeClr val="bg1"/>
                </a:solidFill>
              </a:rPr>
              <a:t>Producing key patterns</a:t>
            </a:r>
          </a:p>
        </p:txBody>
      </p:sp>
    </p:spTree>
    <p:extLst>
      <p:ext uri="{BB962C8B-B14F-4D97-AF65-F5344CB8AC3E}">
        <p14:creationId xmlns:p14="http://schemas.microsoft.com/office/powerpoint/2010/main" val="242905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79"/>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B. Identifying a new skill</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nvGraphicFramePr>
        <p:xfrm>
          <a:off x="1295400" y="1305060"/>
          <a:ext cx="6629400" cy="3843520"/>
        </p:xfrm>
        <a:graphic>
          <a:graphicData uri="http://schemas.openxmlformats.org/drawingml/2006/table">
            <a:tbl>
              <a:tblPr firstRow="1" bandRow="1">
                <a:tableStyleId>{2D5ABB26-0587-4C30-8999-92F81FD0307C}</a:tableStyleId>
              </a:tblPr>
              <a:tblGrid>
                <a:gridCol w="6049327">
                  <a:extLst>
                    <a:ext uri="{9D8B030D-6E8A-4147-A177-3AD203B41FA5}">
                      <a16:colId xmlns:a16="http://schemas.microsoft.com/office/drawing/2014/main" val="20000"/>
                    </a:ext>
                  </a:extLst>
                </a:gridCol>
                <a:gridCol w="580073">
                  <a:extLst>
                    <a:ext uri="{9D8B030D-6E8A-4147-A177-3AD203B41FA5}">
                      <a16:colId xmlns:a16="http://schemas.microsoft.com/office/drawing/2014/main" val="20001"/>
                    </a:ext>
                  </a:extLst>
                </a:gridCol>
              </a:tblGrid>
              <a:tr h="403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itchFamily="34" charset="0"/>
                          <a:ea typeface="Tahoma" pitchFamily="34" charset="0"/>
                          <a:cs typeface="Tahoma" pitchFamily="34" charset="0"/>
                        </a:rPr>
                        <a:t>I also participate in a small music group.</a:t>
                      </a:r>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6</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3288">
                <a:tc>
                  <a:txBody>
                    <a:bodyPr/>
                    <a:lstStyle/>
                    <a:p>
                      <a:r>
                        <a:rPr lang="en-US" sz="2000" dirty="0" smtClean="0">
                          <a:solidFill>
                            <a:schemeClr val="tx1"/>
                          </a:solidFill>
                          <a:latin typeface="Tahoma" pitchFamily="34" charset="0"/>
                          <a:ea typeface="Tahoma" pitchFamily="34" charset="0"/>
                          <a:cs typeface="Tahoma" pitchFamily="34" charset="0"/>
                        </a:rPr>
                        <a:t>I am applying for the BA course in Engineering.</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3288">
                <a:tc>
                  <a:txBody>
                    <a:bodyPr/>
                    <a:lstStyle/>
                    <a:p>
                      <a:r>
                        <a:rPr lang="en-US" sz="2000" dirty="0" smtClean="0">
                          <a:solidFill>
                            <a:schemeClr val="tx1"/>
                          </a:solidFill>
                          <a:latin typeface="Tahoma" pitchFamily="34" charset="0"/>
                          <a:ea typeface="Tahoma" pitchFamily="34" charset="0"/>
                          <a:cs typeface="Tahoma" pitchFamily="34" charset="0"/>
                        </a:rPr>
                        <a:t>I am married.</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3288">
                <a:tc>
                  <a:txBody>
                    <a:bodyPr/>
                    <a:lstStyle/>
                    <a:p>
                      <a:r>
                        <a:rPr lang="en-US" sz="2000" dirty="0" smtClean="0">
                          <a:solidFill>
                            <a:schemeClr val="tx1"/>
                          </a:solidFill>
                          <a:latin typeface="Tahoma" pitchFamily="34" charset="0"/>
                          <a:ea typeface="Tahoma" pitchFamily="34" charset="0"/>
                          <a:cs typeface="Tahoma" pitchFamily="34" charset="0"/>
                        </a:rPr>
                        <a:t>I am not studying at school now.</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3288">
                <a:tc>
                  <a:txBody>
                    <a:bodyPr/>
                    <a:lstStyle/>
                    <a:p>
                      <a:r>
                        <a:rPr lang="en-US" sz="2000" dirty="0" smtClean="0">
                          <a:solidFill>
                            <a:schemeClr val="tx1"/>
                          </a:solidFill>
                          <a:latin typeface="Tahoma" pitchFamily="34" charset="0"/>
                          <a:ea typeface="Tahoma" pitchFamily="34" charset="0"/>
                          <a:cs typeface="Tahoma" pitchFamily="34" charset="0"/>
                        </a:rPr>
                        <a:t>I am particularly interested in machines.</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96087">
                <a:tc>
                  <a:txBody>
                    <a:bodyPr/>
                    <a:lstStyle/>
                    <a:p>
                      <a:r>
                        <a:rPr lang="en-US" sz="2000" dirty="0" smtClean="0">
                          <a:solidFill>
                            <a:schemeClr val="tx1"/>
                          </a:solidFill>
                          <a:latin typeface="Tahoma" pitchFamily="34" charset="0"/>
                          <a:ea typeface="Tahoma" pitchFamily="34" charset="0"/>
                          <a:cs typeface="Tahoma" pitchFamily="34" charset="0"/>
                        </a:rPr>
                        <a:t>I am working full-time as a sales assistant at the moment.</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7</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3288">
                <a:tc>
                  <a:txBody>
                    <a:bodyPr/>
                    <a:lstStyle/>
                    <a:p>
                      <a:r>
                        <a:rPr lang="en-US" sz="2000" dirty="0" smtClean="0">
                          <a:solidFill>
                            <a:schemeClr val="tx1"/>
                          </a:solidFill>
                          <a:latin typeface="Tahoma" pitchFamily="34" charset="0"/>
                          <a:ea typeface="Tahoma" pitchFamily="34" charset="0"/>
                          <a:cs typeface="Tahoma" pitchFamily="34" charset="0"/>
                        </a:rPr>
                        <a:t>I enjoy playing the guitar and writing music.</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6</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96087">
                <a:tc>
                  <a:txBody>
                    <a:bodyPr/>
                    <a:lstStyle/>
                    <a:p>
                      <a:r>
                        <a:rPr lang="en-US" sz="2000" dirty="0" smtClean="0">
                          <a:solidFill>
                            <a:schemeClr val="tx1"/>
                          </a:solidFill>
                          <a:latin typeface="Tahoma" pitchFamily="34" charset="0"/>
                          <a:ea typeface="Tahoma" pitchFamily="34" charset="0"/>
                          <a:cs typeface="Tahoma" pitchFamily="34" charset="0"/>
                        </a:rPr>
                        <a:t>I believe that engineering is the career for me because I like working with machines.</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8</a:t>
                      </a:r>
                      <a:endParaRPr lang="en-US" sz="2000" dirty="0"/>
                    </a:p>
                  </a:txBody>
                  <a:tcPr marL="99441" marR="99441" marT="49720" marB="49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3"/>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1.18. Learning new writing skills </a:t>
            </a:r>
            <a:r>
              <a:rPr lang="en-US" sz="1200" i="1" dirty="0" smtClean="0">
                <a:solidFill>
                  <a:schemeClr val="bg1"/>
                </a:solidFill>
              </a:rPr>
              <a:t>			        	30 of 33</a:t>
            </a:r>
            <a:endParaRPr lang="en-US" sz="1200" i="1" dirty="0">
              <a:solidFill>
                <a:schemeClr val="bg1"/>
              </a:solidFill>
            </a:endParaRPr>
          </a:p>
        </p:txBody>
      </p:sp>
      <p:sp>
        <p:nvSpPr>
          <p:cNvPr id="6" name="TextBox 5"/>
          <p:cNvSpPr txBox="1"/>
          <p:nvPr/>
        </p:nvSpPr>
        <p:spPr>
          <a:xfrm>
            <a:off x="0" y="-24200"/>
            <a:ext cx="9144000" cy="261610"/>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1.18: Developing </a:t>
            </a:r>
            <a:r>
              <a:rPr lang="en-US" sz="1100" i="1" dirty="0" smtClean="0">
                <a:solidFill>
                  <a:schemeClr val="bg1"/>
                </a:solidFill>
              </a:rPr>
              <a:t>vocabulary – </a:t>
            </a:r>
            <a:r>
              <a:rPr lang="en-US" sz="1100" b="1" i="1" dirty="0" smtClean="0">
                <a:solidFill>
                  <a:schemeClr val="bg1"/>
                </a:solidFill>
              </a:rPr>
              <a:t>Identifying a new skill </a:t>
            </a:r>
            <a:r>
              <a:rPr lang="en-US" sz="1100" i="1" dirty="0">
                <a:solidFill>
                  <a:schemeClr val="bg1"/>
                </a:solidFill>
              </a:rPr>
              <a:t>– </a:t>
            </a:r>
            <a:r>
              <a:rPr lang="en-US" sz="1100" i="1" dirty="0" smtClean="0">
                <a:solidFill>
                  <a:schemeClr val="bg1"/>
                </a:solidFill>
              </a:rPr>
              <a:t>Producing key patterns</a:t>
            </a:r>
          </a:p>
        </p:txBody>
      </p:sp>
    </p:spTree>
    <p:extLst>
      <p:ext uri="{BB962C8B-B14F-4D97-AF65-F5344CB8AC3E}">
        <p14:creationId xmlns:p14="http://schemas.microsoft.com/office/powerpoint/2010/main" val="4248241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79"/>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B. Identifying a new skill</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nvGraphicFramePr>
        <p:xfrm>
          <a:off x="1295400" y="1333497"/>
          <a:ext cx="6858000" cy="3886203"/>
        </p:xfrm>
        <a:graphic>
          <a:graphicData uri="http://schemas.openxmlformats.org/drawingml/2006/table">
            <a:tbl>
              <a:tblPr firstRow="1" bandRow="1">
                <a:tableStyleId>{2D5ABB26-0587-4C30-8999-92F81FD0307C}</a:tableStyleId>
              </a:tblPr>
              <a:tblGrid>
                <a:gridCol w="6257924">
                  <a:extLst>
                    <a:ext uri="{9D8B030D-6E8A-4147-A177-3AD203B41FA5}">
                      <a16:colId xmlns:a16="http://schemas.microsoft.com/office/drawing/2014/main" val="20000"/>
                    </a:ext>
                  </a:extLst>
                </a:gridCol>
                <a:gridCol w="600076">
                  <a:extLst>
                    <a:ext uri="{9D8B030D-6E8A-4147-A177-3AD203B41FA5}">
                      <a16:colId xmlns:a16="http://schemas.microsoft.com/office/drawing/2014/main" val="20001"/>
                    </a:ext>
                  </a:extLst>
                </a:gridCol>
              </a:tblGrid>
              <a:tr h="4453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itchFamily="34" charset="0"/>
                          <a:ea typeface="Tahoma" pitchFamily="34" charset="0"/>
                          <a:cs typeface="Tahoma" pitchFamily="34" charset="0"/>
                        </a:rPr>
                        <a:t>I finished school in July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5358">
                <a:tc>
                  <a:txBody>
                    <a:bodyPr/>
                    <a:lstStyle/>
                    <a:p>
                      <a:r>
                        <a:rPr lang="en-US" sz="2000" dirty="0" smtClean="0">
                          <a:solidFill>
                            <a:schemeClr val="tx1"/>
                          </a:solidFill>
                          <a:latin typeface="Tahoma" pitchFamily="34" charset="0"/>
                          <a:ea typeface="Tahoma" pitchFamily="34" charset="0"/>
                          <a:cs typeface="Tahoma" pitchFamily="34" charset="0"/>
                        </a:rPr>
                        <a:t>I live in Madrid.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8697">
                <a:tc>
                  <a:txBody>
                    <a:bodyPr/>
                    <a:lstStyle/>
                    <a:p>
                      <a:r>
                        <a:rPr lang="en-US" sz="2000" dirty="0" smtClean="0">
                          <a:solidFill>
                            <a:schemeClr val="tx1"/>
                          </a:solidFill>
                          <a:latin typeface="Tahoma" pitchFamily="34" charset="0"/>
                          <a:ea typeface="Tahoma" pitchFamily="34" charset="0"/>
                          <a:cs typeface="Tahoma" pitchFamily="34" charset="0"/>
                        </a:rPr>
                        <a:t>I obtained the International Baccalaureate (IB) in 2009.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5358">
                <a:tc>
                  <a:txBody>
                    <a:bodyPr/>
                    <a:lstStyle/>
                    <a:p>
                      <a:r>
                        <a:rPr lang="en-US" sz="2000" dirty="0" smtClean="0">
                          <a:solidFill>
                            <a:schemeClr val="tx1"/>
                          </a:solidFill>
                          <a:latin typeface="Tahoma" pitchFamily="34" charset="0"/>
                          <a:ea typeface="Tahoma" pitchFamily="34" charset="0"/>
                          <a:cs typeface="Tahoma" pitchFamily="34" charset="0"/>
                        </a:rPr>
                        <a:t>I studied at the American School of Madrid.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5358">
                <a:tc>
                  <a:txBody>
                    <a:bodyPr/>
                    <a:lstStyle/>
                    <a:p>
                      <a:r>
                        <a:rPr lang="en-US" sz="2000" dirty="0" smtClean="0">
                          <a:solidFill>
                            <a:schemeClr val="tx1"/>
                          </a:solidFill>
                          <a:latin typeface="Tahoma" pitchFamily="34" charset="0"/>
                          <a:ea typeface="Tahoma" pitchFamily="34" charset="0"/>
                          <a:cs typeface="Tahoma" pitchFamily="34" charset="0"/>
                        </a:rPr>
                        <a:t>I want to become an engineer.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5358">
                <a:tc>
                  <a:txBody>
                    <a:bodyPr/>
                    <a:lstStyle/>
                    <a:p>
                      <a:r>
                        <a:rPr lang="en-US" sz="2000" dirty="0" smtClean="0">
                          <a:solidFill>
                            <a:schemeClr val="tx1"/>
                          </a:solidFill>
                          <a:latin typeface="Tahoma" pitchFamily="34" charset="0"/>
                          <a:ea typeface="Tahoma" pitchFamily="34" charset="0"/>
                          <a:cs typeface="Tahoma" pitchFamily="34" charset="0"/>
                        </a:rPr>
                        <a:t>I scored 38 points in the IB.</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5358">
                <a:tc>
                  <a:txBody>
                    <a:bodyPr/>
                    <a:lstStyle/>
                    <a:p>
                      <a:r>
                        <a:rPr lang="en-US" sz="2000" dirty="0" smtClean="0">
                          <a:solidFill>
                            <a:schemeClr val="tx1"/>
                          </a:solidFill>
                          <a:latin typeface="Tahoma" pitchFamily="34" charset="0"/>
                          <a:ea typeface="Tahoma" pitchFamily="34" charset="0"/>
                          <a:cs typeface="Tahoma" pitchFamily="34" charset="0"/>
                        </a:rPr>
                        <a:t>My name is Pablo Juarez and I am Spanish.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45358">
                <a:tc>
                  <a:txBody>
                    <a:bodyPr/>
                    <a:lstStyle/>
                    <a:p>
                      <a:r>
                        <a:rPr lang="en-US" sz="2000" dirty="0" smtClean="0">
                          <a:solidFill>
                            <a:schemeClr val="tx1"/>
                          </a:solidFill>
                          <a:latin typeface="Tahoma" pitchFamily="34" charset="0"/>
                          <a:ea typeface="Tahoma" pitchFamily="34" charset="0"/>
                          <a:cs typeface="Tahoma" pitchFamily="34" charset="0"/>
                        </a:rPr>
                        <a:t>In conclusion, I always try hard in my study.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3"/>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1.18. Learning new writing skills </a:t>
            </a:r>
            <a:r>
              <a:rPr lang="en-US" sz="1200" i="1" dirty="0" smtClean="0">
                <a:solidFill>
                  <a:schemeClr val="bg1"/>
                </a:solidFill>
              </a:rPr>
              <a:t>			        	31 of 33</a:t>
            </a:r>
            <a:endParaRPr lang="en-US" sz="1200" i="1" dirty="0">
              <a:solidFill>
                <a:schemeClr val="bg1"/>
              </a:solidFill>
            </a:endParaRPr>
          </a:p>
        </p:txBody>
      </p:sp>
      <p:sp>
        <p:nvSpPr>
          <p:cNvPr id="6" name="TextBox 5"/>
          <p:cNvSpPr txBox="1"/>
          <p:nvPr/>
        </p:nvSpPr>
        <p:spPr>
          <a:xfrm>
            <a:off x="0" y="-24200"/>
            <a:ext cx="9144000" cy="261610"/>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1.18: Developing </a:t>
            </a:r>
            <a:r>
              <a:rPr lang="en-US" sz="1100" i="1" dirty="0" smtClean="0">
                <a:solidFill>
                  <a:schemeClr val="bg1"/>
                </a:solidFill>
              </a:rPr>
              <a:t>vocabulary – </a:t>
            </a:r>
            <a:r>
              <a:rPr lang="en-US" sz="1100" b="1" i="1" dirty="0" smtClean="0">
                <a:solidFill>
                  <a:schemeClr val="bg1"/>
                </a:solidFill>
              </a:rPr>
              <a:t>Identifying a new skill </a:t>
            </a:r>
            <a:r>
              <a:rPr lang="en-US" sz="1100" i="1" dirty="0">
                <a:solidFill>
                  <a:schemeClr val="bg1"/>
                </a:solidFill>
              </a:rPr>
              <a:t>– </a:t>
            </a:r>
            <a:r>
              <a:rPr lang="en-US" sz="1100" i="1" dirty="0" smtClean="0">
                <a:solidFill>
                  <a:schemeClr val="bg1"/>
                </a:solidFill>
              </a:rPr>
              <a:t>Producing key patterns</a:t>
            </a:r>
          </a:p>
        </p:txBody>
      </p:sp>
    </p:spTree>
    <p:extLst>
      <p:ext uri="{BB962C8B-B14F-4D97-AF65-F5344CB8AC3E}">
        <p14:creationId xmlns:p14="http://schemas.microsoft.com/office/powerpoint/2010/main" val="1863332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79"/>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C. Producing key patterns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533400" y="1333500"/>
            <a:ext cx="8229600" cy="4038600"/>
          </a:xfrm>
        </p:spPr>
        <p:txBody>
          <a:bodyPr numCol="1" anchor="ctr">
            <a:noAutofit/>
          </a:bodyPr>
          <a:lstStyle/>
          <a:p>
            <a:pPr algn="l"/>
            <a:r>
              <a:rPr lang="en-US" sz="2400" dirty="0" smtClean="0">
                <a:solidFill>
                  <a:schemeClr val="tx1"/>
                </a:solidFill>
                <a:latin typeface="Tahoma" pitchFamily="34" charset="0"/>
                <a:ea typeface="Tahoma" pitchFamily="34" charset="0"/>
                <a:cs typeface="Tahoma" pitchFamily="34" charset="0"/>
              </a:rPr>
              <a:t>Now, take out a sheet! Complete each sentence with true info about you!!!</a:t>
            </a:r>
          </a:p>
          <a:p>
            <a:pPr marL="457200" indent="-457200" algn="l"/>
            <a:endParaRPr lang="en-US" sz="2400" dirty="0" smtClean="0">
              <a:solidFill>
                <a:schemeClr val="tx1"/>
              </a:solidFill>
              <a:latin typeface="Tahoma" pitchFamily="34" charset="0"/>
              <a:ea typeface="Tahoma" pitchFamily="34" charset="0"/>
              <a:cs typeface="Tahoma" pitchFamily="34" charset="0"/>
            </a:endParaRPr>
          </a:p>
          <a:p>
            <a:pPr marL="457200" indent="-457200" algn="l">
              <a:buAutoNum type="arabicPeriod"/>
            </a:pPr>
            <a:r>
              <a:rPr lang="en-US" sz="2000" dirty="0" smtClean="0">
                <a:solidFill>
                  <a:schemeClr val="tx1"/>
                </a:solidFill>
                <a:latin typeface="Tahoma" pitchFamily="34" charset="0"/>
                <a:ea typeface="Tahoma" pitchFamily="34" charset="0"/>
                <a:cs typeface="Tahoma" pitchFamily="34" charset="0"/>
              </a:rPr>
              <a:t>I want to study + course and future job</a:t>
            </a:r>
          </a:p>
          <a:p>
            <a:pPr marL="457200" indent="-457200" algn="l">
              <a:buAutoNum type="arabicPeriod"/>
            </a:pPr>
            <a:r>
              <a:rPr lang="en-US" sz="2000" dirty="0" smtClean="0">
                <a:solidFill>
                  <a:schemeClr val="tx1"/>
                </a:solidFill>
                <a:latin typeface="Tahoma" pitchFamily="34" charset="0"/>
                <a:ea typeface="Tahoma" pitchFamily="34" charset="0"/>
                <a:cs typeface="Tahoma" pitchFamily="34" charset="0"/>
              </a:rPr>
              <a:t>I hope to get + exam grades</a:t>
            </a:r>
          </a:p>
          <a:p>
            <a:pPr marL="457200" indent="-457200" algn="l">
              <a:buAutoNum type="arabicPeriod"/>
            </a:pPr>
            <a:r>
              <a:rPr lang="en-US" sz="2000" dirty="0" smtClean="0">
                <a:solidFill>
                  <a:schemeClr val="tx1"/>
                </a:solidFill>
                <a:latin typeface="Tahoma" pitchFamily="34" charset="0"/>
                <a:ea typeface="Tahoma" pitchFamily="34" charset="0"/>
                <a:cs typeface="Tahoma" pitchFamily="34" charset="0"/>
              </a:rPr>
              <a:t>I am particularly interested in + subject</a:t>
            </a:r>
          </a:p>
          <a:p>
            <a:pPr marL="457200" indent="-457200" algn="l">
              <a:buAutoNum type="arabicPeriod"/>
            </a:pPr>
            <a:r>
              <a:rPr lang="en-US" sz="2000" dirty="0" smtClean="0">
                <a:solidFill>
                  <a:schemeClr val="tx1"/>
                </a:solidFill>
                <a:latin typeface="Tahoma" pitchFamily="34" charset="0"/>
                <a:ea typeface="Tahoma" pitchFamily="34" charset="0"/>
                <a:cs typeface="Tahoma" pitchFamily="34" charset="0"/>
              </a:rPr>
              <a:t>I hope to become + future job</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1.18. Learning new writing skills </a:t>
            </a:r>
            <a:r>
              <a:rPr lang="en-US" sz="1200" i="1" dirty="0" smtClean="0">
                <a:solidFill>
                  <a:schemeClr val="bg1"/>
                </a:solidFill>
              </a:rPr>
              <a:t>			        	32 of 33</a:t>
            </a:r>
            <a:endParaRPr lang="en-US" sz="1200" i="1" dirty="0">
              <a:solidFill>
                <a:schemeClr val="bg1"/>
              </a:solidFill>
            </a:endParaRPr>
          </a:p>
        </p:txBody>
      </p:sp>
      <p:sp>
        <p:nvSpPr>
          <p:cNvPr id="6" name="TextBox 5"/>
          <p:cNvSpPr txBox="1"/>
          <p:nvPr/>
        </p:nvSpPr>
        <p:spPr>
          <a:xfrm>
            <a:off x="0" y="-24200"/>
            <a:ext cx="9144000" cy="261610"/>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1.18: Developing </a:t>
            </a:r>
            <a:r>
              <a:rPr lang="en-US" sz="1100" i="1" dirty="0" smtClean="0">
                <a:solidFill>
                  <a:schemeClr val="bg1"/>
                </a:solidFill>
              </a:rPr>
              <a:t>vocabulary – Identifying a new skill </a:t>
            </a:r>
            <a:r>
              <a:rPr lang="en-US" sz="1100" i="1" dirty="0">
                <a:solidFill>
                  <a:schemeClr val="bg1"/>
                </a:solidFill>
              </a:rPr>
              <a:t>– </a:t>
            </a:r>
            <a:r>
              <a:rPr lang="en-US" sz="1100" b="1" i="1" dirty="0" smtClean="0">
                <a:solidFill>
                  <a:schemeClr val="bg1"/>
                </a:solidFill>
              </a:rPr>
              <a:t>Producing key patterns</a:t>
            </a:r>
          </a:p>
        </p:txBody>
      </p:sp>
    </p:spTree>
    <p:extLst>
      <p:ext uri="{BB962C8B-B14F-4D97-AF65-F5344CB8AC3E}">
        <p14:creationId xmlns:p14="http://schemas.microsoft.com/office/powerpoint/2010/main" val="235636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9350"/>
            <a:ext cx="7772400" cy="914400"/>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Any question(s</a:t>
            </a:r>
            <a:r>
              <a:rPr lang="en-GB" sz="2800" dirty="0" smtClean="0">
                <a:latin typeface="Tahoma" panose="020B0604030504040204" pitchFamily="34" charset="0"/>
                <a:ea typeface="Tahoma" panose="020B0604030504040204" pitchFamily="34" charset="0"/>
                <a:cs typeface="Tahoma" panose="020B0604030504040204" pitchFamily="34" charset="0"/>
              </a:rPr>
              <a:t>)?</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1.18. Learning new writing skills </a:t>
            </a:r>
            <a:r>
              <a:rPr lang="en-US" sz="1200" i="1" dirty="0" smtClean="0">
                <a:solidFill>
                  <a:schemeClr val="bg1"/>
                </a:solidFill>
              </a:rPr>
              <a:t>			        	33 of 33</a:t>
            </a:r>
            <a:endParaRPr lang="en-US" sz="1200" i="1" dirty="0">
              <a:solidFill>
                <a:schemeClr val="bg1"/>
              </a:solidFill>
            </a:endParaRPr>
          </a:p>
        </p:txBody>
      </p:sp>
      <p:sp>
        <p:nvSpPr>
          <p:cNvPr id="6" name="TextBox 5"/>
          <p:cNvSpPr txBox="1"/>
          <p:nvPr/>
        </p:nvSpPr>
        <p:spPr>
          <a:xfrm>
            <a:off x="0" y="-24200"/>
            <a:ext cx="9144000" cy="261610"/>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1.18: Developing </a:t>
            </a:r>
            <a:r>
              <a:rPr lang="en-US" sz="1100" i="1" dirty="0" smtClean="0">
                <a:solidFill>
                  <a:schemeClr val="bg1"/>
                </a:solidFill>
              </a:rPr>
              <a:t>vocabulary – Identifying a new skill </a:t>
            </a:r>
            <a:r>
              <a:rPr lang="en-US" sz="1100" i="1" dirty="0">
                <a:solidFill>
                  <a:schemeClr val="bg1"/>
                </a:solidFill>
              </a:rPr>
              <a:t>– </a:t>
            </a:r>
            <a:r>
              <a:rPr lang="en-US" sz="1100" b="1" i="1" dirty="0" smtClean="0">
                <a:solidFill>
                  <a:schemeClr val="bg1"/>
                </a:solidFill>
              </a:rPr>
              <a:t>Producing key patterns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2019300"/>
            <a:ext cx="2971800" cy="2971800"/>
          </a:xfrm>
          <a:prstGeom prst="rect">
            <a:avLst/>
          </a:prstGeom>
        </p:spPr>
      </p:pic>
    </p:spTree>
    <p:extLst>
      <p:ext uri="{BB962C8B-B14F-4D97-AF65-F5344CB8AC3E}">
        <p14:creationId xmlns:p14="http://schemas.microsoft.com/office/powerpoint/2010/main" val="3926115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
            <a:ext cx="77724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Vocabulary for writing:</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A. Activating ideas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914400" y="1854200"/>
            <a:ext cx="7315200" cy="3441700"/>
          </a:xfrm>
        </p:spPr>
        <p:txBody>
          <a:bodyPr>
            <a:normAutofit/>
          </a:bodyPr>
          <a:lstStyle/>
          <a:p>
            <a:pPr marL="457200" indent="-457200" algn="l"/>
            <a:r>
              <a:rPr lang="en-US" sz="2000" dirty="0" smtClean="0">
                <a:solidFill>
                  <a:schemeClr val="tx1"/>
                </a:solidFill>
                <a:latin typeface="Tahoma" pitchFamily="34" charset="0"/>
                <a:ea typeface="Tahoma" pitchFamily="34" charset="0"/>
                <a:cs typeface="Tahoma" pitchFamily="34" charset="0"/>
              </a:rPr>
              <a:t>Answers depend, but..:</a:t>
            </a:r>
          </a:p>
          <a:p>
            <a:pPr marL="457200" indent="-457200" algn="l"/>
            <a:endParaRPr lang="en-US" sz="2000" dirty="0" smtClean="0">
              <a:solidFill>
                <a:schemeClr val="tx1"/>
              </a:solidFill>
              <a:latin typeface="Tahoma" pitchFamily="34" charset="0"/>
              <a:ea typeface="Tahoma" pitchFamily="34" charset="0"/>
              <a:cs typeface="Tahoma" pitchFamily="34" charset="0"/>
            </a:endParaRPr>
          </a:p>
          <a:p>
            <a:pPr marL="228600" indent="-228600" algn="l">
              <a:buFont typeface="Arial" pitchFamily="34" charset="0"/>
              <a:buChar char="•"/>
            </a:pPr>
            <a:r>
              <a:rPr lang="en-US" sz="2000" dirty="0" smtClean="0">
                <a:solidFill>
                  <a:schemeClr val="tx1"/>
                </a:solidFill>
                <a:latin typeface="Tahoma" pitchFamily="34" charset="0"/>
                <a:ea typeface="Tahoma" pitchFamily="34" charset="0"/>
                <a:cs typeface="Tahoma" pitchFamily="34" charset="0"/>
              </a:rPr>
              <a:t>Get certain qualifications.</a:t>
            </a:r>
          </a:p>
          <a:p>
            <a:pPr marL="228600" indent="-228600" algn="l">
              <a:buFont typeface="Arial" pitchFamily="34" charset="0"/>
              <a:buChar char="•"/>
            </a:pPr>
            <a:r>
              <a:rPr lang="en-US" sz="2000" dirty="0" smtClean="0">
                <a:solidFill>
                  <a:schemeClr val="tx1"/>
                </a:solidFill>
                <a:latin typeface="Tahoma" pitchFamily="34" charset="0"/>
                <a:ea typeface="Tahoma" pitchFamily="34" charset="0"/>
                <a:cs typeface="Tahoma" pitchFamily="34" charset="0"/>
              </a:rPr>
              <a:t>Complete a form and send it in by a certain date.</a:t>
            </a:r>
          </a:p>
          <a:p>
            <a:pPr marL="228600" indent="-228600" algn="l"/>
            <a:r>
              <a:rPr lang="en-US" sz="2000" dirty="0" smtClean="0">
                <a:solidFill>
                  <a:schemeClr val="tx1"/>
                </a:solidFill>
                <a:latin typeface="Tahoma" pitchFamily="34" charset="0"/>
                <a:ea typeface="Tahoma" pitchFamily="34" charset="0"/>
                <a:cs typeface="Tahoma" pitchFamily="34" charset="0"/>
              </a:rPr>
              <a:t>	(u may need to send photos and references, copies of certificates, etc., with the form).</a:t>
            </a:r>
          </a:p>
          <a:p>
            <a:pPr marL="228600" indent="-228600" algn="l">
              <a:buFont typeface="Arial" pitchFamily="34" charset="0"/>
              <a:buChar char="•"/>
            </a:pPr>
            <a:r>
              <a:rPr lang="en-US" sz="2000" dirty="0" smtClean="0">
                <a:solidFill>
                  <a:schemeClr val="tx1"/>
                </a:solidFill>
                <a:latin typeface="Tahoma" pitchFamily="34" charset="0"/>
                <a:ea typeface="Tahoma" pitchFamily="34" charset="0"/>
                <a:cs typeface="Tahoma" pitchFamily="34" charset="0"/>
              </a:rPr>
              <a:t>Go for an interview.</a:t>
            </a:r>
          </a:p>
          <a:p>
            <a:pPr marL="457200" indent="-457200" algn="l">
              <a:buFontTx/>
              <a:buChar char="-"/>
            </a:pPr>
            <a:endParaRPr lang="en-US" sz="2000" dirty="0" smtClean="0">
              <a:solidFill>
                <a:schemeClr val="tx1"/>
              </a:solidFill>
              <a:latin typeface="Tahoma" pitchFamily="34" charset="0"/>
              <a:ea typeface="Tahoma" pitchFamily="34" charset="0"/>
              <a:cs typeface="Tahoma" pitchFamily="34" charset="0"/>
            </a:endParaRP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1.16. Vocabulary for writing</a:t>
            </a:r>
            <a:r>
              <a:rPr lang="en-US" sz="1200" i="1" dirty="0" smtClean="0">
                <a:solidFill>
                  <a:schemeClr val="bg1"/>
                </a:solidFill>
              </a:rPr>
              <a:t> – 1.17. Real-time writing		        	4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t>
            </a:r>
            <a:r>
              <a:rPr lang="en-US" sz="1100" b="1" i="1" dirty="0" smtClean="0">
                <a:solidFill>
                  <a:schemeClr val="bg1"/>
                </a:solidFill>
              </a:rPr>
              <a:t>Activating ideas </a:t>
            </a:r>
            <a:r>
              <a:rPr lang="en-US" sz="1100" i="1" dirty="0" smtClean="0">
                <a:solidFill>
                  <a:schemeClr val="bg1"/>
                </a:solidFill>
              </a:rPr>
              <a:t>– 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19861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8100"/>
            <a:ext cx="60198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B. Understanding new vocabulary</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152400" y="1168400"/>
            <a:ext cx="8610600" cy="4051300"/>
          </a:xfrm>
        </p:spPr>
        <p:txBody>
          <a:bodyPr>
            <a:normAutofit/>
          </a:bodyPr>
          <a:lstStyle/>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can </a:t>
            </a:r>
            <a:r>
              <a:rPr lang="en-US" sz="1800" i="1" dirty="0" smtClean="0">
                <a:solidFill>
                  <a:schemeClr val="tx1"/>
                </a:solidFill>
                <a:latin typeface="Tahoma" pitchFamily="34" charset="0"/>
                <a:ea typeface="Tahoma" pitchFamily="34" charset="0"/>
                <a:cs typeface="Tahoma" pitchFamily="34" charset="0"/>
              </a:rPr>
              <a:t>apply</a:t>
            </a:r>
            <a:r>
              <a:rPr lang="en-US" sz="1800" dirty="0" smtClean="0">
                <a:solidFill>
                  <a:schemeClr val="tx1"/>
                </a:solidFill>
                <a:latin typeface="Tahoma" pitchFamily="34" charset="0"/>
                <a:ea typeface="Tahoma" pitchFamily="34" charset="0"/>
                <a:cs typeface="Tahoma" pitchFamily="34" charset="0"/>
              </a:rPr>
              <a:t> direct to the </a:t>
            </a:r>
            <a:r>
              <a:rPr lang="en-US" sz="1800" dirty="0" err="1" smtClean="0">
                <a:solidFill>
                  <a:schemeClr val="tx1"/>
                </a:solidFill>
                <a:latin typeface="Tahoma" pitchFamily="34" charset="0"/>
                <a:ea typeface="Tahoma" pitchFamily="34" charset="0"/>
                <a:cs typeface="Tahoma" pitchFamily="34" charset="0"/>
              </a:rPr>
              <a:t>uni</a:t>
            </a:r>
            <a:r>
              <a:rPr lang="en-US" sz="1800" dirty="0" smtClean="0">
                <a:solidFill>
                  <a:schemeClr val="tx1"/>
                </a:solidFill>
                <a:latin typeface="Tahoma" pitchFamily="34" charset="0"/>
                <a:ea typeface="Tahoma" pitchFamily="34" charset="0"/>
                <a:cs typeface="Tahoma" pitchFamily="34" charset="0"/>
              </a:rPr>
              <a:t> of your choice.</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must complete an …… form, in paper or online.</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The form asks for personal ……, such as name and address.</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These details include info about </a:t>
            </a:r>
            <a:r>
              <a:rPr lang="en-US" sz="1800" dirty="0" err="1" smtClean="0">
                <a:solidFill>
                  <a:schemeClr val="tx1"/>
                </a:solidFill>
                <a:latin typeface="Tahoma" pitchFamily="34" charset="0"/>
                <a:ea typeface="Tahoma" pitchFamily="34" charset="0"/>
                <a:cs typeface="Tahoma" pitchFamily="34" charset="0"/>
              </a:rPr>
              <a:t>ur</a:t>
            </a:r>
            <a:r>
              <a:rPr lang="en-US" sz="1800" dirty="0" smtClean="0">
                <a:solidFill>
                  <a:schemeClr val="tx1"/>
                </a:solidFill>
                <a:latin typeface="Tahoma" pitchFamily="34" charset="0"/>
                <a:ea typeface="Tahoma" pitchFamily="34" charset="0"/>
                <a:cs typeface="Tahoma" pitchFamily="34" charset="0"/>
              </a:rPr>
              <a:t> education and </a:t>
            </a:r>
            <a:r>
              <a:rPr lang="en-US" sz="1800" dirty="0" err="1" smtClean="0">
                <a:solidFill>
                  <a:schemeClr val="tx1"/>
                </a:solidFill>
                <a:latin typeface="Tahoma" pitchFamily="34" charset="0"/>
                <a:ea typeface="Tahoma" pitchFamily="34" charset="0"/>
                <a:cs typeface="Tahoma" pitchFamily="34" charset="0"/>
              </a:rPr>
              <a:t>ur</a:t>
            </a:r>
            <a:r>
              <a:rPr lang="en-US" sz="1800" dirty="0" smtClean="0">
                <a:solidFill>
                  <a:schemeClr val="tx1"/>
                </a:solidFill>
                <a:latin typeface="Tahoma" pitchFamily="34" charset="0"/>
                <a:ea typeface="Tahoma" pitchFamily="34" charset="0"/>
                <a:cs typeface="Tahoma" pitchFamily="34" charset="0"/>
              </a:rPr>
              <a:t> …… .</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must demonstrate that your language …… is high enough to take a tertiary course in English.</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must also …… a Personal Statement.</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This statement tells the </a:t>
            </a:r>
            <a:r>
              <a:rPr lang="en-US" sz="1800" dirty="0" err="1" smtClean="0">
                <a:solidFill>
                  <a:schemeClr val="tx1"/>
                </a:solidFill>
                <a:latin typeface="Tahoma" pitchFamily="34" charset="0"/>
                <a:ea typeface="Tahoma" pitchFamily="34" charset="0"/>
                <a:cs typeface="Tahoma" pitchFamily="34" charset="0"/>
              </a:rPr>
              <a:t>uni</a:t>
            </a:r>
            <a:r>
              <a:rPr lang="en-US" sz="1800" dirty="0" smtClean="0">
                <a:solidFill>
                  <a:schemeClr val="tx1"/>
                </a:solidFill>
                <a:latin typeface="Tahoma" pitchFamily="34" charset="0"/>
                <a:ea typeface="Tahoma" pitchFamily="34" charset="0"/>
                <a:cs typeface="Tahoma" pitchFamily="34" charset="0"/>
              </a:rPr>
              <a:t> </a:t>
            </a:r>
            <a:r>
              <a:rPr lang="en-US" sz="1800" dirty="0" err="1" smtClean="0">
                <a:solidFill>
                  <a:schemeClr val="tx1"/>
                </a:solidFill>
                <a:latin typeface="Tahoma" pitchFamily="34" charset="0"/>
                <a:ea typeface="Tahoma" pitchFamily="34" charset="0"/>
                <a:cs typeface="Tahoma" pitchFamily="34" charset="0"/>
              </a:rPr>
              <a:t>ur</a:t>
            </a:r>
            <a:r>
              <a:rPr lang="en-US" sz="1800" dirty="0" smtClean="0">
                <a:solidFill>
                  <a:schemeClr val="tx1"/>
                </a:solidFill>
                <a:latin typeface="Tahoma" pitchFamily="34" charset="0"/>
                <a:ea typeface="Tahoma" pitchFamily="34" charset="0"/>
                <a:cs typeface="Tahoma" pitchFamily="34" charset="0"/>
              </a:rPr>
              <a:t> reasons for …… for a particular course.</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must also tell the </a:t>
            </a:r>
            <a:r>
              <a:rPr lang="en-US" sz="1800" dirty="0" err="1" smtClean="0">
                <a:solidFill>
                  <a:schemeClr val="tx1"/>
                </a:solidFill>
                <a:latin typeface="Tahoma" pitchFamily="34" charset="0"/>
                <a:ea typeface="Tahoma" pitchFamily="34" charset="0"/>
                <a:cs typeface="Tahoma" pitchFamily="34" charset="0"/>
              </a:rPr>
              <a:t>uni</a:t>
            </a:r>
            <a:r>
              <a:rPr lang="en-US" sz="1800" dirty="0" smtClean="0">
                <a:solidFill>
                  <a:schemeClr val="tx1"/>
                </a:solidFill>
                <a:latin typeface="Tahoma" pitchFamily="34" charset="0"/>
                <a:ea typeface="Tahoma" pitchFamily="34" charset="0"/>
                <a:cs typeface="Tahoma" pitchFamily="34" charset="0"/>
              </a:rPr>
              <a:t> about any work ……, full-time or part-time.</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Some admissions officers at </a:t>
            </a:r>
            <a:r>
              <a:rPr lang="en-US" sz="1800" dirty="0" err="1" smtClean="0">
                <a:solidFill>
                  <a:schemeClr val="tx1"/>
                </a:solidFill>
                <a:latin typeface="Tahoma" pitchFamily="34" charset="0"/>
                <a:ea typeface="Tahoma" pitchFamily="34" charset="0"/>
                <a:cs typeface="Tahoma" pitchFamily="34" charset="0"/>
              </a:rPr>
              <a:t>uni</a:t>
            </a:r>
            <a:r>
              <a:rPr lang="en-US" sz="1800" dirty="0" smtClean="0">
                <a:solidFill>
                  <a:schemeClr val="tx1"/>
                </a:solidFill>
                <a:latin typeface="Tahoma" pitchFamily="34" charset="0"/>
                <a:ea typeface="Tahoma" pitchFamily="34" charset="0"/>
                <a:cs typeface="Tahoma" pitchFamily="34" charset="0"/>
              </a:rPr>
              <a:t> want to know about </a:t>
            </a:r>
            <a:r>
              <a:rPr lang="en-US" sz="1800" dirty="0" err="1" smtClean="0">
                <a:solidFill>
                  <a:schemeClr val="tx1"/>
                </a:solidFill>
                <a:latin typeface="Tahoma" pitchFamily="34" charset="0"/>
                <a:ea typeface="Tahoma" pitchFamily="34" charset="0"/>
                <a:cs typeface="Tahoma" pitchFamily="34" charset="0"/>
              </a:rPr>
              <a:t>ur</a:t>
            </a:r>
            <a:r>
              <a:rPr lang="en-US" sz="1800" dirty="0" smtClean="0">
                <a:solidFill>
                  <a:schemeClr val="tx1"/>
                </a:solidFill>
                <a:latin typeface="Tahoma" pitchFamily="34" charset="0"/>
                <a:ea typeface="Tahoma" pitchFamily="34" charset="0"/>
                <a:cs typeface="Tahoma" pitchFamily="34" charset="0"/>
              </a:rPr>
              <a:t> …… and interests.</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must supply the name of a …… - a teacher in Kurdistan, e.g. who can write about </a:t>
            </a:r>
            <a:r>
              <a:rPr lang="en-US" sz="1800" dirty="0" err="1" smtClean="0">
                <a:solidFill>
                  <a:schemeClr val="tx1"/>
                </a:solidFill>
                <a:latin typeface="Tahoma" pitchFamily="34" charset="0"/>
                <a:ea typeface="Tahoma" pitchFamily="34" charset="0"/>
                <a:cs typeface="Tahoma" pitchFamily="34" charset="0"/>
              </a:rPr>
              <a:t>ur</a:t>
            </a:r>
            <a:r>
              <a:rPr lang="en-US" sz="1800" dirty="0" smtClean="0">
                <a:solidFill>
                  <a:schemeClr val="tx1"/>
                </a:solidFill>
                <a:latin typeface="Tahoma" pitchFamily="34" charset="0"/>
                <a:ea typeface="Tahoma" pitchFamily="34" charset="0"/>
                <a:cs typeface="Tahoma" pitchFamily="34" charset="0"/>
              </a:rPr>
              <a:t> suitability as a </a:t>
            </a:r>
            <a:r>
              <a:rPr lang="en-US" sz="1800" dirty="0" err="1" smtClean="0">
                <a:solidFill>
                  <a:schemeClr val="tx1"/>
                </a:solidFill>
                <a:latin typeface="Tahoma" pitchFamily="34" charset="0"/>
                <a:ea typeface="Tahoma" pitchFamily="34" charset="0"/>
                <a:cs typeface="Tahoma" pitchFamily="34" charset="0"/>
              </a:rPr>
              <a:t>uni</a:t>
            </a:r>
            <a:r>
              <a:rPr lang="en-US" sz="1800" dirty="0" smtClean="0">
                <a:solidFill>
                  <a:schemeClr val="tx1"/>
                </a:solidFill>
                <a:latin typeface="Tahoma" pitchFamily="34" charset="0"/>
                <a:ea typeface="Tahoma" pitchFamily="34" charset="0"/>
                <a:cs typeface="Tahoma" pitchFamily="34" charset="0"/>
              </a:rPr>
              <a:t> student.</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1.16. Vocabulary for writing</a:t>
            </a:r>
            <a:r>
              <a:rPr lang="en-US" sz="1200" i="1" dirty="0" smtClean="0">
                <a:solidFill>
                  <a:schemeClr val="bg1"/>
                </a:solidFill>
              </a:rPr>
              <a:t> – 1.17. Real-time writing		        	5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a:t>
            </a:r>
            <a:r>
              <a:rPr lang="en-US" sz="1100" b="1" i="1" dirty="0" smtClean="0">
                <a:solidFill>
                  <a:schemeClr val="bg1"/>
                </a:solidFill>
              </a:rPr>
              <a:t>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19861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500"/>
                                        <p:tgtEl>
                                          <p:spTgt spid="4">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8100"/>
            <a:ext cx="60198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B. Understanding new vocabulary</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152400" y="1168400"/>
            <a:ext cx="8610600" cy="4051300"/>
          </a:xfrm>
        </p:spPr>
        <p:txBody>
          <a:bodyPr>
            <a:normAutofit/>
          </a:bodyPr>
          <a:lstStyle/>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can </a:t>
            </a:r>
            <a:r>
              <a:rPr lang="en-US" sz="1800" b="1" dirty="0" smtClean="0">
                <a:solidFill>
                  <a:schemeClr val="tx1"/>
                </a:solidFill>
                <a:latin typeface="Tahoma" pitchFamily="34" charset="0"/>
                <a:ea typeface="Tahoma" pitchFamily="34" charset="0"/>
                <a:cs typeface="Tahoma" pitchFamily="34" charset="0"/>
              </a:rPr>
              <a:t>apply</a:t>
            </a:r>
            <a:r>
              <a:rPr lang="en-US" sz="1800" dirty="0" smtClean="0">
                <a:solidFill>
                  <a:schemeClr val="tx1"/>
                </a:solidFill>
                <a:latin typeface="Tahoma" pitchFamily="34" charset="0"/>
                <a:ea typeface="Tahoma" pitchFamily="34" charset="0"/>
                <a:cs typeface="Tahoma" pitchFamily="34" charset="0"/>
              </a:rPr>
              <a:t> direct to the </a:t>
            </a:r>
            <a:r>
              <a:rPr lang="en-US" sz="1800" dirty="0" err="1" smtClean="0">
                <a:solidFill>
                  <a:schemeClr val="tx1"/>
                </a:solidFill>
                <a:latin typeface="Tahoma" pitchFamily="34" charset="0"/>
                <a:ea typeface="Tahoma" pitchFamily="34" charset="0"/>
                <a:cs typeface="Tahoma" pitchFamily="34" charset="0"/>
              </a:rPr>
              <a:t>uni</a:t>
            </a:r>
            <a:r>
              <a:rPr lang="en-US" sz="1800" dirty="0" smtClean="0">
                <a:solidFill>
                  <a:schemeClr val="tx1"/>
                </a:solidFill>
                <a:latin typeface="Tahoma" pitchFamily="34" charset="0"/>
                <a:ea typeface="Tahoma" pitchFamily="34" charset="0"/>
                <a:cs typeface="Tahoma" pitchFamily="34" charset="0"/>
              </a:rPr>
              <a:t> of your choice.</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must complete an </a:t>
            </a:r>
            <a:r>
              <a:rPr lang="en-US" sz="1800" b="1" dirty="0" smtClean="0">
                <a:solidFill>
                  <a:schemeClr val="tx1"/>
                </a:solidFill>
                <a:latin typeface="Tahoma" pitchFamily="34" charset="0"/>
                <a:ea typeface="Tahoma" pitchFamily="34" charset="0"/>
                <a:cs typeface="Tahoma" pitchFamily="34" charset="0"/>
              </a:rPr>
              <a:t>application</a:t>
            </a:r>
            <a:r>
              <a:rPr lang="en-US" sz="1800" dirty="0" smtClean="0">
                <a:solidFill>
                  <a:schemeClr val="tx1"/>
                </a:solidFill>
                <a:latin typeface="Tahoma" pitchFamily="34" charset="0"/>
                <a:ea typeface="Tahoma" pitchFamily="34" charset="0"/>
                <a:cs typeface="Tahoma" pitchFamily="34" charset="0"/>
              </a:rPr>
              <a:t> form, in paper or online.</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The form asks for personal </a:t>
            </a:r>
            <a:r>
              <a:rPr lang="en-US" sz="1800" b="1" dirty="0" smtClean="0">
                <a:solidFill>
                  <a:schemeClr val="tx1"/>
                </a:solidFill>
                <a:latin typeface="Tahoma" pitchFamily="34" charset="0"/>
                <a:ea typeface="Tahoma" pitchFamily="34" charset="0"/>
                <a:cs typeface="Tahoma" pitchFamily="34" charset="0"/>
              </a:rPr>
              <a:t>details</a:t>
            </a:r>
            <a:r>
              <a:rPr lang="en-US" sz="1800" dirty="0" smtClean="0">
                <a:solidFill>
                  <a:schemeClr val="tx1"/>
                </a:solidFill>
                <a:latin typeface="Tahoma" pitchFamily="34" charset="0"/>
                <a:ea typeface="Tahoma" pitchFamily="34" charset="0"/>
                <a:cs typeface="Tahoma" pitchFamily="34" charset="0"/>
              </a:rPr>
              <a:t>, such as name and address.</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These details include info about </a:t>
            </a:r>
            <a:r>
              <a:rPr lang="en-US" sz="1800" dirty="0" err="1" smtClean="0">
                <a:solidFill>
                  <a:schemeClr val="tx1"/>
                </a:solidFill>
                <a:latin typeface="Tahoma" pitchFamily="34" charset="0"/>
                <a:ea typeface="Tahoma" pitchFamily="34" charset="0"/>
                <a:cs typeface="Tahoma" pitchFamily="34" charset="0"/>
              </a:rPr>
              <a:t>ur</a:t>
            </a:r>
            <a:r>
              <a:rPr lang="en-US" sz="1800" dirty="0" smtClean="0">
                <a:solidFill>
                  <a:schemeClr val="tx1"/>
                </a:solidFill>
                <a:latin typeface="Tahoma" pitchFamily="34" charset="0"/>
                <a:ea typeface="Tahoma" pitchFamily="34" charset="0"/>
                <a:cs typeface="Tahoma" pitchFamily="34" charset="0"/>
              </a:rPr>
              <a:t> education and </a:t>
            </a:r>
            <a:r>
              <a:rPr lang="en-US" sz="1800" dirty="0" err="1" smtClean="0">
                <a:solidFill>
                  <a:schemeClr val="tx1"/>
                </a:solidFill>
                <a:latin typeface="Tahoma" pitchFamily="34" charset="0"/>
                <a:ea typeface="Tahoma" pitchFamily="34" charset="0"/>
                <a:cs typeface="Tahoma" pitchFamily="34" charset="0"/>
              </a:rPr>
              <a:t>ur</a:t>
            </a:r>
            <a:r>
              <a:rPr lang="en-US" sz="1800" dirty="0" smtClean="0">
                <a:solidFill>
                  <a:schemeClr val="tx1"/>
                </a:solidFill>
                <a:latin typeface="Tahoma" pitchFamily="34" charset="0"/>
                <a:ea typeface="Tahoma" pitchFamily="34" charset="0"/>
                <a:cs typeface="Tahoma" pitchFamily="34" charset="0"/>
              </a:rPr>
              <a:t> </a:t>
            </a:r>
            <a:r>
              <a:rPr lang="en-US" sz="1800" b="1" dirty="0" smtClean="0">
                <a:solidFill>
                  <a:schemeClr val="tx1"/>
                </a:solidFill>
                <a:latin typeface="Tahoma" pitchFamily="34" charset="0"/>
                <a:ea typeface="Tahoma" pitchFamily="34" charset="0"/>
                <a:cs typeface="Tahoma" pitchFamily="34" charset="0"/>
              </a:rPr>
              <a:t>qualifications</a:t>
            </a:r>
            <a:r>
              <a:rPr lang="en-US" sz="1800" dirty="0" smtClean="0">
                <a:solidFill>
                  <a:schemeClr val="tx1"/>
                </a:solidFill>
                <a:latin typeface="Tahoma" pitchFamily="34" charset="0"/>
                <a:ea typeface="Tahoma" pitchFamily="34" charset="0"/>
                <a:cs typeface="Tahoma" pitchFamily="34" charset="0"/>
              </a:rPr>
              <a:t>.</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must demonstrate that your language </a:t>
            </a:r>
            <a:r>
              <a:rPr lang="en-US" sz="1800" b="1" dirty="0" smtClean="0">
                <a:solidFill>
                  <a:schemeClr val="tx1"/>
                </a:solidFill>
                <a:latin typeface="Tahoma" pitchFamily="34" charset="0"/>
                <a:ea typeface="Tahoma" pitchFamily="34" charset="0"/>
                <a:cs typeface="Tahoma" pitchFamily="34" charset="0"/>
              </a:rPr>
              <a:t>level</a:t>
            </a:r>
            <a:r>
              <a:rPr lang="en-US" sz="1800" dirty="0" smtClean="0">
                <a:solidFill>
                  <a:schemeClr val="tx1"/>
                </a:solidFill>
                <a:latin typeface="Tahoma" pitchFamily="34" charset="0"/>
                <a:ea typeface="Tahoma" pitchFamily="34" charset="0"/>
                <a:cs typeface="Tahoma" pitchFamily="34" charset="0"/>
              </a:rPr>
              <a:t> is high enough to take a tertiary course in English.</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must also </a:t>
            </a:r>
            <a:r>
              <a:rPr lang="en-US" sz="1800" b="1" dirty="0" smtClean="0">
                <a:solidFill>
                  <a:schemeClr val="tx1"/>
                </a:solidFill>
                <a:latin typeface="Tahoma" pitchFamily="34" charset="0"/>
                <a:ea typeface="Tahoma" pitchFamily="34" charset="0"/>
                <a:cs typeface="Tahoma" pitchFamily="34" charset="0"/>
              </a:rPr>
              <a:t>complete</a:t>
            </a:r>
            <a:r>
              <a:rPr lang="en-US" sz="1800" dirty="0" smtClean="0">
                <a:solidFill>
                  <a:schemeClr val="tx1"/>
                </a:solidFill>
                <a:latin typeface="Tahoma" pitchFamily="34" charset="0"/>
                <a:ea typeface="Tahoma" pitchFamily="34" charset="0"/>
                <a:cs typeface="Tahoma" pitchFamily="34" charset="0"/>
              </a:rPr>
              <a:t> a Personal Statement.</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This statement tells the </a:t>
            </a:r>
            <a:r>
              <a:rPr lang="en-US" sz="1800" dirty="0" err="1" smtClean="0">
                <a:solidFill>
                  <a:schemeClr val="tx1"/>
                </a:solidFill>
                <a:latin typeface="Tahoma" pitchFamily="34" charset="0"/>
                <a:ea typeface="Tahoma" pitchFamily="34" charset="0"/>
                <a:cs typeface="Tahoma" pitchFamily="34" charset="0"/>
              </a:rPr>
              <a:t>uni</a:t>
            </a:r>
            <a:r>
              <a:rPr lang="en-US" sz="1800" dirty="0" smtClean="0">
                <a:solidFill>
                  <a:schemeClr val="tx1"/>
                </a:solidFill>
                <a:latin typeface="Tahoma" pitchFamily="34" charset="0"/>
                <a:ea typeface="Tahoma" pitchFamily="34" charset="0"/>
                <a:cs typeface="Tahoma" pitchFamily="34" charset="0"/>
              </a:rPr>
              <a:t> </a:t>
            </a:r>
            <a:r>
              <a:rPr lang="en-US" sz="1800" dirty="0" err="1" smtClean="0">
                <a:solidFill>
                  <a:schemeClr val="tx1"/>
                </a:solidFill>
                <a:latin typeface="Tahoma" pitchFamily="34" charset="0"/>
                <a:ea typeface="Tahoma" pitchFamily="34" charset="0"/>
                <a:cs typeface="Tahoma" pitchFamily="34" charset="0"/>
              </a:rPr>
              <a:t>ur</a:t>
            </a:r>
            <a:r>
              <a:rPr lang="en-US" sz="1800" dirty="0" smtClean="0">
                <a:solidFill>
                  <a:schemeClr val="tx1"/>
                </a:solidFill>
                <a:latin typeface="Tahoma" pitchFamily="34" charset="0"/>
                <a:ea typeface="Tahoma" pitchFamily="34" charset="0"/>
                <a:cs typeface="Tahoma" pitchFamily="34" charset="0"/>
              </a:rPr>
              <a:t> reasons for </a:t>
            </a:r>
            <a:r>
              <a:rPr lang="en-US" sz="1800" b="1" dirty="0" smtClean="0">
                <a:solidFill>
                  <a:schemeClr val="tx1"/>
                </a:solidFill>
                <a:latin typeface="Tahoma" pitchFamily="34" charset="0"/>
                <a:ea typeface="Tahoma" pitchFamily="34" charset="0"/>
                <a:cs typeface="Tahoma" pitchFamily="34" charset="0"/>
              </a:rPr>
              <a:t>applying</a:t>
            </a:r>
            <a:r>
              <a:rPr lang="en-US" sz="1800" dirty="0" smtClean="0">
                <a:solidFill>
                  <a:schemeClr val="tx1"/>
                </a:solidFill>
                <a:latin typeface="Tahoma" pitchFamily="34" charset="0"/>
                <a:ea typeface="Tahoma" pitchFamily="34" charset="0"/>
                <a:cs typeface="Tahoma" pitchFamily="34" charset="0"/>
              </a:rPr>
              <a:t> for a particular course.</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must also tell the </a:t>
            </a:r>
            <a:r>
              <a:rPr lang="en-US" sz="1800" dirty="0" err="1" smtClean="0">
                <a:solidFill>
                  <a:schemeClr val="tx1"/>
                </a:solidFill>
                <a:latin typeface="Tahoma" pitchFamily="34" charset="0"/>
                <a:ea typeface="Tahoma" pitchFamily="34" charset="0"/>
                <a:cs typeface="Tahoma" pitchFamily="34" charset="0"/>
              </a:rPr>
              <a:t>uni</a:t>
            </a:r>
            <a:r>
              <a:rPr lang="en-US" sz="1800" dirty="0" smtClean="0">
                <a:solidFill>
                  <a:schemeClr val="tx1"/>
                </a:solidFill>
                <a:latin typeface="Tahoma" pitchFamily="34" charset="0"/>
                <a:ea typeface="Tahoma" pitchFamily="34" charset="0"/>
                <a:cs typeface="Tahoma" pitchFamily="34" charset="0"/>
              </a:rPr>
              <a:t> about any work </a:t>
            </a:r>
            <a:r>
              <a:rPr lang="en-US" sz="1800" b="1" dirty="0" smtClean="0">
                <a:solidFill>
                  <a:schemeClr val="tx1"/>
                </a:solidFill>
                <a:latin typeface="Tahoma" pitchFamily="34" charset="0"/>
                <a:ea typeface="Tahoma" pitchFamily="34" charset="0"/>
                <a:cs typeface="Tahoma" pitchFamily="34" charset="0"/>
              </a:rPr>
              <a:t>experience</a:t>
            </a:r>
            <a:r>
              <a:rPr lang="en-US" sz="1800" dirty="0" smtClean="0">
                <a:solidFill>
                  <a:schemeClr val="tx1"/>
                </a:solidFill>
                <a:latin typeface="Tahoma" pitchFamily="34" charset="0"/>
                <a:ea typeface="Tahoma" pitchFamily="34" charset="0"/>
                <a:cs typeface="Tahoma" pitchFamily="34" charset="0"/>
              </a:rPr>
              <a:t>, full-time or part-time.</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Some admissions officers at </a:t>
            </a:r>
            <a:r>
              <a:rPr lang="en-US" sz="1800" dirty="0" err="1" smtClean="0">
                <a:solidFill>
                  <a:schemeClr val="tx1"/>
                </a:solidFill>
                <a:latin typeface="Tahoma" pitchFamily="34" charset="0"/>
                <a:ea typeface="Tahoma" pitchFamily="34" charset="0"/>
                <a:cs typeface="Tahoma" pitchFamily="34" charset="0"/>
              </a:rPr>
              <a:t>uni</a:t>
            </a:r>
            <a:r>
              <a:rPr lang="en-US" sz="1800" dirty="0" smtClean="0">
                <a:solidFill>
                  <a:schemeClr val="tx1"/>
                </a:solidFill>
                <a:latin typeface="Tahoma" pitchFamily="34" charset="0"/>
                <a:ea typeface="Tahoma" pitchFamily="34" charset="0"/>
                <a:cs typeface="Tahoma" pitchFamily="34" charset="0"/>
              </a:rPr>
              <a:t> want to know about </a:t>
            </a:r>
            <a:r>
              <a:rPr lang="en-US" sz="1800" dirty="0" err="1" smtClean="0">
                <a:solidFill>
                  <a:schemeClr val="tx1"/>
                </a:solidFill>
                <a:latin typeface="Tahoma" pitchFamily="34" charset="0"/>
                <a:ea typeface="Tahoma" pitchFamily="34" charset="0"/>
                <a:cs typeface="Tahoma" pitchFamily="34" charset="0"/>
              </a:rPr>
              <a:t>ur</a:t>
            </a:r>
            <a:r>
              <a:rPr lang="en-US" sz="1800" dirty="0" smtClean="0">
                <a:solidFill>
                  <a:schemeClr val="tx1"/>
                </a:solidFill>
                <a:latin typeface="Tahoma" pitchFamily="34" charset="0"/>
                <a:ea typeface="Tahoma" pitchFamily="34" charset="0"/>
                <a:cs typeface="Tahoma" pitchFamily="34" charset="0"/>
              </a:rPr>
              <a:t> </a:t>
            </a:r>
            <a:r>
              <a:rPr lang="en-US" sz="1800" b="1" dirty="0" smtClean="0">
                <a:solidFill>
                  <a:schemeClr val="tx1"/>
                </a:solidFill>
                <a:latin typeface="Tahoma" pitchFamily="34" charset="0"/>
                <a:ea typeface="Tahoma" pitchFamily="34" charset="0"/>
                <a:cs typeface="Tahoma" pitchFamily="34" charset="0"/>
              </a:rPr>
              <a:t>hobbies</a:t>
            </a:r>
            <a:r>
              <a:rPr lang="en-US" sz="1800" dirty="0" smtClean="0">
                <a:solidFill>
                  <a:schemeClr val="tx1"/>
                </a:solidFill>
                <a:latin typeface="Tahoma" pitchFamily="34" charset="0"/>
                <a:ea typeface="Tahoma" pitchFamily="34" charset="0"/>
                <a:cs typeface="Tahoma" pitchFamily="34" charset="0"/>
              </a:rPr>
              <a:t> and interests.</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must supply the name of a </a:t>
            </a:r>
            <a:r>
              <a:rPr lang="en-US" sz="1800" b="1" dirty="0" smtClean="0">
                <a:solidFill>
                  <a:schemeClr val="tx1"/>
                </a:solidFill>
                <a:latin typeface="Tahoma" pitchFamily="34" charset="0"/>
                <a:ea typeface="Tahoma" pitchFamily="34" charset="0"/>
                <a:cs typeface="Tahoma" pitchFamily="34" charset="0"/>
              </a:rPr>
              <a:t>referee</a:t>
            </a:r>
            <a:r>
              <a:rPr lang="en-US" sz="1800" i="1" dirty="0" smtClean="0">
                <a:solidFill>
                  <a:schemeClr val="tx1"/>
                </a:solidFill>
                <a:latin typeface="Tahoma" pitchFamily="34" charset="0"/>
                <a:ea typeface="Tahoma" pitchFamily="34" charset="0"/>
                <a:cs typeface="Tahoma" pitchFamily="34" charset="0"/>
              </a:rPr>
              <a:t> </a:t>
            </a:r>
            <a:r>
              <a:rPr lang="en-US" sz="1800" dirty="0" smtClean="0">
                <a:solidFill>
                  <a:schemeClr val="tx1"/>
                </a:solidFill>
                <a:latin typeface="Tahoma" pitchFamily="34" charset="0"/>
                <a:ea typeface="Tahoma" pitchFamily="34" charset="0"/>
                <a:cs typeface="Tahoma" pitchFamily="34" charset="0"/>
              </a:rPr>
              <a:t>- a teacher in Kurdistan, e.g. who can write about </a:t>
            </a:r>
            <a:r>
              <a:rPr lang="en-US" sz="1800" dirty="0" err="1" smtClean="0">
                <a:solidFill>
                  <a:schemeClr val="tx1"/>
                </a:solidFill>
                <a:latin typeface="Tahoma" pitchFamily="34" charset="0"/>
                <a:ea typeface="Tahoma" pitchFamily="34" charset="0"/>
                <a:cs typeface="Tahoma" pitchFamily="34" charset="0"/>
              </a:rPr>
              <a:t>ur</a:t>
            </a:r>
            <a:r>
              <a:rPr lang="en-US" sz="1800" dirty="0" smtClean="0">
                <a:solidFill>
                  <a:schemeClr val="tx1"/>
                </a:solidFill>
                <a:latin typeface="Tahoma" pitchFamily="34" charset="0"/>
                <a:ea typeface="Tahoma" pitchFamily="34" charset="0"/>
                <a:cs typeface="Tahoma" pitchFamily="34" charset="0"/>
              </a:rPr>
              <a:t> suitability as a </a:t>
            </a:r>
            <a:r>
              <a:rPr lang="en-US" sz="1800" dirty="0" err="1" smtClean="0">
                <a:solidFill>
                  <a:schemeClr val="tx1"/>
                </a:solidFill>
                <a:latin typeface="Tahoma" pitchFamily="34" charset="0"/>
                <a:ea typeface="Tahoma" pitchFamily="34" charset="0"/>
                <a:cs typeface="Tahoma" pitchFamily="34" charset="0"/>
              </a:rPr>
              <a:t>uni</a:t>
            </a:r>
            <a:r>
              <a:rPr lang="en-US" sz="1800" dirty="0" smtClean="0">
                <a:solidFill>
                  <a:schemeClr val="tx1"/>
                </a:solidFill>
                <a:latin typeface="Tahoma" pitchFamily="34" charset="0"/>
                <a:ea typeface="Tahoma" pitchFamily="34" charset="0"/>
                <a:cs typeface="Tahoma" pitchFamily="34" charset="0"/>
              </a:rPr>
              <a:t> student.</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1.16. Vocabulary for writing</a:t>
            </a:r>
            <a:r>
              <a:rPr lang="en-US" sz="1200" i="1" dirty="0" smtClean="0">
                <a:solidFill>
                  <a:schemeClr val="bg1"/>
                </a:solidFill>
              </a:rPr>
              <a:t> – 1.17. Real-time writing		        	6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a:t>
            </a:r>
            <a:r>
              <a:rPr lang="en-US" sz="1100" b="1" i="1" dirty="0" smtClean="0">
                <a:solidFill>
                  <a:schemeClr val="bg1"/>
                </a:solidFill>
              </a:rPr>
              <a:t>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19861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8100"/>
            <a:ext cx="60198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B. Understanding new vocabulary</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152400" y="1168400"/>
            <a:ext cx="8610600" cy="4051300"/>
          </a:xfrm>
        </p:spPr>
        <p:txBody>
          <a:bodyPr>
            <a:normAutofit/>
          </a:bodyPr>
          <a:lstStyle/>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can </a:t>
            </a:r>
            <a:r>
              <a:rPr lang="en-US" sz="1800" b="1" i="1" dirty="0" smtClean="0">
                <a:solidFill>
                  <a:schemeClr val="tx1"/>
                </a:solidFill>
                <a:latin typeface="Tahoma" pitchFamily="34" charset="0"/>
                <a:ea typeface="Tahoma" pitchFamily="34" charset="0"/>
                <a:cs typeface="Tahoma" pitchFamily="34" charset="0"/>
              </a:rPr>
              <a:t>apply</a:t>
            </a:r>
            <a:r>
              <a:rPr lang="en-US" sz="1800" dirty="0" smtClean="0">
                <a:solidFill>
                  <a:schemeClr val="tx1"/>
                </a:solidFill>
                <a:latin typeface="Tahoma" pitchFamily="34" charset="0"/>
                <a:ea typeface="Tahoma" pitchFamily="34" charset="0"/>
                <a:cs typeface="Tahoma" pitchFamily="34" charset="0"/>
              </a:rPr>
              <a:t> </a:t>
            </a:r>
            <a:r>
              <a:rPr lang="en-US" sz="1800" u="sng" dirty="0" smtClean="0">
                <a:solidFill>
                  <a:schemeClr val="tx1"/>
                </a:solidFill>
                <a:latin typeface="Tahoma" pitchFamily="34" charset="0"/>
                <a:ea typeface="Tahoma" pitchFamily="34" charset="0"/>
                <a:cs typeface="Tahoma" pitchFamily="34" charset="0"/>
              </a:rPr>
              <a:t>direct</a:t>
            </a:r>
            <a:r>
              <a:rPr lang="en-US" sz="1800" dirty="0" smtClean="0">
                <a:solidFill>
                  <a:schemeClr val="tx1"/>
                </a:solidFill>
                <a:latin typeface="Tahoma" pitchFamily="34" charset="0"/>
                <a:ea typeface="Tahoma" pitchFamily="34" charset="0"/>
                <a:cs typeface="Tahoma" pitchFamily="34" charset="0"/>
              </a:rPr>
              <a:t> to the </a:t>
            </a:r>
            <a:r>
              <a:rPr lang="en-US" sz="1800" dirty="0" err="1" smtClean="0">
                <a:solidFill>
                  <a:schemeClr val="tx1"/>
                </a:solidFill>
                <a:latin typeface="Tahoma" pitchFamily="34" charset="0"/>
                <a:ea typeface="Tahoma" pitchFamily="34" charset="0"/>
                <a:cs typeface="Tahoma" pitchFamily="34" charset="0"/>
              </a:rPr>
              <a:t>uni</a:t>
            </a:r>
            <a:r>
              <a:rPr lang="en-US" sz="1800" dirty="0" smtClean="0">
                <a:solidFill>
                  <a:schemeClr val="tx1"/>
                </a:solidFill>
                <a:latin typeface="Tahoma" pitchFamily="34" charset="0"/>
                <a:ea typeface="Tahoma" pitchFamily="34" charset="0"/>
                <a:cs typeface="Tahoma" pitchFamily="34" charset="0"/>
              </a:rPr>
              <a:t> of your choice. </a:t>
            </a:r>
            <a:r>
              <a:rPr lang="en-US" sz="1800" b="1" dirty="0" smtClean="0">
                <a:solidFill>
                  <a:schemeClr val="tx1"/>
                </a:solidFill>
                <a:latin typeface="Tahoma" pitchFamily="34" charset="0"/>
                <a:ea typeface="Tahoma" pitchFamily="34" charset="0"/>
                <a:cs typeface="Tahoma" pitchFamily="34" charset="0"/>
              </a:rPr>
              <a:t>(word class?)</a:t>
            </a:r>
          </a:p>
          <a:p>
            <a:pPr marL="120650" indent="-120650" algn="l">
              <a:buAutoNum type="arabicPeriod"/>
            </a:pPr>
            <a:r>
              <a:rPr lang="en-US" sz="1800" dirty="0" smtClean="0">
                <a:solidFill>
                  <a:schemeClr val="accent1">
                    <a:lumMod val="40000"/>
                    <a:lumOff val="60000"/>
                  </a:schemeClr>
                </a:solidFill>
                <a:latin typeface="Tahoma" pitchFamily="34" charset="0"/>
                <a:ea typeface="Tahoma" pitchFamily="34" charset="0"/>
                <a:cs typeface="Tahoma" pitchFamily="34" charset="0"/>
              </a:rPr>
              <a:t>You must complete an </a:t>
            </a:r>
            <a:r>
              <a:rPr lang="en-US" sz="1800" b="1" dirty="0" smtClean="0">
                <a:solidFill>
                  <a:schemeClr val="accent1">
                    <a:lumMod val="40000"/>
                    <a:lumOff val="60000"/>
                  </a:schemeClr>
                </a:solidFill>
                <a:latin typeface="Tahoma" pitchFamily="34" charset="0"/>
                <a:ea typeface="Tahoma" pitchFamily="34" charset="0"/>
                <a:cs typeface="Tahoma" pitchFamily="34" charset="0"/>
              </a:rPr>
              <a:t>application</a:t>
            </a:r>
            <a:r>
              <a:rPr lang="en-US" sz="1800" dirty="0" smtClean="0">
                <a:solidFill>
                  <a:schemeClr val="accent1">
                    <a:lumMod val="40000"/>
                    <a:lumOff val="60000"/>
                  </a:schemeClr>
                </a:solidFill>
                <a:latin typeface="Tahoma" pitchFamily="34" charset="0"/>
                <a:ea typeface="Tahoma" pitchFamily="34" charset="0"/>
                <a:cs typeface="Tahoma" pitchFamily="34" charset="0"/>
              </a:rPr>
              <a:t> form, in paper or online.</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The form asks for personal </a:t>
            </a:r>
            <a:r>
              <a:rPr lang="en-US" sz="1800" b="1" dirty="0" smtClean="0">
                <a:solidFill>
                  <a:schemeClr val="tx1"/>
                </a:solidFill>
                <a:latin typeface="Tahoma" pitchFamily="34" charset="0"/>
                <a:ea typeface="Tahoma" pitchFamily="34" charset="0"/>
                <a:cs typeface="Tahoma" pitchFamily="34" charset="0"/>
              </a:rPr>
              <a:t>details</a:t>
            </a:r>
            <a:r>
              <a:rPr lang="en-US" sz="1800" dirty="0" smtClean="0">
                <a:solidFill>
                  <a:schemeClr val="tx1"/>
                </a:solidFill>
                <a:latin typeface="Tahoma" pitchFamily="34" charset="0"/>
                <a:ea typeface="Tahoma" pitchFamily="34" charset="0"/>
                <a:cs typeface="Tahoma" pitchFamily="34" charset="0"/>
              </a:rPr>
              <a:t>, such as name and address. </a:t>
            </a:r>
            <a:r>
              <a:rPr lang="en-US" sz="1800" b="1" dirty="0" smtClean="0">
                <a:solidFill>
                  <a:schemeClr val="tx1"/>
                </a:solidFill>
                <a:latin typeface="Tahoma" pitchFamily="34" charset="0"/>
                <a:ea typeface="Tahoma" pitchFamily="34" charset="0"/>
                <a:cs typeface="Tahoma" pitchFamily="34" charset="0"/>
              </a:rPr>
              <a:t>(object?)</a:t>
            </a:r>
          </a:p>
          <a:p>
            <a:pPr marL="120650" indent="-120650" algn="l">
              <a:buAutoNum type="arabicPeriod"/>
            </a:pPr>
            <a:r>
              <a:rPr lang="en-US" sz="1800" dirty="0" smtClean="0">
                <a:solidFill>
                  <a:schemeClr val="accent1">
                    <a:lumMod val="40000"/>
                    <a:lumOff val="60000"/>
                  </a:schemeClr>
                </a:solidFill>
                <a:latin typeface="Tahoma" pitchFamily="34" charset="0"/>
                <a:ea typeface="Tahoma" pitchFamily="34" charset="0"/>
                <a:cs typeface="Tahoma" pitchFamily="34" charset="0"/>
              </a:rPr>
              <a:t>These details include info about </a:t>
            </a:r>
            <a:r>
              <a:rPr lang="en-US" sz="1800" dirty="0" err="1" smtClean="0">
                <a:solidFill>
                  <a:schemeClr val="accent1">
                    <a:lumMod val="40000"/>
                    <a:lumOff val="60000"/>
                  </a:schemeClr>
                </a:solidFill>
                <a:latin typeface="Tahoma" pitchFamily="34" charset="0"/>
                <a:ea typeface="Tahoma" pitchFamily="34" charset="0"/>
                <a:cs typeface="Tahoma" pitchFamily="34" charset="0"/>
              </a:rPr>
              <a:t>ur</a:t>
            </a:r>
            <a:r>
              <a:rPr lang="en-US" sz="1800" dirty="0" smtClean="0">
                <a:solidFill>
                  <a:schemeClr val="accent1">
                    <a:lumMod val="40000"/>
                    <a:lumOff val="60000"/>
                  </a:schemeClr>
                </a:solidFill>
                <a:latin typeface="Tahoma" pitchFamily="34" charset="0"/>
                <a:ea typeface="Tahoma" pitchFamily="34" charset="0"/>
                <a:cs typeface="Tahoma" pitchFamily="34" charset="0"/>
              </a:rPr>
              <a:t> education and </a:t>
            </a:r>
            <a:r>
              <a:rPr lang="en-US" sz="1800" dirty="0" err="1" smtClean="0">
                <a:solidFill>
                  <a:schemeClr val="accent1">
                    <a:lumMod val="40000"/>
                    <a:lumOff val="60000"/>
                  </a:schemeClr>
                </a:solidFill>
                <a:latin typeface="Tahoma" pitchFamily="34" charset="0"/>
                <a:ea typeface="Tahoma" pitchFamily="34" charset="0"/>
                <a:cs typeface="Tahoma" pitchFamily="34" charset="0"/>
              </a:rPr>
              <a:t>ur</a:t>
            </a:r>
            <a:r>
              <a:rPr lang="en-US" sz="1800" dirty="0" smtClean="0">
                <a:solidFill>
                  <a:schemeClr val="accent1">
                    <a:lumMod val="40000"/>
                    <a:lumOff val="60000"/>
                  </a:schemeClr>
                </a:solidFill>
                <a:latin typeface="Tahoma" pitchFamily="34" charset="0"/>
                <a:ea typeface="Tahoma" pitchFamily="34" charset="0"/>
                <a:cs typeface="Tahoma" pitchFamily="34" charset="0"/>
              </a:rPr>
              <a:t> </a:t>
            </a:r>
            <a:r>
              <a:rPr lang="en-US" sz="1800" b="1" dirty="0" smtClean="0">
                <a:solidFill>
                  <a:schemeClr val="accent1">
                    <a:lumMod val="40000"/>
                    <a:lumOff val="60000"/>
                  </a:schemeClr>
                </a:solidFill>
                <a:latin typeface="Tahoma" pitchFamily="34" charset="0"/>
                <a:ea typeface="Tahoma" pitchFamily="34" charset="0"/>
                <a:cs typeface="Tahoma" pitchFamily="34" charset="0"/>
              </a:rPr>
              <a:t>qualifications</a:t>
            </a:r>
            <a:r>
              <a:rPr lang="en-US" sz="1800" dirty="0" smtClean="0">
                <a:solidFill>
                  <a:schemeClr val="accent1">
                    <a:lumMod val="40000"/>
                    <a:lumOff val="60000"/>
                  </a:schemeClr>
                </a:solidFill>
                <a:latin typeface="Tahoma" pitchFamily="34" charset="0"/>
                <a:ea typeface="Tahoma" pitchFamily="34" charset="0"/>
                <a:cs typeface="Tahoma" pitchFamily="34" charset="0"/>
              </a:rPr>
              <a:t>.</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must demonstrate that your language </a:t>
            </a:r>
            <a:r>
              <a:rPr lang="en-US" sz="1800" b="1" dirty="0" smtClean="0">
                <a:solidFill>
                  <a:schemeClr val="tx1"/>
                </a:solidFill>
                <a:latin typeface="Tahoma" pitchFamily="34" charset="0"/>
                <a:ea typeface="Tahoma" pitchFamily="34" charset="0"/>
                <a:cs typeface="Tahoma" pitchFamily="34" charset="0"/>
              </a:rPr>
              <a:t>level</a:t>
            </a:r>
            <a:r>
              <a:rPr lang="en-US" sz="1800" dirty="0" smtClean="0">
                <a:solidFill>
                  <a:schemeClr val="tx1"/>
                </a:solidFill>
                <a:latin typeface="Tahoma" pitchFamily="34" charset="0"/>
                <a:ea typeface="Tahoma" pitchFamily="34" charset="0"/>
                <a:cs typeface="Tahoma" pitchFamily="34" charset="0"/>
              </a:rPr>
              <a:t> is high enough to take a tertiary course in English. </a:t>
            </a:r>
            <a:r>
              <a:rPr lang="en-US" sz="1800" b="1" dirty="0" smtClean="0">
                <a:solidFill>
                  <a:schemeClr val="tx1"/>
                </a:solidFill>
                <a:latin typeface="Tahoma" pitchFamily="34" charset="0"/>
                <a:ea typeface="Tahoma" pitchFamily="34" charset="0"/>
                <a:cs typeface="Tahoma" pitchFamily="34" charset="0"/>
              </a:rPr>
              <a:t>(Main verb? Object? Complement?)</a:t>
            </a:r>
          </a:p>
          <a:p>
            <a:pPr marL="120650" indent="-120650" algn="l">
              <a:buAutoNum type="arabicPeriod"/>
            </a:pPr>
            <a:r>
              <a:rPr lang="en-US" sz="1800" dirty="0" smtClean="0">
                <a:solidFill>
                  <a:schemeClr val="tx1"/>
                </a:solidFill>
                <a:latin typeface="Tahoma" pitchFamily="34" charset="0"/>
                <a:ea typeface="Tahoma" pitchFamily="34" charset="0"/>
                <a:cs typeface="Tahoma" pitchFamily="34" charset="0"/>
              </a:rPr>
              <a:t>You must </a:t>
            </a:r>
            <a:r>
              <a:rPr lang="en-US" sz="1800" b="1" u="sng" dirty="0" smtClean="0">
                <a:solidFill>
                  <a:schemeClr val="tx1"/>
                </a:solidFill>
                <a:latin typeface="Tahoma" pitchFamily="34" charset="0"/>
                <a:ea typeface="Tahoma" pitchFamily="34" charset="0"/>
                <a:cs typeface="Tahoma" pitchFamily="34" charset="0"/>
              </a:rPr>
              <a:t>also</a:t>
            </a:r>
            <a:r>
              <a:rPr lang="en-US" sz="1800" dirty="0" smtClean="0">
                <a:solidFill>
                  <a:schemeClr val="tx1"/>
                </a:solidFill>
                <a:latin typeface="Tahoma" pitchFamily="34" charset="0"/>
                <a:ea typeface="Tahoma" pitchFamily="34" charset="0"/>
                <a:cs typeface="Tahoma" pitchFamily="34" charset="0"/>
              </a:rPr>
              <a:t> </a:t>
            </a:r>
            <a:r>
              <a:rPr lang="en-US" sz="1800" i="1" dirty="0" smtClean="0">
                <a:solidFill>
                  <a:schemeClr val="tx1"/>
                </a:solidFill>
                <a:latin typeface="Tahoma" pitchFamily="34" charset="0"/>
                <a:ea typeface="Tahoma" pitchFamily="34" charset="0"/>
                <a:cs typeface="Tahoma" pitchFamily="34" charset="0"/>
              </a:rPr>
              <a:t>complete</a:t>
            </a:r>
            <a:r>
              <a:rPr lang="en-US" sz="1800" dirty="0" smtClean="0">
                <a:solidFill>
                  <a:schemeClr val="tx1"/>
                </a:solidFill>
                <a:latin typeface="Tahoma" pitchFamily="34" charset="0"/>
                <a:ea typeface="Tahoma" pitchFamily="34" charset="0"/>
                <a:cs typeface="Tahoma" pitchFamily="34" charset="0"/>
              </a:rPr>
              <a:t> a Personal Statement. </a:t>
            </a:r>
            <a:r>
              <a:rPr lang="en-US" sz="1800" b="1" dirty="0" smtClean="0">
                <a:solidFill>
                  <a:schemeClr val="tx1"/>
                </a:solidFill>
                <a:latin typeface="Tahoma" pitchFamily="34" charset="0"/>
                <a:ea typeface="Tahoma" pitchFamily="34" charset="0"/>
                <a:cs typeface="Tahoma" pitchFamily="34" charset="0"/>
              </a:rPr>
              <a:t>(word class?)</a:t>
            </a:r>
          </a:p>
          <a:p>
            <a:pPr marL="120650" indent="-120650" algn="l">
              <a:buAutoNum type="arabicPeriod"/>
            </a:pPr>
            <a:r>
              <a:rPr lang="en-US" sz="1800" dirty="0" smtClean="0">
                <a:solidFill>
                  <a:schemeClr val="accent1">
                    <a:lumMod val="40000"/>
                    <a:lumOff val="60000"/>
                  </a:schemeClr>
                </a:solidFill>
                <a:latin typeface="Tahoma" pitchFamily="34" charset="0"/>
                <a:ea typeface="Tahoma" pitchFamily="34" charset="0"/>
                <a:cs typeface="Tahoma" pitchFamily="34" charset="0"/>
              </a:rPr>
              <a:t>This statement tells the </a:t>
            </a:r>
            <a:r>
              <a:rPr lang="en-US" sz="1800" dirty="0" err="1" smtClean="0">
                <a:solidFill>
                  <a:schemeClr val="accent1">
                    <a:lumMod val="40000"/>
                    <a:lumOff val="60000"/>
                  </a:schemeClr>
                </a:solidFill>
                <a:latin typeface="Tahoma" pitchFamily="34" charset="0"/>
                <a:ea typeface="Tahoma" pitchFamily="34" charset="0"/>
                <a:cs typeface="Tahoma" pitchFamily="34" charset="0"/>
              </a:rPr>
              <a:t>uni</a:t>
            </a:r>
            <a:r>
              <a:rPr lang="en-US" sz="1800" dirty="0" smtClean="0">
                <a:solidFill>
                  <a:schemeClr val="accent1">
                    <a:lumMod val="40000"/>
                    <a:lumOff val="60000"/>
                  </a:schemeClr>
                </a:solidFill>
                <a:latin typeface="Tahoma" pitchFamily="34" charset="0"/>
                <a:ea typeface="Tahoma" pitchFamily="34" charset="0"/>
                <a:cs typeface="Tahoma" pitchFamily="34" charset="0"/>
              </a:rPr>
              <a:t> </a:t>
            </a:r>
            <a:r>
              <a:rPr lang="en-US" sz="1800" dirty="0" err="1" smtClean="0">
                <a:solidFill>
                  <a:schemeClr val="accent1">
                    <a:lumMod val="40000"/>
                    <a:lumOff val="60000"/>
                  </a:schemeClr>
                </a:solidFill>
                <a:latin typeface="Tahoma" pitchFamily="34" charset="0"/>
                <a:ea typeface="Tahoma" pitchFamily="34" charset="0"/>
                <a:cs typeface="Tahoma" pitchFamily="34" charset="0"/>
              </a:rPr>
              <a:t>ur</a:t>
            </a:r>
            <a:r>
              <a:rPr lang="en-US" sz="1800" dirty="0" smtClean="0">
                <a:solidFill>
                  <a:schemeClr val="accent1">
                    <a:lumMod val="40000"/>
                    <a:lumOff val="60000"/>
                  </a:schemeClr>
                </a:solidFill>
                <a:latin typeface="Tahoma" pitchFamily="34" charset="0"/>
                <a:ea typeface="Tahoma" pitchFamily="34" charset="0"/>
                <a:cs typeface="Tahoma" pitchFamily="34" charset="0"/>
              </a:rPr>
              <a:t> reasons for </a:t>
            </a:r>
            <a:r>
              <a:rPr lang="en-US" sz="1800" b="1" dirty="0" smtClean="0">
                <a:solidFill>
                  <a:schemeClr val="accent1">
                    <a:lumMod val="40000"/>
                    <a:lumOff val="60000"/>
                  </a:schemeClr>
                </a:solidFill>
                <a:latin typeface="Tahoma" pitchFamily="34" charset="0"/>
                <a:ea typeface="Tahoma" pitchFamily="34" charset="0"/>
                <a:cs typeface="Tahoma" pitchFamily="34" charset="0"/>
              </a:rPr>
              <a:t>applying</a:t>
            </a:r>
            <a:r>
              <a:rPr lang="en-US" sz="1800" dirty="0" smtClean="0">
                <a:solidFill>
                  <a:schemeClr val="accent1">
                    <a:lumMod val="40000"/>
                    <a:lumOff val="60000"/>
                  </a:schemeClr>
                </a:solidFill>
                <a:latin typeface="Tahoma" pitchFamily="34" charset="0"/>
                <a:ea typeface="Tahoma" pitchFamily="34" charset="0"/>
                <a:cs typeface="Tahoma" pitchFamily="34" charset="0"/>
              </a:rPr>
              <a:t> for a particular course.</a:t>
            </a:r>
          </a:p>
          <a:p>
            <a:pPr marL="120650" indent="-120650" algn="l">
              <a:buAutoNum type="arabicPeriod"/>
            </a:pPr>
            <a:r>
              <a:rPr lang="en-US" sz="1800" dirty="0" smtClean="0">
                <a:solidFill>
                  <a:schemeClr val="accent1">
                    <a:lumMod val="40000"/>
                    <a:lumOff val="60000"/>
                  </a:schemeClr>
                </a:solidFill>
                <a:latin typeface="Tahoma" pitchFamily="34" charset="0"/>
                <a:ea typeface="Tahoma" pitchFamily="34" charset="0"/>
                <a:cs typeface="Tahoma" pitchFamily="34" charset="0"/>
              </a:rPr>
              <a:t>You must also tell the </a:t>
            </a:r>
            <a:r>
              <a:rPr lang="en-US" sz="1800" dirty="0" err="1" smtClean="0">
                <a:solidFill>
                  <a:schemeClr val="accent1">
                    <a:lumMod val="40000"/>
                    <a:lumOff val="60000"/>
                  </a:schemeClr>
                </a:solidFill>
                <a:latin typeface="Tahoma" pitchFamily="34" charset="0"/>
                <a:ea typeface="Tahoma" pitchFamily="34" charset="0"/>
                <a:cs typeface="Tahoma" pitchFamily="34" charset="0"/>
              </a:rPr>
              <a:t>uni</a:t>
            </a:r>
            <a:r>
              <a:rPr lang="en-US" sz="1800" dirty="0" smtClean="0">
                <a:solidFill>
                  <a:schemeClr val="accent1">
                    <a:lumMod val="40000"/>
                    <a:lumOff val="60000"/>
                  </a:schemeClr>
                </a:solidFill>
                <a:latin typeface="Tahoma" pitchFamily="34" charset="0"/>
                <a:ea typeface="Tahoma" pitchFamily="34" charset="0"/>
                <a:cs typeface="Tahoma" pitchFamily="34" charset="0"/>
              </a:rPr>
              <a:t> about any work </a:t>
            </a:r>
            <a:r>
              <a:rPr lang="en-US" sz="1800" b="1" dirty="0" smtClean="0">
                <a:solidFill>
                  <a:schemeClr val="accent1">
                    <a:lumMod val="40000"/>
                    <a:lumOff val="60000"/>
                  </a:schemeClr>
                </a:solidFill>
                <a:latin typeface="Tahoma" pitchFamily="34" charset="0"/>
                <a:ea typeface="Tahoma" pitchFamily="34" charset="0"/>
                <a:cs typeface="Tahoma" pitchFamily="34" charset="0"/>
              </a:rPr>
              <a:t>experience</a:t>
            </a:r>
            <a:r>
              <a:rPr lang="en-US" sz="1800" dirty="0" smtClean="0">
                <a:solidFill>
                  <a:schemeClr val="accent1">
                    <a:lumMod val="40000"/>
                    <a:lumOff val="60000"/>
                  </a:schemeClr>
                </a:solidFill>
                <a:latin typeface="Tahoma" pitchFamily="34" charset="0"/>
                <a:ea typeface="Tahoma" pitchFamily="34" charset="0"/>
                <a:cs typeface="Tahoma" pitchFamily="34" charset="0"/>
              </a:rPr>
              <a:t>, full-time or part-time.</a:t>
            </a:r>
          </a:p>
          <a:p>
            <a:pPr marL="120650" indent="-120650" algn="l">
              <a:buAutoNum type="arabicPeriod"/>
            </a:pPr>
            <a:r>
              <a:rPr lang="en-US" sz="1800" dirty="0" smtClean="0">
                <a:solidFill>
                  <a:schemeClr val="accent1">
                    <a:lumMod val="40000"/>
                    <a:lumOff val="60000"/>
                  </a:schemeClr>
                </a:solidFill>
                <a:latin typeface="Tahoma" pitchFamily="34" charset="0"/>
                <a:ea typeface="Tahoma" pitchFamily="34" charset="0"/>
                <a:cs typeface="Tahoma" pitchFamily="34" charset="0"/>
              </a:rPr>
              <a:t>Some admissions officers at </a:t>
            </a:r>
            <a:r>
              <a:rPr lang="en-US" sz="1800" dirty="0" err="1" smtClean="0">
                <a:solidFill>
                  <a:schemeClr val="accent1">
                    <a:lumMod val="40000"/>
                    <a:lumOff val="60000"/>
                  </a:schemeClr>
                </a:solidFill>
                <a:latin typeface="Tahoma" pitchFamily="34" charset="0"/>
                <a:ea typeface="Tahoma" pitchFamily="34" charset="0"/>
                <a:cs typeface="Tahoma" pitchFamily="34" charset="0"/>
              </a:rPr>
              <a:t>uni</a:t>
            </a:r>
            <a:r>
              <a:rPr lang="en-US" sz="1800" dirty="0" smtClean="0">
                <a:solidFill>
                  <a:schemeClr val="accent1">
                    <a:lumMod val="40000"/>
                    <a:lumOff val="60000"/>
                  </a:schemeClr>
                </a:solidFill>
                <a:latin typeface="Tahoma" pitchFamily="34" charset="0"/>
                <a:ea typeface="Tahoma" pitchFamily="34" charset="0"/>
                <a:cs typeface="Tahoma" pitchFamily="34" charset="0"/>
              </a:rPr>
              <a:t> want to know about </a:t>
            </a:r>
            <a:r>
              <a:rPr lang="en-US" sz="1800" dirty="0" err="1" smtClean="0">
                <a:solidFill>
                  <a:schemeClr val="accent1">
                    <a:lumMod val="40000"/>
                    <a:lumOff val="60000"/>
                  </a:schemeClr>
                </a:solidFill>
                <a:latin typeface="Tahoma" pitchFamily="34" charset="0"/>
                <a:ea typeface="Tahoma" pitchFamily="34" charset="0"/>
                <a:cs typeface="Tahoma" pitchFamily="34" charset="0"/>
              </a:rPr>
              <a:t>ur</a:t>
            </a:r>
            <a:r>
              <a:rPr lang="en-US" sz="1800" dirty="0" smtClean="0">
                <a:solidFill>
                  <a:schemeClr val="accent1">
                    <a:lumMod val="40000"/>
                    <a:lumOff val="60000"/>
                  </a:schemeClr>
                </a:solidFill>
                <a:latin typeface="Tahoma" pitchFamily="34" charset="0"/>
                <a:ea typeface="Tahoma" pitchFamily="34" charset="0"/>
                <a:cs typeface="Tahoma" pitchFamily="34" charset="0"/>
              </a:rPr>
              <a:t> </a:t>
            </a:r>
            <a:r>
              <a:rPr lang="en-US" sz="1800" b="1" dirty="0" smtClean="0">
                <a:solidFill>
                  <a:schemeClr val="accent1">
                    <a:lumMod val="40000"/>
                    <a:lumOff val="60000"/>
                  </a:schemeClr>
                </a:solidFill>
                <a:latin typeface="Tahoma" pitchFamily="34" charset="0"/>
                <a:ea typeface="Tahoma" pitchFamily="34" charset="0"/>
                <a:cs typeface="Tahoma" pitchFamily="34" charset="0"/>
              </a:rPr>
              <a:t>hobbies</a:t>
            </a:r>
            <a:r>
              <a:rPr lang="en-US" sz="1800" dirty="0" smtClean="0">
                <a:solidFill>
                  <a:schemeClr val="accent1">
                    <a:lumMod val="40000"/>
                    <a:lumOff val="60000"/>
                  </a:schemeClr>
                </a:solidFill>
                <a:latin typeface="Tahoma" pitchFamily="34" charset="0"/>
                <a:ea typeface="Tahoma" pitchFamily="34" charset="0"/>
                <a:cs typeface="Tahoma" pitchFamily="34" charset="0"/>
              </a:rPr>
              <a:t> and interests.</a:t>
            </a:r>
          </a:p>
          <a:p>
            <a:pPr marL="120650" indent="-120650" algn="l">
              <a:buAutoNum type="arabicPeriod"/>
            </a:pPr>
            <a:r>
              <a:rPr lang="en-US" sz="1800" dirty="0" smtClean="0">
                <a:solidFill>
                  <a:schemeClr val="accent1">
                    <a:lumMod val="40000"/>
                    <a:lumOff val="60000"/>
                  </a:schemeClr>
                </a:solidFill>
                <a:latin typeface="Tahoma" pitchFamily="34" charset="0"/>
                <a:ea typeface="Tahoma" pitchFamily="34" charset="0"/>
                <a:cs typeface="Tahoma" pitchFamily="34" charset="0"/>
              </a:rPr>
              <a:t>You must supply the name of a </a:t>
            </a:r>
            <a:r>
              <a:rPr lang="en-US" sz="1800" b="1" dirty="0" smtClean="0">
                <a:solidFill>
                  <a:schemeClr val="accent1">
                    <a:lumMod val="40000"/>
                    <a:lumOff val="60000"/>
                  </a:schemeClr>
                </a:solidFill>
                <a:latin typeface="Tahoma" pitchFamily="34" charset="0"/>
                <a:ea typeface="Tahoma" pitchFamily="34" charset="0"/>
                <a:cs typeface="Tahoma" pitchFamily="34" charset="0"/>
              </a:rPr>
              <a:t>referee</a:t>
            </a:r>
            <a:r>
              <a:rPr lang="en-US" sz="1800" i="1" dirty="0" smtClean="0">
                <a:solidFill>
                  <a:schemeClr val="accent1">
                    <a:lumMod val="40000"/>
                    <a:lumOff val="60000"/>
                  </a:schemeClr>
                </a:solidFill>
                <a:latin typeface="Tahoma" pitchFamily="34" charset="0"/>
                <a:ea typeface="Tahoma" pitchFamily="34" charset="0"/>
                <a:cs typeface="Tahoma" pitchFamily="34" charset="0"/>
              </a:rPr>
              <a:t> </a:t>
            </a:r>
            <a:r>
              <a:rPr lang="en-US" sz="1800" dirty="0" smtClean="0">
                <a:solidFill>
                  <a:schemeClr val="accent1">
                    <a:lumMod val="40000"/>
                    <a:lumOff val="60000"/>
                  </a:schemeClr>
                </a:solidFill>
                <a:latin typeface="Tahoma" pitchFamily="34" charset="0"/>
                <a:ea typeface="Tahoma" pitchFamily="34" charset="0"/>
                <a:cs typeface="Tahoma" pitchFamily="34" charset="0"/>
              </a:rPr>
              <a:t>- a teacher in Kurdistan, e.g. who can write about </a:t>
            </a:r>
            <a:r>
              <a:rPr lang="en-US" sz="1800" dirty="0" err="1" smtClean="0">
                <a:solidFill>
                  <a:schemeClr val="accent1">
                    <a:lumMod val="40000"/>
                    <a:lumOff val="60000"/>
                  </a:schemeClr>
                </a:solidFill>
                <a:latin typeface="Tahoma" pitchFamily="34" charset="0"/>
                <a:ea typeface="Tahoma" pitchFamily="34" charset="0"/>
                <a:cs typeface="Tahoma" pitchFamily="34" charset="0"/>
              </a:rPr>
              <a:t>ur</a:t>
            </a:r>
            <a:r>
              <a:rPr lang="en-US" sz="1800" dirty="0" smtClean="0">
                <a:solidFill>
                  <a:schemeClr val="accent1">
                    <a:lumMod val="40000"/>
                    <a:lumOff val="60000"/>
                  </a:schemeClr>
                </a:solidFill>
                <a:latin typeface="Tahoma" pitchFamily="34" charset="0"/>
                <a:ea typeface="Tahoma" pitchFamily="34" charset="0"/>
                <a:cs typeface="Tahoma" pitchFamily="34" charset="0"/>
              </a:rPr>
              <a:t> suitability as a </a:t>
            </a:r>
            <a:r>
              <a:rPr lang="en-US" sz="1800" dirty="0" err="1" smtClean="0">
                <a:solidFill>
                  <a:schemeClr val="accent1">
                    <a:lumMod val="40000"/>
                    <a:lumOff val="60000"/>
                  </a:schemeClr>
                </a:solidFill>
                <a:latin typeface="Tahoma" pitchFamily="34" charset="0"/>
                <a:ea typeface="Tahoma" pitchFamily="34" charset="0"/>
                <a:cs typeface="Tahoma" pitchFamily="34" charset="0"/>
              </a:rPr>
              <a:t>uni</a:t>
            </a:r>
            <a:r>
              <a:rPr lang="en-US" sz="1800" dirty="0" smtClean="0">
                <a:solidFill>
                  <a:schemeClr val="accent1">
                    <a:lumMod val="40000"/>
                    <a:lumOff val="60000"/>
                  </a:schemeClr>
                </a:solidFill>
                <a:latin typeface="Tahoma" pitchFamily="34" charset="0"/>
                <a:ea typeface="Tahoma" pitchFamily="34" charset="0"/>
                <a:cs typeface="Tahoma" pitchFamily="34" charset="0"/>
              </a:rPr>
              <a:t> student.</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1.16. Vocabulary for writing</a:t>
            </a:r>
            <a:r>
              <a:rPr lang="en-US" sz="1200" i="1" dirty="0" smtClean="0">
                <a:solidFill>
                  <a:schemeClr val="bg1"/>
                </a:solidFill>
              </a:rPr>
              <a:t> – 1.17. Real-time writing		        	6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a:t>
            </a:r>
            <a:r>
              <a:rPr lang="en-US" sz="1100" b="1" i="1" dirty="0" smtClean="0">
                <a:solidFill>
                  <a:schemeClr val="bg1"/>
                </a:solidFill>
              </a:rPr>
              <a:t>Understanding new vocabulary </a:t>
            </a:r>
            <a:r>
              <a:rPr lang="en-US" sz="1100" i="1" dirty="0">
                <a:solidFill>
                  <a:schemeClr val="bg1"/>
                </a:solidFill>
              </a:rPr>
              <a:t>– </a:t>
            </a:r>
            <a:r>
              <a:rPr lang="en-US" sz="1100"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19861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8100"/>
            <a:ext cx="60198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C. Developing independent learning</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533400" y="1168400"/>
            <a:ext cx="8229600" cy="4051300"/>
          </a:xfrm>
        </p:spPr>
        <p:txBody>
          <a:bodyPr>
            <a:normAutofit/>
          </a:bodyPr>
          <a:lstStyle/>
          <a:p>
            <a:pPr algn="l"/>
            <a:r>
              <a:rPr lang="en-US" sz="2400" dirty="0" smtClean="0">
                <a:solidFill>
                  <a:schemeClr val="tx1"/>
                </a:solidFill>
                <a:latin typeface="Tahoma" pitchFamily="34" charset="0"/>
                <a:ea typeface="Tahoma" pitchFamily="34" charset="0"/>
                <a:cs typeface="Tahoma" pitchFamily="34" charset="0"/>
              </a:rPr>
              <a:t>What is Root?</a:t>
            </a:r>
          </a:p>
          <a:p>
            <a:pPr indent="396875" algn="l"/>
            <a:endParaRPr lang="en-US" sz="2400" dirty="0" smtClean="0">
              <a:solidFill>
                <a:schemeClr val="tx1"/>
              </a:solidFill>
              <a:latin typeface="Tahoma" pitchFamily="34" charset="0"/>
              <a:ea typeface="Tahoma" pitchFamily="34" charset="0"/>
              <a:cs typeface="Tahoma" pitchFamily="34" charset="0"/>
            </a:endParaRPr>
          </a:p>
          <a:p>
            <a:pPr indent="52388" algn="l"/>
            <a:r>
              <a:rPr lang="en-US" sz="2400" dirty="0" smtClean="0">
                <a:solidFill>
                  <a:schemeClr val="tx1"/>
                </a:solidFill>
                <a:latin typeface="Tahoma" pitchFamily="34" charset="0"/>
                <a:ea typeface="Tahoma" pitchFamily="34" charset="0"/>
                <a:cs typeface="Tahoma" pitchFamily="34" charset="0"/>
              </a:rPr>
              <a:t>It is a technical word in language studies. It means the basic word for a group. For example, </a:t>
            </a:r>
            <a:r>
              <a:rPr lang="en-US" sz="2400" b="1" dirty="0" smtClean="0">
                <a:solidFill>
                  <a:schemeClr val="tx1"/>
                </a:solidFill>
                <a:latin typeface="Tahoma" pitchFamily="34" charset="0"/>
                <a:ea typeface="Tahoma" pitchFamily="34" charset="0"/>
                <a:cs typeface="Tahoma" pitchFamily="34" charset="0"/>
              </a:rPr>
              <a:t>science</a:t>
            </a:r>
            <a:r>
              <a:rPr lang="en-US" sz="2400" dirty="0" smtClean="0">
                <a:solidFill>
                  <a:schemeClr val="tx1"/>
                </a:solidFill>
                <a:latin typeface="Tahoma" pitchFamily="34" charset="0"/>
                <a:ea typeface="Tahoma" pitchFamily="34" charset="0"/>
                <a:cs typeface="Tahoma" pitchFamily="34" charset="0"/>
              </a:rPr>
              <a:t> is the root word for </a:t>
            </a:r>
            <a:r>
              <a:rPr lang="en-US" sz="2400" b="1" dirty="0" smtClean="0">
                <a:solidFill>
                  <a:schemeClr val="tx1"/>
                </a:solidFill>
                <a:latin typeface="Tahoma" pitchFamily="34" charset="0"/>
                <a:ea typeface="Tahoma" pitchFamily="34" charset="0"/>
                <a:cs typeface="Tahoma" pitchFamily="34" charset="0"/>
              </a:rPr>
              <a:t>scientist</a:t>
            </a:r>
            <a:r>
              <a:rPr lang="en-US" sz="2400" dirty="0" smtClean="0">
                <a:solidFill>
                  <a:schemeClr val="tx1"/>
                </a:solidFill>
                <a:latin typeface="Tahoma" pitchFamily="34" charset="0"/>
                <a:ea typeface="Tahoma" pitchFamily="34" charset="0"/>
                <a:cs typeface="Tahoma" pitchFamily="34" charset="0"/>
              </a:rPr>
              <a:t> and </a:t>
            </a:r>
            <a:r>
              <a:rPr lang="en-US" sz="2400" b="1" dirty="0" smtClean="0">
                <a:solidFill>
                  <a:schemeClr val="tx1"/>
                </a:solidFill>
                <a:latin typeface="Tahoma" pitchFamily="34" charset="0"/>
                <a:ea typeface="Tahoma" pitchFamily="34" charset="0"/>
                <a:cs typeface="Tahoma" pitchFamily="34" charset="0"/>
              </a:rPr>
              <a:t>scientific</a:t>
            </a:r>
            <a:r>
              <a:rPr lang="en-US" sz="2400" dirty="0" smtClean="0">
                <a:solidFill>
                  <a:schemeClr val="tx1"/>
                </a:solidFill>
                <a:latin typeface="Tahoma" pitchFamily="34" charset="0"/>
                <a:ea typeface="Tahoma" pitchFamily="34" charset="0"/>
                <a:cs typeface="Tahoma" pitchFamily="34" charset="0"/>
              </a:rPr>
              <a:t>. </a:t>
            </a:r>
            <a:r>
              <a:rPr lang="en-US" sz="2400" i="1" dirty="0" smtClean="0">
                <a:solidFill>
                  <a:schemeClr val="tx1"/>
                </a:solidFill>
                <a:latin typeface="Tahoma" pitchFamily="34" charset="0"/>
                <a:ea typeface="Tahoma" pitchFamily="34" charset="0"/>
                <a:cs typeface="Tahoma" pitchFamily="34" charset="0"/>
              </a:rPr>
              <a:t>Happy</a:t>
            </a:r>
            <a:r>
              <a:rPr lang="en-US" sz="2400" dirty="0" smtClean="0">
                <a:solidFill>
                  <a:schemeClr val="tx1"/>
                </a:solidFill>
                <a:latin typeface="Tahoma" pitchFamily="34" charset="0"/>
                <a:ea typeface="Tahoma" pitchFamily="34" charset="0"/>
                <a:cs typeface="Tahoma" pitchFamily="34" charset="0"/>
              </a:rPr>
              <a:t> is the root for </a:t>
            </a:r>
            <a:r>
              <a:rPr lang="en-US" sz="2400" i="1" dirty="0" smtClean="0">
                <a:solidFill>
                  <a:schemeClr val="tx1"/>
                </a:solidFill>
                <a:latin typeface="Tahoma" pitchFamily="34" charset="0"/>
                <a:ea typeface="Tahoma" pitchFamily="34" charset="0"/>
                <a:cs typeface="Tahoma" pitchFamily="34" charset="0"/>
              </a:rPr>
              <a:t>unhappy</a:t>
            </a:r>
            <a:r>
              <a:rPr lang="en-US" sz="2400" dirty="0" smtClean="0">
                <a:solidFill>
                  <a:schemeClr val="tx1"/>
                </a:solidFill>
                <a:latin typeface="Tahoma" pitchFamily="34" charset="0"/>
                <a:ea typeface="Tahoma" pitchFamily="34" charset="0"/>
                <a:cs typeface="Tahoma" pitchFamily="34" charset="0"/>
              </a:rPr>
              <a:t> and </a:t>
            </a:r>
            <a:r>
              <a:rPr lang="en-US" sz="2400" i="1" dirty="0" smtClean="0">
                <a:solidFill>
                  <a:schemeClr val="tx1"/>
                </a:solidFill>
                <a:latin typeface="Tahoma" pitchFamily="34" charset="0"/>
                <a:ea typeface="Tahoma" pitchFamily="34" charset="0"/>
                <a:cs typeface="Tahoma" pitchFamily="34" charset="0"/>
              </a:rPr>
              <a:t>happiness</a:t>
            </a:r>
            <a:r>
              <a:rPr lang="en-US" sz="2400" dirty="0" smtClean="0">
                <a:solidFill>
                  <a:schemeClr val="tx1"/>
                </a:solidFill>
                <a:latin typeface="Tahoma" pitchFamily="34" charset="0"/>
                <a:ea typeface="Tahoma" pitchFamily="34" charset="0"/>
                <a:cs typeface="Tahoma" pitchFamily="34" charset="0"/>
              </a:rPr>
              <a:t>. It is often the shortest word in the group.</a:t>
            </a:r>
          </a:p>
          <a:p>
            <a:pPr indent="396875" algn="l"/>
            <a:endParaRPr lang="en-US" sz="2400" dirty="0" smtClean="0">
              <a:solidFill>
                <a:schemeClr val="tx1"/>
              </a:solidFill>
              <a:latin typeface="Tahoma" pitchFamily="34" charset="0"/>
              <a:ea typeface="Tahoma" pitchFamily="34" charset="0"/>
              <a:cs typeface="Tahoma" pitchFamily="34" charset="0"/>
            </a:endParaRPr>
          </a:p>
          <a:p>
            <a:pPr indent="396875" algn="l"/>
            <a:r>
              <a:rPr lang="en-US" sz="2400" dirty="0" smtClean="0">
                <a:solidFill>
                  <a:schemeClr val="tx1"/>
                </a:solidFill>
                <a:latin typeface="Tahoma" pitchFamily="34" charset="0"/>
                <a:ea typeface="Tahoma" pitchFamily="34" charset="0"/>
                <a:cs typeface="Tahoma" pitchFamily="34" charset="0"/>
              </a:rPr>
              <a:t>What’s base? Stem?</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1.16. Vocabulary for writing</a:t>
            </a:r>
            <a:r>
              <a:rPr lang="en-US" sz="1200" i="1" dirty="0" smtClean="0">
                <a:solidFill>
                  <a:schemeClr val="bg1"/>
                </a:solidFill>
              </a:rPr>
              <a:t> – 1.17. Real-time writing		        	7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b="1"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19861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ipe(down)">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8100"/>
            <a:ext cx="6019800" cy="1225021"/>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
            </a:r>
            <a:br>
              <a:rPr lang="en-GB" sz="2800" dirty="0" smtClean="0">
                <a:latin typeface="Tahoma" panose="020B0604030504040204" pitchFamily="34" charset="0"/>
                <a:ea typeface="Tahoma" panose="020B0604030504040204" pitchFamily="34" charset="0"/>
                <a:cs typeface="Tahoma" panose="020B0604030504040204" pitchFamily="34" charset="0"/>
              </a:rPr>
            </a:br>
            <a:r>
              <a:rPr lang="en-GB" sz="2800" dirty="0" smtClean="0">
                <a:latin typeface="Tahoma" panose="020B0604030504040204" pitchFamily="34" charset="0"/>
                <a:ea typeface="Tahoma" panose="020B0604030504040204" pitchFamily="34" charset="0"/>
                <a:cs typeface="Tahoma" panose="020B0604030504040204" pitchFamily="34" charset="0"/>
              </a:rPr>
              <a:t>C. Developing independent learning</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533400" y="1168400"/>
            <a:ext cx="8229600" cy="4051300"/>
          </a:xfrm>
        </p:spPr>
        <p:txBody>
          <a:bodyPr>
            <a:normAutofit/>
          </a:bodyPr>
          <a:lstStyle/>
          <a:p>
            <a:pPr marL="457200" indent="-457200" algn="l"/>
            <a:r>
              <a:rPr lang="en-US" sz="2400" dirty="0" smtClean="0">
                <a:solidFill>
                  <a:schemeClr val="tx1"/>
                </a:solidFill>
                <a:latin typeface="Tahoma" pitchFamily="34" charset="0"/>
                <a:ea typeface="Tahoma" pitchFamily="34" charset="0"/>
                <a:cs typeface="Tahoma" pitchFamily="34" charset="0"/>
              </a:rPr>
              <a:t>1.</a:t>
            </a:r>
          </a:p>
          <a:p>
            <a:pPr marL="457200" indent="-457200" algn="l"/>
            <a:r>
              <a:rPr lang="en-US" sz="2400" dirty="0" smtClean="0">
                <a:solidFill>
                  <a:schemeClr val="tx1"/>
                </a:solidFill>
                <a:latin typeface="Tahoma" pitchFamily="34" charset="0"/>
                <a:ea typeface="Tahoma" pitchFamily="34" charset="0"/>
                <a:cs typeface="Tahoma" pitchFamily="34" charset="0"/>
              </a:rPr>
              <a:t>e.g. </a:t>
            </a:r>
          </a:p>
          <a:p>
            <a:pPr marL="228600" indent="-228600" algn="l">
              <a:buFont typeface="Arial" pitchFamily="34" charset="0"/>
              <a:buChar char="•"/>
            </a:pPr>
            <a:r>
              <a:rPr lang="en-US" sz="2400" dirty="0" smtClean="0">
                <a:solidFill>
                  <a:schemeClr val="tx1"/>
                </a:solidFill>
                <a:latin typeface="Tahoma" pitchFamily="34" charset="0"/>
                <a:ea typeface="Tahoma" pitchFamily="34" charset="0"/>
                <a:cs typeface="Tahoma" pitchFamily="34" charset="0"/>
              </a:rPr>
              <a:t>for applicable, applicant, application?</a:t>
            </a:r>
          </a:p>
          <a:p>
            <a:pPr marL="457200" indent="-457200" algn="l"/>
            <a:r>
              <a:rPr lang="en-US" sz="2400" i="1" dirty="0" smtClean="0">
                <a:solidFill>
                  <a:schemeClr val="tx1"/>
                </a:solidFill>
                <a:latin typeface="Tahoma" pitchFamily="34" charset="0"/>
                <a:ea typeface="Tahoma" pitchFamily="34" charset="0"/>
                <a:cs typeface="Tahoma" pitchFamily="34" charset="0"/>
              </a:rPr>
              <a:t>	</a:t>
            </a:r>
          </a:p>
          <a:p>
            <a:pPr marL="457200" indent="-457200" algn="l"/>
            <a:r>
              <a:rPr lang="en-US" sz="2400" i="1" dirty="0" smtClean="0">
                <a:solidFill>
                  <a:schemeClr val="tx1"/>
                </a:solidFill>
                <a:latin typeface="Tahoma" pitchFamily="34" charset="0"/>
                <a:ea typeface="Tahoma" pitchFamily="34" charset="0"/>
                <a:cs typeface="Tahoma" pitchFamily="34" charset="0"/>
              </a:rPr>
              <a:t>	apply</a:t>
            </a:r>
            <a:r>
              <a:rPr lang="en-US" sz="2400" dirty="0" smtClean="0">
                <a:solidFill>
                  <a:schemeClr val="tx1"/>
                </a:solidFill>
                <a:latin typeface="Tahoma" pitchFamily="34" charset="0"/>
                <a:ea typeface="Tahoma" pitchFamily="34" charset="0"/>
                <a:cs typeface="Tahoma" pitchFamily="34" charset="0"/>
              </a:rPr>
              <a:t> is the root.</a:t>
            </a:r>
          </a:p>
        </p:txBody>
      </p:sp>
      <p:sp>
        <p:nvSpPr>
          <p:cNvPr id="5" name="TextBox 4"/>
          <p:cNvSpPr txBox="1"/>
          <p:nvPr/>
        </p:nvSpPr>
        <p:spPr>
          <a:xfrm>
            <a:off x="0" y="5462200"/>
            <a:ext cx="9144000" cy="276999"/>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solidFill>
                  <a:schemeClr val="bg1"/>
                </a:solidFill>
              </a:rPr>
              <a:t>Theme:</a:t>
            </a:r>
            <a:r>
              <a:rPr lang="en-US" sz="1200" b="1" i="1" dirty="0" smtClean="0">
                <a:solidFill>
                  <a:schemeClr val="bg1"/>
                </a:solidFill>
              </a:rPr>
              <a:t> Education</a:t>
            </a:r>
            <a:r>
              <a:rPr lang="en-US" sz="1200" i="1" dirty="0" smtClean="0">
                <a:solidFill>
                  <a:schemeClr val="bg1"/>
                </a:solidFill>
              </a:rPr>
              <a:t>, Skill: </a:t>
            </a:r>
            <a:r>
              <a:rPr lang="en-US" sz="1200" b="1" i="1" dirty="0" smtClean="0">
                <a:solidFill>
                  <a:schemeClr val="bg1"/>
                </a:solidFill>
              </a:rPr>
              <a:t>Writing</a:t>
            </a:r>
            <a:r>
              <a:rPr lang="en-US" sz="1200" i="1" dirty="0" smtClean="0">
                <a:solidFill>
                  <a:schemeClr val="bg1"/>
                </a:solidFill>
              </a:rPr>
              <a:t>, Lessons: </a:t>
            </a:r>
            <a:r>
              <a:rPr lang="en-US" sz="1200" b="1" i="1" dirty="0" smtClean="0">
                <a:solidFill>
                  <a:schemeClr val="bg1"/>
                </a:solidFill>
              </a:rPr>
              <a:t>1.16. Vocabulary for writing</a:t>
            </a:r>
            <a:r>
              <a:rPr lang="en-US" sz="1200" i="1" dirty="0" smtClean="0">
                <a:solidFill>
                  <a:schemeClr val="bg1"/>
                </a:solidFill>
              </a:rPr>
              <a:t> – 1.17. Real-time writing		        	8 of 33</a:t>
            </a:r>
            <a:endParaRPr lang="en-US" sz="1200" i="1" dirty="0">
              <a:solidFill>
                <a:schemeClr val="bg1"/>
              </a:solidFill>
            </a:endParaRPr>
          </a:p>
        </p:txBody>
      </p:sp>
      <p:sp>
        <p:nvSpPr>
          <p:cNvPr id="6" name="TextBox 5"/>
          <p:cNvSpPr txBox="1"/>
          <p:nvPr/>
        </p:nvSpPr>
        <p:spPr>
          <a:xfrm>
            <a:off x="0" y="-24200"/>
            <a:ext cx="9144000" cy="430887"/>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rPr>
              <a:t>1.16: Activating </a:t>
            </a:r>
            <a:r>
              <a:rPr lang="en-US" sz="1100" i="1" dirty="0" smtClean="0">
                <a:solidFill>
                  <a:schemeClr val="bg1"/>
                </a:solidFill>
              </a:rPr>
              <a:t>ideas – Understanding new vocabulary </a:t>
            </a:r>
            <a:r>
              <a:rPr lang="en-US" sz="1100" i="1" dirty="0">
                <a:solidFill>
                  <a:schemeClr val="bg1"/>
                </a:solidFill>
              </a:rPr>
              <a:t>– </a:t>
            </a:r>
            <a:r>
              <a:rPr lang="en-US" sz="1100" b="1" i="1" dirty="0" smtClean="0">
                <a:solidFill>
                  <a:schemeClr val="bg1"/>
                </a:solidFill>
              </a:rPr>
              <a:t>Developing independent learning</a:t>
            </a:r>
          </a:p>
          <a:p>
            <a:r>
              <a:rPr lang="en-US" sz="1100" i="1" dirty="0" smtClean="0">
                <a:solidFill>
                  <a:schemeClr val="bg1"/>
                </a:solidFill>
              </a:rPr>
              <a:t>1.17: </a:t>
            </a:r>
            <a:r>
              <a:rPr lang="en-US" sz="1100" i="1" dirty="0">
                <a:solidFill>
                  <a:schemeClr val="bg1"/>
                </a:solidFill>
              </a:rPr>
              <a:t>Understanding </a:t>
            </a:r>
            <a:r>
              <a:rPr lang="en-US" sz="1100" i="1" dirty="0" smtClean="0">
                <a:solidFill>
                  <a:schemeClr val="bg1"/>
                </a:solidFill>
              </a:rPr>
              <a:t>a discourse structure (1) – Performing a real-world task – Understanding </a:t>
            </a:r>
            <a:r>
              <a:rPr lang="en-US" sz="1100" i="1" dirty="0">
                <a:solidFill>
                  <a:schemeClr val="bg1"/>
                </a:solidFill>
              </a:rPr>
              <a:t>a discourse structure </a:t>
            </a:r>
            <a:r>
              <a:rPr lang="en-US" sz="1100" i="1" dirty="0" smtClean="0">
                <a:solidFill>
                  <a:schemeClr val="bg1"/>
                </a:solidFill>
              </a:rPr>
              <a:t>(2) – Producing key patterns</a:t>
            </a:r>
          </a:p>
        </p:txBody>
      </p:sp>
    </p:spTree>
    <p:extLst>
      <p:ext uri="{BB962C8B-B14F-4D97-AF65-F5344CB8AC3E}">
        <p14:creationId xmlns:p14="http://schemas.microsoft.com/office/powerpoint/2010/main" val="19861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TotalTime>
  <Words>3356</Words>
  <Application>Microsoft Office PowerPoint</Application>
  <PresentationFormat>On-screen Show (16:10)</PresentationFormat>
  <Paragraphs>368</Paragraphs>
  <Slides>34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Tahoma</vt:lpstr>
      <vt:lpstr>Tempus Sans ITC</vt:lpstr>
      <vt:lpstr>Office Theme</vt:lpstr>
      <vt:lpstr>General English For University Students (GEfUS)</vt:lpstr>
      <vt:lpstr>What is Writing?</vt:lpstr>
      <vt:lpstr>What is Writing?</vt:lpstr>
      <vt:lpstr>Vocabulary for writing: A. Activating ideas</vt:lpstr>
      <vt:lpstr> B. Understanding new vocabulary</vt:lpstr>
      <vt:lpstr> B. Understanding new vocabulary</vt:lpstr>
      <vt:lpstr> B. Understanding new vocabulary</vt:lpstr>
      <vt:lpstr> C. Developing independent learning</vt:lpstr>
      <vt:lpstr> C. Developing independent learning</vt:lpstr>
      <vt:lpstr> C. Developing independent learning</vt:lpstr>
      <vt:lpstr>General English For University Students (GEfUS)</vt:lpstr>
      <vt:lpstr>The objectives of this lesson</vt:lpstr>
      <vt:lpstr> A. Understanding a discourse structure (1)</vt:lpstr>
      <vt:lpstr> A. Understanding a discourse structure (1)</vt:lpstr>
      <vt:lpstr> A. Understanding a discourse structure (1)</vt:lpstr>
      <vt:lpstr> A. Understanding a discourse structure (1)</vt:lpstr>
      <vt:lpstr> B. Performing a real-world task</vt:lpstr>
      <vt:lpstr> C. Understanding a discourse structure (2)</vt:lpstr>
      <vt:lpstr> C. Understanding a discourse structure (2)</vt:lpstr>
      <vt:lpstr> C. Understanding a discourse structure (2)</vt:lpstr>
      <vt:lpstr> D. Producing key patterns</vt:lpstr>
      <vt:lpstr>General English For University Students (GEfUS)</vt:lpstr>
      <vt:lpstr>The objective of this lesson</vt:lpstr>
      <vt:lpstr> A. Developing vocabulary</vt:lpstr>
      <vt:lpstr> A. Developing vocabulary</vt:lpstr>
      <vt:lpstr> A. Developing vocabulary</vt:lpstr>
      <vt:lpstr> B. Identifying a new skill</vt:lpstr>
      <vt:lpstr> B. Identifying a new skill</vt:lpstr>
      <vt:lpstr> B. Identifying a new skill</vt:lpstr>
      <vt:lpstr> B. Identifying a new skill</vt:lpstr>
      <vt:lpstr> B. Identifying a new skill</vt:lpstr>
      <vt:lpstr> B. Identifying a new skill</vt:lpstr>
      <vt:lpstr> C. Producing key patterns</vt:lpstr>
      <vt:lpstr>Any question(s)?</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English For University Students (GEfUS)</dc:title>
  <dc:creator>Rozgar Omar</dc:creator>
  <cp:lastModifiedBy>Rozgar Omar</cp:lastModifiedBy>
  <cp:revision>131</cp:revision>
  <dcterms:created xsi:type="dcterms:W3CDTF">2013-12-03T16:01:48Z</dcterms:created>
  <dcterms:modified xsi:type="dcterms:W3CDTF">2019-12-09T19:39:16Z</dcterms:modified>
</cp:coreProperties>
</file>