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1"/>
  </p:notesMasterIdLst>
  <p:handoutMasterIdLst>
    <p:handoutMasterId r:id="rId62"/>
  </p:handoutMasterIdLst>
  <p:sldIdLst>
    <p:sldId id="447" r:id="rId2"/>
    <p:sldId id="448" r:id="rId3"/>
    <p:sldId id="449" r:id="rId4"/>
    <p:sldId id="347" r:id="rId5"/>
    <p:sldId id="455" r:id="rId6"/>
    <p:sldId id="393" r:id="rId7"/>
    <p:sldId id="456" r:id="rId8"/>
    <p:sldId id="356" r:id="rId9"/>
    <p:sldId id="349" r:id="rId10"/>
    <p:sldId id="350" r:id="rId11"/>
    <p:sldId id="379" r:id="rId12"/>
    <p:sldId id="357" r:id="rId13"/>
    <p:sldId id="413" r:id="rId14"/>
    <p:sldId id="415" r:id="rId15"/>
    <p:sldId id="416" r:id="rId16"/>
    <p:sldId id="417" r:id="rId17"/>
    <p:sldId id="418" r:id="rId18"/>
    <p:sldId id="450" r:id="rId19"/>
    <p:sldId id="420" r:id="rId20"/>
    <p:sldId id="421" r:id="rId21"/>
    <p:sldId id="322" r:id="rId22"/>
    <p:sldId id="324" r:id="rId23"/>
    <p:sldId id="326" r:id="rId24"/>
    <p:sldId id="328" r:id="rId25"/>
    <p:sldId id="330" r:id="rId26"/>
    <p:sldId id="332" r:id="rId27"/>
    <p:sldId id="334" r:id="rId28"/>
    <p:sldId id="336" r:id="rId29"/>
    <p:sldId id="338" r:id="rId30"/>
    <p:sldId id="340" r:id="rId31"/>
    <p:sldId id="342" r:id="rId32"/>
    <p:sldId id="344" r:id="rId33"/>
    <p:sldId id="346" r:id="rId34"/>
    <p:sldId id="348" r:id="rId35"/>
    <p:sldId id="457" r:id="rId36"/>
    <p:sldId id="352" r:id="rId37"/>
    <p:sldId id="354" r:id="rId38"/>
    <p:sldId id="458" r:id="rId39"/>
    <p:sldId id="358" r:id="rId40"/>
    <p:sldId id="461" r:id="rId41"/>
    <p:sldId id="459" r:id="rId42"/>
    <p:sldId id="382" r:id="rId43"/>
    <p:sldId id="435" r:id="rId44"/>
    <p:sldId id="383" r:id="rId45"/>
    <p:sldId id="436" r:id="rId46"/>
    <p:sldId id="462" r:id="rId47"/>
    <p:sldId id="460" r:id="rId48"/>
    <p:sldId id="372" r:id="rId49"/>
    <p:sldId id="373" r:id="rId50"/>
    <p:sldId id="374" r:id="rId51"/>
    <p:sldId id="453" r:id="rId52"/>
    <p:sldId id="454" r:id="rId53"/>
    <p:sldId id="438" r:id="rId54"/>
    <p:sldId id="439" r:id="rId55"/>
    <p:sldId id="440" r:id="rId56"/>
    <p:sldId id="441" r:id="rId57"/>
    <p:sldId id="442" r:id="rId58"/>
    <p:sldId id="444" r:id="rId59"/>
    <p:sldId id="446" r:id="rId60"/>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6">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6666"/>
    <a:srgbClr val="F9EFA5"/>
    <a:srgbClr val="FDF9F1"/>
    <a:srgbClr val="98DCFE"/>
    <a:srgbClr val="A0DFFE"/>
    <a:srgbClr val="CAF2F0"/>
    <a:srgbClr val="DDF7F6"/>
    <a:srgbClr val="BCEFEE"/>
    <a:srgbClr val="D0B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49B15-1763-4935-80A2-81A449FFE4B5}" v="161" dt="2019-02-05T15:55:56.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428" autoAdjust="0"/>
    <p:restoredTop sz="94671" autoAdjust="0"/>
  </p:normalViewPr>
  <p:slideViewPr>
    <p:cSldViewPr>
      <p:cViewPr>
        <p:scale>
          <a:sx n="70" d="100"/>
          <a:sy n="70" d="100"/>
        </p:scale>
        <p:origin x="-2022" y="-18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100" d="100"/>
        <a:sy n="100" d="100"/>
      </p:scale>
      <p:origin x="0" y="-13219"/>
    </p:cViewPr>
  </p:sorterViewPr>
  <p:notesViewPr>
    <p:cSldViewPr>
      <p:cViewPr>
        <p:scale>
          <a:sx n="75" d="100"/>
          <a:sy n="75" d="100"/>
        </p:scale>
        <p:origin x="-2406" y="-246"/>
      </p:cViewPr>
      <p:guideLst>
        <p:guide orient="horz" pos="2926"/>
        <p:guide pos="220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20.xml"/><Relationship Id="rId3" Type="http://schemas.openxmlformats.org/officeDocument/2006/relationships/slide" Target="slides/slide6.xml"/><Relationship Id="rId7" Type="http://schemas.openxmlformats.org/officeDocument/2006/relationships/slide" Target="slides/slide12.xml"/><Relationship Id="rId12" Type="http://schemas.openxmlformats.org/officeDocument/2006/relationships/slide" Target="slides/slide19.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11.xml"/><Relationship Id="rId11" Type="http://schemas.openxmlformats.org/officeDocument/2006/relationships/slide" Target="slides/slide17.xml"/><Relationship Id="rId5" Type="http://schemas.openxmlformats.org/officeDocument/2006/relationships/slide" Target="slides/slide10.xml"/><Relationship Id="rId10" Type="http://schemas.openxmlformats.org/officeDocument/2006/relationships/slide" Target="slides/slide16.xml"/><Relationship Id="rId4" Type="http://schemas.openxmlformats.org/officeDocument/2006/relationships/slide" Target="slides/slide8.xml"/><Relationship Id="rId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259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5259" rIns="92135" bIns="45259" numCol="1" anchor="t" anchorCtr="0" compatLnSpc="1">
            <a:prstTxWarp prst="textNoShape">
              <a:avLst/>
            </a:prstTxWarp>
          </a:bodyPr>
          <a:lstStyle/>
          <a:p>
            <a:pPr lvl="0"/>
            <a:r>
              <a:rPr lang="en-US" altLang="en-US" dirty="0"/>
              <a:t>Click to edit Master notes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1"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530167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Liberation Sans"/>
        <a:ea typeface="+mn-ea"/>
        <a:cs typeface="+mn-cs"/>
      </a:defRPr>
    </a:lvl1pPr>
    <a:lvl2pPr marL="457200" algn="l" rtl="0" eaLnBrk="0" fontAlgn="base" hangingPunct="0">
      <a:spcBef>
        <a:spcPct val="30000"/>
      </a:spcBef>
      <a:spcAft>
        <a:spcPct val="0"/>
      </a:spcAft>
      <a:defRPr sz="1400" kern="1200">
        <a:solidFill>
          <a:schemeClr val="tx1"/>
        </a:solidFill>
        <a:latin typeface="Liberation Sans"/>
        <a:ea typeface="+mn-ea"/>
        <a:cs typeface="+mn-cs"/>
      </a:defRPr>
    </a:lvl2pPr>
    <a:lvl3pPr marL="914400" algn="l" rtl="0" eaLnBrk="0" fontAlgn="base" hangingPunct="0">
      <a:spcBef>
        <a:spcPct val="30000"/>
      </a:spcBef>
      <a:spcAft>
        <a:spcPct val="0"/>
      </a:spcAft>
      <a:defRPr sz="1400" kern="1200">
        <a:solidFill>
          <a:schemeClr val="tx1"/>
        </a:solidFill>
        <a:latin typeface="Liberation Sans"/>
        <a:ea typeface="+mn-ea"/>
        <a:cs typeface="+mn-cs"/>
      </a:defRPr>
    </a:lvl3pPr>
    <a:lvl4pPr marL="1371600" algn="l" rtl="0" eaLnBrk="0" fontAlgn="base" hangingPunct="0">
      <a:spcBef>
        <a:spcPct val="30000"/>
      </a:spcBef>
      <a:spcAft>
        <a:spcPct val="0"/>
      </a:spcAft>
      <a:defRPr sz="1400" kern="1200">
        <a:solidFill>
          <a:schemeClr val="tx1"/>
        </a:solidFill>
        <a:latin typeface="Liberation Sans"/>
        <a:ea typeface="+mn-ea"/>
        <a:cs typeface="+mn-cs"/>
      </a:defRPr>
    </a:lvl4pPr>
    <a:lvl5pPr marL="1828800" algn="l" rtl="0" eaLnBrk="0" fontAlgn="base" hangingPunct="0">
      <a:spcBef>
        <a:spcPct val="30000"/>
      </a:spcBef>
      <a:spcAft>
        <a:spcPct val="0"/>
      </a:spcAft>
      <a:defRPr sz="1400" kern="1200">
        <a:solidFill>
          <a:schemeClr val="tx1"/>
        </a:solidFill>
        <a:latin typeface="Liberation San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4"/>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733784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89038" y="703263"/>
            <a:ext cx="4625975" cy="3470275"/>
          </a:xfrm>
          <a:ln/>
        </p:spPr>
      </p:sp>
      <p:sp>
        <p:nvSpPr>
          <p:cNvPr id="2129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720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30758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729923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68173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159646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89038" y="703263"/>
            <a:ext cx="4625975" cy="3470275"/>
          </a:xfrm>
          <a:ln/>
        </p:spPr>
      </p:sp>
      <p:sp>
        <p:nvSpPr>
          <p:cNvPr id="2129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47406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18491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334974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a:noFill/>
        </p:spPr>
        <p:txBody>
          <a:bodyPr/>
          <a:lstStyle>
            <a:lvl1pPr lvl="0" rtl="0">
              <a:defRPr/>
            </a:lvl1p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a:noFill/>
        </p:spPr>
        <p:txBody>
          <a:bodyPr/>
          <a:lstStyle>
            <a:lvl1pPr lvl="0" rtl="0">
              <a:defRPr/>
            </a:lvl1p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95325"/>
            <a:ext cx="4578350" cy="3433763"/>
          </a:xfrm>
          <a:ln/>
        </p:spPr>
      </p:sp>
      <p:sp>
        <p:nvSpPr>
          <p:cNvPr id="69635" name="Rectangle 4"/>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lIns="90465" tIns="44439" rIns="90465" bIns="44439"/>
          <a:lstStyle/>
          <a:p>
            <a:endParaRPr lang="en-US" altLang="en-US" dirty="0"/>
          </a:p>
        </p:txBody>
      </p:sp>
    </p:spTree>
    <p:extLst>
      <p:ext uri="{BB962C8B-B14F-4D97-AF65-F5344CB8AC3E}">
        <p14:creationId xmlns:p14="http://schemas.microsoft.com/office/powerpoint/2010/main" val="3846511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a:noFill/>
        </p:spPr>
        <p:txBody>
          <a:bodyPr/>
          <a:lstStyle>
            <a:lvl1pPr lvl="0" rtl="0">
              <a:defRPr/>
            </a:lvl1p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a:noFill/>
        </p:spPr>
        <p:txBody>
          <a:bodyPr/>
          <a:lstStyle>
            <a:lvl1pPr lvl="0" rtl="0">
              <a:defRPr/>
            </a:lvl1p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a:noFill/>
        </p:spPr>
        <p:txBody>
          <a:bodyPr/>
          <a:lstStyle>
            <a:lvl1pPr lvl="0" rtl="0">
              <a:defRPr/>
            </a:lvl1p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a:noFill/>
        </p:spPr>
        <p:txBody>
          <a:bodyPr/>
          <a:lstStyle>
            <a:lvl1pPr lvl="0" rtl="0">
              <a:defRPr/>
            </a:lvl1p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xfrm>
            <a:off x="1189038" y="703263"/>
            <a:ext cx="4625975" cy="3470275"/>
          </a:xfrm>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p:spPr>
        <p:txBody>
          <a:bodyPr/>
          <a:lstStyle>
            <a:lvl1pPr lvl="0" rtl="0">
              <a:defRPr/>
            </a:lvl1p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a:noFill/>
        </p:spPr>
        <p:txBody>
          <a:bodyPr/>
          <a:lstStyle>
            <a:lvl1pPr lvl="0" rtl="0">
              <a:defRPr/>
            </a:lvl1pPr>
          </a:lstStyle>
          <a:p>
            <a:pPr lvl="0" rtl="0">
              <a:lnSpc>
                <a:spcPct val="90000"/>
              </a:lnSpc>
            </a:pPr>
            <a:r>
              <a:rPr lang="en-US"/>
              <a:t>Assets are economic resources that provide a future benefit for a business. Most firms use the following asset accounts:</a:t>
            </a:r>
          </a:p>
          <a:p>
            <a:pPr lvl="0" rtl="0">
              <a:lnSpc>
                <a:spcPct val="90000"/>
              </a:lnSpc>
            </a:pPr>
            <a:r>
              <a:rPr lang="en-US" b="1"/>
              <a:t>Cash:</a:t>
            </a:r>
            <a:r>
              <a:rPr lang="en-US"/>
              <a:t> money and any medium of exchange including bank account balances, paper currency, coins, certificates of deposit, and checks.</a:t>
            </a:r>
          </a:p>
          <a:p>
            <a:pPr lvl="0" rtl="0">
              <a:lnSpc>
                <a:spcPct val="90000"/>
              </a:lnSpc>
            </a:pPr>
            <a:r>
              <a:rPr lang="en-US" b="1"/>
              <a:t>Accounts receivable</a:t>
            </a:r>
            <a:r>
              <a:rPr lang="en-US"/>
              <a:t>: a company sells its goods and services and receives a promise for future collection of cash. The agreement to allow customers to pay in the future is informal and usually for a short period of time. The Accounts receivable account holds these amounts.</a:t>
            </a:r>
          </a:p>
          <a:p>
            <a:pPr lvl="0" rtl="0">
              <a:lnSpc>
                <a:spcPct val="90000"/>
              </a:lnSpc>
            </a:pPr>
            <a:r>
              <a:rPr lang="en-US" b="1"/>
              <a:t>Notes receivable</a:t>
            </a:r>
            <a:r>
              <a:rPr lang="en-US"/>
              <a:t>: a company may receive a note receivable from a customer, who signed the note promising to pay. A note receivable is similar to an account receivable, but a note receivable is more binding because the customer signed the note. Notes receivable usually specify an interest rate.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a:noFill/>
        </p:spPr>
        <p:txBody>
          <a:bodyPr/>
          <a:lstStyle>
            <a:lvl1pPr lvl="0" rtl="0">
              <a:defRPr/>
            </a:lvl1pPr>
          </a:lstStyle>
          <a:p>
            <a:pPr lvl="0" rtl="0">
              <a:lnSpc>
                <a:spcPct val="90000"/>
              </a:lnSpc>
            </a:pPr>
            <a:r>
              <a:rPr lang="en-US"/>
              <a:t>Assets are economic resources that provide a future benefit for a business. Most firms use the following asset accounts:</a:t>
            </a:r>
          </a:p>
          <a:p>
            <a:pPr lvl="0" rtl="0">
              <a:lnSpc>
                <a:spcPct val="90000"/>
              </a:lnSpc>
            </a:pPr>
            <a:r>
              <a:rPr lang="en-US" b="1"/>
              <a:t>Cash:</a:t>
            </a:r>
            <a:r>
              <a:rPr lang="en-US"/>
              <a:t> money and any medium of exchange including bank account balances, paper currency, coins, certificates of deposit, and checks.</a:t>
            </a:r>
          </a:p>
          <a:p>
            <a:pPr lvl="0" rtl="0">
              <a:lnSpc>
                <a:spcPct val="90000"/>
              </a:lnSpc>
            </a:pPr>
            <a:r>
              <a:rPr lang="en-US" b="1"/>
              <a:t>Accounts receivable</a:t>
            </a:r>
            <a:r>
              <a:rPr lang="en-US"/>
              <a:t>: a company sells its goods and services and receives a promise for future collection of cash. The agreement to allow customers to pay in the future is informal and usually for a short period of time. The Accounts receivable account holds these amounts.</a:t>
            </a:r>
          </a:p>
          <a:p>
            <a:pPr lvl="0" rtl="0">
              <a:lnSpc>
                <a:spcPct val="90000"/>
              </a:lnSpc>
            </a:pPr>
            <a:r>
              <a:rPr lang="en-US" b="1"/>
              <a:t>Notes receivable</a:t>
            </a:r>
            <a:r>
              <a:rPr lang="en-US"/>
              <a:t>: a company may receive a note receivable from a customer, who signed the note promising to pay. A note receivable is similar to an account receivable, but a note receivable is more binding because the customer signed the note. Notes receivable usually specify an interest rate.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a:noFill/>
        </p:spPr>
        <p:txBody>
          <a:bodyPr/>
          <a:lstStyle>
            <a:lvl1pPr lvl="0" rtl="0">
              <a:defRPr/>
            </a:lvl1pPr>
          </a:lstStyle>
          <a:p>
            <a:pPr lvl="0" rtl="0">
              <a:lnSpc>
                <a:spcPct val="90000"/>
              </a:lnSpc>
            </a:pPr>
            <a:r>
              <a:rPr lang="en-US"/>
              <a:t>Assets are economic resources that provide a future benefit for a business. Most firms use the following asset accounts:</a:t>
            </a:r>
          </a:p>
          <a:p>
            <a:pPr lvl="0" rtl="0">
              <a:lnSpc>
                <a:spcPct val="90000"/>
              </a:lnSpc>
            </a:pPr>
            <a:r>
              <a:rPr lang="en-US" b="1"/>
              <a:t>Cash:</a:t>
            </a:r>
            <a:r>
              <a:rPr lang="en-US"/>
              <a:t> money and any medium of exchange including bank account balances, paper currency, coins, certificates of deposit, and checks.</a:t>
            </a:r>
          </a:p>
          <a:p>
            <a:pPr lvl="0" rtl="0">
              <a:lnSpc>
                <a:spcPct val="90000"/>
              </a:lnSpc>
            </a:pPr>
            <a:r>
              <a:rPr lang="en-US" b="1"/>
              <a:t>Accounts receivable</a:t>
            </a:r>
            <a:r>
              <a:rPr lang="en-US"/>
              <a:t>: a company sells its goods and services and receives a promise for future collection of cash. The agreement to allow customers to pay in the future is informal and usually for a short period of time. The Accounts receivable account holds these amounts.</a:t>
            </a:r>
          </a:p>
          <a:p>
            <a:pPr lvl="0" rtl="0">
              <a:lnSpc>
                <a:spcPct val="90000"/>
              </a:lnSpc>
            </a:pPr>
            <a:r>
              <a:rPr lang="en-US" b="1"/>
              <a:t>Notes receivable</a:t>
            </a:r>
            <a:r>
              <a:rPr lang="en-US"/>
              <a:t>: a company may receive a note receivable from a customer, who signed the note promising to pay. A note receivable is similar to an account receivable, but a note receivable is more binding because the customer signed the note. Notes receivable usually specify an interest rate.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a:noFill/>
        </p:spPr>
        <p:txBody>
          <a:bodyPr/>
          <a:lstStyle>
            <a:lvl1pPr lvl="0" rtl="0">
              <a:defRPr/>
            </a:lvl1pPr>
          </a:lstStyle>
          <a:p>
            <a:pPr lvl="0" rtl="0">
              <a:lnSpc>
                <a:spcPct val="90000"/>
              </a:lnSpc>
            </a:pPr>
            <a:r>
              <a:rPr lang="en-US"/>
              <a:t>Assets are economic resources that provide a future benefit for a business. Most firms use the following asset accounts:</a:t>
            </a:r>
          </a:p>
          <a:p>
            <a:pPr lvl="0" rtl="0">
              <a:lnSpc>
                <a:spcPct val="90000"/>
              </a:lnSpc>
            </a:pPr>
            <a:r>
              <a:rPr lang="en-US" b="1"/>
              <a:t>Cash:</a:t>
            </a:r>
            <a:r>
              <a:rPr lang="en-US"/>
              <a:t> money and any medium of exchange including bank account balances, paper currency, coins, certificates of deposit, and checks.</a:t>
            </a:r>
          </a:p>
          <a:p>
            <a:pPr lvl="0" rtl="0">
              <a:lnSpc>
                <a:spcPct val="90000"/>
              </a:lnSpc>
            </a:pPr>
            <a:r>
              <a:rPr lang="en-US" b="1"/>
              <a:t>Accounts receivable</a:t>
            </a:r>
            <a:r>
              <a:rPr lang="en-US"/>
              <a:t>: a company sells its goods and services and receives a promise for future collection of cash. The agreement to allow customers to pay in the future is informal and usually for a short period of time. The Accounts receivable account holds these amounts.</a:t>
            </a:r>
          </a:p>
          <a:p>
            <a:pPr lvl="0" rtl="0">
              <a:lnSpc>
                <a:spcPct val="90000"/>
              </a:lnSpc>
            </a:pPr>
            <a:r>
              <a:rPr lang="en-US" b="1"/>
              <a:t>Notes receivable</a:t>
            </a:r>
            <a:r>
              <a:rPr lang="en-US"/>
              <a:t>: a company may receive a note receivable from a customer, who signed the note promising to pay. A note receivable is similar to an account receivable, but a note receivable is more binding because the customer signed the note. Notes receivable usually specify an interest rate.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a:noFill/>
        </p:spPr>
        <p:txBody>
          <a:bodyPr/>
          <a:lstStyle>
            <a:lvl1pPr lvl="0" rtl="0">
              <a:defRPr/>
            </a:lvl1pPr>
          </a:lstStyle>
          <a:p>
            <a:pPr lvl="0" rtl="0">
              <a:lnSpc>
                <a:spcPct val="90000"/>
              </a:lnSpc>
            </a:pPr>
            <a:r>
              <a:rPr lang="en-US"/>
              <a:t>Assets are economic resources that provide a future benefit for a business. Most firms use the following asset accounts:</a:t>
            </a:r>
          </a:p>
          <a:p>
            <a:pPr lvl="0" rtl="0">
              <a:lnSpc>
                <a:spcPct val="90000"/>
              </a:lnSpc>
            </a:pPr>
            <a:r>
              <a:rPr lang="en-US" b="1"/>
              <a:t>Cash:</a:t>
            </a:r>
            <a:r>
              <a:rPr lang="en-US"/>
              <a:t> money and any medium of exchange including bank account balances, paper currency, coins, certificates of deposit, and checks.</a:t>
            </a:r>
          </a:p>
          <a:p>
            <a:pPr lvl="0" rtl="0">
              <a:lnSpc>
                <a:spcPct val="90000"/>
              </a:lnSpc>
            </a:pPr>
            <a:r>
              <a:rPr lang="en-US" b="1"/>
              <a:t>Accounts receivable</a:t>
            </a:r>
            <a:r>
              <a:rPr lang="en-US"/>
              <a:t>: a company sells its goods and services and receives a promise for future collection of cash. The agreement to allow customers to pay in the future is informal and usually for a short period of time. The Accounts receivable account holds these amounts.</a:t>
            </a:r>
          </a:p>
          <a:p>
            <a:pPr lvl="0" rtl="0">
              <a:lnSpc>
                <a:spcPct val="90000"/>
              </a:lnSpc>
            </a:pPr>
            <a:r>
              <a:rPr lang="en-US" b="1"/>
              <a:t>Notes receivable</a:t>
            </a:r>
            <a:r>
              <a:rPr lang="en-US"/>
              <a:t>: a company may receive a note receivable from a customer, who signed the note promising to pay. A note receivable is similar to an account receivable, but a note receivable is more binding because the customer signed the note. Notes receivable usually specify an interest rate.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4098"/>
          <p:cNvSpPr>
            <a:spLocks noGrp="1" noRot="1" noChangeAspect="1" noChangeArrowheads="1" noTextEdit="1"/>
          </p:cNvSpPr>
          <p:nvPr>
            <p:ph type="sldImg"/>
          </p:nvPr>
        </p:nvSpPr>
        <p:spPr>
          <a:xfrm>
            <a:off x="1189038" y="703263"/>
            <a:ext cx="4625975" cy="3470275"/>
          </a:xfrm>
          <a:ln/>
        </p:spPr>
      </p:sp>
      <p:sp>
        <p:nvSpPr>
          <p:cNvPr id="208899" name="Rectangle 4099"/>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11152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xfrm>
            <a:off x="1189038" y="703263"/>
            <a:ext cx="4625975" cy="3470275"/>
          </a:xfrm>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p:spPr>
        <p:txBody>
          <a:bodyPr/>
          <a:lstStyle>
            <a:lvl1pPr lvl="0" rtl="0">
              <a:defRPr/>
            </a:lvl1p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xfrm>
            <a:off x="1189038" y="703263"/>
            <a:ext cx="4625975" cy="3470275"/>
          </a:xfrm>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p:spPr>
        <p:txBody>
          <a:bodyPr/>
          <a:lstStyle>
            <a:lvl1pPr lvl="0" rtl="0">
              <a:defRPr/>
            </a:lvl1p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xfrm>
            <a:off x="1189038" y="703263"/>
            <a:ext cx="4625975" cy="3470275"/>
          </a:xfrm>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p:spPr>
        <p:txBody>
          <a:bodyPr/>
          <a:lstStyle>
            <a:lvl1pPr lvl="0" rtl="0">
              <a:defRPr/>
            </a:lvl1p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xfrm>
            <a:off x="1189038" y="703263"/>
            <a:ext cx="4625975" cy="3470275"/>
          </a:xfrm>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p:spPr>
        <p:txBody>
          <a:bodyPr/>
          <a:lstStyle>
            <a:lvl1pPr lvl="0" rtl="0">
              <a:defRPr/>
            </a:lvl1p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xfrm>
            <a:off x="1189038" y="703263"/>
            <a:ext cx="4625975" cy="3470275"/>
          </a:xfrm>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p:spPr>
        <p:txBody>
          <a:bodyPr/>
          <a:lstStyle>
            <a:lvl1pPr lvl="0" rtl="0">
              <a:defRPr/>
            </a:lvl1p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xfrm>
            <a:off x="1189038" y="703263"/>
            <a:ext cx="4625975" cy="3470275"/>
          </a:xfrm>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p:spPr>
        <p:txBody>
          <a:bodyPr/>
          <a:lstStyle>
            <a:lvl1pPr lvl="0" rtl="0">
              <a:defRPr/>
            </a:lvl1p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txBox="1">
            <a:spLocks noGrp="1" noRot="1" noChangeAspect="1"/>
          </p:cNvSpPr>
          <p:nvPr>
            <p:ph type="sldImg"/>
          </p:nvPr>
        </p:nvSpPr>
        <p:spPr>
          <a:xfrm>
            <a:off x="1189038" y="703263"/>
            <a:ext cx="4625975" cy="3470275"/>
          </a:xfrm>
          <a:prstGeom prst="rect">
            <a:avLst/>
          </a:prstGeom>
          <a:ln>
            <a:noFill/>
          </a:ln>
        </p:spPr>
        <p:txBody>
          <a:bodyPr/>
          <a:lstStyle>
            <a:lvl1pPr lvl="0" rtl="0">
              <a:defRPr/>
            </a:lvl1pPr>
          </a:lstStyle>
          <a:p>
            <a:endParaRPr/>
          </a:p>
        </p:txBody>
      </p:sp>
      <p:sp>
        <p:nvSpPr>
          <p:cNvPr id="3" name="عنصر نائب للملاحظات 2"/>
          <p:cNvSpPr txBox="1">
            <a:spLocks noGrp="1"/>
          </p:cNvSpPr>
          <p:nvPr>
            <p:ph type="body" idx="1"/>
          </p:nvPr>
        </p:nvSpPr>
        <p:spPr>
          <a:prstGeom prst="rect">
            <a:avLst/>
          </a:prstGeom>
        </p:spPr>
        <p:txBody>
          <a:bodyPr/>
          <a:lstStyle>
            <a:lvl1pPr lvl="0" rtl="0">
              <a:defRPr/>
            </a:lvl1p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xfrm>
            <a:off x="1189038" y="703263"/>
            <a:ext cx="4625975" cy="3470275"/>
          </a:xfrm>
          <a:ln/>
        </p:spPr>
      </p:sp>
      <p:sp>
        <p:nvSpPr>
          <p:cNvPr id="2867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64861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81996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xfrm>
            <a:off x="1189038" y="703263"/>
            <a:ext cx="4625975" cy="3470275"/>
          </a:xfrm>
          <a:ln/>
        </p:spPr>
      </p:sp>
      <p:sp>
        <p:nvSpPr>
          <p:cNvPr id="2887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6782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xfrm>
            <a:off x="1189038" y="703263"/>
            <a:ext cx="4625975" cy="3470275"/>
          </a:xfrm>
          <a:ln/>
        </p:spPr>
      </p:sp>
      <p:sp>
        <p:nvSpPr>
          <p:cNvPr id="3112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20545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243055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xfrm>
            <a:off x="1189038" y="703263"/>
            <a:ext cx="4625975" cy="3470275"/>
          </a:xfrm>
          <a:ln/>
        </p:spPr>
      </p:sp>
      <p:sp>
        <p:nvSpPr>
          <p:cNvPr id="2652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976717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xfrm>
            <a:off x="1189038" y="703263"/>
            <a:ext cx="4625975" cy="3470275"/>
          </a:xfrm>
          <a:ln/>
        </p:spPr>
      </p:sp>
      <p:sp>
        <p:nvSpPr>
          <p:cNvPr id="267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21129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xfrm>
            <a:off x="1189038" y="703263"/>
            <a:ext cx="4625975" cy="3470275"/>
          </a:xfrm>
          <a:ln/>
        </p:spPr>
      </p:sp>
      <p:sp>
        <p:nvSpPr>
          <p:cNvPr id="269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906384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xfrm>
            <a:off x="1189038" y="703263"/>
            <a:ext cx="4625975" cy="3470275"/>
          </a:xfrm>
          <a:ln/>
        </p:spPr>
      </p:sp>
      <p:sp>
        <p:nvSpPr>
          <p:cNvPr id="269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176572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89038" y="703263"/>
            <a:ext cx="4625975" cy="3470275"/>
          </a:xfrm>
          <a:ln/>
        </p:spPr>
      </p:sp>
      <p:sp>
        <p:nvSpPr>
          <p:cNvPr id="2129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85418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a:p>
        </p:txBody>
      </p:sp>
    </p:spTree>
    <p:extLst>
      <p:ext uri="{BB962C8B-B14F-4D97-AF65-F5344CB8AC3E}">
        <p14:creationId xmlns:p14="http://schemas.microsoft.com/office/powerpoint/2010/main" val="10712554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a:p>
        </p:txBody>
      </p:sp>
    </p:spTree>
    <p:extLst>
      <p:ext uri="{BB962C8B-B14F-4D97-AF65-F5344CB8AC3E}">
        <p14:creationId xmlns:p14="http://schemas.microsoft.com/office/powerpoint/2010/main" val="27026366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a:p>
        </p:txBody>
      </p:sp>
    </p:spTree>
    <p:extLst>
      <p:ext uri="{BB962C8B-B14F-4D97-AF65-F5344CB8AC3E}">
        <p14:creationId xmlns:p14="http://schemas.microsoft.com/office/powerpoint/2010/main" val="15802036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a:p>
        </p:txBody>
      </p:sp>
    </p:spTree>
    <p:extLst>
      <p:ext uri="{BB962C8B-B14F-4D97-AF65-F5344CB8AC3E}">
        <p14:creationId xmlns:p14="http://schemas.microsoft.com/office/powerpoint/2010/main" val="858004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189038" y="703263"/>
            <a:ext cx="4625975" cy="3470275"/>
          </a:xfrm>
          <a:ln/>
        </p:spPr>
      </p:sp>
      <p:sp>
        <p:nvSpPr>
          <p:cNvPr id="2263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455304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a:p>
        </p:txBody>
      </p:sp>
    </p:spTree>
    <p:extLst>
      <p:ext uri="{BB962C8B-B14F-4D97-AF65-F5344CB8AC3E}">
        <p14:creationId xmlns:p14="http://schemas.microsoft.com/office/powerpoint/2010/main" val="3483332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a:p>
        </p:txBody>
      </p:sp>
    </p:spTree>
    <p:extLst>
      <p:ext uri="{BB962C8B-B14F-4D97-AF65-F5344CB8AC3E}">
        <p14:creationId xmlns:p14="http://schemas.microsoft.com/office/powerpoint/2010/main" val="16641719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82688" y="698500"/>
            <a:ext cx="4638675" cy="3479800"/>
          </a:xfrm>
          <a:ln cap="flat"/>
        </p:spPr>
      </p:sp>
      <p:sp>
        <p:nvSpPr>
          <p:cNvPr id="131075" name="Rectangle 3"/>
          <p:cNvSpPr>
            <a:spLocks noGrp="1" noChangeArrowheads="1"/>
          </p:cNvSpPr>
          <p:nvPr>
            <p:ph type="body" idx="1"/>
          </p:nvPr>
        </p:nvSpPr>
        <p:spPr>
          <a:xfrm>
            <a:off x="933874" y="4413135"/>
            <a:ext cx="5136303" cy="4180442"/>
          </a:xfrm>
          <a:noFill/>
        </p:spPr>
        <p:txBody>
          <a:bodyPr lIns="93751" tIns="46876" rIns="93751" bIns="46876"/>
          <a:lstStyle/>
          <a:p>
            <a:endParaRPr lang="en-US" altLang="en-US" dirty="0"/>
          </a:p>
        </p:txBody>
      </p:sp>
    </p:spTree>
    <p:extLst>
      <p:ext uri="{BB962C8B-B14F-4D97-AF65-F5344CB8AC3E}">
        <p14:creationId xmlns:p14="http://schemas.microsoft.com/office/powerpoint/2010/main" val="234185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89038" y="703263"/>
            <a:ext cx="4625975" cy="3470275"/>
          </a:xfrm>
          <a:ln/>
        </p:spPr>
      </p:sp>
      <p:sp>
        <p:nvSpPr>
          <p:cNvPr id="2129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61151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99102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xfrm>
            <a:off x="1189038" y="703263"/>
            <a:ext cx="4625975" cy="3470275"/>
          </a:xfrm>
          <a:ln/>
        </p:spPr>
      </p:sp>
      <p:sp>
        <p:nvSpPr>
          <p:cNvPr id="280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63194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xfrm>
            <a:off x="1189038" y="703263"/>
            <a:ext cx="4625975" cy="3470275"/>
          </a:xfrm>
          <a:ln/>
        </p:spPr>
      </p:sp>
      <p:sp>
        <p:nvSpPr>
          <p:cNvPr id="2283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27710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ar-SA"/>
              <a:t>انقر لتحرير نمط عنوان الشكل الرئيسي</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الفرعي للشكل الرئيسي</a:t>
            </a:r>
            <a:endParaRPr lang="en-US"/>
          </a:p>
        </p:txBody>
      </p:sp>
    </p:spTree>
    <p:extLst>
      <p:ext uri="{BB962C8B-B14F-4D97-AF65-F5344CB8AC3E}">
        <p14:creationId xmlns:p14="http://schemas.microsoft.com/office/powerpoint/2010/main" val="103750969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a:p>
        </p:txBody>
      </p:sp>
      <p:sp>
        <p:nvSpPr>
          <p:cNvPr id="3" name="Vertical Text Placeholder 2"/>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extLst>
      <p:ext uri="{BB962C8B-B14F-4D97-AF65-F5344CB8AC3E}">
        <p14:creationId xmlns:p14="http://schemas.microsoft.com/office/powerpoint/2010/main" val="207730282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ar-SA"/>
              <a:t>انقر لتحرير نمط عنوان الشكل الرئيسي</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extLst>
      <p:ext uri="{BB962C8B-B14F-4D97-AF65-F5344CB8AC3E}">
        <p14:creationId xmlns:p14="http://schemas.microsoft.com/office/powerpoint/2010/main" val="263707687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05446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05446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05446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054468"/>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عنوان 1"/>
          <p:cNvSpPr txBox="1">
            <a:spLocks noGrp="1"/>
          </p:cNvSpPr>
          <p:nvPr>
            <p:ph type="ctrTitle"/>
          </p:nvPr>
        </p:nvSpPr>
        <p:spPr>
          <a:xfrm>
            <a:off x="685800" y="2130425"/>
            <a:ext cx="7772400" cy="1470025"/>
          </a:xfrm>
          <a:prstGeom prst="rect">
            <a:avLst/>
          </a:prstGeom>
          <a:effectLst>
            <a:outerShdw dist="107750" dir="2700000" algn="ctr">
              <a:schemeClr val="bg2"/>
            </a:outerShdw>
          </a:effectLst>
        </p:spPr>
        <p:txBody>
          <a:bodyPr/>
          <a:lstStyle>
            <a:lvl1pPr lvl="0" rtl="0">
              <a:defRPr/>
            </a:lvl1pPr>
          </a:lstStyle>
          <a:p>
            <a:pPr lvl="0" rtl="0"/>
            <a:r>
              <a:rPr lang="en-US"/>
              <a:t>Click to edit Master title style</a:t>
            </a:r>
          </a:p>
        </p:txBody>
      </p:sp>
      <p:sp>
        <p:nvSpPr>
          <p:cNvPr id="3" name="عنوان فرعي 2"/>
          <p:cNvSpPr txBox="1">
            <a:spLocks noGrp="1"/>
          </p:cNvSpPr>
          <p:nvPr>
            <p:ph type="subTitle" idx="1"/>
          </p:nvPr>
        </p:nvSpPr>
        <p:spPr>
          <a:xfrm>
            <a:off x="1371600" y="3886200"/>
            <a:ext cx="6400800" cy="1752600"/>
          </a:xfrm>
          <a:prstGeom prst="rect">
            <a:avLst/>
          </a:prstGeom>
        </p:spPr>
        <p:txBody>
          <a:bodyPr/>
          <a:lstStyle>
            <a:lvl1pPr marL="0" lvl="0" indent="0" algn="ctr" rtl="0">
              <a:buNone/>
              <a:defRPr/>
            </a:lvl1pPr>
          </a:lstStyle>
          <a:p>
            <a:pPr lvl="0" rtl="0"/>
            <a:r>
              <a:rPr lang="en-US"/>
              <a:t>Click to edit Master subtitle style</a:t>
            </a:r>
          </a:p>
        </p:txBody>
      </p:sp>
    </p:spTree>
    <p:extLst>
      <p:ext uri="{BB962C8B-B14F-4D97-AF65-F5344CB8AC3E}">
        <p14:creationId xmlns:p14="http://schemas.microsoft.com/office/powerpoint/2010/main" val="647639544"/>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عنصر نائب للنص 1"/>
          <p:cNvSpPr txBox="1">
            <a:spLocks noGrp="1"/>
          </p:cNvSpPr>
          <p:nvPr>
            <p:ph type="body" idx="1"/>
          </p:nvPr>
        </p:nvSpPr>
        <p:spPr>
          <a:prstGeom prst="rect">
            <a:avLst/>
          </a:prstGeom>
        </p:spPr>
        <p:txBody>
          <a:bodyPr/>
          <a:lstStyle>
            <a:lvl1pPr lvl="0" rtl="0">
              <a:defRPr/>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Tree>
    <p:extLst>
      <p:ext uri="{BB962C8B-B14F-4D97-AF65-F5344CB8AC3E}">
        <p14:creationId xmlns:p14="http://schemas.microsoft.com/office/powerpoint/2010/main" val="482204466"/>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extLst>
      <p:ext uri="{BB962C8B-B14F-4D97-AF65-F5344CB8AC3E}">
        <p14:creationId xmlns:p14="http://schemas.microsoft.com/office/powerpoint/2010/main" val="357825688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ar-SA"/>
              <a:t>انقر لتحرير نمط عنوان الشكل الرئيسي</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حرر أنماط نص الشكل الرئيسي</a:t>
            </a:r>
          </a:p>
        </p:txBody>
      </p:sp>
    </p:spTree>
    <p:extLst>
      <p:ext uri="{BB962C8B-B14F-4D97-AF65-F5344CB8AC3E}">
        <p14:creationId xmlns:p14="http://schemas.microsoft.com/office/powerpoint/2010/main" val="134207868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extLst>
      <p:ext uri="{BB962C8B-B14F-4D97-AF65-F5344CB8AC3E}">
        <p14:creationId xmlns:p14="http://schemas.microsoft.com/office/powerpoint/2010/main" val="374188434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ar-SA"/>
              <a:t>انقر لتحرير نمط عنوان الشكل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extLst>
      <p:ext uri="{BB962C8B-B14F-4D97-AF65-F5344CB8AC3E}">
        <p14:creationId xmlns:p14="http://schemas.microsoft.com/office/powerpoint/2010/main" val="360891157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a:p>
        </p:txBody>
      </p:sp>
    </p:spTree>
    <p:extLst>
      <p:ext uri="{BB962C8B-B14F-4D97-AF65-F5344CB8AC3E}">
        <p14:creationId xmlns:p14="http://schemas.microsoft.com/office/powerpoint/2010/main" val="398476791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76822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a:t>انقر لتحرير نمط عنوان الشكل الرئيسي</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Tree>
    <p:extLst>
      <p:ext uri="{BB962C8B-B14F-4D97-AF65-F5344CB8AC3E}">
        <p14:creationId xmlns:p14="http://schemas.microsoft.com/office/powerpoint/2010/main" val="313547199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عنوان الشكل الرئيسي</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Tree>
    <p:extLst>
      <p:ext uri="{BB962C8B-B14F-4D97-AF65-F5344CB8AC3E}">
        <p14:creationId xmlns:p14="http://schemas.microsoft.com/office/powerpoint/2010/main" val="85693716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0099"/>
          </a:solidFill>
          <a:ln w="12700">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lvl="0"/>
            <a:r>
              <a:rPr lang="ar-SA" altLang="en-US"/>
              <a:t>انقر لتحرير نمط عنوان الشكل الرئيسي</a:t>
            </a:r>
            <a:endParaRPr lang="en-US" altLang="en-US" dirty="0"/>
          </a:p>
        </p:txBody>
      </p:sp>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ar-SA" altLang="en-US"/>
              <a:t>حرر أنماط نص الشكل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endParaRPr lang="en-US" altLang="en-US" dirty="0"/>
          </a:p>
        </p:txBody>
      </p:sp>
      <p:sp>
        <p:nvSpPr>
          <p:cNvPr id="1040" name="Text Box 16"/>
          <p:cNvSpPr txBox="1">
            <a:spLocks noChangeArrowheads="1"/>
          </p:cNvSpPr>
          <p:nvPr/>
        </p:nvSpPr>
        <p:spPr bwMode="auto">
          <a:xfrm>
            <a:off x="76200" y="6354763"/>
            <a:ext cx="838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dirty="0">
                <a:latin typeface="Liberation Sans"/>
              </a:rPr>
              <a:t>2-</a:t>
            </a:r>
            <a:fld id="{625C0192-9EEA-45D9-8C17-9B6A63DB9123}" type="slidenum">
              <a:rPr lang="en-US" altLang="en-US" sz="1200" b="1">
                <a:latin typeface="Liberation Sans"/>
              </a:rPr>
              <a:pPr>
                <a:spcBef>
                  <a:spcPct val="50000"/>
                </a:spcBef>
              </a:pPr>
              <a:t>‹#›</a:t>
            </a:fld>
            <a:endParaRPr lang="en-US" altLang="en-US" sz="1200" b="1" dirty="0">
              <a:latin typeface="Liberation San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wipe dir="r"/>
  </p:transition>
  <p:txStyles>
    <p:titleStyle>
      <a:lvl1pPr algn="l" rtl="1" eaLnBrk="1" fontAlgn="base" hangingPunct="1">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1" eaLnBrk="1" fontAlgn="base" hangingPunct="1">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1" eaLnBrk="1" fontAlgn="base" hangingPunct="1">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1" eaLnBrk="1" fontAlgn="base" hangingPunct="1">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1" eaLnBrk="1" fontAlgn="base" hangingPunct="1">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1" eaLnBrk="1" fontAlgn="base" hangingPunct="1">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1" eaLnBrk="1" fontAlgn="base" hangingPunct="1">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1" eaLnBrk="1" fontAlgn="base" hangingPunct="1">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1" eaLnBrk="1" fontAlgn="base" hangingPunct="1">
        <a:spcBef>
          <a:spcPct val="0"/>
        </a:spcBef>
        <a:spcAft>
          <a:spcPct val="0"/>
        </a:spcAft>
        <a:defRPr sz="2800" b="1">
          <a:solidFill>
            <a:schemeClr val="bg1"/>
          </a:solidFill>
          <a:effectLst>
            <a:outerShdw blurRad="38100" dist="38100" dir="2700000" algn="tl">
              <a:srgbClr val="000000"/>
            </a:outerShdw>
          </a:effectLst>
          <a:latin typeface="Arial" charset="0"/>
        </a:defRPr>
      </a:lvl9pPr>
    </p:titleStyle>
    <p:bodyStyle>
      <a:lvl1pPr marL="342900" indent="-342900" algn="r" rtl="1" eaLnBrk="1" fontAlgn="base" hangingPunct="1">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Liberation Sans"/>
          <a:ea typeface="+mn-ea"/>
          <a:cs typeface="+mn-cs"/>
        </a:defRPr>
      </a:lvl1pPr>
      <a:lvl2pPr marL="742950" indent="-285750" algn="r" rtl="1" eaLnBrk="1" fontAlgn="base" hangingPunct="1">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Liberation Sans"/>
        </a:defRPr>
      </a:lvl2pPr>
      <a:lvl3pPr marL="1143000" indent="-228600" algn="r" rtl="1" eaLnBrk="1" fontAlgn="base" hangingPunct="1">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Liberation Sans"/>
        </a:defRPr>
      </a:lvl3pPr>
      <a:lvl4pPr marL="1600200" indent="-228600" algn="r" rtl="1" eaLnBrk="1" fontAlgn="base" hangingPunct="1">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Liberation Sans"/>
        </a:defRPr>
      </a:lvl4pPr>
      <a:lvl5pPr marL="2057400" indent="-228600" algn="r" rtl="1" eaLnBrk="1" fontAlgn="base" hangingPunct="1">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Liberation Sans"/>
        </a:defRPr>
      </a:lvl5pPr>
      <a:lvl6pPr marL="2514600" indent="-228600" algn="r" rtl="1" eaLnBrk="1" fontAlgn="base" hangingPunct="1">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r" rtl="1" eaLnBrk="1" fontAlgn="base" hangingPunct="1">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r" rtl="1" eaLnBrk="1" fontAlgn="base" hangingPunct="1">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r" rtl="1" eaLnBrk="1" fontAlgn="base" hangingPunct="1">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Graphics\Powerpoint\JW_USA\Kieso-cover page\Final\Kieso_.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1447800" y="2131874"/>
            <a:ext cx="5486400" cy="1754326"/>
          </a:xfrm>
          <a:prstGeom prst="rect">
            <a:avLst/>
          </a:prstGeom>
          <a:solidFill>
            <a:schemeClr val="accent3"/>
          </a:solidFill>
        </p:spPr>
        <p:txBody>
          <a:bodyPr wrap="square" rtlCol="0">
            <a:spAutoFit/>
          </a:bodyPr>
          <a:lstStyle/>
          <a:p>
            <a:r>
              <a:rPr lang="en-US" sz="5400" dirty="0">
                <a:latin typeface="Liberation Sans"/>
              </a:rPr>
              <a:t>Replace with 3e Cover Slide</a:t>
            </a:r>
          </a:p>
        </p:txBody>
      </p:sp>
    </p:spTree>
    <p:extLst>
      <p:ext uri="{BB962C8B-B14F-4D97-AF65-F5344CB8AC3E}">
        <p14:creationId xmlns:p14="http://schemas.microsoft.com/office/powerpoint/2010/main" val="1057183066"/>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4020" name="Rectangle 4"/>
          <p:cNvSpPr>
            <a:spLocks noGrp="1" noChangeArrowheads="1"/>
          </p:cNvSpPr>
          <p:nvPr>
            <p:ph type="body" idx="1"/>
          </p:nvPr>
        </p:nvSpPr>
        <p:spPr>
          <a:xfrm>
            <a:off x="685800" y="1447800"/>
            <a:ext cx="7848600" cy="35201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marL="0" indent="0">
              <a:lnSpc>
                <a:spcPct val="125000"/>
              </a:lnSpc>
              <a:spcBef>
                <a:spcPct val="50000"/>
              </a:spcBef>
              <a:buClrTx/>
              <a:buFontTx/>
              <a:buNone/>
            </a:pPr>
            <a:r>
              <a:rPr lang="ar-SA" altLang="en-US" sz="2300" b="0" dirty="0">
                <a:solidFill>
                  <a:schemeClr val="tx1"/>
                </a:solidFill>
                <a:effectLst/>
              </a:rPr>
              <a:t>"توفير معلومات </a:t>
            </a:r>
            <a:r>
              <a:rPr lang="ar-SA" altLang="en-US" sz="2300" b="0" dirty="0" smtClean="0">
                <a:solidFill>
                  <a:schemeClr val="tx1"/>
                </a:solidFill>
                <a:effectLst/>
              </a:rPr>
              <a:t>مالية</a:t>
            </a:r>
            <a:r>
              <a:rPr lang="ar-JO" altLang="en-US" sz="2300" b="0" dirty="0" smtClean="0">
                <a:solidFill>
                  <a:schemeClr val="tx1"/>
                </a:solidFill>
                <a:effectLst/>
              </a:rPr>
              <a:t> عامة عن المنشأة بحيث تكون</a:t>
            </a:r>
            <a:r>
              <a:rPr lang="ar-SA" altLang="en-US" sz="2300" b="0" dirty="0" smtClean="0">
                <a:solidFill>
                  <a:schemeClr val="tx1"/>
                </a:solidFill>
                <a:effectLst/>
              </a:rPr>
              <a:t> </a:t>
            </a:r>
            <a:r>
              <a:rPr lang="ar-JO" altLang="en-US" sz="2300" b="0" dirty="0" smtClean="0">
                <a:solidFill>
                  <a:schemeClr val="tx1"/>
                </a:solidFill>
                <a:effectLst/>
              </a:rPr>
              <a:t>كافية وذات جودة وذلك لتمكين </a:t>
            </a:r>
            <a:r>
              <a:rPr lang="ar-SA" altLang="en-US" sz="2300" b="0" dirty="0" smtClean="0">
                <a:solidFill>
                  <a:schemeClr val="tx1"/>
                </a:solidFill>
                <a:effectLst/>
              </a:rPr>
              <a:t> </a:t>
            </a:r>
            <a:r>
              <a:rPr lang="ar-SA" altLang="en-US" sz="2300" b="0" dirty="0">
                <a:solidFill>
                  <a:schemeClr val="tx1"/>
                </a:solidFill>
                <a:effectLst/>
              </a:rPr>
              <a:t>المستثمرين الحاليين </a:t>
            </a:r>
            <a:r>
              <a:rPr lang="ar-SA" altLang="en-US" sz="2300" b="0" dirty="0" smtClean="0">
                <a:solidFill>
                  <a:schemeClr val="tx1"/>
                </a:solidFill>
                <a:effectLst/>
              </a:rPr>
              <a:t>والمحتملين</a:t>
            </a:r>
            <a:r>
              <a:rPr lang="ar-JO" altLang="en-US" sz="2300" b="0" dirty="0" smtClean="0">
                <a:solidFill>
                  <a:schemeClr val="tx1"/>
                </a:solidFill>
                <a:effectLst/>
              </a:rPr>
              <a:t>,</a:t>
            </a:r>
            <a:r>
              <a:rPr lang="ar-SA" altLang="en-US" sz="2300" b="0" dirty="0" smtClean="0">
                <a:solidFill>
                  <a:schemeClr val="tx1"/>
                </a:solidFill>
                <a:effectLst/>
              </a:rPr>
              <a:t> </a:t>
            </a:r>
            <a:r>
              <a:rPr lang="ar-JO" altLang="en-US" sz="2300" b="0" dirty="0" smtClean="0">
                <a:solidFill>
                  <a:schemeClr val="tx1"/>
                </a:solidFill>
                <a:effectLst/>
              </a:rPr>
              <a:t>وكذلك </a:t>
            </a:r>
            <a:r>
              <a:rPr lang="ar-SA" altLang="en-US" sz="2300" b="0" dirty="0" smtClean="0">
                <a:solidFill>
                  <a:schemeClr val="tx1"/>
                </a:solidFill>
                <a:effectLst/>
              </a:rPr>
              <a:t>المقرضين </a:t>
            </a:r>
            <a:r>
              <a:rPr lang="ar-SA" altLang="en-US" sz="2300" b="0" dirty="0">
                <a:solidFill>
                  <a:schemeClr val="tx1"/>
                </a:solidFill>
                <a:effectLst/>
              </a:rPr>
              <a:t>، والدائنين الآخرين من اتخاذ القرارات المالية المتعلقة </a:t>
            </a:r>
            <a:r>
              <a:rPr lang="ar-SA" altLang="en-US" sz="2300" b="0" dirty="0" smtClean="0">
                <a:solidFill>
                  <a:schemeClr val="tx1"/>
                </a:solidFill>
                <a:effectLst/>
              </a:rPr>
              <a:t>باستثماراتهم</a:t>
            </a:r>
            <a:r>
              <a:rPr lang="ar-JO" altLang="en-US" sz="2300" b="0" dirty="0" smtClean="0">
                <a:solidFill>
                  <a:schemeClr val="tx1"/>
                </a:solidFill>
                <a:effectLst/>
              </a:rPr>
              <a:t> وتزويد المنشأة بالموارد اللازمة. </a:t>
            </a:r>
            <a:endParaRPr lang="ar-SA" altLang="en-US" sz="2300" b="0" dirty="0" smtClean="0">
              <a:solidFill>
                <a:schemeClr val="tx1"/>
              </a:solidFill>
              <a:effectLst/>
            </a:endParaRPr>
          </a:p>
          <a:p>
            <a:pPr marL="0" indent="0">
              <a:lnSpc>
                <a:spcPct val="125000"/>
              </a:lnSpc>
              <a:spcBef>
                <a:spcPct val="50000"/>
              </a:spcBef>
              <a:buClrTx/>
              <a:buFontTx/>
              <a:buNone/>
            </a:pPr>
            <a:endParaRPr lang="ar-SA" altLang="en-US" sz="2100" b="0" dirty="0" smtClean="0">
              <a:effectLst/>
            </a:endParaRPr>
          </a:p>
          <a:p>
            <a:pPr marL="0" indent="0">
              <a:lnSpc>
                <a:spcPct val="125000"/>
              </a:lnSpc>
              <a:spcBef>
                <a:spcPct val="50000"/>
              </a:spcBef>
              <a:buClrTx/>
              <a:buFontTx/>
              <a:buNone/>
            </a:pPr>
            <a:r>
              <a:rPr lang="ar-SA" altLang="en-US" sz="2100" b="0" dirty="0" smtClean="0">
                <a:solidFill>
                  <a:schemeClr val="accent2"/>
                </a:solidFill>
                <a:effectLst/>
              </a:rPr>
              <a:t>*</a:t>
            </a:r>
            <a:r>
              <a:rPr lang="ar-SA" altLang="en-US" sz="2100" b="0" dirty="0" smtClean="0">
                <a:effectLst/>
              </a:rPr>
              <a:t> </a:t>
            </a:r>
            <a:r>
              <a:rPr lang="ar-SA" altLang="en-US" sz="2100" b="0" dirty="0">
                <a:effectLst/>
              </a:rPr>
              <a:t>الافتراض هو أن المستخدمين </a:t>
            </a:r>
            <a:r>
              <a:rPr lang="ar-JO" altLang="en-US" sz="2100" b="0" dirty="0" smtClean="0">
                <a:effectLst/>
              </a:rPr>
              <a:t>للقوائم المالية على قدر كافي من المعرفة بتلك القوائم تمكنهم من فهم هذه القوائم وبالتالي استخلاص المعلومات التي يحتاجونها لاتخاذ القرارات. </a:t>
            </a:r>
            <a:endParaRPr lang="en-US" altLang="en-US" sz="2100" b="0" dirty="0">
              <a:effectLst/>
            </a:endParaRPr>
          </a:p>
          <a:p>
            <a:pPr marL="0" indent="0">
              <a:lnSpc>
                <a:spcPct val="125000"/>
              </a:lnSpc>
              <a:spcBef>
                <a:spcPct val="50000"/>
              </a:spcBef>
              <a:buClrTx/>
              <a:buFontTx/>
              <a:buNone/>
            </a:pPr>
            <a:endParaRPr lang="en-US" altLang="en-US" sz="2100" b="0" dirty="0">
              <a:solidFill>
                <a:schemeClr val="tx1"/>
              </a:solidFill>
              <a:effectLst/>
            </a:endParaRPr>
          </a:p>
        </p:txBody>
      </p:sp>
      <p:sp>
        <p:nvSpPr>
          <p:cNvPr id="214024" name="Rectangle 8"/>
          <p:cNvSpPr>
            <a:spLocks noGrp="1" noChangeArrowheads="1"/>
          </p:cNvSpPr>
          <p:nvPr>
            <p:ph type="title" idx="4294967295"/>
          </p:nvPr>
        </p:nvSpPr>
        <p:spPr>
          <a:xfrm>
            <a:off x="5334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200" kern="1200" dirty="0">
                <a:solidFill>
                  <a:srgbClr val="CC0000"/>
                </a:solidFill>
                <a:effectLst/>
                <a:ea typeface="+mn-ea"/>
                <a:cs typeface="+mn-cs"/>
              </a:rPr>
              <a:t>Basic Objective</a:t>
            </a:r>
          </a:p>
        </p:txBody>
      </p:sp>
      <p:sp>
        <p:nvSpPr>
          <p:cNvPr id="214026"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1</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4020">
                                            <p:txEl>
                                              <p:pRg st="0" end="0"/>
                                            </p:txEl>
                                          </p:spTgt>
                                        </p:tgtEl>
                                        <p:attrNameLst>
                                          <p:attrName>style.visibility</p:attrName>
                                        </p:attrNameLst>
                                      </p:cBhvr>
                                      <p:to>
                                        <p:strVal val="visible"/>
                                      </p:to>
                                    </p:set>
                                    <p:animEffect transition="in" filter="wipe(left)">
                                      <p:cBhvr>
                                        <p:cTn id="7" dur="500"/>
                                        <p:tgtEl>
                                          <p:spTgt spid="2140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Text Box 3"/>
          <p:cNvSpPr txBox="1">
            <a:spLocks noChangeArrowheads="1"/>
          </p:cNvSpPr>
          <p:nvPr/>
        </p:nvSpPr>
        <p:spPr bwMode="auto">
          <a:xfrm>
            <a:off x="533400" y="2369607"/>
            <a:ext cx="8229600" cy="3222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lnSpc>
                <a:spcPct val="130000"/>
              </a:lnSpc>
              <a:spcBef>
                <a:spcPct val="30000"/>
              </a:spcBef>
              <a:buSzPct val="80000"/>
            </a:pPr>
            <a:r>
              <a:rPr lang="ar-JO" altLang="en-US" sz="1800" dirty="0" smtClean="0">
                <a:latin typeface="Liberation Sans"/>
              </a:rPr>
              <a:t>- </a:t>
            </a:r>
            <a:r>
              <a:rPr lang="ar-SA" altLang="en-US" sz="1800" dirty="0" smtClean="0">
                <a:latin typeface="Liberation Sans"/>
              </a:rPr>
              <a:t>هل </a:t>
            </a:r>
            <a:r>
              <a:rPr lang="ar-SA" altLang="en-US" sz="1800" dirty="0">
                <a:latin typeface="Liberation Sans"/>
              </a:rPr>
              <a:t>يجب على الشركات </a:t>
            </a:r>
            <a:r>
              <a:rPr lang="ar-JO" altLang="en-US" sz="1800" dirty="0" smtClean="0">
                <a:latin typeface="Liberation Sans"/>
              </a:rPr>
              <a:t>الافصاح في القوائم المالية عن تكلفة امتلاك الاصول </a:t>
            </a:r>
            <a:r>
              <a:rPr lang="ar-JO" altLang="en-US" sz="1800" dirty="0" err="1" smtClean="0">
                <a:latin typeface="Liberation Sans"/>
              </a:rPr>
              <a:t>بناءاً</a:t>
            </a:r>
            <a:r>
              <a:rPr lang="ar-JO" altLang="en-US" sz="1800" dirty="0" smtClean="0">
                <a:latin typeface="Liberation Sans"/>
              </a:rPr>
              <a:t> على التكلفة التاريخية لتلك الاصول ام القيمة السوقية العادلة</a:t>
            </a:r>
            <a:r>
              <a:rPr lang="ar-SA" altLang="en-US" sz="1800" dirty="0" smtClean="0">
                <a:latin typeface="Liberation Sans"/>
              </a:rPr>
              <a:t>؟</a:t>
            </a:r>
            <a:endParaRPr lang="ar-SA" altLang="en-US" sz="1800" dirty="0">
              <a:latin typeface="Liberation Sans"/>
            </a:endParaRPr>
          </a:p>
          <a:p>
            <a:pPr marL="285750" indent="-285750">
              <a:lnSpc>
                <a:spcPct val="130000"/>
              </a:lnSpc>
              <a:spcBef>
                <a:spcPct val="30000"/>
              </a:spcBef>
              <a:buSzPct val="80000"/>
              <a:buFont typeface="Wingdings" pitchFamily="2" charset="2"/>
              <a:buChar char="§"/>
            </a:pPr>
            <a:r>
              <a:rPr lang="ar-SA" altLang="en-US" sz="1800" dirty="0">
                <a:latin typeface="Liberation Sans"/>
              </a:rPr>
              <a:t>هل يجب على شركة مثل شركة </a:t>
            </a:r>
            <a:r>
              <a:rPr lang="en-US" altLang="en-US" sz="1800" dirty="0">
                <a:latin typeface="Liberation Sans"/>
              </a:rPr>
              <a:t>PepsiCo </a:t>
            </a:r>
            <a:r>
              <a:rPr lang="ar-JO" altLang="en-US" sz="1800" dirty="0" smtClean="0">
                <a:latin typeface="Liberation Sans"/>
              </a:rPr>
              <a:t>– هل يجب على الشركات التي لها اكثر من فرع ان تعد قوائم مالية موحدة تعكس الوضع المالي للشركة, او ان تقوم </a:t>
            </a:r>
            <a:r>
              <a:rPr lang="ar-JO" altLang="en-US" sz="1800" dirty="0" err="1" smtClean="0">
                <a:latin typeface="Liberation Sans"/>
              </a:rPr>
              <a:t>باعداد</a:t>
            </a:r>
            <a:r>
              <a:rPr lang="ar-JO" altLang="en-US" sz="1800" dirty="0" smtClean="0">
                <a:latin typeface="Liberation Sans"/>
              </a:rPr>
              <a:t> قوائم مالية منفصلة لكل فرع من فروعها؟ </a:t>
            </a:r>
            <a:endParaRPr lang="ar-SA" altLang="en-US" sz="1800" dirty="0">
              <a:latin typeface="Liberation Sans"/>
            </a:endParaRPr>
          </a:p>
          <a:p>
            <a:pPr marL="285750" indent="-285750">
              <a:lnSpc>
                <a:spcPct val="130000"/>
              </a:lnSpc>
              <a:spcBef>
                <a:spcPct val="30000"/>
              </a:spcBef>
              <a:buSzPct val="80000"/>
              <a:buFont typeface="Wingdings" pitchFamily="2" charset="2"/>
              <a:buChar char="§"/>
            </a:pPr>
            <a:r>
              <a:rPr lang="ar-SA" altLang="en-US" sz="1800" dirty="0">
                <a:latin typeface="Liberation Sans"/>
              </a:rPr>
              <a:t>كيف تختار الشركة طريقة محاسبية مقبولة ، وكمية وأنواع المعلومات التي يجب الكشف عنها ، والشكل الذي يتم تقديمها به؟</a:t>
            </a:r>
          </a:p>
          <a:p>
            <a:pPr marL="285750" indent="-285750">
              <a:lnSpc>
                <a:spcPct val="130000"/>
              </a:lnSpc>
              <a:spcBef>
                <a:spcPct val="30000"/>
              </a:spcBef>
              <a:buSzPct val="80000"/>
              <a:buFont typeface="Wingdings" pitchFamily="2" charset="2"/>
              <a:buChar char="§"/>
            </a:pPr>
            <a:r>
              <a:rPr lang="ar-SA" altLang="en-US" sz="1800" b="1" dirty="0">
                <a:latin typeface="Liberation Sans"/>
              </a:rPr>
              <a:t>حدد المجلس الدولي لمعايير المحاسبة </a:t>
            </a:r>
            <a:r>
              <a:rPr lang="ar-SA" altLang="en-US" sz="1800" b="1" dirty="0">
                <a:solidFill>
                  <a:schemeClr val="tx2"/>
                </a:solidFill>
                <a:latin typeface="Liberation Sans"/>
              </a:rPr>
              <a:t>الخصائص النوعية </a:t>
            </a:r>
            <a:r>
              <a:rPr lang="ar-SA" altLang="en-US" sz="1800" b="1" dirty="0">
                <a:latin typeface="Liberation Sans"/>
              </a:rPr>
              <a:t>للمعلومات المحاسبية التي تميز المعلومات الأفضل (الأكثر فائدة) من المعلومات الأقل (أقل فائدة) لأغراض صنع القرار</a:t>
            </a:r>
            <a:r>
              <a:rPr lang="en-US" altLang="en-US" sz="1800" b="1" dirty="0">
                <a:latin typeface="Liberation Sans"/>
              </a:rPr>
              <a:t>.</a:t>
            </a:r>
          </a:p>
        </p:txBody>
      </p:sp>
      <p:sp>
        <p:nvSpPr>
          <p:cNvPr id="279558" name="Text Box 6"/>
          <p:cNvSpPr txBox="1">
            <a:spLocks noChangeArrowheads="1"/>
          </p:cNvSpPr>
          <p:nvPr/>
        </p:nvSpPr>
        <p:spPr bwMode="auto">
          <a:xfrm>
            <a:off x="533400" y="1312332"/>
            <a:ext cx="4876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800" b="1" dirty="0">
                <a:solidFill>
                  <a:srgbClr val="CC0000"/>
                </a:solidFill>
                <a:latin typeface="Liberation Sans"/>
              </a:rPr>
              <a:t>Qualitative Characteristics of Accounting Information</a:t>
            </a:r>
            <a:endParaRPr lang="ar-SA" altLang="en-US" sz="1800" b="1" dirty="0">
              <a:solidFill>
                <a:srgbClr val="CC0000"/>
              </a:solidFill>
              <a:latin typeface="Liberation Sans"/>
            </a:endParaRPr>
          </a:p>
          <a:p>
            <a:pPr algn="l"/>
            <a:r>
              <a:rPr lang="ar-SA" altLang="en-US" sz="1800" b="1" dirty="0">
                <a:solidFill>
                  <a:srgbClr val="CC0000"/>
                </a:solidFill>
                <a:latin typeface="Liberation Sans"/>
              </a:rPr>
              <a:t>الخصائص النوعية للمعلومات المحاسبية</a:t>
            </a:r>
            <a:endParaRPr lang="en-US" altLang="en-US" sz="1800" b="1" dirty="0">
              <a:solidFill>
                <a:srgbClr val="CC0000"/>
              </a:solidFill>
              <a:latin typeface="Liberation Sans"/>
            </a:endParaRPr>
          </a:p>
        </p:txBody>
      </p:sp>
      <p:sp>
        <p:nvSpPr>
          <p:cNvPr id="6"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2</a:t>
            </a:r>
          </a:p>
        </p:txBody>
      </p:sp>
      <p:sp>
        <p:nvSpPr>
          <p:cNvPr id="8" name="Rectangle 8"/>
          <p:cNvSpPr txBox="1">
            <a:spLocks noChangeArrowheads="1"/>
          </p:cNvSpPr>
          <p:nvPr/>
        </p:nvSpPr>
        <p:spPr bwMode="auto">
          <a:xfrm>
            <a:off x="5334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dirty="0">
                <a:solidFill>
                  <a:schemeClr val="tx1"/>
                </a:solidFill>
                <a:effectLst/>
                <a:ea typeface="+mn-ea"/>
                <a:cs typeface="+mn-cs"/>
              </a:rPr>
              <a:t>Fundamental Concepts</a:t>
            </a:r>
          </a:p>
        </p:txBody>
      </p:sp>
      <p:pic>
        <p:nvPicPr>
          <p:cNvPr id="9" name="Picture 8"/>
          <p:cNvPicPr>
            <a:picLocks noChangeAspect="1"/>
          </p:cNvPicPr>
          <p:nvPr/>
        </p:nvPicPr>
        <p:blipFill>
          <a:blip r:embed="rId3"/>
          <a:stretch>
            <a:fillRect/>
          </a:stretch>
        </p:blipFill>
        <p:spPr>
          <a:xfrm>
            <a:off x="5737576" y="276580"/>
            <a:ext cx="3048000" cy="1476020"/>
          </a:xfrm>
          <a:prstGeom prst="rect">
            <a:avLst/>
          </a:prstGeom>
        </p:spPr>
      </p:pic>
      <p:sp>
        <p:nvSpPr>
          <p:cNvPr id="10" name="Rectangle 2"/>
          <p:cNvSpPr txBox="1">
            <a:spLocks noChangeArrowheads="1"/>
          </p:cNvSpPr>
          <p:nvPr/>
        </p:nvSpPr>
        <p:spPr bwMode="auto">
          <a:xfrm>
            <a:off x="5813776" y="352780"/>
            <a:ext cx="2971800" cy="13208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a:lstStyle>
          <a:p>
            <a:pPr marL="0" indent="0">
              <a:spcBef>
                <a:spcPts val="0"/>
              </a:spcBef>
              <a:buClr>
                <a:srgbClr val="CC0000"/>
              </a:buClr>
              <a:buSzTx/>
              <a:buNone/>
            </a:pPr>
            <a:r>
              <a:rPr lang="en-US" altLang="en-US" sz="1600" dirty="0">
                <a:solidFill>
                  <a:srgbClr val="CC0000"/>
                </a:solidFill>
                <a:effectLst/>
                <a:latin typeface="Liberation Sans" panose="020B0604020202020204" pitchFamily="34" charset="0"/>
              </a:rPr>
              <a:t>LEARNING OBJECTIVE 2</a:t>
            </a:r>
            <a:endParaRPr lang="en-US" sz="1600" b="0" kern="0" dirty="0">
              <a:effectLst/>
              <a:latin typeface="Liberation Sans" panose="020B0604020202020204" pitchFamily="34" charset="0"/>
            </a:endParaRPr>
          </a:p>
          <a:p>
            <a:pPr marL="0" indent="0">
              <a:spcBef>
                <a:spcPts val="0"/>
              </a:spcBef>
              <a:buClr>
                <a:srgbClr val="CC0000"/>
              </a:buClr>
              <a:buSzTx/>
              <a:buNone/>
            </a:pPr>
            <a:r>
              <a:rPr lang="en-US" sz="1600" b="0" kern="0" dirty="0">
                <a:effectLst/>
                <a:latin typeface="Liberation Sans" panose="020B0604020202020204" pitchFamily="34" charset="0"/>
              </a:rPr>
              <a:t>Identify the qualitative characteristics of accounting information and the elements of financial statements.</a:t>
            </a:r>
          </a:p>
        </p:txBody>
      </p:sp>
      <p:cxnSp>
        <p:nvCxnSpPr>
          <p:cNvPr id="11" name="Straight Connector 10"/>
          <p:cNvCxnSpPr/>
          <p:nvPr/>
        </p:nvCxnSpPr>
        <p:spPr bwMode="auto">
          <a:xfrm flipV="1">
            <a:off x="5737576" y="276580"/>
            <a:ext cx="3048000" cy="15948"/>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V="1">
            <a:off x="5737576" y="1748226"/>
            <a:ext cx="3048000" cy="437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4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65388"/>
            <a:ext cx="7466013" cy="5069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27338" name="Text Box 10"/>
          <p:cNvSpPr txBox="1">
            <a:spLocks noChangeArrowheads="1"/>
          </p:cNvSpPr>
          <p:nvPr/>
        </p:nvSpPr>
        <p:spPr bwMode="auto">
          <a:xfrm>
            <a:off x="7162800" y="2057400"/>
            <a:ext cx="1905000" cy="646331"/>
          </a:xfrm>
          <a:prstGeom prst="rect">
            <a:avLst/>
          </a:prstGeom>
          <a:solidFill>
            <a:schemeClr val="bg1"/>
          </a:solidFill>
          <a:ln w="12700" algn="ctr">
            <a:solidFill>
              <a:srgbClr val="087E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200" b="1" dirty="0">
                <a:solidFill>
                  <a:srgbClr val="006666"/>
                </a:solidFill>
                <a:latin typeface="Liberation Sans"/>
              </a:rPr>
              <a:t>ILLUSTRATION 2.2</a:t>
            </a:r>
            <a:r>
              <a:rPr lang="en-US" altLang="en-US" sz="1200" dirty="0">
                <a:solidFill>
                  <a:srgbClr val="006666"/>
                </a:solidFill>
                <a:latin typeface="Liberation Sans"/>
              </a:rPr>
              <a:t> </a:t>
            </a:r>
            <a:r>
              <a:rPr lang="en-US" altLang="en-US" sz="1200" dirty="0">
                <a:solidFill>
                  <a:srgbClr val="000000"/>
                </a:solidFill>
                <a:latin typeface="Liberation Sans"/>
              </a:rPr>
              <a:t>Hierarchy of Accounting Qualities</a:t>
            </a:r>
          </a:p>
        </p:txBody>
      </p:sp>
      <p:sp>
        <p:nvSpPr>
          <p:cNvPr id="12"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4"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2</a:t>
            </a:r>
          </a:p>
        </p:txBody>
      </p:sp>
      <p:sp>
        <p:nvSpPr>
          <p:cNvPr id="7" name="Rectangle 8"/>
          <p:cNvSpPr txBox="1">
            <a:spLocks noChangeArrowheads="1"/>
          </p:cNvSpPr>
          <p:nvPr/>
        </p:nvSpPr>
        <p:spPr bwMode="auto">
          <a:xfrm>
            <a:off x="5334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dirty="0">
                <a:solidFill>
                  <a:srgbClr val="CC0000"/>
                </a:solidFill>
                <a:effectLst/>
              </a:rPr>
              <a:t>Qualitative Characteristics</a:t>
            </a:r>
            <a:endParaRPr lang="en-US" altLang="en-US" sz="3200" dirty="0">
              <a:solidFill>
                <a:schemeClr val="tx1"/>
              </a:solidFill>
              <a:effectLst/>
              <a:ea typeface="+mn-ea"/>
              <a:cs typeface="+mn-cs"/>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962900" y="897256"/>
            <a:ext cx="952500" cy="45719"/>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9" name="Rectangle 8"/>
          <p:cNvSpPr/>
          <p:nvPr/>
        </p:nvSpPr>
        <p:spPr bwMode="auto">
          <a:xfrm>
            <a:off x="8763000" y="897256"/>
            <a:ext cx="152400" cy="1007744"/>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dirty="0"/>
          </a:p>
        </p:txBody>
      </p:sp>
      <p:sp>
        <p:nvSpPr>
          <p:cNvPr id="32" name="Rectangle 31"/>
          <p:cNvSpPr/>
          <p:nvPr/>
        </p:nvSpPr>
        <p:spPr bwMode="auto">
          <a:xfrm flipV="1">
            <a:off x="7571232" y="1700784"/>
            <a:ext cx="1333500" cy="20421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pic>
        <p:nvPicPr>
          <p:cNvPr id="330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988" y="12510"/>
            <a:ext cx="6646812" cy="684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4" name="Text Box 10"/>
          <p:cNvSpPr txBox="1">
            <a:spLocks noChangeArrowheads="1"/>
          </p:cNvSpPr>
          <p:nvPr/>
        </p:nvSpPr>
        <p:spPr bwMode="auto">
          <a:xfrm>
            <a:off x="7848600" y="6369050"/>
            <a:ext cx="1143000" cy="336550"/>
          </a:xfrm>
          <a:prstGeom prst="rect">
            <a:avLst/>
          </a:prstGeom>
          <a:noFill/>
          <a:ln>
            <a:noFill/>
          </a:ln>
          <a:effectLst/>
        </p:spPr>
        <p:txBody>
          <a:bodyPr wrap="square">
            <a:spAutoFit/>
          </a:bodyPr>
          <a:lstStyle>
            <a:defPPr>
              <a:defRPr lang="en-US"/>
            </a:defPPr>
            <a:lvl1pPr marL="457200" indent="-457200" algn="r">
              <a:spcBef>
                <a:spcPct val="50000"/>
              </a:spcBef>
              <a:defRPr sz="1600" b="1" i="1">
                <a:solidFill>
                  <a:schemeClr val="bg2"/>
                </a:solidFill>
                <a:latin typeface="Arial" charset="0"/>
              </a:defRPr>
            </a:lvl1pPr>
            <a:lvl2pPr marL="914400" indent="-457200" algn="l">
              <a:defRPr>
                <a:latin typeface="Times New Roman" pitchFamily="18" charset="0"/>
              </a:defRPr>
            </a:lvl2pPr>
            <a:lvl3pPr marL="1371600" indent="-457200" algn="l">
              <a:defRPr>
                <a:latin typeface="Times New Roman" pitchFamily="18" charset="0"/>
              </a:defRPr>
            </a:lvl3pPr>
            <a:lvl4pPr marL="1828800" indent="-457200" algn="l">
              <a:defRPr>
                <a:latin typeface="Times New Roman" pitchFamily="18" charset="0"/>
              </a:defRPr>
            </a:lvl4pPr>
            <a:lvl5pPr marL="2286000" indent="-457200" algn="l">
              <a:defRPr>
                <a:latin typeface="Times New Roman" pitchFamily="18" charset="0"/>
              </a:defRPr>
            </a:lvl5pPr>
            <a:lvl6pPr marL="2743200" indent="-457200" eaLnBrk="0" fontAlgn="base" hangingPunct="0">
              <a:spcBef>
                <a:spcPct val="0"/>
              </a:spcBef>
              <a:spcAft>
                <a:spcPct val="0"/>
              </a:spcAft>
              <a:defRPr>
                <a:latin typeface="Times New Roman" pitchFamily="18" charset="0"/>
              </a:defRPr>
            </a:lvl6pPr>
            <a:lvl7pPr marL="3200400" indent="-457200" eaLnBrk="0" fontAlgn="base" hangingPunct="0">
              <a:spcBef>
                <a:spcPct val="0"/>
              </a:spcBef>
              <a:spcAft>
                <a:spcPct val="0"/>
              </a:spcAft>
              <a:defRPr>
                <a:latin typeface="Times New Roman" pitchFamily="18" charset="0"/>
              </a:defRPr>
            </a:lvl7pPr>
            <a:lvl8pPr marL="3657600" indent="-457200" eaLnBrk="0" fontAlgn="base" hangingPunct="0">
              <a:spcBef>
                <a:spcPct val="0"/>
              </a:spcBef>
              <a:spcAft>
                <a:spcPct val="0"/>
              </a:spcAft>
              <a:defRPr>
                <a:latin typeface="Times New Roman" pitchFamily="18" charset="0"/>
              </a:defRPr>
            </a:lvl8pPr>
            <a:lvl9pPr marL="4114800" indent="-457200" eaLnBrk="0" fontAlgn="base" hangingPunct="0">
              <a:spcBef>
                <a:spcPct val="0"/>
              </a:spcBef>
              <a:spcAft>
                <a:spcPct val="0"/>
              </a:spcAft>
              <a:defRPr>
                <a:latin typeface="Times New Roman" pitchFamily="18" charset="0"/>
              </a:defRPr>
            </a:lvl9pPr>
          </a:lstStyle>
          <a:p>
            <a:r>
              <a:rPr lang="en-US" altLang="en-US" dirty="0">
                <a:latin typeface="Liberation Sans"/>
              </a:rPr>
              <a:t>LO 2</a:t>
            </a:r>
          </a:p>
        </p:txBody>
      </p:sp>
      <p:pic>
        <p:nvPicPr>
          <p:cNvPr id="2" name="Picture 1"/>
          <p:cNvPicPr>
            <a:picLocks noChangeAspect="1"/>
          </p:cNvPicPr>
          <p:nvPr/>
        </p:nvPicPr>
        <p:blipFill>
          <a:blip r:embed="rId4"/>
          <a:stretch>
            <a:fillRect/>
          </a:stretch>
        </p:blipFill>
        <p:spPr>
          <a:xfrm>
            <a:off x="7924800" y="15332"/>
            <a:ext cx="1219200" cy="6842668"/>
          </a:xfrm>
          <a:prstGeom prst="rect">
            <a:avLst/>
          </a:prstGeom>
        </p:spPr>
      </p:pic>
      <p:pic>
        <p:nvPicPr>
          <p:cNvPr id="3" name="Picture 2"/>
          <p:cNvPicPr>
            <a:picLocks noChangeAspect="1"/>
          </p:cNvPicPr>
          <p:nvPr/>
        </p:nvPicPr>
        <p:blipFill>
          <a:blip r:embed="rId4"/>
          <a:stretch>
            <a:fillRect/>
          </a:stretch>
        </p:blipFill>
        <p:spPr>
          <a:xfrm>
            <a:off x="0" y="352"/>
            <a:ext cx="1277988" cy="6324247"/>
          </a:xfrm>
          <a:prstGeom prst="rect">
            <a:avLst/>
          </a:prstGeom>
        </p:spPr>
      </p:pic>
      <p:pic>
        <p:nvPicPr>
          <p:cNvPr id="4" name="Picture 3"/>
          <p:cNvPicPr preferRelativeResize="0">
            <a:picLocks/>
          </p:cNvPicPr>
          <p:nvPr/>
        </p:nvPicPr>
        <p:blipFill>
          <a:blip r:embed="rId4"/>
          <a:stretch>
            <a:fillRect/>
          </a:stretch>
        </p:blipFill>
        <p:spPr>
          <a:xfrm>
            <a:off x="762000" y="6178152"/>
            <a:ext cx="643264" cy="679848"/>
          </a:xfrm>
          <a:prstGeom prst="rect">
            <a:avLst/>
          </a:prstGeom>
        </p:spPr>
      </p:pic>
      <p:pic>
        <p:nvPicPr>
          <p:cNvPr id="18" name="Picture 17"/>
          <p:cNvPicPr preferRelativeResize="0">
            <a:picLocks/>
          </p:cNvPicPr>
          <p:nvPr/>
        </p:nvPicPr>
        <p:blipFill>
          <a:blip r:embed="rId4"/>
          <a:stretch>
            <a:fillRect/>
          </a:stretch>
        </p:blipFill>
        <p:spPr>
          <a:xfrm>
            <a:off x="0" y="6641836"/>
            <a:ext cx="941802" cy="216621"/>
          </a:xfrm>
          <a:prstGeom prst="rect">
            <a:avLst/>
          </a:prstGeom>
        </p:spPr>
      </p:pic>
      <p:pic>
        <p:nvPicPr>
          <p:cNvPr id="19" name="Picture 18"/>
          <p:cNvPicPr preferRelativeResize="0">
            <a:picLocks/>
          </p:cNvPicPr>
          <p:nvPr/>
        </p:nvPicPr>
        <p:blipFill>
          <a:blip r:embed="rId4"/>
          <a:stretch>
            <a:fillRect/>
          </a:stretch>
        </p:blipFill>
        <p:spPr>
          <a:xfrm>
            <a:off x="0" y="6172200"/>
            <a:ext cx="204963" cy="679848"/>
          </a:xfrm>
          <a:prstGeom prst="rect">
            <a:avLst/>
          </a:prstGeom>
        </p:spPr>
      </p:pic>
      <p:sp>
        <p:nvSpPr>
          <p:cNvPr id="211982" name="Text Box 1038"/>
          <p:cNvSpPr txBox="1">
            <a:spLocks noChangeArrowheads="1"/>
          </p:cNvSpPr>
          <p:nvPr/>
        </p:nvSpPr>
        <p:spPr bwMode="auto">
          <a:xfrm>
            <a:off x="990600" y="5120249"/>
            <a:ext cx="213360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200" b="1" dirty="0">
                <a:solidFill>
                  <a:srgbClr val="006666"/>
                </a:solidFill>
                <a:latin typeface="Liberation Sans"/>
              </a:rPr>
              <a:t>ILLUSTRATION 2.7</a:t>
            </a:r>
            <a:r>
              <a:rPr lang="en-US" altLang="en-US" sz="1200" dirty="0">
                <a:solidFill>
                  <a:srgbClr val="006666"/>
                </a:solidFill>
                <a:latin typeface="Liberation Sans"/>
              </a:rPr>
              <a:t>  </a:t>
            </a:r>
            <a:r>
              <a:rPr lang="en-US" altLang="en-US" sz="1200" dirty="0">
                <a:latin typeface="Liberation Sans"/>
              </a:rPr>
              <a:t>Conceptual </a:t>
            </a:r>
            <a:r>
              <a:rPr lang="en-US" altLang="en-US" sz="1200" dirty="0">
                <a:solidFill>
                  <a:srgbClr val="000000"/>
                </a:solidFill>
                <a:latin typeface="Liberation Sans"/>
              </a:rPr>
              <a:t>Framework for Financial Reporting</a:t>
            </a:r>
          </a:p>
        </p:txBody>
      </p:sp>
      <p:sp>
        <p:nvSpPr>
          <p:cNvPr id="12" name="Text Box 11"/>
          <p:cNvSpPr txBox="1">
            <a:spLocks noChangeArrowheads="1"/>
          </p:cNvSpPr>
          <p:nvPr/>
        </p:nvSpPr>
        <p:spPr bwMode="auto">
          <a:xfrm>
            <a:off x="838200" y="1066800"/>
            <a:ext cx="7162800" cy="609600"/>
          </a:xfrm>
          <a:prstGeom prst="rect">
            <a:avLst/>
          </a:prstGeom>
          <a:solidFill>
            <a:srgbClr val="F9EFA5"/>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lvl1pPr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200" b="1" dirty="0">
                <a:latin typeface="Liberation Sans"/>
              </a:rPr>
              <a:t>Relevance</a:t>
            </a:r>
          </a:p>
        </p:txBody>
      </p:sp>
      <p:pic>
        <p:nvPicPr>
          <p:cNvPr id="5" name="Picture 4"/>
          <p:cNvPicPr>
            <a:picLocks noChangeAspect="1"/>
          </p:cNvPicPr>
          <p:nvPr/>
        </p:nvPicPr>
        <p:blipFill>
          <a:blip r:embed="rId5"/>
          <a:stretch>
            <a:fillRect/>
          </a:stretch>
        </p:blipFill>
        <p:spPr>
          <a:xfrm>
            <a:off x="2590800" y="1671349"/>
            <a:ext cx="217720" cy="397339"/>
          </a:xfrm>
          <a:prstGeom prst="rect">
            <a:avLst/>
          </a:prstGeom>
        </p:spPr>
      </p:pic>
    </p:spTree>
    <p:extLst>
      <p:ext uri="{BB962C8B-B14F-4D97-AF65-F5344CB8AC3E}">
        <p14:creationId xmlns:p14="http://schemas.microsoft.com/office/powerpoint/2010/main" val="226250087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3"/>
          <p:cNvSpPr txBox="1">
            <a:spLocks noChangeArrowheads="1"/>
          </p:cNvSpPr>
          <p:nvPr/>
        </p:nvSpPr>
        <p:spPr bwMode="auto">
          <a:xfrm>
            <a:off x="5334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2800" b="1" dirty="0">
                <a:latin typeface="Liberation Sans"/>
              </a:rPr>
              <a:t>Fundamental Quality—Relevance</a:t>
            </a:r>
          </a:p>
        </p:txBody>
      </p:sp>
      <p:pic>
        <p:nvPicPr>
          <p:cNvPr id="2150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Rectangle 25"/>
          <p:cNvSpPr>
            <a:spLocks noChangeArrowheads="1"/>
          </p:cNvSpPr>
          <p:nvPr/>
        </p:nvSpPr>
        <p:spPr bwMode="auto">
          <a:xfrm>
            <a:off x="609600" y="4967288"/>
            <a:ext cx="7924800" cy="824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lnSpc>
                <a:spcPct val="125000"/>
              </a:lnSpc>
              <a:spcBef>
                <a:spcPct val="30000"/>
              </a:spcBef>
              <a:buSzPct val="80000"/>
            </a:pPr>
            <a:r>
              <a:rPr lang="ar-SA" altLang="en-US" sz="2000" dirty="0">
                <a:latin typeface="Liberation Sans"/>
              </a:rPr>
              <a:t>الملائمة </a:t>
            </a:r>
            <a:r>
              <a:rPr lang="ar-SA" altLang="en-US" sz="2000" dirty="0">
                <a:solidFill>
                  <a:schemeClr val="tx2"/>
                </a:solidFill>
                <a:latin typeface="Liberation Sans"/>
              </a:rPr>
              <a:t>والمصداقية</a:t>
            </a:r>
            <a:r>
              <a:rPr lang="ar-SA" altLang="en-US" sz="2000" dirty="0">
                <a:latin typeface="Liberation Sans"/>
              </a:rPr>
              <a:t> هما الخاصيتان الأساسيتان اللتان تجعلان المعلومات المحاسبية مفيدة </a:t>
            </a:r>
            <a:r>
              <a:rPr lang="ar-SA" altLang="en-US" sz="2000" dirty="0" err="1">
                <a:latin typeface="Liberation Sans"/>
              </a:rPr>
              <a:t>لإتخاذ</a:t>
            </a:r>
            <a:r>
              <a:rPr lang="ar-SA" altLang="en-US" sz="2000" dirty="0">
                <a:latin typeface="Liberation Sans"/>
              </a:rPr>
              <a:t> القرار</a:t>
            </a:r>
            <a:endParaRPr lang="en-US" altLang="en-US" sz="2000" dirty="0">
              <a:latin typeface="Liberation Sans"/>
            </a:endParaRPr>
          </a:p>
        </p:txBody>
      </p:sp>
      <p:sp>
        <p:nvSpPr>
          <p:cNvPr id="10"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2</a:t>
            </a:r>
          </a:p>
        </p:txBody>
      </p:sp>
      <p:sp>
        <p:nvSpPr>
          <p:cNvPr id="8" name="Rectangle 8"/>
          <p:cNvSpPr txBox="1">
            <a:spLocks noChangeArrowheads="1"/>
          </p:cNvSpPr>
          <p:nvPr/>
        </p:nvSpPr>
        <p:spPr bwMode="auto">
          <a:xfrm>
            <a:off x="5334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dirty="0">
                <a:solidFill>
                  <a:srgbClr val="CC0000"/>
                </a:solidFill>
                <a:effectLst/>
              </a:rPr>
              <a:t>Qualitative Characteristics</a:t>
            </a:r>
            <a:endParaRPr lang="en-US" altLang="en-US" sz="3200" dirty="0">
              <a:solidFill>
                <a:schemeClr val="tx1"/>
              </a:solidFill>
              <a:effectLst/>
              <a:ea typeface="+mn-ea"/>
              <a:cs typeface="+mn-cs"/>
            </a:endParaRPr>
          </a:p>
        </p:txBody>
      </p:sp>
    </p:spTree>
    <p:extLst>
      <p:ext uri="{BB962C8B-B14F-4D97-AF65-F5344CB8AC3E}">
        <p14:creationId xmlns:p14="http://schemas.microsoft.com/office/powerpoint/2010/main" val="140230636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8469" name="Rectangle 5"/>
          <p:cNvSpPr>
            <a:spLocks noChangeArrowheads="1"/>
          </p:cNvSpPr>
          <p:nvPr/>
        </p:nvSpPr>
        <p:spPr bwMode="auto">
          <a:xfrm>
            <a:off x="609600" y="4964113"/>
            <a:ext cx="8153400" cy="824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lnSpc>
                <a:spcPct val="125000"/>
              </a:lnSpc>
              <a:spcBef>
                <a:spcPct val="30000"/>
              </a:spcBef>
              <a:buSzPct val="80000"/>
            </a:pPr>
            <a:r>
              <a:rPr lang="ar-SA" altLang="en-US" sz="2000" dirty="0">
                <a:latin typeface="Liberation Sans"/>
              </a:rPr>
              <a:t>المعلومات المالية لها </a:t>
            </a:r>
            <a:r>
              <a:rPr lang="ar-SA" altLang="en-US" sz="2000" dirty="0">
                <a:solidFill>
                  <a:schemeClr val="tx2"/>
                </a:solidFill>
                <a:latin typeface="Liberation Sans"/>
              </a:rPr>
              <a:t>قيمة تنبؤية </a:t>
            </a:r>
            <a:r>
              <a:rPr lang="ar-SA" altLang="en-US" sz="2000" dirty="0">
                <a:latin typeface="Liberation Sans"/>
              </a:rPr>
              <a:t>إذا كانت </a:t>
            </a:r>
            <a:r>
              <a:rPr lang="ar-JO" altLang="en-US" sz="2000" dirty="0" smtClean="0">
                <a:latin typeface="Liberation Sans"/>
              </a:rPr>
              <a:t>تزيد من قدرة المستخدمين للقوائم المالية بشكل عام والمستثمرين بشكل خاص على التنبؤ عن مستقبل الشركة. </a:t>
            </a:r>
            <a:endParaRPr lang="en-US" altLang="en-US" sz="2000" dirty="0">
              <a:latin typeface="Liberation Sans"/>
            </a:endParaRPr>
          </a:p>
        </p:txBody>
      </p:sp>
      <p:sp>
        <p:nvSpPr>
          <p:cNvPr id="22533" name="AutoShape 8"/>
          <p:cNvSpPr>
            <a:spLocks noChangeArrowheads="1"/>
          </p:cNvSpPr>
          <p:nvPr/>
        </p:nvSpPr>
        <p:spPr bwMode="auto">
          <a:xfrm rot="10800000">
            <a:off x="3619500" y="4343400"/>
            <a:ext cx="457200" cy="685800"/>
          </a:xfrm>
          <a:prstGeom prst="upArrow">
            <a:avLst>
              <a:gd name="adj1" fmla="val 50000"/>
              <a:gd name="adj2" fmla="val 37500"/>
            </a:avLst>
          </a:prstGeom>
          <a:solidFill>
            <a:srgbClr val="CC0000"/>
          </a:solidFill>
          <a:ln w="12700">
            <a:solidFill>
              <a:schemeClr val="tx1"/>
            </a:solidFill>
            <a:miter lim="800000"/>
            <a:headEnd/>
            <a:tailEnd/>
          </a:ln>
          <a:effectLst/>
          <a:extLst/>
        </p:spPr>
        <p:txBody>
          <a:bodyPr wrap="none" anchor="ctr"/>
          <a:lstStyle/>
          <a:p>
            <a:endParaRPr lang="en-US" altLang="en-US" dirty="0"/>
          </a:p>
        </p:txBody>
      </p:sp>
      <p:sp>
        <p:nvSpPr>
          <p:cNvPr id="22536" name="Text Box 23"/>
          <p:cNvSpPr txBox="1">
            <a:spLocks noChangeArrowheads="1"/>
          </p:cNvSpPr>
          <p:nvPr/>
        </p:nvSpPr>
        <p:spPr bwMode="auto">
          <a:xfrm>
            <a:off x="5334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Fundamental Quality—Relevance</a:t>
            </a: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2</a:t>
            </a:r>
          </a:p>
        </p:txBody>
      </p:sp>
      <p:sp>
        <p:nvSpPr>
          <p:cNvPr id="9" name="Rectangle 8"/>
          <p:cNvSpPr txBox="1">
            <a:spLocks noChangeArrowheads="1"/>
          </p:cNvSpPr>
          <p:nvPr/>
        </p:nvSpPr>
        <p:spPr bwMode="auto">
          <a:xfrm>
            <a:off x="5334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dirty="0">
                <a:solidFill>
                  <a:srgbClr val="CC0000"/>
                </a:solidFill>
                <a:effectLst/>
              </a:rPr>
              <a:t>Qualitative Characteristics</a:t>
            </a:r>
            <a:endParaRPr lang="en-US" altLang="en-US" sz="3200" dirty="0">
              <a:solidFill>
                <a:schemeClr val="tx1"/>
              </a:solidFill>
              <a:effectLst/>
              <a:ea typeface="+mn-ea"/>
              <a:cs typeface="+mn-cs"/>
            </a:endParaRPr>
          </a:p>
        </p:txBody>
      </p:sp>
    </p:spTree>
    <p:extLst>
      <p:ext uri="{BB962C8B-B14F-4D97-AF65-F5344CB8AC3E}">
        <p14:creationId xmlns:p14="http://schemas.microsoft.com/office/powerpoint/2010/main" val="6638968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8469"/>
                                        </p:tgtEl>
                                        <p:attrNameLst>
                                          <p:attrName>style.visibility</p:attrName>
                                        </p:attrNameLst>
                                      </p:cBhvr>
                                      <p:to>
                                        <p:strVal val="visible"/>
                                      </p:to>
                                    </p:set>
                                    <p:animEffect transition="in" filter="wipe(left)">
                                      <p:cBhvr>
                                        <p:cTn id="7" dur="500"/>
                                        <p:tgtEl>
                                          <p:spTgt spid="318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0517" name="Rectangle 5"/>
          <p:cNvSpPr>
            <a:spLocks noChangeArrowheads="1"/>
          </p:cNvSpPr>
          <p:nvPr/>
        </p:nvSpPr>
        <p:spPr bwMode="auto">
          <a:xfrm>
            <a:off x="609600" y="4967288"/>
            <a:ext cx="7924800" cy="824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lnSpc>
                <a:spcPct val="125000"/>
              </a:lnSpc>
              <a:spcBef>
                <a:spcPct val="30000"/>
              </a:spcBef>
              <a:buSzPct val="80000"/>
            </a:pPr>
            <a:r>
              <a:rPr lang="ar-SA" altLang="en-US" sz="2000" dirty="0" smtClean="0">
                <a:latin typeface="Liberation Sans"/>
              </a:rPr>
              <a:t>ت</a:t>
            </a:r>
            <a:r>
              <a:rPr lang="ar-JO" altLang="en-US" sz="2000" dirty="0" smtClean="0">
                <a:latin typeface="Liberation Sans"/>
              </a:rPr>
              <a:t>كون </a:t>
            </a:r>
            <a:r>
              <a:rPr lang="ar-SA" altLang="en-US" sz="2000" dirty="0" smtClean="0">
                <a:latin typeface="Liberation Sans"/>
              </a:rPr>
              <a:t>المعلومات</a:t>
            </a:r>
            <a:r>
              <a:rPr lang="ar-JO" altLang="en-US" sz="2000" dirty="0" smtClean="0">
                <a:latin typeface="Liberation Sans"/>
              </a:rPr>
              <a:t> ملائمة اذا كانت تساعد المستثمرين </a:t>
            </a:r>
            <a:r>
              <a:rPr lang="ar-JO" altLang="en-US" sz="2000" dirty="0">
                <a:latin typeface="Liberation Sans"/>
              </a:rPr>
              <a:t>ل</a:t>
            </a:r>
            <a:r>
              <a:rPr lang="ar-JO" altLang="en-US" sz="2000" dirty="0" smtClean="0">
                <a:latin typeface="Liberation Sans"/>
              </a:rPr>
              <a:t>معرفة ما اذا كانت توقعاتهم صحيحة أو فيما اذا يجب عليهم تعديل بعض توقعاتهم. </a:t>
            </a:r>
            <a:endParaRPr lang="en-US" altLang="en-US" sz="2000" dirty="0">
              <a:latin typeface="Liberation Sans"/>
            </a:endParaRPr>
          </a:p>
        </p:txBody>
      </p:sp>
      <p:sp>
        <p:nvSpPr>
          <p:cNvPr id="23557" name="AutoShape 7"/>
          <p:cNvSpPr>
            <a:spLocks noChangeArrowheads="1"/>
          </p:cNvSpPr>
          <p:nvPr/>
        </p:nvSpPr>
        <p:spPr bwMode="auto">
          <a:xfrm rot="10800000">
            <a:off x="5181600" y="4343400"/>
            <a:ext cx="457200" cy="685800"/>
          </a:xfrm>
          <a:prstGeom prst="upArrow">
            <a:avLst>
              <a:gd name="adj1" fmla="val 50000"/>
              <a:gd name="adj2" fmla="val 37500"/>
            </a:avLst>
          </a:prstGeom>
          <a:solidFill>
            <a:srgbClr val="CC0000"/>
          </a:solidFill>
          <a:ln w="12700">
            <a:solidFill>
              <a:schemeClr val="tx1"/>
            </a:solidFill>
            <a:miter lim="800000"/>
            <a:headEnd/>
            <a:tailEnd/>
          </a:ln>
          <a:effectLst/>
          <a:extLst/>
        </p:spPr>
        <p:txBody>
          <a:bodyPr wrap="none" anchor="ctr"/>
          <a:lstStyle/>
          <a:p>
            <a:endParaRPr lang="en-US" altLang="en-US" dirty="0"/>
          </a:p>
        </p:txBody>
      </p:sp>
      <p:sp>
        <p:nvSpPr>
          <p:cNvPr id="23560" name="Text Box 23"/>
          <p:cNvSpPr txBox="1">
            <a:spLocks noChangeArrowheads="1"/>
          </p:cNvSpPr>
          <p:nvPr/>
        </p:nvSpPr>
        <p:spPr bwMode="auto">
          <a:xfrm>
            <a:off x="5334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Fundamental Quality—Relevance</a:t>
            </a: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2</a:t>
            </a:r>
          </a:p>
        </p:txBody>
      </p:sp>
      <p:sp>
        <p:nvSpPr>
          <p:cNvPr id="9" name="Rectangle 8"/>
          <p:cNvSpPr txBox="1">
            <a:spLocks noChangeArrowheads="1"/>
          </p:cNvSpPr>
          <p:nvPr/>
        </p:nvSpPr>
        <p:spPr bwMode="auto">
          <a:xfrm>
            <a:off x="5334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dirty="0">
                <a:solidFill>
                  <a:srgbClr val="CC0000"/>
                </a:solidFill>
                <a:effectLst/>
              </a:rPr>
              <a:t>Qualitative Characteristics</a:t>
            </a:r>
            <a:endParaRPr lang="en-US" altLang="en-US" sz="3200" dirty="0">
              <a:solidFill>
                <a:schemeClr val="tx1"/>
              </a:solidFill>
              <a:effectLst/>
              <a:ea typeface="+mn-ea"/>
              <a:cs typeface="+mn-cs"/>
            </a:endParaRPr>
          </a:p>
        </p:txBody>
      </p:sp>
    </p:spTree>
    <p:extLst>
      <p:ext uri="{BB962C8B-B14F-4D97-AF65-F5344CB8AC3E}">
        <p14:creationId xmlns:p14="http://schemas.microsoft.com/office/powerpoint/2010/main" val="425049620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0517"/>
                                        </p:tgtEl>
                                        <p:attrNameLst>
                                          <p:attrName>style.visibility</p:attrName>
                                        </p:attrNameLst>
                                      </p:cBhvr>
                                      <p:to>
                                        <p:strVal val="visible"/>
                                      </p:to>
                                    </p:set>
                                    <p:animEffect transition="in" filter="wipe(left)">
                                      <p:cBhvr>
                                        <p:cTn id="7" dur="500"/>
                                        <p:tgtEl>
                                          <p:spTgt spid="320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2565" name="Rectangle 5"/>
          <p:cNvSpPr>
            <a:spLocks noChangeArrowheads="1"/>
          </p:cNvSpPr>
          <p:nvPr/>
        </p:nvSpPr>
        <p:spPr bwMode="auto">
          <a:xfrm>
            <a:off x="609600" y="4953000"/>
            <a:ext cx="8229600" cy="824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ar-JO" altLang="en-US" sz="2000" dirty="0" smtClean="0">
                <a:latin typeface="Liberation Sans"/>
              </a:rPr>
              <a:t>تكون المعلومات المالية ملائمة اذا كانت </a:t>
            </a:r>
            <a:r>
              <a:rPr lang="ar-SA" altLang="en-US" sz="2000" dirty="0" smtClean="0">
                <a:solidFill>
                  <a:schemeClr val="tx2"/>
                </a:solidFill>
                <a:latin typeface="Liberation Sans"/>
              </a:rPr>
              <a:t>ذات قيمة</a:t>
            </a:r>
            <a:r>
              <a:rPr lang="ar-JO" altLang="en-US" sz="2000" dirty="0" smtClean="0">
                <a:solidFill>
                  <a:schemeClr val="tx2"/>
                </a:solidFill>
                <a:latin typeface="Liberation Sans"/>
              </a:rPr>
              <a:t>, وتكون كذلك اذا نتج عن حذف هذه المعلومات من القوائم المالية حدوث تغيرات في القرارات المالية التي يتخذها المستخدمون. </a:t>
            </a:r>
            <a:endParaRPr lang="en-US" altLang="en-US" sz="2000" dirty="0">
              <a:latin typeface="Liberation Sans"/>
            </a:endParaRPr>
          </a:p>
        </p:txBody>
      </p:sp>
      <p:sp>
        <p:nvSpPr>
          <p:cNvPr id="24581" name="AutoShape 7"/>
          <p:cNvSpPr>
            <a:spLocks noChangeArrowheads="1"/>
          </p:cNvSpPr>
          <p:nvPr/>
        </p:nvSpPr>
        <p:spPr bwMode="auto">
          <a:xfrm rot="10800000">
            <a:off x="6727825" y="4343400"/>
            <a:ext cx="457200" cy="685800"/>
          </a:xfrm>
          <a:prstGeom prst="upArrow">
            <a:avLst>
              <a:gd name="adj1" fmla="val 50000"/>
              <a:gd name="adj2" fmla="val 37500"/>
            </a:avLst>
          </a:prstGeom>
          <a:solidFill>
            <a:srgbClr val="CC0000"/>
          </a:solidFill>
          <a:ln w="12700">
            <a:solidFill>
              <a:schemeClr val="tx1"/>
            </a:solidFill>
            <a:miter lim="800000"/>
            <a:headEnd/>
            <a:tailEnd/>
          </a:ln>
          <a:effectLst/>
          <a:extLst/>
        </p:spPr>
        <p:txBody>
          <a:bodyPr wrap="none" anchor="ctr"/>
          <a:lstStyle/>
          <a:p>
            <a:endParaRPr lang="en-US" altLang="en-US" dirty="0"/>
          </a:p>
        </p:txBody>
      </p:sp>
      <p:sp>
        <p:nvSpPr>
          <p:cNvPr id="24584" name="Text Box 23"/>
          <p:cNvSpPr txBox="1">
            <a:spLocks noChangeArrowheads="1"/>
          </p:cNvSpPr>
          <p:nvPr/>
        </p:nvSpPr>
        <p:spPr bwMode="auto">
          <a:xfrm>
            <a:off x="5334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Fundamental Quality—Relevance</a:t>
            </a: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2</a:t>
            </a:r>
          </a:p>
        </p:txBody>
      </p:sp>
      <p:sp>
        <p:nvSpPr>
          <p:cNvPr id="9" name="Rectangle 8"/>
          <p:cNvSpPr txBox="1">
            <a:spLocks noChangeArrowheads="1"/>
          </p:cNvSpPr>
          <p:nvPr/>
        </p:nvSpPr>
        <p:spPr bwMode="auto">
          <a:xfrm>
            <a:off x="5334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dirty="0">
                <a:solidFill>
                  <a:srgbClr val="CC0000"/>
                </a:solidFill>
                <a:effectLst/>
              </a:rPr>
              <a:t>Qualitative Characteristics</a:t>
            </a:r>
            <a:endParaRPr lang="en-US" altLang="en-US" sz="3200" dirty="0">
              <a:solidFill>
                <a:schemeClr val="tx1"/>
              </a:solidFill>
              <a:effectLst/>
              <a:ea typeface="+mn-ea"/>
              <a:cs typeface="+mn-cs"/>
            </a:endParaRPr>
          </a:p>
        </p:txBody>
      </p:sp>
    </p:spTree>
    <p:extLst>
      <p:ext uri="{BB962C8B-B14F-4D97-AF65-F5344CB8AC3E}">
        <p14:creationId xmlns:p14="http://schemas.microsoft.com/office/powerpoint/2010/main" val="155614275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2565"/>
                                        </p:tgtEl>
                                        <p:attrNameLst>
                                          <p:attrName>style.visibility</p:attrName>
                                        </p:attrNameLst>
                                      </p:cBhvr>
                                      <p:to>
                                        <p:strVal val="visible"/>
                                      </p:to>
                                    </p:set>
                                    <p:animEffect transition="in" filter="wipe(left)">
                                      <p:cBhvr>
                                        <p:cTn id="7" dur="500"/>
                                        <p:tgtEl>
                                          <p:spTgt spid="3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962900" y="897256"/>
            <a:ext cx="952500" cy="45719"/>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9" name="Rectangle 8"/>
          <p:cNvSpPr/>
          <p:nvPr/>
        </p:nvSpPr>
        <p:spPr bwMode="auto">
          <a:xfrm>
            <a:off x="8763000" y="897256"/>
            <a:ext cx="152400" cy="1007744"/>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dirty="0"/>
          </a:p>
        </p:txBody>
      </p:sp>
      <p:sp>
        <p:nvSpPr>
          <p:cNvPr id="32" name="Rectangle 31"/>
          <p:cNvSpPr/>
          <p:nvPr/>
        </p:nvSpPr>
        <p:spPr bwMode="auto">
          <a:xfrm flipV="1">
            <a:off x="7571232" y="1700784"/>
            <a:ext cx="1333500" cy="20421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pic>
        <p:nvPicPr>
          <p:cNvPr id="330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988" y="12510"/>
            <a:ext cx="6646812" cy="684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4" name="Text Box 10"/>
          <p:cNvSpPr txBox="1">
            <a:spLocks noChangeArrowheads="1"/>
          </p:cNvSpPr>
          <p:nvPr/>
        </p:nvSpPr>
        <p:spPr bwMode="auto">
          <a:xfrm>
            <a:off x="7848600" y="6369050"/>
            <a:ext cx="1143000" cy="336550"/>
          </a:xfrm>
          <a:prstGeom prst="rect">
            <a:avLst/>
          </a:prstGeom>
          <a:noFill/>
          <a:ln>
            <a:noFill/>
          </a:ln>
          <a:effectLst/>
        </p:spPr>
        <p:txBody>
          <a:bodyPr wrap="square">
            <a:spAutoFit/>
          </a:bodyPr>
          <a:lstStyle>
            <a:defPPr>
              <a:defRPr lang="en-US"/>
            </a:defPPr>
            <a:lvl1pPr marL="457200" indent="-457200" algn="r">
              <a:spcBef>
                <a:spcPct val="50000"/>
              </a:spcBef>
              <a:defRPr sz="1600" b="1" i="1">
                <a:solidFill>
                  <a:schemeClr val="bg2"/>
                </a:solidFill>
                <a:latin typeface="Arial" charset="0"/>
              </a:defRPr>
            </a:lvl1pPr>
            <a:lvl2pPr marL="914400" indent="-457200" algn="l">
              <a:defRPr>
                <a:latin typeface="Times New Roman" pitchFamily="18" charset="0"/>
              </a:defRPr>
            </a:lvl2pPr>
            <a:lvl3pPr marL="1371600" indent="-457200" algn="l">
              <a:defRPr>
                <a:latin typeface="Times New Roman" pitchFamily="18" charset="0"/>
              </a:defRPr>
            </a:lvl3pPr>
            <a:lvl4pPr marL="1828800" indent="-457200" algn="l">
              <a:defRPr>
                <a:latin typeface="Times New Roman" pitchFamily="18" charset="0"/>
              </a:defRPr>
            </a:lvl4pPr>
            <a:lvl5pPr marL="2286000" indent="-457200" algn="l">
              <a:defRPr>
                <a:latin typeface="Times New Roman" pitchFamily="18" charset="0"/>
              </a:defRPr>
            </a:lvl5pPr>
            <a:lvl6pPr marL="2743200" indent="-457200" eaLnBrk="0" fontAlgn="base" hangingPunct="0">
              <a:spcBef>
                <a:spcPct val="0"/>
              </a:spcBef>
              <a:spcAft>
                <a:spcPct val="0"/>
              </a:spcAft>
              <a:defRPr>
                <a:latin typeface="Times New Roman" pitchFamily="18" charset="0"/>
              </a:defRPr>
            </a:lvl6pPr>
            <a:lvl7pPr marL="3200400" indent="-457200" eaLnBrk="0" fontAlgn="base" hangingPunct="0">
              <a:spcBef>
                <a:spcPct val="0"/>
              </a:spcBef>
              <a:spcAft>
                <a:spcPct val="0"/>
              </a:spcAft>
              <a:defRPr>
                <a:latin typeface="Times New Roman" pitchFamily="18" charset="0"/>
              </a:defRPr>
            </a:lvl7pPr>
            <a:lvl8pPr marL="3657600" indent="-457200" eaLnBrk="0" fontAlgn="base" hangingPunct="0">
              <a:spcBef>
                <a:spcPct val="0"/>
              </a:spcBef>
              <a:spcAft>
                <a:spcPct val="0"/>
              </a:spcAft>
              <a:defRPr>
                <a:latin typeface="Times New Roman" pitchFamily="18" charset="0"/>
              </a:defRPr>
            </a:lvl8pPr>
            <a:lvl9pPr marL="4114800" indent="-457200" eaLnBrk="0" fontAlgn="base" hangingPunct="0">
              <a:spcBef>
                <a:spcPct val="0"/>
              </a:spcBef>
              <a:spcAft>
                <a:spcPct val="0"/>
              </a:spcAft>
              <a:defRPr>
                <a:latin typeface="Times New Roman" pitchFamily="18" charset="0"/>
              </a:defRPr>
            </a:lvl9pPr>
          </a:lstStyle>
          <a:p>
            <a:r>
              <a:rPr lang="en-US" altLang="en-US" dirty="0">
                <a:latin typeface="Liberation Sans"/>
              </a:rPr>
              <a:t>LO 2</a:t>
            </a:r>
          </a:p>
        </p:txBody>
      </p:sp>
      <p:pic>
        <p:nvPicPr>
          <p:cNvPr id="2" name="Picture 1"/>
          <p:cNvPicPr>
            <a:picLocks noChangeAspect="1"/>
          </p:cNvPicPr>
          <p:nvPr/>
        </p:nvPicPr>
        <p:blipFill>
          <a:blip r:embed="rId4"/>
          <a:stretch>
            <a:fillRect/>
          </a:stretch>
        </p:blipFill>
        <p:spPr>
          <a:xfrm>
            <a:off x="7924800" y="15332"/>
            <a:ext cx="1219200" cy="6842668"/>
          </a:xfrm>
          <a:prstGeom prst="rect">
            <a:avLst/>
          </a:prstGeom>
        </p:spPr>
      </p:pic>
      <p:pic>
        <p:nvPicPr>
          <p:cNvPr id="3" name="Picture 2"/>
          <p:cNvPicPr>
            <a:picLocks noChangeAspect="1"/>
          </p:cNvPicPr>
          <p:nvPr/>
        </p:nvPicPr>
        <p:blipFill>
          <a:blip r:embed="rId4"/>
          <a:stretch>
            <a:fillRect/>
          </a:stretch>
        </p:blipFill>
        <p:spPr>
          <a:xfrm>
            <a:off x="0" y="352"/>
            <a:ext cx="1277988" cy="6324247"/>
          </a:xfrm>
          <a:prstGeom prst="rect">
            <a:avLst/>
          </a:prstGeom>
        </p:spPr>
      </p:pic>
      <p:pic>
        <p:nvPicPr>
          <p:cNvPr id="4" name="Picture 3"/>
          <p:cNvPicPr preferRelativeResize="0">
            <a:picLocks/>
          </p:cNvPicPr>
          <p:nvPr/>
        </p:nvPicPr>
        <p:blipFill>
          <a:blip r:embed="rId4"/>
          <a:stretch>
            <a:fillRect/>
          </a:stretch>
        </p:blipFill>
        <p:spPr>
          <a:xfrm>
            <a:off x="762000" y="6178152"/>
            <a:ext cx="643264" cy="679848"/>
          </a:xfrm>
          <a:prstGeom prst="rect">
            <a:avLst/>
          </a:prstGeom>
        </p:spPr>
      </p:pic>
      <p:pic>
        <p:nvPicPr>
          <p:cNvPr id="18" name="Picture 17"/>
          <p:cNvPicPr preferRelativeResize="0">
            <a:picLocks/>
          </p:cNvPicPr>
          <p:nvPr/>
        </p:nvPicPr>
        <p:blipFill>
          <a:blip r:embed="rId4"/>
          <a:stretch>
            <a:fillRect/>
          </a:stretch>
        </p:blipFill>
        <p:spPr>
          <a:xfrm>
            <a:off x="0" y="6641836"/>
            <a:ext cx="941802" cy="216621"/>
          </a:xfrm>
          <a:prstGeom prst="rect">
            <a:avLst/>
          </a:prstGeom>
        </p:spPr>
      </p:pic>
      <p:pic>
        <p:nvPicPr>
          <p:cNvPr id="19" name="Picture 18"/>
          <p:cNvPicPr preferRelativeResize="0">
            <a:picLocks/>
          </p:cNvPicPr>
          <p:nvPr/>
        </p:nvPicPr>
        <p:blipFill>
          <a:blip r:embed="rId4"/>
          <a:stretch>
            <a:fillRect/>
          </a:stretch>
        </p:blipFill>
        <p:spPr>
          <a:xfrm>
            <a:off x="0" y="6172200"/>
            <a:ext cx="204963" cy="679848"/>
          </a:xfrm>
          <a:prstGeom prst="rect">
            <a:avLst/>
          </a:prstGeom>
        </p:spPr>
      </p:pic>
      <p:sp>
        <p:nvSpPr>
          <p:cNvPr id="211982" name="Text Box 1038"/>
          <p:cNvSpPr txBox="1">
            <a:spLocks noChangeArrowheads="1"/>
          </p:cNvSpPr>
          <p:nvPr/>
        </p:nvSpPr>
        <p:spPr bwMode="auto">
          <a:xfrm>
            <a:off x="990600" y="5120249"/>
            <a:ext cx="213360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200" b="1" dirty="0">
                <a:solidFill>
                  <a:srgbClr val="006666"/>
                </a:solidFill>
                <a:latin typeface="Liberation Sans"/>
              </a:rPr>
              <a:t>ILLUSTRATION 2.7</a:t>
            </a:r>
            <a:r>
              <a:rPr lang="en-US" altLang="en-US" sz="1200" dirty="0">
                <a:solidFill>
                  <a:srgbClr val="006666"/>
                </a:solidFill>
                <a:latin typeface="Liberation Sans"/>
              </a:rPr>
              <a:t>  </a:t>
            </a:r>
            <a:r>
              <a:rPr lang="en-US" altLang="en-US" sz="1200" dirty="0">
                <a:latin typeface="Liberation Sans"/>
              </a:rPr>
              <a:t>Conceptual </a:t>
            </a:r>
            <a:r>
              <a:rPr lang="en-US" altLang="en-US" sz="1200" dirty="0">
                <a:solidFill>
                  <a:srgbClr val="000000"/>
                </a:solidFill>
                <a:latin typeface="Liberation Sans"/>
              </a:rPr>
              <a:t>Framework for Financial Reporting</a:t>
            </a:r>
          </a:p>
        </p:txBody>
      </p:sp>
      <p:sp>
        <p:nvSpPr>
          <p:cNvPr id="12" name="Text Box 11"/>
          <p:cNvSpPr txBox="1">
            <a:spLocks noChangeArrowheads="1"/>
          </p:cNvSpPr>
          <p:nvPr/>
        </p:nvSpPr>
        <p:spPr bwMode="auto">
          <a:xfrm>
            <a:off x="838200" y="1066800"/>
            <a:ext cx="7162800" cy="609600"/>
          </a:xfrm>
          <a:prstGeom prst="rect">
            <a:avLst/>
          </a:prstGeom>
          <a:solidFill>
            <a:srgbClr val="F9EFA5"/>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lvl1pPr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200" b="1" dirty="0">
                <a:latin typeface="Liberation Sans"/>
              </a:rPr>
              <a:t>Faithful Representation</a:t>
            </a:r>
          </a:p>
        </p:txBody>
      </p:sp>
      <p:pic>
        <p:nvPicPr>
          <p:cNvPr id="5" name="Picture 4"/>
          <p:cNvPicPr>
            <a:picLocks noChangeAspect="1"/>
          </p:cNvPicPr>
          <p:nvPr/>
        </p:nvPicPr>
        <p:blipFill>
          <a:blip r:embed="rId5"/>
          <a:stretch>
            <a:fillRect/>
          </a:stretch>
        </p:blipFill>
        <p:spPr>
          <a:xfrm>
            <a:off x="2590800" y="1671349"/>
            <a:ext cx="217720" cy="397339"/>
          </a:xfrm>
          <a:prstGeom prst="rect">
            <a:avLst/>
          </a:prstGeom>
        </p:spPr>
      </p:pic>
    </p:spTree>
    <p:extLst>
      <p:ext uri="{BB962C8B-B14F-4D97-AF65-F5344CB8AC3E}">
        <p14:creationId xmlns:p14="http://schemas.microsoft.com/office/powerpoint/2010/main" val="37493462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2800" b="1" dirty="0">
                <a:latin typeface="Liberation Sans"/>
              </a:rPr>
              <a:t>Fundamental Quality—Faithful Representation</a:t>
            </a:r>
          </a:p>
        </p:txBody>
      </p:sp>
      <p:sp>
        <p:nvSpPr>
          <p:cNvPr id="27651" name="Rectangle 5"/>
          <p:cNvSpPr>
            <a:spLocks noChangeArrowheads="1"/>
          </p:cNvSpPr>
          <p:nvPr/>
        </p:nvSpPr>
        <p:spPr bwMode="auto">
          <a:xfrm>
            <a:off x="685800" y="4967192"/>
            <a:ext cx="8153400"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lnSpc>
                <a:spcPct val="125000"/>
              </a:lnSpc>
              <a:spcBef>
                <a:spcPct val="30000"/>
              </a:spcBef>
              <a:buSzPct val="80000"/>
            </a:pPr>
            <a:r>
              <a:rPr lang="ar-SA" altLang="en-US" sz="2000" b="1" dirty="0">
                <a:latin typeface="Liberation Sans"/>
              </a:rPr>
              <a:t>تعني </a:t>
            </a:r>
            <a:r>
              <a:rPr lang="ar-SA" altLang="en-US" sz="2000" b="1" dirty="0">
                <a:solidFill>
                  <a:schemeClr val="tx2"/>
                </a:solidFill>
                <a:latin typeface="Liberation Sans"/>
              </a:rPr>
              <a:t>المصداقية</a:t>
            </a:r>
            <a:r>
              <a:rPr lang="ar-SA" altLang="en-US" sz="2000" b="1" dirty="0">
                <a:latin typeface="Liberation Sans"/>
              </a:rPr>
              <a:t> </a:t>
            </a:r>
            <a:r>
              <a:rPr lang="ar-JO" altLang="en-US" sz="2000" b="1" dirty="0" smtClean="0">
                <a:latin typeface="Liberation Sans"/>
              </a:rPr>
              <a:t>او التمثيل الصادق للقوائم المالية </a:t>
            </a:r>
            <a:r>
              <a:rPr lang="ar-SA" altLang="en-US" sz="2000" b="1" dirty="0" smtClean="0">
                <a:latin typeface="Liberation Sans"/>
              </a:rPr>
              <a:t>أن </a:t>
            </a:r>
            <a:r>
              <a:rPr lang="ar-SA" altLang="en-US" sz="2000" b="1" dirty="0">
                <a:latin typeface="Liberation Sans"/>
              </a:rPr>
              <a:t>الأرقام والأوصاف </a:t>
            </a:r>
            <a:r>
              <a:rPr lang="ar-JO" altLang="en-US" sz="2000" b="1" dirty="0" smtClean="0">
                <a:latin typeface="Liberation Sans"/>
              </a:rPr>
              <a:t>التي تظهره البيانات المالية يطابق ما هو موجود فعلاً بتاريخ اعداد القوائم المالية. </a:t>
            </a:r>
            <a:endParaRPr lang="en-US" altLang="en-US" sz="2000" dirty="0">
              <a:latin typeface="Liberation Sans"/>
            </a:endParaRPr>
          </a:p>
        </p:txBody>
      </p:sp>
      <p:pic>
        <p:nvPicPr>
          <p:cNvPr id="276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2</a:t>
            </a:r>
          </a:p>
        </p:txBody>
      </p:sp>
      <p:sp>
        <p:nvSpPr>
          <p:cNvPr id="8" name="Rectangle 8"/>
          <p:cNvSpPr txBox="1">
            <a:spLocks noChangeArrowheads="1"/>
          </p:cNvSpPr>
          <p:nvPr/>
        </p:nvSpPr>
        <p:spPr bwMode="auto">
          <a:xfrm>
            <a:off x="5334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dirty="0">
                <a:solidFill>
                  <a:srgbClr val="CC0000"/>
                </a:solidFill>
                <a:effectLst/>
              </a:rPr>
              <a:t>Qualitative Characteristics</a:t>
            </a:r>
            <a:endParaRPr lang="en-US" altLang="en-US" sz="3200" dirty="0">
              <a:solidFill>
                <a:schemeClr val="tx1"/>
              </a:solidFill>
              <a:effectLst/>
              <a:ea typeface="+mn-ea"/>
              <a:cs typeface="+mn-cs"/>
            </a:endParaRPr>
          </a:p>
        </p:txBody>
      </p:sp>
    </p:spTree>
    <p:extLst>
      <p:ext uri="{BB962C8B-B14F-4D97-AF65-F5344CB8AC3E}">
        <p14:creationId xmlns:p14="http://schemas.microsoft.com/office/powerpoint/2010/main" val="355636903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4800" y="1844748"/>
            <a:ext cx="8534400" cy="4267200"/>
          </a:xfrm>
          <a:prstGeom prst="rect">
            <a:avLst/>
          </a:prstGeom>
        </p:spPr>
      </p:pic>
      <p:sp>
        <p:nvSpPr>
          <p:cNvPr id="3074" name="Rectangle 2"/>
          <p:cNvSpPr>
            <a:spLocks noGrp="1" noChangeArrowheads="1"/>
          </p:cNvSpPr>
          <p:nvPr>
            <p:ph type="body" idx="1"/>
          </p:nvPr>
        </p:nvSpPr>
        <p:spPr>
          <a:xfrm>
            <a:off x="560696" y="2987748"/>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457200" indent="-457200">
              <a:lnSpc>
                <a:spcPct val="115000"/>
              </a:lnSpc>
              <a:spcBef>
                <a:spcPct val="45000"/>
              </a:spcBef>
              <a:buClr>
                <a:srgbClr val="CC0000"/>
              </a:buClr>
              <a:buSzTx/>
              <a:buAutoNum type="arabicPeriod"/>
            </a:pPr>
            <a:r>
              <a:rPr lang="ar-SA" sz="1900" b="0" dirty="0">
                <a:effectLst/>
                <a:latin typeface="Liberation Sans" panose="020B0604020202020204" pitchFamily="34" charset="0"/>
              </a:rPr>
              <a:t>وصف فائدة الاطار النظري وفهم اهداف عمليه التقرير المالي</a:t>
            </a:r>
            <a:endParaRPr lang="en-US" sz="1900" b="0" dirty="0">
              <a:effectLst/>
              <a:latin typeface="Liberation Sans" panose="020B0604020202020204" pitchFamily="34" charset="0"/>
            </a:endParaRPr>
          </a:p>
          <a:p>
            <a:pPr marL="457200" indent="-457200">
              <a:lnSpc>
                <a:spcPct val="115000"/>
              </a:lnSpc>
              <a:spcBef>
                <a:spcPct val="45000"/>
              </a:spcBef>
              <a:buClr>
                <a:srgbClr val="CC0000"/>
              </a:buClr>
              <a:buSzTx/>
              <a:buAutoNum type="arabicPeriod"/>
            </a:pPr>
            <a:r>
              <a:rPr lang="ar-SA" sz="1900" b="0" dirty="0">
                <a:effectLst/>
                <a:latin typeface="Liberation Sans" panose="020B0604020202020204" pitchFamily="34" charset="0"/>
              </a:rPr>
              <a:t>تحديد الخصائص النوعية للمعلومات المحاسبية وتحديد العناصر الأساسية للمحاسبة </a:t>
            </a:r>
            <a:endParaRPr lang="en-US" sz="1900" b="0" dirty="0">
              <a:effectLst/>
              <a:latin typeface="Liberation Sans" panose="020B0604020202020204" pitchFamily="34" charset="0"/>
            </a:endParaRPr>
          </a:p>
        </p:txBody>
      </p:sp>
      <p:sp>
        <p:nvSpPr>
          <p:cNvPr id="3076" name="Rectangle 18"/>
          <p:cNvSpPr>
            <a:spLocks noChangeArrowheads="1"/>
          </p:cNvSpPr>
          <p:nvPr/>
        </p:nvSpPr>
        <p:spPr bwMode="auto">
          <a:xfrm>
            <a:off x="4800600" y="2987748"/>
            <a:ext cx="38100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457200" indent="-457200" algn="l">
              <a:lnSpc>
                <a:spcPct val="115000"/>
              </a:lnSpc>
              <a:spcBef>
                <a:spcPct val="45000"/>
              </a:spcBef>
              <a:buClr>
                <a:srgbClr val="CC0000"/>
              </a:buClr>
              <a:buFont typeface="+mj-lt"/>
              <a:buAutoNum type="arabicPeriod" startAt="3"/>
            </a:pPr>
            <a:r>
              <a:rPr lang="ar-SA" sz="1900" dirty="0">
                <a:solidFill>
                  <a:schemeClr val="bg2"/>
                </a:solidFill>
                <a:latin typeface="Liberation Sans" panose="020B0604020202020204" pitchFamily="34" charset="0"/>
              </a:rPr>
              <a:t>مراجعة الافتراضات الأساسية للمحاسبة.</a:t>
            </a:r>
            <a:endParaRPr lang="en-US" sz="1900" dirty="0">
              <a:solidFill>
                <a:schemeClr val="bg2"/>
              </a:solidFill>
              <a:latin typeface="Liberation Sans" panose="020B0604020202020204" pitchFamily="34" charset="0"/>
            </a:endParaRPr>
          </a:p>
          <a:p>
            <a:pPr marL="457200" indent="-457200" algn="l">
              <a:lnSpc>
                <a:spcPct val="115000"/>
              </a:lnSpc>
              <a:spcBef>
                <a:spcPct val="45000"/>
              </a:spcBef>
              <a:buClr>
                <a:srgbClr val="CC0000"/>
              </a:buClr>
              <a:buFont typeface="+mj-lt"/>
              <a:buAutoNum type="arabicPeriod" startAt="3"/>
            </a:pPr>
            <a:endParaRPr lang="en-US" sz="1900" dirty="0">
              <a:solidFill>
                <a:schemeClr val="bg2"/>
              </a:solidFill>
              <a:latin typeface="Liberation Sans" panose="020B0604020202020204" pitchFamily="34" charset="0"/>
            </a:endParaRPr>
          </a:p>
          <a:p>
            <a:pPr marL="457200" indent="-457200" algn="l">
              <a:lnSpc>
                <a:spcPct val="115000"/>
              </a:lnSpc>
              <a:spcBef>
                <a:spcPct val="45000"/>
              </a:spcBef>
              <a:buClr>
                <a:srgbClr val="CC0000"/>
              </a:buClr>
              <a:buFont typeface="+mj-lt"/>
              <a:buAutoNum type="arabicPeriod" startAt="3"/>
            </a:pPr>
            <a:endParaRPr lang="en-US" sz="1900" dirty="0">
              <a:solidFill>
                <a:schemeClr val="bg2"/>
              </a:solidFill>
              <a:latin typeface="Liberation Sans" panose="020B0604020202020204" pitchFamily="34" charset="0"/>
            </a:endParaRPr>
          </a:p>
          <a:p>
            <a:pPr marL="457200" indent="-457200" algn="l">
              <a:lnSpc>
                <a:spcPct val="115000"/>
              </a:lnSpc>
              <a:spcBef>
                <a:spcPct val="45000"/>
              </a:spcBef>
              <a:buClr>
                <a:srgbClr val="CC0000"/>
              </a:buClr>
              <a:buFont typeface="+mj-lt"/>
              <a:buAutoNum type="arabicPeriod" startAt="3"/>
            </a:pPr>
            <a:r>
              <a:rPr lang="ar-SA" sz="1900" dirty="0">
                <a:solidFill>
                  <a:schemeClr val="bg2"/>
                </a:solidFill>
                <a:latin typeface="Liberation Sans" panose="020B0604020202020204" pitchFamily="34" charset="0"/>
              </a:rPr>
              <a:t>إيضاح تطبيق المبادئ الأساسية للمحاسبة </a:t>
            </a:r>
            <a:endParaRPr lang="en-US" sz="1900" dirty="0">
              <a:solidFill>
                <a:schemeClr val="bg2"/>
              </a:solidFill>
              <a:latin typeface="Liberation Sans" panose="020B0604020202020204" pitchFamily="34" charset="0"/>
            </a:endParaRPr>
          </a:p>
        </p:txBody>
      </p:sp>
      <p:sp>
        <p:nvSpPr>
          <p:cNvPr id="3077" name="Rectangle 19"/>
          <p:cNvSpPr>
            <a:spLocks noChangeArrowheads="1"/>
          </p:cNvSpPr>
          <p:nvPr/>
        </p:nvSpPr>
        <p:spPr bwMode="auto">
          <a:xfrm>
            <a:off x="560696" y="2530548"/>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lnSpc>
                <a:spcPct val="115000"/>
              </a:lnSpc>
              <a:spcBef>
                <a:spcPct val="45000"/>
              </a:spcBef>
              <a:buClr>
                <a:srgbClr val="A50021"/>
              </a:buClr>
              <a:buFont typeface="Wingdings" pitchFamily="2" charset="2"/>
              <a:buNone/>
            </a:pPr>
            <a:r>
              <a:rPr lang="ar-SA" altLang="en-US" sz="1900" dirty="0">
                <a:solidFill>
                  <a:schemeClr val="bg2"/>
                </a:solidFill>
                <a:latin typeface="Liberation Sans" panose="020B0604020202020204" pitchFamily="34" charset="0"/>
              </a:rPr>
              <a:t>بعد دراستك لهذا الفصل سوف تكون قادر على:</a:t>
            </a:r>
            <a:endParaRPr lang="en-US" altLang="en-US" sz="1900" dirty="0">
              <a:solidFill>
                <a:schemeClr val="bg2"/>
              </a:solidFill>
              <a:latin typeface="Liberation Sans" panose="020B0604020202020204" pitchFamily="34" charset="0"/>
            </a:endParaRPr>
          </a:p>
        </p:txBody>
      </p:sp>
      <p:sp>
        <p:nvSpPr>
          <p:cNvPr id="3079" name="Rectangle 24"/>
          <p:cNvSpPr>
            <a:spLocks noChangeArrowheads="1"/>
          </p:cNvSpPr>
          <p:nvPr/>
        </p:nvSpPr>
        <p:spPr bwMode="auto">
          <a:xfrm>
            <a:off x="228600" y="457200"/>
            <a:ext cx="58674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b="0" dirty="0">
                <a:solidFill>
                  <a:schemeClr val="tx1"/>
                </a:solidFill>
                <a:latin typeface="Liberation Sans" panose="020B0604020202020204" pitchFamily="34" charset="0"/>
              </a:rPr>
              <a:t>Conceptual Framework for Financial Reporting</a:t>
            </a:r>
            <a:endParaRPr lang="ar-SA" altLang="en-US" sz="4000" b="0" dirty="0">
              <a:solidFill>
                <a:schemeClr val="tx1"/>
              </a:solidFill>
              <a:latin typeface="Liberation Sans" panose="020B0604020202020204" pitchFamily="34" charset="0"/>
            </a:endParaRPr>
          </a:p>
          <a:p>
            <a:pPr algn="l"/>
            <a:r>
              <a:rPr lang="ar-SA" altLang="en-US" sz="4000" b="0" dirty="0">
                <a:solidFill>
                  <a:schemeClr val="tx1"/>
                </a:solidFill>
                <a:latin typeface="Liberation Sans" panose="020B0604020202020204" pitchFamily="34" charset="0"/>
              </a:rPr>
              <a:t>الاطار النظري للمحاسبة المالية</a:t>
            </a:r>
            <a:endParaRPr lang="en-US" altLang="en-US" sz="4000" b="0" dirty="0">
              <a:solidFill>
                <a:schemeClr val="tx1"/>
              </a:solidFill>
              <a:latin typeface="Liberation Sans" panose="020B0604020202020204" pitchFamily="34" charset="0"/>
            </a:endParaRPr>
          </a:p>
        </p:txBody>
      </p:sp>
      <p:sp>
        <p:nvSpPr>
          <p:cNvPr id="3081" name="Text Box 26"/>
          <p:cNvSpPr txBox="1">
            <a:spLocks noChangeArrowheads="1"/>
          </p:cNvSpPr>
          <p:nvPr/>
        </p:nvSpPr>
        <p:spPr bwMode="auto">
          <a:xfrm>
            <a:off x="5715000" y="228600"/>
            <a:ext cx="3240352"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3600" b="0" dirty="0">
                <a:solidFill>
                  <a:srgbClr val="15668F"/>
                </a:solidFill>
                <a:latin typeface="Liberation Sans" panose="020B0604020202020204" pitchFamily="34" charset="0"/>
              </a:rPr>
              <a:t>CHAPTER</a:t>
            </a:r>
            <a:r>
              <a:rPr lang="en-US" altLang="en-US" sz="3200" b="0" dirty="0">
                <a:solidFill>
                  <a:srgbClr val="15668F"/>
                </a:solidFill>
                <a:latin typeface="Liberation Sans" panose="020B0604020202020204" pitchFamily="34" charset="0"/>
              </a:rPr>
              <a:t> </a:t>
            </a:r>
            <a:r>
              <a:rPr lang="en-US" altLang="en-US" sz="4000" dirty="0">
                <a:solidFill>
                  <a:schemeClr val="tx1"/>
                </a:solidFill>
                <a:latin typeface="Liberation Sans" panose="020B0604020202020204" pitchFamily="34" charset="0"/>
              </a:rPr>
              <a:t>2</a:t>
            </a:r>
          </a:p>
        </p:txBody>
      </p:sp>
      <p:cxnSp>
        <p:nvCxnSpPr>
          <p:cNvPr id="14" name="Straight Connector 13"/>
          <p:cNvCxnSpPr/>
          <p:nvPr/>
        </p:nvCxnSpPr>
        <p:spPr bwMode="auto">
          <a:xfrm>
            <a:off x="304800" y="6111948"/>
            <a:ext cx="85344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304800" y="1828800"/>
            <a:ext cx="85344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5"/>
          <p:cNvSpPr>
            <a:spLocks noGrp="1" noChangeArrowheads="1"/>
          </p:cNvSpPr>
          <p:nvPr>
            <p:ph type="title" idx="4294967295"/>
          </p:nvPr>
        </p:nvSpPr>
        <p:spPr bwMode="auto">
          <a:xfrm>
            <a:off x="560696" y="1993685"/>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a:solidFill>
                  <a:srgbClr val="CC0000"/>
                </a:solidFill>
                <a:effectLst/>
                <a:latin typeface="Liberation Sans" panose="020B0604020202020204" pitchFamily="34" charset="0"/>
              </a:rPr>
              <a:t>LEARNING OBJECTIVES</a:t>
            </a:r>
          </a:p>
        </p:txBody>
      </p:sp>
    </p:spTree>
    <p:extLst>
      <p:ext uri="{BB962C8B-B14F-4D97-AF65-F5344CB8AC3E}">
        <p14:creationId xmlns:p14="http://schemas.microsoft.com/office/powerpoint/2010/main" val="1666683316"/>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ChangeArrowheads="1"/>
          </p:cNvSpPr>
          <p:nvPr/>
        </p:nvSpPr>
        <p:spPr bwMode="auto">
          <a:xfrm>
            <a:off x="685800" y="4967288"/>
            <a:ext cx="8229600" cy="477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lnSpc>
                <a:spcPct val="125000"/>
              </a:lnSpc>
              <a:spcBef>
                <a:spcPct val="30000"/>
              </a:spcBef>
              <a:buSzPct val="80000"/>
            </a:pPr>
            <a:r>
              <a:rPr lang="ar-SA" altLang="en-US" sz="2000" b="1" dirty="0" smtClean="0">
                <a:solidFill>
                  <a:schemeClr val="tx2"/>
                </a:solidFill>
                <a:latin typeface="Liberation Sans"/>
              </a:rPr>
              <a:t>الا</a:t>
            </a:r>
            <a:r>
              <a:rPr lang="ar-JO" altLang="en-US" sz="2000" b="1" dirty="0" err="1" smtClean="0">
                <a:solidFill>
                  <a:schemeClr val="tx2"/>
                </a:solidFill>
                <a:latin typeface="Liberation Sans"/>
              </a:rPr>
              <a:t>كتمال</a:t>
            </a:r>
            <a:r>
              <a:rPr lang="ar-JO" altLang="en-US" sz="2000" b="1" dirty="0" smtClean="0">
                <a:solidFill>
                  <a:schemeClr val="tx2"/>
                </a:solidFill>
                <a:latin typeface="Liberation Sans"/>
              </a:rPr>
              <a:t> </a:t>
            </a:r>
            <a:r>
              <a:rPr lang="ar-SA" altLang="en-US" sz="2000" b="1" dirty="0" smtClean="0">
                <a:latin typeface="Liberation Sans"/>
              </a:rPr>
              <a:t>تعني </a:t>
            </a:r>
            <a:r>
              <a:rPr lang="ar-SA" altLang="en-US" sz="2000" b="1" dirty="0">
                <a:latin typeface="Liberation Sans"/>
              </a:rPr>
              <a:t>أن جميع المعلومات اللازمة </a:t>
            </a:r>
            <a:r>
              <a:rPr lang="ar-JO" altLang="en-US" sz="2000" b="1" dirty="0" smtClean="0">
                <a:latin typeface="Liberation Sans"/>
              </a:rPr>
              <a:t>لمتخذي القرار المالي قد تم تزويدهم بها. </a:t>
            </a:r>
            <a:endParaRPr lang="en-US" altLang="en-US" sz="2000" dirty="0">
              <a:latin typeface="Liberation Sans"/>
            </a:endParaRPr>
          </a:p>
        </p:txBody>
      </p:sp>
      <p:pic>
        <p:nvPicPr>
          <p:cNvPr id="286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AutoShape 7"/>
          <p:cNvSpPr>
            <a:spLocks noChangeArrowheads="1"/>
          </p:cNvSpPr>
          <p:nvPr/>
        </p:nvSpPr>
        <p:spPr bwMode="auto">
          <a:xfrm rot="10800000">
            <a:off x="3657600" y="4354688"/>
            <a:ext cx="457200" cy="685800"/>
          </a:xfrm>
          <a:prstGeom prst="upArrow">
            <a:avLst>
              <a:gd name="adj1" fmla="val 50000"/>
              <a:gd name="adj2" fmla="val 37500"/>
            </a:avLst>
          </a:prstGeom>
          <a:solidFill>
            <a:srgbClr val="CC0000"/>
          </a:solidFill>
          <a:ln w="12700">
            <a:solidFill>
              <a:schemeClr val="tx1"/>
            </a:solidFill>
            <a:miter lim="800000"/>
            <a:headEnd/>
            <a:tailEnd/>
          </a:ln>
          <a:effectLs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28680"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Fundamental Quality—Faithful Representation</a:t>
            </a: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2</a:t>
            </a:r>
          </a:p>
        </p:txBody>
      </p:sp>
      <p:sp>
        <p:nvSpPr>
          <p:cNvPr id="9" name="Rectangle 8"/>
          <p:cNvSpPr txBox="1">
            <a:spLocks noChangeArrowheads="1"/>
          </p:cNvSpPr>
          <p:nvPr/>
        </p:nvSpPr>
        <p:spPr bwMode="auto">
          <a:xfrm>
            <a:off x="5334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dirty="0">
                <a:solidFill>
                  <a:srgbClr val="CC0000"/>
                </a:solidFill>
                <a:effectLst/>
              </a:rPr>
              <a:t>Qualitative Characteristics</a:t>
            </a:r>
            <a:endParaRPr lang="en-US" altLang="en-US" sz="3200" dirty="0">
              <a:solidFill>
                <a:schemeClr val="tx1"/>
              </a:solidFill>
              <a:effectLst/>
              <a:ea typeface="+mn-ea"/>
              <a:cs typeface="+mn-cs"/>
            </a:endParaRPr>
          </a:p>
        </p:txBody>
      </p:sp>
    </p:spTree>
    <p:extLst>
      <p:ext uri="{BB962C8B-B14F-4D97-AF65-F5344CB8AC3E}">
        <p14:creationId xmlns:p14="http://schemas.microsoft.com/office/powerpoint/2010/main" val="198620894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8708"/>
                                        </p:tgtEl>
                                        <p:attrNameLst>
                                          <p:attrName>style.visibility</p:attrName>
                                        </p:attrNameLst>
                                      </p:cBhvr>
                                      <p:to>
                                        <p:strVal val="visible"/>
                                      </p:to>
                                    </p:set>
                                    <p:animEffect transition="in" filter="wipe(left)">
                                      <p:cBhvr>
                                        <p:cTn id="7" dur="500"/>
                                        <p:tgtEl>
                                          <p:spTgt spid="32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39787" y="5197537"/>
            <a:ext cx="8229600" cy="824008"/>
          </a:xfrm>
          <a:prstGeom prst="rect">
            <a:avLst/>
          </a:prstGeom>
          <a:noFill/>
          <a:ln>
            <a:noFill/>
          </a:ln>
        </p:spPr>
        <p:txBody>
          <a:bodyPr/>
          <a:lstStyle>
            <a:lvl1pPr lvl="0" rtl="0">
              <a:defRPr sz="2400">
                <a:solidFill>
                  <a:schemeClr val="tx1"/>
                </a:solidFill>
                <a:latin typeface="Comic Sans MS"/>
              </a:defRPr>
            </a:lvl1pPr>
          </a:lstStyle>
          <a:p>
            <a:pPr lvl="0" rtl="0"/>
            <a:r>
              <a:rPr lang="ar" dirty="0"/>
              <a:t>الحياد:</a:t>
            </a:r>
            <a:r>
              <a:rPr dirty="0"/>
              <a:t> </a:t>
            </a:r>
            <a:r>
              <a:rPr dirty="0" err="1"/>
              <a:t>يعني</a:t>
            </a:r>
            <a:r>
              <a:rPr dirty="0"/>
              <a:t> </a:t>
            </a:r>
            <a:r>
              <a:rPr dirty="0" err="1"/>
              <a:t>أن</a:t>
            </a:r>
            <a:r>
              <a:rPr dirty="0"/>
              <a:t> </a:t>
            </a:r>
            <a:r>
              <a:rPr dirty="0" err="1"/>
              <a:t>الشركة</a:t>
            </a:r>
            <a:r>
              <a:rPr dirty="0"/>
              <a:t> </a:t>
            </a:r>
            <a:r>
              <a:rPr dirty="0" err="1"/>
              <a:t>لا</a:t>
            </a:r>
            <a:r>
              <a:rPr dirty="0"/>
              <a:t> </a:t>
            </a:r>
            <a:r>
              <a:rPr dirty="0" err="1"/>
              <a:t>يمكنها</a:t>
            </a:r>
            <a:r>
              <a:rPr dirty="0"/>
              <a:t> </a:t>
            </a:r>
            <a:r>
              <a:rPr dirty="0" err="1"/>
              <a:t>اختيار</a:t>
            </a:r>
            <a:r>
              <a:rPr dirty="0"/>
              <a:t> </a:t>
            </a:r>
            <a:r>
              <a:rPr lang="ar-JO" dirty="0" smtClean="0"/>
              <a:t>ونشر </a:t>
            </a:r>
            <a:r>
              <a:rPr dirty="0" err="1" smtClean="0"/>
              <a:t>المعلومات</a:t>
            </a:r>
            <a:r>
              <a:rPr dirty="0" smtClean="0"/>
              <a:t> </a:t>
            </a:r>
            <a:r>
              <a:rPr lang="ar-JO" dirty="0" smtClean="0"/>
              <a:t>المالية التي تخدم م</a:t>
            </a:r>
            <a:r>
              <a:rPr dirty="0" err="1" smtClean="0"/>
              <a:t>جموعة</a:t>
            </a:r>
            <a:r>
              <a:rPr dirty="0" smtClean="0"/>
              <a:t> </a:t>
            </a:r>
            <a:r>
              <a:rPr lang="ar-JO" dirty="0" smtClean="0"/>
              <a:t>معينة من المستخدمين </a:t>
            </a:r>
            <a:r>
              <a:rPr dirty="0" err="1" smtClean="0"/>
              <a:t>على</a:t>
            </a:r>
            <a:r>
              <a:rPr lang="ar-JO" dirty="0" smtClean="0"/>
              <a:t> حساب مصالح مجموعة</a:t>
            </a:r>
            <a:r>
              <a:rPr dirty="0" smtClean="0"/>
              <a:t> </a:t>
            </a:r>
            <a:r>
              <a:rPr dirty="0" err="1"/>
              <a:t>أخرى</a:t>
            </a:r>
            <a:r>
              <a:rPr dirty="0"/>
              <a:t>.</a:t>
            </a:r>
          </a:p>
        </p:txBody>
      </p:sp>
      <p:pic>
        <p:nvPicPr>
          <p:cNvPr id="3" name="صورة 2"/>
          <p:cNvPicPr/>
          <p:nvPr/>
        </p:nvPicPr>
        <p:blipFill>
          <a:blip r:embed="rId3"/>
          <a:srcRect/>
          <a:stretch>
            <a:fillRect/>
          </a:stretch>
        </p:blipFill>
        <p:spPr>
          <a:xfrm>
            <a:off x="1295400" y="2133600"/>
            <a:ext cx="6477000" cy="2619375"/>
          </a:xfrm>
          <a:prstGeom prst="rect">
            <a:avLst/>
          </a:prstGeom>
          <a:noFill/>
          <a:ln>
            <a:noFill/>
          </a:ln>
        </p:spPr>
      </p:pic>
      <p:sp>
        <p:nvSpPr>
          <p:cNvPr id="4" name="سهم: لأعلى 3"/>
          <p:cNvSpPr/>
          <p:nvPr/>
        </p:nvSpPr>
        <p:spPr>
          <a:xfrm rot="10800000">
            <a:off x="5127625" y="4354688"/>
            <a:ext cx="457200" cy="685800"/>
          </a:xfrm>
          <a:prstGeom prst="upArrow">
            <a:avLst>
              <a:gd name="adj1" fmla="val 50000"/>
              <a:gd name="adj2" fmla="val 37500"/>
            </a:avLst>
          </a:prstGeom>
          <a:solidFill>
            <a:srgbClr val="CC0000"/>
          </a:solidFill>
          <a:ln w="12700">
            <a:solidFill>
              <a:schemeClr val="tx1"/>
            </a:solidFill>
            <a:miter/>
          </a:ln>
        </p:spPr>
        <p:txBody>
          <a:bodyPr wrap="none" anchor="ctr"/>
          <a:lstStyle>
            <a:lvl1pPr lvl="0" rtl="0">
              <a:defRPr/>
            </a:lvl1pPr>
          </a:lstStyle>
          <a:p>
            <a:endParaRPr/>
          </a:p>
        </p:txBody>
      </p:sp>
      <p:sp>
        <p:nvSpPr>
          <p:cNvPr id="5" name="مربع نص 4"/>
          <p:cNvSpPr txBox="1"/>
          <p:nvPr/>
        </p:nvSpPr>
        <p:spPr>
          <a:xfrm>
            <a:off x="609600" y="1371600"/>
            <a:ext cx="8229600" cy="523220"/>
          </a:xfrm>
          <a:prstGeom prst="rect">
            <a:avLst/>
          </a:prstGeom>
          <a:noFill/>
          <a:ln>
            <a:noFill/>
          </a:ln>
        </p:spPr>
        <p:txBody>
          <a:bodyPr/>
          <a:lstStyle>
            <a:lvl1pPr lvl="0" algn="l" rtl="0">
              <a:defRPr sz="2800" b="1">
                <a:latin typeface="Arial"/>
              </a:defRPr>
            </a:lvl1pPr>
          </a:lstStyle>
          <a:p>
            <a:pPr lvl="0" rtl="0"/>
            <a:r>
              <a:rPr lang="en-US">
                <a:latin typeface="Liberation Sans"/>
              </a:rPr>
              <a:t>Fundamental Quality—Faithful Representation</a:t>
            </a:r>
          </a:p>
        </p:txBody>
      </p:sp>
      <p:sp>
        <p:nvSpPr>
          <p:cNvPr id="6" name="رابط مستقيم 5"/>
          <p:cNvSpPr/>
          <p:nvPr/>
        </p:nvSpPr>
        <p:spPr>
          <a:xfrm>
            <a:off x="304800" y="1066800"/>
            <a:ext cx="8610600" cy="0"/>
          </a:xfrm>
          <a:prstGeom prst="line">
            <a:avLst/>
          </a:prstGeom>
          <a:noFill/>
          <a:ln w="57150" cap="sq">
            <a:solidFill>
              <a:schemeClr val="tx1"/>
            </a:solidFill>
            <a:round/>
            <a:headEnd type="none" w="sm" len="sm"/>
            <a:tailEnd type="none" w="sm" len="sm"/>
          </a:ln>
        </p:spPr>
        <p:txBody>
          <a:bodyPr/>
          <a:lstStyle>
            <a:lvl1pPr lvl="0" rtl="0">
              <a:defRPr/>
            </a:lvl1pPr>
          </a:lstStyle>
          <a:p>
            <a:endParaRPr/>
          </a:p>
        </p:txBody>
      </p:sp>
      <p:sp>
        <p:nvSpPr>
          <p:cNvPr id="7" name="مربع نص 6"/>
          <p:cNvSpPr txBox="1"/>
          <p:nvPr/>
        </p:nvSpPr>
        <p:spPr>
          <a:xfrm>
            <a:off x="7848600" y="6369050"/>
            <a:ext cx="1143000" cy="336550"/>
          </a:xfrm>
          <a:prstGeom prst="rect">
            <a:avLst/>
          </a:prstGeom>
          <a:solidFill>
            <a:schemeClr val="bg1"/>
          </a:solidFill>
          <a:ln>
            <a:noFill/>
          </a:ln>
        </p:spPr>
        <p:txBody>
          <a:bodyPr wrap="square"/>
          <a:lstStyle>
            <a:lvl1pPr marL="457200" lvl="0" indent="-457200" algn="l" rtl="0">
              <a:defRPr sz="2400">
                <a:solidFill>
                  <a:schemeClr val="tx1"/>
                </a:solidFill>
                <a:latin typeface="Times New Roman"/>
              </a:defRPr>
            </a:lvl1pPr>
          </a:lstStyle>
          <a:p>
            <a:pPr lvl="0" algn="r" rtl="0">
              <a:spcBef>
                <a:spcPct val="50000"/>
              </a:spcBef>
            </a:pPr>
            <a:r>
              <a:rPr lang="en-US" sz="1600" b="1" i="1">
                <a:solidFill>
                  <a:schemeClr val="bg2"/>
                </a:solidFill>
                <a:latin typeface="Liberation Sans"/>
              </a:rPr>
              <a:t>LO 2</a:t>
            </a:r>
          </a:p>
        </p:txBody>
      </p:sp>
      <p:sp>
        <p:nvSpPr>
          <p:cNvPr id="8" name="مربع نص 7"/>
          <p:cNvSpPr txBox="1"/>
          <p:nvPr/>
        </p:nvSpPr>
        <p:spPr>
          <a:xfrm>
            <a:off x="533400" y="381000"/>
            <a:ext cx="8229600" cy="560388"/>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en-US" sz="3200">
                <a:solidFill>
                  <a:srgbClr val="CC0000"/>
                </a:solidFill>
              </a:rPr>
              <a:t>Qualitative Characteristics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5800" y="4967288"/>
            <a:ext cx="8229600" cy="824008"/>
          </a:xfrm>
          <a:prstGeom prst="rect">
            <a:avLst/>
          </a:prstGeom>
          <a:noFill/>
          <a:ln>
            <a:noFill/>
          </a:ln>
        </p:spPr>
        <p:txBody>
          <a:bodyPr/>
          <a:lstStyle>
            <a:lvl1pPr lvl="0" rtl="0">
              <a:defRPr sz="2400">
                <a:solidFill>
                  <a:schemeClr val="tx1"/>
                </a:solidFill>
                <a:latin typeface="Comic Sans MS"/>
              </a:defRPr>
            </a:lvl1pPr>
          </a:lstStyle>
          <a:p>
            <a:pPr lvl="0" algn="r" rtl="0">
              <a:lnSpc>
                <a:spcPct val="125000"/>
              </a:lnSpc>
              <a:spcBef>
                <a:spcPct val="30000"/>
              </a:spcBef>
            </a:pPr>
            <a:r>
              <a:rPr lang="ar-JO" sz="2000" dirty="0" smtClean="0">
                <a:latin typeface="Liberation Sans"/>
              </a:rPr>
              <a:t>خلو القوائم المالية من الاخطاء حيث تكون اكثر دقة وصدق, حيث ان كثرة الاخطاء مع ارتفاع القيمة النسبية لها سيؤدي الى تضليل مستخدمي القوائم المالية.</a:t>
            </a:r>
            <a:endParaRPr lang="en-US" sz="2000" dirty="0">
              <a:latin typeface="Liberation Sans"/>
            </a:endParaRPr>
          </a:p>
        </p:txBody>
      </p:sp>
      <p:pic>
        <p:nvPicPr>
          <p:cNvPr id="3" name="صورة 2"/>
          <p:cNvPicPr/>
          <p:nvPr/>
        </p:nvPicPr>
        <p:blipFill>
          <a:blip r:embed="rId3"/>
          <a:srcRect/>
          <a:stretch>
            <a:fillRect/>
          </a:stretch>
        </p:blipFill>
        <p:spPr>
          <a:xfrm>
            <a:off x="1295400" y="2133600"/>
            <a:ext cx="6477000" cy="2619375"/>
          </a:xfrm>
          <a:prstGeom prst="rect">
            <a:avLst/>
          </a:prstGeom>
          <a:noFill/>
          <a:ln>
            <a:noFill/>
          </a:ln>
        </p:spPr>
      </p:pic>
      <p:sp>
        <p:nvSpPr>
          <p:cNvPr id="4" name="سهم: لأعلى 3"/>
          <p:cNvSpPr/>
          <p:nvPr/>
        </p:nvSpPr>
        <p:spPr>
          <a:xfrm rot="10800000">
            <a:off x="6629400" y="4354688"/>
            <a:ext cx="457200" cy="685800"/>
          </a:xfrm>
          <a:prstGeom prst="upArrow">
            <a:avLst>
              <a:gd name="adj1" fmla="val 50000"/>
              <a:gd name="adj2" fmla="val 37500"/>
            </a:avLst>
          </a:prstGeom>
          <a:solidFill>
            <a:srgbClr val="CC0000"/>
          </a:solidFill>
          <a:ln w="12700">
            <a:solidFill>
              <a:schemeClr val="tx1"/>
            </a:solidFill>
            <a:miter/>
          </a:ln>
        </p:spPr>
        <p:txBody>
          <a:bodyPr wrap="none" anchor="ctr"/>
          <a:lstStyle>
            <a:lvl1pPr lvl="0" rtl="0">
              <a:defRPr/>
            </a:lvl1pPr>
          </a:lstStyle>
          <a:p>
            <a:endParaRPr/>
          </a:p>
        </p:txBody>
      </p:sp>
      <p:sp>
        <p:nvSpPr>
          <p:cNvPr id="5" name="مربع نص 4"/>
          <p:cNvSpPr txBox="1"/>
          <p:nvPr/>
        </p:nvSpPr>
        <p:spPr>
          <a:xfrm>
            <a:off x="609600" y="1371600"/>
            <a:ext cx="8229600" cy="523220"/>
          </a:xfrm>
          <a:prstGeom prst="rect">
            <a:avLst/>
          </a:prstGeom>
          <a:noFill/>
          <a:ln>
            <a:noFill/>
          </a:ln>
        </p:spPr>
        <p:txBody>
          <a:bodyPr/>
          <a:lstStyle>
            <a:lvl1pPr lvl="0" algn="l" rtl="0">
              <a:defRPr sz="2800" b="1">
                <a:latin typeface="Arial"/>
              </a:defRPr>
            </a:lvl1pPr>
          </a:lstStyle>
          <a:p>
            <a:pPr lvl="0" rtl="0"/>
            <a:r>
              <a:rPr lang="en-US">
                <a:latin typeface="Liberation Sans"/>
              </a:rPr>
              <a:t>Fundamental Quality—Faithful Representation</a:t>
            </a:r>
          </a:p>
        </p:txBody>
      </p:sp>
      <p:sp>
        <p:nvSpPr>
          <p:cNvPr id="6" name="رابط مستقيم 5"/>
          <p:cNvSpPr/>
          <p:nvPr/>
        </p:nvSpPr>
        <p:spPr>
          <a:xfrm>
            <a:off x="304800" y="1066800"/>
            <a:ext cx="8610600" cy="0"/>
          </a:xfrm>
          <a:prstGeom prst="line">
            <a:avLst/>
          </a:prstGeom>
          <a:noFill/>
          <a:ln w="57150" cap="sq">
            <a:solidFill>
              <a:schemeClr val="tx1"/>
            </a:solidFill>
            <a:round/>
            <a:headEnd type="none" w="sm" len="sm"/>
            <a:tailEnd type="none" w="sm" len="sm"/>
          </a:ln>
        </p:spPr>
        <p:txBody>
          <a:bodyPr/>
          <a:lstStyle>
            <a:lvl1pPr lvl="0" rtl="0">
              <a:defRPr/>
            </a:lvl1pPr>
          </a:lstStyle>
          <a:p>
            <a:endParaRPr/>
          </a:p>
        </p:txBody>
      </p:sp>
      <p:sp>
        <p:nvSpPr>
          <p:cNvPr id="7" name="مربع نص 6"/>
          <p:cNvSpPr txBox="1"/>
          <p:nvPr/>
        </p:nvSpPr>
        <p:spPr>
          <a:xfrm>
            <a:off x="7848600" y="6369050"/>
            <a:ext cx="1143000" cy="336550"/>
          </a:xfrm>
          <a:prstGeom prst="rect">
            <a:avLst/>
          </a:prstGeom>
          <a:solidFill>
            <a:schemeClr val="bg1"/>
          </a:solidFill>
          <a:ln>
            <a:noFill/>
          </a:ln>
        </p:spPr>
        <p:txBody>
          <a:bodyPr wrap="square"/>
          <a:lstStyle>
            <a:lvl1pPr marL="457200" lvl="0" indent="-457200" algn="l" rtl="0">
              <a:defRPr sz="2400">
                <a:solidFill>
                  <a:schemeClr val="tx1"/>
                </a:solidFill>
                <a:latin typeface="Times New Roman"/>
              </a:defRPr>
            </a:lvl1pPr>
          </a:lstStyle>
          <a:p>
            <a:pPr lvl="0" algn="r" rtl="0">
              <a:spcBef>
                <a:spcPct val="50000"/>
              </a:spcBef>
            </a:pPr>
            <a:r>
              <a:rPr lang="en-US" sz="1600" b="1" i="1">
                <a:solidFill>
                  <a:schemeClr val="bg2"/>
                </a:solidFill>
                <a:latin typeface="Liberation Sans"/>
              </a:rPr>
              <a:t>LO 2</a:t>
            </a:r>
          </a:p>
        </p:txBody>
      </p:sp>
      <p:sp>
        <p:nvSpPr>
          <p:cNvPr id="8" name="مربع نص 7"/>
          <p:cNvSpPr txBox="1"/>
          <p:nvPr/>
        </p:nvSpPr>
        <p:spPr>
          <a:xfrm>
            <a:off x="533400" y="381000"/>
            <a:ext cx="8229600" cy="560388"/>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en-US" sz="3200">
                <a:solidFill>
                  <a:srgbClr val="CC0000"/>
                </a:solidFill>
              </a:rPr>
              <a:t>Qualitative Characteristics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09600" y="1371600"/>
            <a:ext cx="8229600" cy="523220"/>
          </a:xfrm>
          <a:prstGeom prst="rect">
            <a:avLst/>
          </a:prstGeom>
          <a:noFill/>
          <a:ln>
            <a:noFill/>
          </a:ln>
        </p:spPr>
        <p:txBody>
          <a:bodyPr/>
          <a:lstStyle>
            <a:lvl1pPr lvl="0" algn="l" rtl="0">
              <a:defRPr sz="2800" b="1">
                <a:latin typeface="Arial"/>
              </a:defRPr>
            </a:lvl1pPr>
          </a:lstStyle>
          <a:p>
            <a:pPr lvl="0" rtl="0"/>
            <a:r>
              <a:rPr lang="en-US">
                <a:latin typeface="Liberation Sans"/>
              </a:rPr>
              <a:t>Enhancing Qualities</a:t>
            </a:r>
          </a:p>
        </p:txBody>
      </p:sp>
      <p:pic>
        <p:nvPicPr>
          <p:cNvPr id="3" name="صورة 2"/>
          <p:cNvPicPr/>
          <p:nvPr/>
        </p:nvPicPr>
        <p:blipFill>
          <a:blip r:embed="rId3"/>
          <a:srcRect/>
          <a:stretch>
            <a:fillRect/>
          </a:stretch>
        </p:blipFill>
        <p:spPr>
          <a:xfrm>
            <a:off x="533400" y="2147888"/>
            <a:ext cx="8153400" cy="2881312"/>
          </a:xfrm>
          <a:prstGeom prst="rect">
            <a:avLst/>
          </a:prstGeom>
          <a:noFill/>
          <a:ln>
            <a:noFill/>
          </a:ln>
        </p:spPr>
      </p:pic>
      <p:sp>
        <p:nvSpPr>
          <p:cNvPr id="4" name="مستطيل 3"/>
          <p:cNvSpPr/>
          <p:nvPr/>
        </p:nvSpPr>
        <p:spPr>
          <a:xfrm>
            <a:off x="685800" y="5272088"/>
            <a:ext cx="8229600" cy="824008"/>
          </a:xfrm>
          <a:prstGeom prst="rect">
            <a:avLst/>
          </a:prstGeom>
          <a:noFill/>
          <a:ln>
            <a:noFill/>
          </a:ln>
        </p:spPr>
        <p:txBody>
          <a:bodyPr/>
          <a:lstStyle>
            <a:lvl1pPr lvl="0" rtl="0">
              <a:defRPr sz="2400">
                <a:solidFill>
                  <a:schemeClr val="tx1"/>
                </a:solidFill>
                <a:latin typeface="Comic Sans MS"/>
              </a:defRPr>
            </a:lvl1pPr>
          </a:lstStyle>
          <a:p>
            <a:pPr lvl="0" rtl="0"/>
            <a:r>
              <a:t>تعتبر المعلومات التي يتم قياسها والإبلاغ عنها بطريقة مماثلة للشركات المختلفة قابلة </a:t>
            </a:r>
            <a:r>
              <a:rPr b="1"/>
              <a:t>للمقارنة</a:t>
            </a:r>
            <a:r>
              <a:t>.</a:t>
            </a:r>
          </a:p>
        </p:txBody>
      </p:sp>
      <p:sp>
        <p:nvSpPr>
          <p:cNvPr id="5" name="سهم: لأعلى 4"/>
          <p:cNvSpPr/>
          <p:nvPr/>
        </p:nvSpPr>
        <p:spPr>
          <a:xfrm rot="10800000">
            <a:off x="2393950" y="4706938"/>
            <a:ext cx="457200" cy="550862"/>
          </a:xfrm>
          <a:prstGeom prst="upArrow">
            <a:avLst>
              <a:gd name="adj1" fmla="val 50000"/>
              <a:gd name="adj2" fmla="val 30122"/>
            </a:avLst>
          </a:prstGeom>
          <a:solidFill>
            <a:srgbClr val="CC0000"/>
          </a:solidFill>
          <a:ln w="12700">
            <a:solidFill>
              <a:schemeClr val="tx1"/>
            </a:solidFill>
            <a:miter/>
          </a:ln>
        </p:spPr>
        <p:txBody>
          <a:bodyPr wrap="none" anchor="ctr"/>
          <a:lstStyle>
            <a:lvl1pPr lvl="0" rtl="0">
              <a:defRPr/>
            </a:lvl1pPr>
          </a:lstStyle>
          <a:p>
            <a:endParaRPr/>
          </a:p>
        </p:txBody>
      </p:sp>
      <p:sp>
        <p:nvSpPr>
          <p:cNvPr id="6" name="رابط مستقيم 5"/>
          <p:cNvSpPr/>
          <p:nvPr/>
        </p:nvSpPr>
        <p:spPr>
          <a:xfrm>
            <a:off x="304800" y="1066800"/>
            <a:ext cx="8610600" cy="0"/>
          </a:xfrm>
          <a:prstGeom prst="line">
            <a:avLst/>
          </a:prstGeom>
          <a:noFill/>
          <a:ln w="57150" cap="sq">
            <a:solidFill>
              <a:schemeClr val="tx1"/>
            </a:solidFill>
            <a:round/>
            <a:headEnd type="none" w="sm" len="sm"/>
            <a:tailEnd type="none" w="sm" len="sm"/>
          </a:ln>
        </p:spPr>
        <p:txBody>
          <a:bodyPr/>
          <a:lstStyle>
            <a:lvl1pPr lvl="0" rtl="0">
              <a:defRPr/>
            </a:lvl1pPr>
          </a:lstStyle>
          <a:p>
            <a:endParaRPr/>
          </a:p>
        </p:txBody>
      </p:sp>
      <p:sp>
        <p:nvSpPr>
          <p:cNvPr id="7" name="مربع نص 6"/>
          <p:cNvSpPr txBox="1"/>
          <p:nvPr/>
        </p:nvSpPr>
        <p:spPr>
          <a:xfrm>
            <a:off x="7848600" y="6369050"/>
            <a:ext cx="1143000" cy="336550"/>
          </a:xfrm>
          <a:prstGeom prst="rect">
            <a:avLst/>
          </a:prstGeom>
          <a:solidFill>
            <a:schemeClr val="bg1"/>
          </a:solidFill>
          <a:ln>
            <a:noFill/>
          </a:ln>
        </p:spPr>
        <p:txBody>
          <a:bodyPr wrap="square"/>
          <a:lstStyle>
            <a:lvl1pPr marL="457200" lvl="0" indent="-457200" algn="l" rtl="0">
              <a:defRPr sz="2400">
                <a:solidFill>
                  <a:schemeClr val="tx1"/>
                </a:solidFill>
                <a:latin typeface="Times New Roman"/>
              </a:defRPr>
            </a:lvl1pPr>
          </a:lstStyle>
          <a:p>
            <a:pPr lvl="0" algn="r" rtl="0">
              <a:spcBef>
                <a:spcPct val="50000"/>
              </a:spcBef>
            </a:pPr>
            <a:r>
              <a:rPr lang="en-US" sz="1600" b="1" i="1">
                <a:solidFill>
                  <a:schemeClr val="bg2"/>
                </a:solidFill>
                <a:latin typeface="Liberation Sans"/>
              </a:rPr>
              <a:t>LO 2</a:t>
            </a:r>
          </a:p>
        </p:txBody>
      </p:sp>
      <p:sp>
        <p:nvSpPr>
          <p:cNvPr id="8" name="مربع نص 7"/>
          <p:cNvSpPr txBox="1"/>
          <p:nvPr/>
        </p:nvSpPr>
        <p:spPr>
          <a:xfrm>
            <a:off x="533400" y="381000"/>
            <a:ext cx="8229600" cy="560388"/>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en-US" sz="3200">
                <a:solidFill>
                  <a:srgbClr val="CC0000"/>
                </a:solidFill>
              </a:rPr>
              <a:t>Qualitative Characteristics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09600" y="1371600"/>
            <a:ext cx="8229600" cy="523220"/>
          </a:xfrm>
          <a:prstGeom prst="rect">
            <a:avLst/>
          </a:prstGeom>
          <a:noFill/>
          <a:ln>
            <a:noFill/>
          </a:ln>
        </p:spPr>
        <p:txBody>
          <a:bodyPr/>
          <a:lstStyle>
            <a:lvl1pPr lvl="0" algn="l" rtl="0">
              <a:defRPr sz="2800" b="1">
                <a:latin typeface="Arial"/>
              </a:defRPr>
            </a:lvl1pPr>
          </a:lstStyle>
          <a:p>
            <a:pPr lvl="0" rtl="0"/>
            <a:r>
              <a:rPr lang="en-US">
                <a:latin typeface="Liberation Sans"/>
              </a:rPr>
              <a:t>Enhancing Qualities</a:t>
            </a:r>
          </a:p>
        </p:txBody>
      </p:sp>
      <p:pic>
        <p:nvPicPr>
          <p:cNvPr id="3" name="صورة 2"/>
          <p:cNvPicPr/>
          <p:nvPr/>
        </p:nvPicPr>
        <p:blipFill>
          <a:blip r:embed="rId3"/>
          <a:srcRect/>
          <a:stretch>
            <a:fillRect/>
          </a:stretch>
        </p:blipFill>
        <p:spPr>
          <a:xfrm>
            <a:off x="533400" y="2147888"/>
            <a:ext cx="8153400" cy="2881312"/>
          </a:xfrm>
          <a:prstGeom prst="rect">
            <a:avLst/>
          </a:prstGeom>
          <a:noFill/>
          <a:ln>
            <a:noFill/>
          </a:ln>
        </p:spPr>
      </p:pic>
      <p:sp>
        <p:nvSpPr>
          <p:cNvPr id="4" name="مستطيل 3"/>
          <p:cNvSpPr/>
          <p:nvPr/>
        </p:nvSpPr>
        <p:spPr>
          <a:xfrm>
            <a:off x="189964" y="5377834"/>
            <a:ext cx="8229601" cy="824009"/>
          </a:xfrm>
          <a:prstGeom prst="rect">
            <a:avLst/>
          </a:prstGeom>
          <a:noFill/>
          <a:ln>
            <a:noFill/>
          </a:ln>
        </p:spPr>
        <p:txBody>
          <a:bodyPr/>
          <a:lstStyle>
            <a:lvl1pPr lvl="0" rtl="0">
              <a:defRPr sz="2400">
                <a:solidFill>
                  <a:schemeClr val="tx1"/>
                </a:solidFill>
                <a:latin typeface="Comic Sans MS"/>
              </a:defRPr>
            </a:lvl1pPr>
          </a:lstStyle>
          <a:p>
            <a:pPr lvl="0" algn="r" rtl="0"/>
            <a:r>
              <a:rPr lang="ar-JO" dirty="0" smtClean="0"/>
              <a:t>قابلية التحقق وتعني انه اذا قام اكثر من شخص مستقل باستخدام نفس الطرق المحاسبية لقياس بند ما سيحصلون على نتائج متماثلة او متشابهة. مثلاً: اذا تم استخدام طريقة الوارد اولا خارج اولاً وذلك لتحديد قيمة المخزون من قبل المدقق الداخلي والخارجي فانهم سيحصلون على نفس القيمة للمخزون.</a:t>
            </a:r>
            <a:endParaRPr dirty="0"/>
          </a:p>
        </p:txBody>
      </p:sp>
      <p:sp>
        <p:nvSpPr>
          <p:cNvPr id="5" name="سهم: لأعلى 4"/>
          <p:cNvSpPr/>
          <p:nvPr/>
        </p:nvSpPr>
        <p:spPr>
          <a:xfrm rot="10800000">
            <a:off x="3994150" y="4706938"/>
            <a:ext cx="457200" cy="550862"/>
          </a:xfrm>
          <a:prstGeom prst="upArrow">
            <a:avLst>
              <a:gd name="adj1" fmla="val 50000"/>
              <a:gd name="adj2" fmla="val 30122"/>
            </a:avLst>
          </a:prstGeom>
          <a:solidFill>
            <a:srgbClr val="CC0000"/>
          </a:solidFill>
          <a:ln w="12700">
            <a:solidFill>
              <a:schemeClr val="tx1"/>
            </a:solidFill>
            <a:miter/>
          </a:ln>
        </p:spPr>
        <p:txBody>
          <a:bodyPr wrap="none" anchor="ctr"/>
          <a:lstStyle>
            <a:lvl1pPr lvl="0" rtl="0">
              <a:defRPr/>
            </a:lvl1pPr>
          </a:lstStyle>
          <a:p>
            <a:endParaRPr/>
          </a:p>
        </p:txBody>
      </p:sp>
      <p:sp>
        <p:nvSpPr>
          <p:cNvPr id="6" name="رابط مستقيم 5"/>
          <p:cNvSpPr/>
          <p:nvPr/>
        </p:nvSpPr>
        <p:spPr>
          <a:xfrm>
            <a:off x="304800" y="1066800"/>
            <a:ext cx="8610600" cy="0"/>
          </a:xfrm>
          <a:prstGeom prst="line">
            <a:avLst/>
          </a:prstGeom>
          <a:noFill/>
          <a:ln w="57150" cap="sq">
            <a:solidFill>
              <a:schemeClr val="tx1"/>
            </a:solidFill>
            <a:round/>
            <a:headEnd type="none" w="sm" len="sm"/>
            <a:tailEnd type="none" w="sm" len="sm"/>
          </a:ln>
        </p:spPr>
        <p:txBody>
          <a:bodyPr/>
          <a:lstStyle>
            <a:lvl1pPr lvl="0" rtl="0">
              <a:defRPr/>
            </a:lvl1pPr>
          </a:lstStyle>
          <a:p>
            <a:endParaRPr/>
          </a:p>
        </p:txBody>
      </p:sp>
      <p:sp>
        <p:nvSpPr>
          <p:cNvPr id="8" name="مربع نص 7"/>
          <p:cNvSpPr txBox="1"/>
          <p:nvPr/>
        </p:nvSpPr>
        <p:spPr>
          <a:xfrm>
            <a:off x="533400" y="381000"/>
            <a:ext cx="8229600" cy="560388"/>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en-US" sz="3200">
                <a:solidFill>
                  <a:srgbClr val="CC0000"/>
                </a:solidFill>
              </a:rPr>
              <a:t>Qualitative Characteristics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09600" y="1371600"/>
            <a:ext cx="8229600" cy="523220"/>
          </a:xfrm>
          <a:prstGeom prst="rect">
            <a:avLst/>
          </a:prstGeom>
          <a:noFill/>
          <a:ln>
            <a:noFill/>
          </a:ln>
        </p:spPr>
        <p:txBody>
          <a:bodyPr/>
          <a:lstStyle>
            <a:lvl1pPr lvl="0" algn="l" rtl="0">
              <a:defRPr sz="2800" b="1">
                <a:latin typeface="Arial"/>
              </a:defRPr>
            </a:lvl1pPr>
          </a:lstStyle>
          <a:p>
            <a:pPr lvl="0" rtl="0"/>
            <a:r>
              <a:rPr lang="en-US">
                <a:latin typeface="Liberation Sans"/>
              </a:rPr>
              <a:t>Enhancing Qualities</a:t>
            </a:r>
          </a:p>
        </p:txBody>
      </p:sp>
      <p:pic>
        <p:nvPicPr>
          <p:cNvPr id="3" name="صورة 2"/>
          <p:cNvPicPr/>
          <p:nvPr/>
        </p:nvPicPr>
        <p:blipFill>
          <a:blip r:embed="rId3"/>
          <a:srcRect/>
          <a:stretch>
            <a:fillRect/>
          </a:stretch>
        </p:blipFill>
        <p:spPr>
          <a:xfrm>
            <a:off x="533400" y="2147888"/>
            <a:ext cx="8153400" cy="2881312"/>
          </a:xfrm>
          <a:prstGeom prst="rect">
            <a:avLst/>
          </a:prstGeom>
          <a:noFill/>
          <a:ln>
            <a:noFill/>
          </a:ln>
        </p:spPr>
      </p:pic>
      <p:sp>
        <p:nvSpPr>
          <p:cNvPr id="4" name="مستطيل 3"/>
          <p:cNvSpPr/>
          <p:nvPr/>
        </p:nvSpPr>
        <p:spPr>
          <a:xfrm>
            <a:off x="685800" y="5272088"/>
            <a:ext cx="8229600" cy="824008"/>
          </a:xfrm>
          <a:prstGeom prst="rect">
            <a:avLst/>
          </a:prstGeom>
          <a:noFill/>
          <a:ln>
            <a:noFill/>
          </a:ln>
        </p:spPr>
        <p:txBody>
          <a:bodyPr/>
          <a:lstStyle>
            <a:lvl1pPr lvl="0" rtl="0">
              <a:defRPr sz="2400">
                <a:solidFill>
                  <a:schemeClr val="tx1"/>
                </a:solidFill>
                <a:latin typeface="Comic Sans MS"/>
              </a:defRPr>
            </a:lvl1pPr>
          </a:lstStyle>
          <a:p>
            <a:pPr lvl="0" rtl="0"/>
            <a:r>
              <a:rPr b="1"/>
              <a:t>التوقيت</a:t>
            </a:r>
            <a:r>
              <a:t> يعني توفير المعلومات لصانعي القرار قبل أن يفقد قدرته على التأثير في القرارات.</a:t>
            </a:r>
          </a:p>
        </p:txBody>
      </p:sp>
      <p:sp>
        <p:nvSpPr>
          <p:cNvPr id="5" name="سهم: لأعلى 4"/>
          <p:cNvSpPr/>
          <p:nvPr/>
        </p:nvSpPr>
        <p:spPr>
          <a:xfrm rot="10800000">
            <a:off x="5969000" y="4706938"/>
            <a:ext cx="457200" cy="550862"/>
          </a:xfrm>
          <a:prstGeom prst="upArrow">
            <a:avLst>
              <a:gd name="adj1" fmla="val 50000"/>
              <a:gd name="adj2" fmla="val 30122"/>
            </a:avLst>
          </a:prstGeom>
          <a:solidFill>
            <a:srgbClr val="CC0000"/>
          </a:solidFill>
          <a:ln w="12700">
            <a:solidFill>
              <a:schemeClr val="tx1"/>
            </a:solidFill>
            <a:miter/>
          </a:ln>
        </p:spPr>
        <p:txBody>
          <a:bodyPr wrap="none" anchor="ctr"/>
          <a:lstStyle>
            <a:lvl1pPr lvl="0" rtl="0">
              <a:defRPr/>
            </a:lvl1pPr>
          </a:lstStyle>
          <a:p>
            <a:endParaRPr/>
          </a:p>
        </p:txBody>
      </p:sp>
      <p:sp>
        <p:nvSpPr>
          <p:cNvPr id="6" name="رابط مستقيم 5"/>
          <p:cNvSpPr/>
          <p:nvPr/>
        </p:nvSpPr>
        <p:spPr>
          <a:xfrm>
            <a:off x="304800" y="1066800"/>
            <a:ext cx="8610600" cy="0"/>
          </a:xfrm>
          <a:prstGeom prst="line">
            <a:avLst/>
          </a:prstGeom>
          <a:noFill/>
          <a:ln w="57150" cap="sq">
            <a:solidFill>
              <a:schemeClr val="tx1"/>
            </a:solidFill>
            <a:round/>
            <a:headEnd type="none" w="sm" len="sm"/>
            <a:tailEnd type="none" w="sm" len="sm"/>
          </a:ln>
        </p:spPr>
        <p:txBody>
          <a:bodyPr/>
          <a:lstStyle>
            <a:lvl1pPr lvl="0" rtl="0">
              <a:defRPr/>
            </a:lvl1pPr>
          </a:lstStyle>
          <a:p>
            <a:endParaRPr/>
          </a:p>
        </p:txBody>
      </p:sp>
      <p:sp>
        <p:nvSpPr>
          <p:cNvPr id="7" name="مربع نص 6"/>
          <p:cNvSpPr txBox="1"/>
          <p:nvPr/>
        </p:nvSpPr>
        <p:spPr>
          <a:xfrm>
            <a:off x="7848600" y="6369050"/>
            <a:ext cx="1143000" cy="336550"/>
          </a:xfrm>
          <a:prstGeom prst="rect">
            <a:avLst/>
          </a:prstGeom>
          <a:solidFill>
            <a:schemeClr val="bg1"/>
          </a:solidFill>
          <a:ln>
            <a:noFill/>
          </a:ln>
        </p:spPr>
        <p:txBody>
          <a:bodyPr wrap="square"/>
          <a:lstStyle>
            <a:lvl1pPr marL="457200" lvl="0" indent="-457200" algn="l" rtl="0">
              <a:defRPr sz="2400">
                <a:solidFill>
                  <a:schemeClr val="tx1"/>
                </a:solidFill>
                <a:latin typeface="Times New Roman"/>
              </a:defRPr>
            </a:lvl1pPr>
          </a:lstStyle>
          <a:p>
            <a:pPr lvl="0" algn="r" rtl="0">
              <a:spcBef>
                <a:spcPct val="50000"/>
              </a:spcBef>
            </a:pPr>
            <a:r>
              <a:rPr lang="en-US" sz="1600" b="1" i="1">
                <a:solidFill>
                  <a:schemeClr val="bg2"/>
                </a:solidFill>
                <a:latin typeface="Liberation Sans"/>
              </a:rPr>
              <a:t>LO 2</a:t>
            </a:r>
          </a:p>
        </p:txBody>
      </p:sp>
      <p:sp>
        <p:nvSpPr>
          <p:cNvPr id="8" name="مربع نص 7"/>
          <p:cNvSpPr txBox="1"/>
          <p:nvPr/>
        </p:nvSpPr>
        <p:spPr>
          <a:xfrm>
            <a:off x="533400" y="381000"/>
            <a:ext cx="8229600" cy="560388"/>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en-US" sz="3200">
                <a:solidFill>
                  <a:srgbClr val="CC0000"/>
                </a:solidFill>
              </a:rPr>
              <a:t>Qualitative Characteristics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09600" y="1371600"/>
            <a:ext cx="8229600" cy="523220"/>
          </a:xfrm>
          <a:prstGeom prst="rect">
            <a:avLst/>
          </a:prstGeom>
          <a:noFill/>
          <a:ln>
            <a:noFill/>
          </a:ln>
        </p:spPr>
        <p:txBody>
          <a:bodyPr/>
          <a:lstStyle>
            <a:lvl1pPr lvl="0" algn="l" rtl="0">
              <a:defRPr sz="2800" b="1">
                <a:latin typeface="Arial"/>
              </a:defRPr>
            </a:lvl1pPr>
          </a:lstStyle>
          <a:p>
            <a:pPr lvl="0" rtl="0"/>
            <a:r>
              <a:rPr lang="en-US">
                <a:latin typeface="Liberation Sans"/>
              </a:rPr>
              <a:t>Enhancing Qualities</a:t>
            </a:r>
          </a:p>
        </p:txBody>
      </p:sp>
      <p:pic>
        <p:nvPicPr>
          <p:cNvPr id="3" name="صورة 2"/>
          <p:cNvPicPr/>
          <p:nvPr/>
        </p:nvPicPr>
        <p:blipFill>
          <a:blip r:embed="rId3"/>
          <a:srcRect/>
          <a:stretch>
            <a:fillRect/>
          </a:stretch>
        </p:blipFill>
        <p:spPr>
          <a:xfrm>
            <a:off x="533400" y="2147888"/>
            <a:ext cx="8153400" cy="2881312"/>
          </a:xfrm>
          <a:prstGeom prst="rect">
            <a:avLst/>
          </a:prstGeom>
          <a:noFill/>
          <a:ln>
            <a:noFill/>
          </a:ln>
        </p:spPr>
      </p:pic>
      <p:sp>
        <p:nvSpPr>
          <p:cNvPr id="4" name="مستطيل 3"/>
          <p:cNvSpPr/>
          <p:nvPr/>
        </p:nvSpPr>
        <p:spPr>
          <a:xfrm>
            <a:off x="348632" y="5311743"/>
            <a:ext cx="8229600" cy="824008"/>
          </a:xfrm>
          <a:prstGeom prst="rect">
            <a:avLst/>
          </a:prstGeom>
          <a:noFill/>
          <a:ln>
            <a:noFill/>
          </a:ln>
        </p:spPr>
        <p:txBody>
          <a:bodyPr/>
          <a:lstStyle>
            <a:lvl1pPr lvl="0" rtl="0">
              <a:defRPr sz="2400">
                <a:solidFill>
                  <a:schemeClr val="tx1"/>
                </a:solidFill>
                <a:latin typeface="Comic Sans MS"/>
              </a:defRPr>
            </a:lvl1pPr>
          </a:lstStyle>
          <a:p>
            <a:pPr lvl="0" rtl="0"/>
            <a:r>
              <a:rPr b="1" dirty="0" err="1"/>
              <a:t>القابلية</a:t>
            </a:r>
            <a:r>
              <a:rPr b="1" dirty="0"/>
              <a:t> </a:t>
            </a:r>
            <a:r>
              <a:rPr b="1" dirty="0" err="1"/>
              <a:t>للفهم</a:t>
            </a:r>
            <a:r>
              <a:rPr dirty="0"/>
              <a:t> </a:t>
            </a:r>
            <a:r>
              <a:rPr lang="ar-JO" dirty="0" smtClean="0"/>
              <a:t>تعني ان يتم نشر المعلومات المالية في القوائم بطريقة واضحة ومختصرة, على ان يكون لدى مستخدمي تلك القوائم الحد الادنى من المعرفة في مجال عمل المنشأة ذات العلاقة.</a:t>
            </a:r>
            <a:r>
              <a:rPr dirty="0" smtClean="0"/>
              <a:t>.</a:t>
            </a:r>
            <a:endParaRPr dirty="0"/>
          </a:p>
        </p:txBody>
      </p:sp>
      <p:sp>
        <p:nvSpPr>
          <p:cNvPr id="5" name="سهم: لأعلى 4"/>
          <p:cNvSpPr/>
          <p:nvPr/>
        </p:nvSpPr>
        <p:spPr>
          <a:xfrm rot="10800000">
            <a:off x="7550150" y="4706938"/>
            <a:ext cx="457200" cy="550862"/>
          </a:xfrm>
          <a:prstGeom prst="upArrow">
            <a:avLst>
              <a:gd name="adj1" fmla="val 50000"/>
              <a:gd name="adj2" fmla="val 30122"/>
            </a:avLst>
          </a:prstGeom>
          <a:solidFill>
            <a:srgbClr val="CC0000"/>
          </a:solidFill>
          <a:ln w="12700">
            <a:solidFill>
              <a:schemeClr val="tx1"/>
            </a:solidFill>
            <a:miter/>
          </a:ln>
        </p:spPr>
        <p:txBody>
          <a:bodyPr wrap="none" anchor="ctr"/>
          <a:lstStyle>
            <a:lvl1pPr lvl="0" rtl="0">
              <a:defRPr/>
            </a:lvl1pPr>
          </a:lstStyle>
          <a:p>
            <a:endParaRPr/>
          </a:p>
        </p:txBody>
      </p:sp>
      <p:sp>
        <p:nvSpPr>
          <p:cNvPr id="6" name="رابط مستقيم 5"/>
          <p:cNvSpPr/>
          <p:nvPr/>
        </p:nvSpPr>
        <p:spPr>
          <a:xfrm>
            <a:off x="304800" y="1066800"/>
            <a:ext cx="8610600" cy="0"/>
          </a:xfrm>
          <a:prstGeom prst="line">
            <a:avLst/>
          </a:prstGeom>
          <a:noFill/>
          <a:ln w="57150" cap="sq">
            <a:solidFill>
              <a:schemeClr val="tx1"/>
            </a:solidFill>
            <a:round/>
            <a:headEnd type="none" w="sm" len="sm"/>
            <a:tailEnd type="none" w="sm" len="sm"/>
          </a:ln>
        </p:spPr>
        <p:txBody>
          <a:bodyPr/>
          <a:lstStyle>
            <a:lvl1pPr lvl="0" rtl="0">
              <a:defRPr/>
            </a:lvl1pPr>
          </a:lstStyle>
          <a:p>
            <a:endParaRPr/>
          </a:p>
        </p:txBody>
      </p:sp>
      <p:sp>
        <p:nvSpPr>
          <p:cNvPr id="7" name="مربع نص 6"/>
          <p:cNvSpPr txBox="1"/>
          <p:nvPr/>
        </p:nvSpPr>
        <p:spPr>
          <a:xfrm>
            <a:off x="7848600" y="6369050"/>
            <a:ext cx="1143000" cy="336550"/>
          </a:xfrm>
          <a:prstGeom prst="rect">
            <a:avLst/>
          </a:prstGeom>
          <a:solidFill>
            <a:schemeClr val="bg1"/>
          </a:solidFill>
          <a:ln>
            <a:noFill/>
          </a:ln>
        </p:spPr>
        <p:txBody>
          <a:bodyPr wrap="square"/>
          <a:lstStyle>
            <a:lvl1pPr marL="457200" lvl="0" indent="-457200" algn="l" rtl="0">
              <a:defRPr sz="2400">
                <a:solidFill>
                  <a:schemeClr val="tx1"/>
                </a:solidFill>
                <a:latin typeface="Times New Roman"/>
              </a:defRPr>
            </a:lvl1pPr>
          </a:lstStyle>
          <a:p>
            <a:pPr lvl="0" algn="r" rtl="0">
              <a:spcBef>
                <a:spcPct val="50000"/>
              </a:spcBef>
            </a:pPr>
            <a:r>
              <a:rPr lang="en-US" sz="1600" b="1" i="1">
                <a:solidFill>
                  <a:schemeClr val="bg2"/>
                </a:solidFill>
                <a:latin typeface="Liberation Sans"/>
              </a:rPr>
              <a:t>LO 2</a:t>
            </a:r>
          </a:p>
        </p:txBody>
      </p:sp>
      <p:sp>
        <p:nvSpPr>
          <p:cNvPr id="8" name="مربع نص 7"/>
          <p:cNvSpPr txBox="1"/>
          <p:nvPr/>
        </p:nvSpPr>
        <p:spPr>
          <a:xfrm>
            <a:off x="533400" y="381000"/>
            <a:ext cx="8229600" cy="560388"/>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en-US" sz="3200">
                <a:solidFill>
                  <a:srgbClr val="CC0000"/>
                </a:solidFill>
              </a:rPr>
              <a:t>Qualitative Characteristics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962900" y="897256"/>
            <a:ext cx="952500" cy="45719"/>
          </a:xfrm>
          <a:prstGeom prst="rect">
            <a:avLst/>
          </a:prstGeom>
          <a:solidFill>
            <a:schemeClr val="bg1"/>
          </a:solidFill>
          <a:ln>
            <a:noFill/>
          </a:ln>
        </p:spPr>
        <p:txBody>
          <a:bodyPr wrap="square" lIns="91440" tIns="45720" rIns="91440" bIns="45720" anchor="t"/>
          <a:lstStyle>
            <a:lvl1pPr lvl="0" rtl="0">
              <a:defRPr/>
            </a:lvl1pPr>
          </a:lstStyle>
          <a:p>
            <a:endParaRPr/>
          </a:p>
        </p:txBody>
      </p:sp>
      <p:sp>
        <p:nvSpPr>
          <p:cNvPr id="3" name="مستطيل 2"/>
          <p:cNvSpPr/>
          <p:nvPr/>
        </p:nvSpPr>
        <p:spPr>
          <a:xfrm>
            <a:off x="8763000" y="897256"/>
            <a:ext cx="152400" cy="1007744"/>
          </a:xfrm>
          <a:prstGeom prst="rect">
            <a:avLst/>
          </a:prstGeom>
          <a:solidFill>
            <a:schemeClr val="bg1"/>
          </a:solidFill>
          <a:ln>
            <a:noFill/>
          </a:ln>
        </p:spPr>
        <p:txBody>
          <a:bodyPr wrap="square" lIns="91440" tIns="45720" rIns="91440" bIns="45720" anchor="t"/>
          <a:lstStyle>
            <a:lvl1pPr lvl="0" rtl="0">
              <a:defRPr/>
            </a:lvl1pPr>
          </a:lstStyle>
          <a:p>
            <a:endParaRPr/>
          </a:p>
        </p:txBody>
      </p:sp>
      <p:sp>
        <p:nvSpPr>
          <p:cNvPr id="4" name="مستطيل 3"/>
          <p:cNvSpPr/>
          <p:nvPr/>
        </p:nvSpPr>
        <p:spPr>
          <a:xfrm flipV="1">
            <a:off x="7571233" y="1700784"/>
            <a:ext cx="1333499" cy="204215"/>
          </a:xfrm>
          <a:prstGeom prst="rect">
            <a:avLst/>
          </a:prstGeom>
          <a:solidFill>
            <a:schemeClr val="bg1"/>
          </a:solidFill>
          <a:ln>
            <a:noFill/>
          </a:ln>
        </p:spPr>
        <p:txBody>
          <a:bodyPr wrap="square" lIns="91440" tIns="45720" rIns="91440" bIns="45720" anchor="t"/>
          <a:lstStyle>
            <a:lvl1pPr lvl="0" rtl="0">
              <a:defRPr/>
            </a:lvl1pPr>
          </a:lstStyle>
          <a:p>
            <a:endParaRPr/>
          </a:p>
        </p:txBody>
      </p:sp>
      <p:pic>
        <p:nvPicPr>
          <p:cNvPr id="5" name="صورة 4"/>
          <p:cNvPicPr/>
          <p:nvPr/>
        </p:nvPicPr>
        <p:blipFill>
          <a:blip r:embed="rId3"/>
          <a:srcRect/>
          <a:stretch>
            <a:fillRect/>
          </a:stretch>
        </p:blipFill>
        <p:spPr>
          <a:xfrm>
            <a:off x="1277988" y="12510"/>
            <a:ext cx="6646812" cy="6845490"/>
          </a:xfrm>
          <a:prstGeom prst="rect">
            <a:avLst/>
          </a:prstGeom>
          <a:noFill/>
          <a:ln>
            <a:noFill/>
          </a:ln>
        </p:spPr>
      </p:pic>
      <p:sp>
        <p:nvSpPr>
          <p:cNvPr id="6" name="مربع نص 5"/>
          <p:cNvSpPr txBox="1"/>
          <p:nvPr/>
        </p:nvSpPr>
        <p:spPr>
          <a:xfrm>
            <a:off x="7848600" y="6369050"/>
            <a:ext cx="1143000" cy="336550"/>
          </a:xfrm>
          <a:prstGeom prst="rect">
            <a:avLst/>
          </a:prstGeom>
          <a:noFill/>
          <a:ln>
            <a:noFill/>
          </a:ln>
        </p:spPr>
        <p:txBody>
          <a:bodyPr wrap="square"/>
          <a:lstStyle>
            <a:lvl1pPr marL="457200" lvl="0" indent="-457200" algn="r" rtl="0">
              <a:spcBef>
                <a:spcPct val="50000"/>
              </a:spcBef>
              <a:defRPr sz="1600" b="1" i="1">
                <a:solidFill>
                  <a:schemeClr val="bg2"/>
                </a:solidFill>
                <a:latin typeface="Arial"/>
              </a:defRPr>
            </a:lvl1pPr>
          </a:lstStyle>
          <a:p>
            <a:pPr lvl="0" rtl="0"/>
            <a:r>
              <a:rPr lang="en-US">
                <a:latin typeface="Liberation Sans"/>
              </a:rPr>
              <a:t>LO 2</a:t>
            </a:r>
          </a:p>
        </p:txBody>
      </p:sp>
      <p:pic>
        <p:nvPicPr>
          <p:cNvPr id="7" name="صورة 6"/>
          <p:cNvPicPr/>
          <p:nvPr/>
        </p:nvPicPr>
        <p:blipFill>
          <a:blip r:embed="rId4"/>
          <a:srcRect/>
          <a:stretch>
            <a:fillRect/>
          </a:stretch>
        </p:blipFill>
        <p:spPr>
          <a:xfrm>
            <a:off x="7924800" y="15332"/>
            <a:ext cx="1219200" cy="6842668"/>
          </a:xfrm>
          <a:prstGeom prst="rect">
            <a:avLst/>
          </a:prstGeom>
        </p:spPr>
      </p:pic>
      <p:pic>
        <p:nvPicPr>
          <p:cNvPr id="8" name="صورة 7"/>
          <p:cNvPicPr/>
          <p:nvPr/>
        </p:nvPicPr>
        <p:blipFill>
          <a:blip r:embed="rId4"/>
          <a:srcRect/>
          <a:stretch>
            <a:fillRect/>
          </a:stretch>
        </p:blipFill>
        <p:spPr>
          <a:xfrm>
            <a:off x="0" y="352"/>
            <a:ext cx="1277988" cy="6324247"/>
          </a:xfrm>
          <a:prstGeom prst="rect">
            <a:avLst/>
          </a:prstGeom>
        </p:spPr>
      </p:pic>
      <p:pic>
        <p:nvPicPr>
          <p:cNvPr id="9" name="صورة 8"/>
          <p:cNvPicPr/>
          <p:nvPr/>
        </p:nvPicPr>
        <p:blipFill>
          <a:blip r:embed="rId4"/>
          <a:srcRect/>
          <a:stretch>
            <a:fillRect/>
          </a:stretch>
        </p:blipFill>
        <p:spPr>
          <a:xfrm>
            <a:off x="762000" y="6178152"/>
            <a:ext cx="643264" cy="679848"/>
          </a:xfrm>
          <a:prstGeom prst="rect">
            <a:avLst/>
          </a:prstGeom>
        </p:spPr>
      </p:pic>
      <p:pic>
        <p:nvPicPr>
          <p:cNvPr id="10" name="صورة 9"/>
          <p:cNvPicPr/>
          <p:nvPr/>
        </p:nvPicPr>
        <p:blipFill>
          <a:blip r:embed="rId4"/>
          <a:srcRect/>
          <a:stretch>
            <a:fillRect/>
          </a:stretch>
        </p:blipFill>
        <p:spPr>
          <a:xfrm>
            <a:off x="0" y="6641837"/>
            <a:ext cx="941802" cy="216621"/>
          </a:xfrm>
          <a:prstGeom prst="rect">
            <a:avLst/>
          </a:prstGeom>
        </p:spPr>
      </p:pic>
      <p:pic>
        <p:nvPicPr>
          <p:cNvPr id="11" name="صورة 10"/>
          <p:cNvPicPr/>
          <p:nvPr/>
        </p:nvPicPr>
        <p:blipFill>
          <a:blip r:embed="rId4"/>
          <a:srcRect/>
          <a:stretch>
            <a:fillRect/>
          </a:stretch>
        </p:blipFill>
        <p:spPr>
          <a:xfrm>
            <a:off x="0" y="6172200"/>
            <a:ext cx="204963" cy="679848"/>
          </a:xfrm>
          <a:prstGeom prst="rect">
            <a:avLst/>
          </a:prstGeom>
        </p:spPr>
      </p:pic>
      <p:sp>
        <p:nvSpPr>
          <p:cNvPr id="12" name="مربع نص 11"/>
          <p:cNvSpPr txBox="1"/>
          <p:nvPr/>
        </p:nvSpPr>
        <p:spPr>
          <a:xfrm>
            <a:off x="990600" y="5120249"/>
            <a:ext cx="2133600" cy="646331"/>
          </a:xfrm>
          <a:prstGeom prst="rect">
            <a:avLst/>
          </a:prstGeom>
          <a:noFill/>
          <a:ln>
            <a:noFill/>
          </a:ln>
        </p:spPr>
        <p:txBody>
          <a:bodyPr/>
          <a:lstStyle>
            <a:lvl1pPr lvl="0" rtl="0">
              <a:defRPr/>
            </a:lvl1pPr>
          </a:lstStyle>
          <a:p>
            <a:pPr lvl="0" algn="l" rtl="0">
              <a:spcBef>
                <a:spcPct val="50000"/>
              </a:spcBef>
            </a:pPr>
            <a:r>
              <a:rPr lang="en-US" sz="1200" b="1">
                <a:solidFill>
                  <a:srgbClr val="006666"/>
                </a:solidFill>
                <a:latin typeface="Liberation Sans"/>
              </a:rPr>
              <a:t>ILLUSTRATION 2.7</a:t>
            </a:r>
            <a:r>
              <a:rPr lang="en-US" sz="1200">
                <a:solidFill>
                  <a:srgbClr val="006666"/>
                </a:solidFill>
                <a:latin typeface="Liberation Sans"/>
              </a:rPr>
              <a:t>  </a:t>
            </a:r>
            <a:r>
              <a:rPr lang="en-US" sz="1200">
                <a:latin typeface="Liberation Sans"/>
              </a:rPr>
              <a:t>Conceptual </a:t>
            </a:r>
            <a:r>
              <a:rPr lang="en-US" sz="1200">
                <a:solidFill>
                  <a:srgbClr val="000000"/>
                </a:solidFill>
                <a:latin typeface="Liberation Sans"/>
              </a:rPr>
              <a:t>Framework for Financial Reporting</a:t>
            </a:r>
          </a:p>
        </p:txBody>
      </p:sp>
      <p:sp>
        <p:nvSpPr>
          <p:cNvPr id="13" name="مربع نص 12"/>
          <p:cNvSpPr txBox="1"/>
          <p:nvPr/>
        </p:nvSpPr>
        <p:spPr>
          <a:xfrm>
            <a:off x="838200" y="1066800"/>
            <a:ext cx="7162800" cy="609600"/>
          </a:xfrm>
          <a:prstGeom prst="rect">
            <a:avLst/>
          </a:prstGeom>
          <a:solidFill>
            <a:srgbClr val="F9EFA5"/>
          </a:solidFill>
          <a:ln w="12700">
            <a:solidFill>
              <a:schemeClr val="tx1"/>
            </a:solidFill>
            <a:miter/>
          </a:ln>
          <a:effectLst>
            <a:outerShdw dist="107750" dir="2700000" algn="ctr">
              <a:schemeClr val="bg2"/>
            </a:outerShdw>
          </a:effectLst>
        </p:spPr>
        <p:txBody>
          <a:bodyPr lIns="90488" tIns="44450" rIns="90488" bIns="44450"/>
          <a:lstStyle>
            <a:lvl1pPr lvl="0" algn="l" rtl="0">
              <a:defRPr sz="2400">
                <a:solidFill>
                  <a:schemeClr val="tx1"/>
                </a:solidFill>
                <a:latin typeface="Times New Roman"/>
              </a:defRPr>
            </a:lvl1pPr>
          </a:lstStyle>
          <a:p>
            <a:pPr lvl="0" algn="ctr" rtl="0"/>
            <a:r>
              <a:rPr lang="en-US" sz="3200" b="1">
                <a:latin typeface="Liberation Sans"/>
              </a:rPr>
              <a:t>Basic Elements</a:t>
            </a:r>
          </a:p>
        </p:txBody>
      </p:sp>
      <p:pic>
        <p:nvPicPr>
          <p:cNvPr id="14" name="صورة 13"/>
          <p:cNvPicPr/>
          <p:nvPr/>
        </p:nvPicPr>
        <p:blipFill>
          <a:blip r:embed="rId5"/>
          <a:srcRect/>
          <a:stretch>
            <a:fillRect/>
          </a:stretch>
        </p:blipFill>
        <p:spPr>
          <a:xfrm>
            <a:off x="5791200" y="1671349"/>
            <a:ext cx="217720" cy="397339"/>
          </a:xfrm>
          <a:prstGeom prst="rect">
            <a:avLst/>
          </a:prstGeom>
        </p:spPr>
      </p:pic>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هم: لليمين 1"/>
          <p:cNvSpPr/>
          <p:nvPr/>
        </p:nvSpPr>
        <p:spPr>
          <a:xfrm>
            <a:off x="2866030" y="1972216"/>
            <a:ext cx="533400" cy="533400"/>
          </a:xfrm>
          <a:prstGeom prst="rightArrow">
            <a:avLst/>
          </a:prstGeom>
          <a:solidFill>
            <a:srgbClr val="004D86"/>
          </a:solidFill>
          <a:ln w="12700" cap="sq">
            <a:solidFill>
              <a:schemeClr val="tx1"/>
            </a:solidFill>
            <a:round/>
            <a:headEnd type="none" w="sm" len="sm"/>
            <a:tailEnd type="none" w="sm" len="sm"/>
          </a:ln>
        </p:spPr>
        <p:txBody>
          <a:bodyPr wrap="square" lIns="91440" tIns="45720" rIns="91440" bIns="45720" anchor="t"/>
          <a:lstStyle>
            <a:lvl1pPr lvl="0" rtl="0">
              <a:defRPr/>
            </a:lvl1pPr>
          </a:lstStyle>
          <a:p>
            <a:endParaRPr/>
          </a:p>
        </p:txBody>
      </p:sp>
      <p:sp>
        <p:nvSpPr>
          <p:cNvPr id="3" name="مستطيل 2"/>
          <p:cNvSpPr/>
          <p:nvPr/>
        </p:nvSpPr>
        <p:spPr>
          <a:xfrm>
            <a:off x="3390020" y="1973121"/>
            <a:ext cx="5521559" cy="3494975"/>
          </a:xfrm>
          <a:prstGeom prst="rect">
            <a:avLst/>
          </a:prstGeom>
          <a:noFill/>
          <a:ln>
            <a:noFill/>
          </a:ln>
        </p:spPr>
        <p:txBody>
          <a:bodyPr wrap="square"/>
          <a:lstStyle>
            <a:lvl1pPr lvl="0" rtl="0">
              <a:defRPr/>
            </a:lvl1pPr>
          </a:lstStyle>
          <a:p>
            <a:pPr lvl="0" rtl="0"/>
            <a:r>
              <a:rPr lang="ar" dirty="0"/>
              <a:t> </a:t>
            </a:r>
            <a:r>
              <a:rPr dirty="0" err="1"/>
              <a:t>مورد</a:t>
            </a:r>
            <a:r>
              <a:rPr dirty="0"/>
              <a:t> </a:t>
            </a:r>
            <a:r>
              <a:rPr lang="ar-JO" dirty="0" smtClean="0"/>
              <a:t>تسيطر عليها المنشأة</a:t>
            </a:r>
            <a:r>
              <a:rPr dirty="0" smtClean="0"/>
              <a:t> </a:t>
            </a:r>
            <a:r>
              <a:rPr dirty="0" err="1"/>
              <a:t>نتيجة</a:t>
            </a:r>
            <a:r>
              <a:rPr dirty="0"/>
              <a:t> </a:t>
            </a:r>
            <a:r>
              <a:rPr dirty="0" err="1"/>
              <a:t>لأحداث</a:t>
            </a:r>
            <a:r>
              <a:rPr dirty="0"/>
              <a:t> </a:t>
            </a:r>
            <a:r>
              <a:rPr dirty="0" err="1"/>
              <a:t>سابقة</a:t>
            </a:r>
            <a:r>
              <a:rPr dirty="0"/>
              <a:t> </a:t>
            </a:r>
            <a:r>
              <a:rPr dirty="0" smtClean="0"/>
              <a:t>و</a:t>
            </a:r>
            <a:r>
              <a:rPr lang="ar-JO" dirty="0" smtClean="0"/>
              <a:t>التي ي</a:t>
            </a:r>
            <a:r>
              <a:rPr dirty="0" err="1" smtClean="0"/>
              <a:t>توقع</a:t>
            </a:r>
            <a:r>
              <a:rPr dirty="0" smtClean="0"/>
              <a:t> </a:t>
            </a:r>
            <a:r>
              <a:rPr dirty="0" err="1"/>
              <a:t>أن</a:t>
            </a:r>
            <a:r>
              <a:rPr dirty="0"/>
              <a:t> </a:t>
            </a:r>
            <a:r>
              <a:rPr lang="ar-JO" dirty="0" smtClean="0"/>
              <a:t>تؤدي الى حصول المنشأة على منافع </a:t>
            </a:r>
            <a:r>
              <a:rPr dirty="0" err="1" smtClean="0"/>
              <a:t>اقتصادي</a:t>
            </a:r>
            <a:r>
              <a:rPr lang="ar-JO" dirty="0" smtClean="0"/>
              <a:t>ة</a:t>
            </a:r>
            <a:r>
              <a:rPr dirty="0" smtClean="0"/>
              <a:t> </a:t>
            </a:r>
            <a:r>
              <a:rPr lang="ar-JO" dirty="0" smtClean="0"/>
              <a:t>مستقبلية منها.</a:t>
            </a:r>
            <a:endParaRPr lang="ar" dirty="0"/>
          </a:p>
        </p:txBody>
      </p:sp>
      <p:sp>
        <p:nvSpPr>
          <p:cNvPr id="4" name="مستطيل 3"/>
          <p:cNvSpPr/>
          <p:nvPr/>
        </p:nvSpPr>
        <p:spPr>
          <a:xfrm>
            <a:off x="381000" y="1172929"/>
            <a:ext cx="8382000" cy="479875"/>
          </a:xfrm>
          <a:prstGeom prst="rect">
            <a:avLst/>
          </a:prstGeom>
          <a:solidFill>
            <a:srgbClr val="CC0000"/>
          </a:solidFill>
          <a:ln>
            <a:noFill/>
          </a:ln>
        </p:spPr>
        <p:txBody>
          <a:bodyPr wrap="square" tIns="0" anchor="ctr"/>
          <a:lstStyle>
            <a:lvl1pPr lvl="0" rtl="0">
              <a:defRPr/>
            </a:lvl1pPr>
          </a:lstStyle>
          <a:p>
            <a:pPr lvl="0" rtl="0">
              <a:lnSpc>
                <a:spcPct val="125000"/>
              </a:lnSpc>
              <a:spcBef>
                <a:spcPts val="1200"/>
              </a:spcBef>
            </a:pPr>
            <a:r>
              <a:rPr lang="en-US" sz="2500" b="1">
                <a:solidFill>
                  <a:schemeClr val="bg1"/>
                </a:solidFill>
                <a:latin typeface="Liberation Sans"/>
              </a:rPr>
              <a:t>Elements of Financial </a:t>
            </a:r>
            <a:r>
              <a:rPr lang="ar" sz="2500" b="1">
                <a:solidFill>
                  <a:schemeClr val="bg1"/>
                </a:solidFill>
                <a:latin typeface="Liberation Sans"/>
              </a:rPr>
              <a:t>Statements</a:t>
            </a:r>
            <a:r>
              <a:rPr lang="ar" sz="2500" b="1">
                <a:solidFill>
                  <a:schemeClr val="bg1"/>
                </a:solidFill>
              </a:rPr>
              <a:t>عناصر</a:t>
            </a:r>
            <a:r>
              <a:rPr lang="ar" sz="2500" b="1">
                <a:solidFill>
                  <a:schemeClr val="bg1"/>
                </a:solidFill>
                <a:latin typeface="Liberation Sans"/>
              </a:rPr>
              <a:t> </a:t>
            </a:r>
            <a:r>
              <a:rPr lang="ar" sz="2500" b="1">
                <a:solidFill>
                  <a:schemeClr val="bg1"/>
                </a:solidFill>
              </a:rPr>
              <a:t>البيانات</a:t>
            </a:r>
            <a:r>
              <a:rPr lang="ar" sz="2500" b="1">
                <a:solidFill>
                  <a:schemeClr val="bg1"/>
                </a:solidFill>
                <a:latin typeface="Liberation Sans"/>
              </a:rPr>
              <a:t> </a:t>
            </a:r>
            <a:r>
              <a:rPr lang="ar" sz="2500" b="1">
                <a:solidFill>
                  <a:schemeClr val="bg1"/>
                </a:solidFill>
              </a:rPr>
              <a:t>المالية</a:t>
            </a:r>
            <a:r>
              <a:rPr lang="ar" sz="2500" b="1">
                <a:solidFill>
                  <a:schemeClr val="bg1"/>
                </a:solidFill>
                <a:latin typeface="Liberation Sans"/>
              </a:rPr>
              <a:t>       </a:t>
            </a:r>
          </a:p>
        </p:txBody>
      </p:sp>
      <p:sp>
        <p:nvSpPr>
          <p:cNvPr id="5" name="مستطيل: زوايا مستديرة 4"/>
          <p:cNvSpPr/>
          <p:nvPr/>
        </p:nvSpPr>
        <p:spPr>
          <a:xfrm>
            <a:off x="609600" y="1905000"/>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ar" sz="2300" b="1">
                <a:effectLst>
                  <a:outerShdw blurRad="38100" dist="38100" dir="2700000" algn="tl">
                    <a:srgbClr val="000000">
                      <a:alpha val="43137"/>
                    </a:srgbClr>
                  </a:outerShdw>
                </a:effectLst>
                <a:latin typeface="Liberation Sans"/>
              </a:rPr>
              <a:t> </a:t>
            </a:r>
            <a:r>
              <a:rPr lang="ar" sz="2300" b="1">
                <a:effectLst>
                  <a:outerShdw blurRad="38100" dist="38100" dir="2700000" algn="tl">
                    <a:srgbClr val="000000">
                      <a:alpha val="43137"/>
                    </a:srgbClr>
                  </a:outerShdw>
                </a:effectLst>
              </a:rPr>
              <a:t>الأصول</a:t>
            </a:r>
          </a:p>
        </p:txBody>
      </p:sp>
      <p:sp>
        <p:nvSpPr>
          <p:cNvPr id="6" name="رابط مستقيم 5"/>
          <p:cNvSpPr/>
          <p:nvPr/>
        </p:nvSpPr>
        <p:spPr>
          <a:xfrm>
            <a:off x="381000" y="1066800"/>
            <a:ext cx="8382000" cy="0"/>
          </a:xfrm>
          <a:prstGeom prst="line">
            <a:avLst/>
          </a:prstGeom>
          <a:noFill/>
          <a:ln w="57150" cap="sq">
            <a:solidFill>
              <a:schemeClr val="tx1"/>
            </a:solidFill>
            <a:round/>
            <a:headEnd type="none" w="sm" len="sm"/>
            <a:tailEnd type="none" w="sm" len="sm"/>
          </a:ln>
        </p:spPr>
        <p:txBody>
          <a:bodyPr/>
          <a:lstStyle>
            <a:lvl1pPr lvl="0" rtl="0">
              <a:defRPr/>
            </a:lvl1pPr>
          </a:lstStyle>
          <a:p>
            <a:endParaRPr/>
          </a:p>
        </p:txBody>
      </p:sp>
      <p:sp>
        <p:nvSpPr>
          <p:cNvPr id="7" name="مستطيل: زوايا مستديرة 6"/>
          <p:cNvSpPr/>
          <p:nvPr/>
        </p:nvSpPr>
        <p:spPr>
          <a:xfrm>
            <a:off x="609600" y="28104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Liability</a:t>
            </a:r>
          </a:p>
        </p:txBody>
      </p:sp>
      <p:sp>
        <p:nvSpPr>
          <p:cNvPr id="8" name="مستطيل: زوايا مستديرة 7"/>
          <p:cNvSpPr/>
          <p:nvPr/>
        </p:nvSpPr>
        <p:spPr>
          <a:xfrm>
            <a:off x="609600" y="37248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Equity</a:t>
            </a:r>
          </a:p>
        </p:txBody>
      </p:sp>
      <p:sp>
        <p:nvSpPr>
          <p:cNvPr id="9" name="مستطيل: زوايا مستديرة 8"/>
          <p:cNvSpPr/>
          <p:nvPr/>
        </p:nvSpPr>
        <p:spPr>
          <a:xfrm>
            <a:off x="609600" y="46392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Income</a:t>
            </a:r>
          </a:p>
        </p:txBody>
      </p:sp>
      <p:sp>
        <p:nvSpPr>
          <p:cNvPr id="10" name="مستطيل: زوايا مستديرة 9"/>
          <p:cNvSpPr/>
          <p:nvPr/>
        </p:nvSpPr>
        <p:spPr>
          <a:xfrm>
            <a:off x="609600" y="55536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Expenses</a:t>
            </a:r>
          </a:p>
        </p:txBody>
      </p:sp>
      <p:sp>
        <p:nvSpPr>
          <p:cNvPr id="11" name="مربع نص 10"/>
          <p:cNvSpPr txBox="1"/>
          <p:nvPr/>
        </p:nvSpPr>
        <p:spPr>
          <a:xfrm>
            <a:off x="7848600" y="6369050"/>
            <a:ext cx="1143000" cy="336550"/>
          </a:xfrm>
          <a:prstGeom prst="rect">
            <a:avLst/>
          </a:prstGeom>
          <a:solidFill>
            <a:schemeClr val="bg1"/>
          </a:solidFill>
          <a:ln>
            <a:noFill/>
          </a:ln>
        </p:spPr>
        <p:txBody>
          <a:bodyPr wrap="square"/>
          <a:lstStyle>
            <a:lvl1pPr marL="457200" lvl="0" indent="-457200" algn="l" rtl="0">
              <a:defRPr sz="2400">
                <a:solidFill>
                  <a:schemeClr val="tx1"/>
                </a:solidFill>
                <a:latin typeface="Times New Roman"/>
              </a:defRPr>
            </a:lvl1pPr>
          </a:lstStyle>
          <a:p>
            <a:pPr lvl="0" algn="r" rtl="0">
              <a:spcBef>
                <a:spcPct val="50000"/>
              </a:spcBef>
            </a:pPr>
            <a:r>
              <a:rPr lang="en-US" sz="1600" b="1" i="1">
                <a:solidFill>
                  <a:schemeClr val="bg2"/>
                </a:solidFill>
                <a:latin typeface="Liberation Sans"/>
              </a:rPr>
              <a:t>LO 2</a:t>
            </a:r>
          </a:p>
        </p:txBody>
      </p:sp>
      <p:sp>
        <p:nvSpPr>
          <p:cNvPr id="12" name="مربع نص 11"/>
          <p:cNvSpPr txBox="1"/>
          <p:nvPr/>
        </p:nvSpPr>
        <p:spPr>
          <a:xfrm>
            <a:off x="533400" y="381000"/>
            <a:ext cx="8229600" cy="560388"/>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en-US" sz="3200">
                <a:solidFill>
                  <a:srgbClr val="CC0000"/>
                </a:solidFill>
              </a:rPr>
              <a:t>Basic </a:t>
            </a:r>
            <a:r>
              <a:rPr lang="ar" sz="3200">
                <a:solidFill>
                  <a:srgbClr val="CC0000"/>
                </a:solidFill>
              </a:rPr>
              <a:t>Elements العناصر الأساسية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74299" y="2831444"/>
            <a:ext cx="4953000" cy="2015936"/>
          </a:xfrm>
          <a:prstGeom prst="rect">
            <a:avLst/>
          </a:prstGeom>
          <a:noFill/>
          <a:ln>
            <a:noFill/>
          </a:ln>
        </p:spPr>
        <p:txBody>
          <a:bodyPr wrap="square"/>
          <a:lstStyle>
            <a:lvl1pPr lvl="0" rtl="0">
              <a:defRPr/>
            </a:lvl1pPr>
          </a:lstStyle>
          <a:p>
            <a:pPr lvl="0" rtl="0"/>
            <a:r>
              <a:rPr dirty="0" err="1"/>
              <a:t>التزام</a:t>
            </a:r>
            <a:r>
              <a:rPr dirty="0"/>
              <a:t> </a:t>
            </a:r>
            <a:r>
              <a:rPr dirty="0" err="1"/>
              <a:t>حالي</a:t>
            </a:r>
            <a:r>
              <a:rPr dirty="0"/>
              <a:t> </a:t>
            </a:r>
            <a:r>
              <a:rPr lang="ar-JO" dirty="0" smtClean="0"/>
              <a:t>على المنشأة </a:t>
            </a:r>
            <a:r>
              <a:rPr dirty="0" err="1" smtClean="0"/>
              <a:t>ينشأ</a:t>
            </a:r>
            <a:r>
              <a:rPr dirty="0" smtClean="0"/>
              <a:t> </a:t>
            </a:r>
            <a:r>
              <a:rPr dirty="0" err="1"/>
              <a:t>عن</a:t>
            </a:r>
            <a:r>
              <a:rPr dirty="0"/>
              <a:t> </a:t>
            </a:r>
            <a:r>
              <a:rPr dirty="0" err="1"/>
              <a:t>أحداث</a:t>
            </a:r>
            <a:r>
              <a:rPr dirty="0"/>
              <a:t> </a:t>
            </a:r>
            <a:r>
              <a:rPr dirty="0" err="1"/>
              <a:t>سابقة</a:t>
            </a:r>
            <a:r>
              <a:rPr dirty="0"/>
              <a:t> ، </a:t>
            </a:r>
            <a:r>
              <a:rPr lang="ar-JO" dirty="0" smtClean="0"/>
              <a:t>و</a:t>
            </a:r>
            <a:r>
              <a:rPr dirty="0" err="1" smtClean="0"/>
              <a:t>يتوقع</a:t>
            </a:r>
            <a:r>
              <a:rPr dirty="0" smtClean="0"/>
              <a:t> </a:t>
            </a:r>
            <a:r>
              <a:rPr dirty="0" err="1"/>
              <a:t>أن</a:t>
            </a:r>
            <a:r>
              <a:rPr dirty="0"/>
              <a:t> </a:t>
            </a:r>
            <a:r>
              <a:rPr dirty="0" err="1"/>
              <a:t>تسفر</a:t>
            </a:r>
            <a:r>
              <a:rPr dirty="0"/>
              <a:t> </a:t>
            </a:r>
            <a:r>
              <a:rPr dirty="0" err="1"/>
              <a:t>تسويته</a:t>
            </a:r>
            <a:r>
              <a:rPr dirty="0"/>
              <a:t> </a:t>
            </a:r>
            <a:r>
              <a:rPr dirty="0" err="1"/>
              <a:t>عن</a:t>
            </a:r>
            <a:r>
              <a:rPr dirty="0"/>
              <a:t> </a:t>
            </a:r>
            <a:r>
              <a:rPr lang="ar-JO" dirty="0" smtClean="0"/>
              <a:t>خروج </a:t>
            </a:r>
            <a:r>
              <a:rPr dirty="0" err="1" smtClean="0"/>
              <a:t>موارد</a:t>
            </a:r>
            <a:r>
              <a:rPr lang="ar-JO" dirty="0" smtClean="0"/>
              <a:t> اقتصادية</a:t>
            </a:r>
            <a:r>
              <a:rPr dirty="0" smtClean="0"/>
              <a:t> </a:t>
            </a:r>
            <a:r>
              <a:rPr dirty="0" err="1"/>
              <a:t>من</a:t>
            </a:r>
            <a:r>
              <a:rPr dirty="0"/>
              <a:t> </a:t>
            </a:r>
            <a:r>
              <a:rPr dirty="0" err="1" smtClean="0"/>
              <a:t>ال</a:t>
            </a:r>
            <a:r>
              <a:rPr lang="ar-JO" dirty="0" smtClean="0"/>
              <a:t>منشأة.</a:t>
            </a:r>
            <a:r>
              <a:rPr dirty="0" smtClean="0"/>
              <a:t>.</a:t>
            </a:r>
            <a:endParaRPr dirty="0"/>
          </a:p>
        </p:txBody>
      </p:sp>
      <p:sp>
        <p:nvSpPr>
          <p:cNvPr id="3" name="مستطيل 2"/>
          <p:cNvSpPr/>
          <p:nvPr/>
        </p:nvSpPr>
        <p:spPr>
          <a:xfrm>
            <a:off x="381000" y="1172929"/>
            <a:ext cx="8382000" cy="479875"/>
          </a:xfrm>
          <a:prstGeom prst="rect">
            <a:avLst/>
          </a:prstGeom>
          <a:solidFill>
            <a:srgbClr val="CC0000"/>
          </a:solidFill>
          <a:ln>
            <a:noFill/>
          </a:ln>
        </p:spPr>
        <p:txBody>
          <a:bodyPr wrap="square" tIns="0" anchor="ctr"/>
          <a:lstStyle>
            <a:lvl1pPr lvl="0" rtl="0">
              <a:defRPr/>
            </a:lvl1pPr>
          </a:lstStyle>
          <a:p>
            <a:pPr lvl="0" rtl="0">
              <a:lnSpc>
                <a:spcPct val="125000"/>
              </a:lnSpc>
              <a:spcBef>
                <a:spcPts val="1200"/>
              </a:spcBef>
            </a:pPr>
            <a:r>
              <a:rPr lang="en-US" sz="2500" b="1">
                <a:solidFill>
                  <a:schemeClr val="bg1"/>
                </a:solidFill>
                <a:latin typeface="Liberation Sans"/>
              </a:rPr>
              <a:t>Elements of Financial Statements</a:t>
            </a:r>
          </a:p>
        </p:txBody>
      </p:sp>
      <p:sp>
        <p:nvSpPr>
          <p:cNvPr id="4" name="مستطيل: زوايا مستديرة 3"/>
          <p:cNvSpPr/>
          <p:nvPr/>
        </p:nvSpPr>
        <p:spPr>
          <a:xfrm>
            <a:off x="609600" y="1905000"/>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Asset</a:t>
            </a:r>
          </a:p>
        </p:txBody>
      </p:sp>
      <p:sp>
        <p:nvSpPr>
          <p:cNvPr id="5" name="رابط مستقيم 4"/>
          <p:cNvSpPr/>
          <p:nvPr/>
        </p:nvSpPr>
        <p:spPr>
          <a:xfrm>
            <a:off x="381000" y="1066800"/>
            <a:ext cx="8382000" cy="0"/>
          </a:xfrm>
          <a:prstGeom prst="line">
            <a:avLst/>
          </a:prstGeom>
          <a:noFill/>
          <a:ln w="57150" cap="sq">
            <a:solidFill>
              <a:schemeClr val="tx1"/>
            </a:solidFill>
            <a:round/>
            <a:headEnd type="none" w="sm" len="sm"/>
            <a:tailEnd type="none" w="sm" len="sm"/>
          </a:ln>
        </p:spPr>
        <p:txBody>
          <a:bodyPr/>
          <a:lstStyle>
            <a:lvl1pPr lvl="0" rtl="0">
              <a:defRPr/>
            </a:lvl1pPr>
          </a:lstStyle>
          <a:p>
            <a:endParaRPr/>
          </a:p>
        </p:txBody>
      </p:sp>
      <p:sp>
        <p:nvSpPr>
          <p:cNvPr id="6" name="سهم: لليمين 5"/>
          <p:cNvSpPr/>
          <p:nvPr/>
        </p:nvSpPr>
        <p:spPr>
          <a:xfrm>
            <a:off x="2866030" y="2877632"/>
            <a:ext cx="533400" cy="533400"/>
          </a:xfrm>
          <a:prstGeom prst="rightArrow">
            <a:avLst/>
          </a:prstGeom>
          <a:solidFill>
            <a:srgbClr val="004D86"/>
          </a:solidFill>
          <a:ln w="12700" cap="sq">
            <a:solidFill>
              <a:schemeClr val="tx1"/>
            </a:solidFill>
            <a:round/>
            <a:headEnd type="none" w="sm" len="sm"/>
            <a:tailEnd type="none" w="sm" len="sm"/>
          </a:ln>
        </p:spPr>
        <p:txBody>
          <a:bodyPr wrap="square" lIns="91440" tIns="45720" rIns="91440" bIns="45720" anchor="t"/>
          <a:lstStyle>
            <a:lvl1pPr lvl="0" rtl="0">
              <a:defRPr/>
            </a:lvl1pPr>
          </a:lstStyle>
          <a:p>
            <a:endParaRPr/>
          </a:p>
        </p:txBody>
      </p:sp>
      <p:sp>
        <p:nvSpPr>
          <p:cNvPr id="7" name="مستطيل: زوايا مستديرة 6"/>
          <p:cNvSpPr/>
          <p:nvPr/>
        </p:nvSpPr>
        <p:spPr>
          <a:xfrm>
            <a:off x="609600" y="28104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ar" sz="2300" b="1">
                <a:effectLst>
                  <a:outerShdw blurRad="38100" dist="38100" dir="2700000" algn="tl">
                    <a:srgbClr val="000000">
                      <a:alpha val="43137"/>
                    </a:srgbClr>
                  </a:outerShdw>
                </a:effectLst>
              </a:rPr>
              <a:t>خصوم</a:t>
            </a:r>
            <a:r>
              <a:rPr lang="ar" sz="2300" b="1">
                <a:effectLst>
                  <a:outerShdw blurRad="38100" dist="38100" dir="2700000" algn="tl">
                    <a:srgbClr val="000000">
                      <a:alpha val="43137"/>
                    </a:srgbClr>
                  </a:outerShdw>
                </a:effectLst>
                <a:latin typeface="Liberation Sans"/>
              </a:rPr>
              <a:t> </a:t>
            </a:r>
          </a:p>
        </p:txBody>
      </p:sp>
      <p:sp>
        <p:nvSpPr>
          <p:cNvPr id="8" name="مستطيل: زوايا مستديرة 7"/>
          <p:cNvSpPr/>
          <p:nvPr/>
        </p:nvSpPr>
        <p:spPr>
          <a:xfrm>
            <a:off x="609600" y="37248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Equity</a:t>
            </a:r>
          </a:p>
        </p:txBody>
      </p:sp>
      <p:sp>
        <p:nvSpPr>
          <p:cNvPr id="9" name="مستطيل: زوايا مستديرة 8"/>
          <p:cNvSpPr/>
          <p:nvPr/>
        </p:nvSpPr>
        <p:spPr>
          <a:xfrm>
            <a:off x="609600" y="46392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Income</a:t>
            </a:r>
          </a:p>
        </p:txBody>
      </p:sp>
      <p:sp>
        <p:nvSpPr>
          <p:cNvPr id="10" name="مستطيل: زوايا مستديرة 9"/>
          <p:cNvSpPr/>
          <p:nvPr/>
        </p:nvSpPr>
        <p:spPr>
          <a:xfrm>
            <a:off x="609600" y="55536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Expenses</a:t>
            </a:r>
          </a:p>
        </p:txBody>
      </p:sp>
      <p:sp>
        <p:nvSpPr>
          <p:cNvPr id="11" name="مربع نص 10"/>
          <p:cNvSpPr txBox="1"/>
          <p:nvPr/>
        </p:nvSpPr>
        <p:spPr>
          <a:xfrm>
            <a:off x="7848600" y="6369050"/>
            <a:ext cx="1143000" cy="336550"/>
          </a:xfrm>
          <a:prstGeom prst="rect">
            <a:avLst/>
          </a:prstGeom>
          <a:solidFill>
            <a:schemeClr val="bg1"/>
          </a:solidFill>
          <a:ln>
            <a:noFill/>
          </a:ln>
        </p:spPr>
        <p:txBody>
          <a:bodyPr wrap="square"/>
          <a:lstStyle>
            <a:lvl1pPr marL="457200" lvl="0" indent="-457200" algn="l" rtl="0">
              <a:defRPr sz="2400">
                <a:solidFill>
                  <a:schemeClr val="tx1"/>
                </a:solidFill>
                <a:latin typeface="Times New Roman"/>
              </a:defRPr>
            </a:lvl1pPr>
          </a:lstStyle>
          <a:p>
            <a:pPr lvl="0" algn="r" rtl="0">
              <a:spcBef>
                <a:spcPct val="50000"/>
              </a:spcBef>
            </a:pPr>
            <a:r>
              <a:rPr lang="en-US" sz="1600" b="1" i="1">
                <a:solidFill>
                  <a:schemeClr val="bg2"/>
                </a:solidFill>
                <a:latin typeface="Liberation Sans"/>
              </a:rPr>
              <a:t>LO 2</a:t>
            </a:r>
          </a:p>
        </p:txBody>
      </p:sp>
      <p:sp>
        <p:nvSpPr>
          <p:cNvPr id="12" name="مربع نص 11"/>
          <p:cNvSpPr txBox="1"/>
          <p:nvPr/>
        </p:nvSpPr>
        <p:spPr>
          <a:xfrm>
            <a:off x="533400" y="381000"/>
            <a:ext cx="8229600" cy="560388"/>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en-US" sz="3200">
                <a:solidFill>
                  <a:srgbClr val="CC0000"/>
                </a:solidFill>
              </a:rPr>
              <a:t>Basic Elements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1000" y="454581"/>
            <a:ext cx="7772400" cy="721201"/>
          </a:xfrm>
          <a:prstGeom prst="rect">
            <a:avLst/>
          </a:prstGeom>
          <a:noFill/>
          <a:ln>
            <a:noFill/>
          </a:ln>
          <a:effectLst/>
          <a:extLst/>
        </p:spPr>
        <p:txBody>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pPr>
            <a:r>
              <a:rPr lang="en-US" altLang="en-US" sz="4000" dirty="0">
                <a:solidFill>
                  <a:srgbClr val="006666"/>
                </a:solidFill>
                <a:latin typeface="Liberation Sans" panose="020B0604020202020204" pitchFamily="34" charset="0"/>
              </a:rPr>
              <a:t>PREVIEW OF CHAPTER 2</a:t>
            </a:r>
          </a:p>
        </p:txBody>
      </p:sp>
      <p:sp>
        <p:nvSpPr>
          <p:cNvPr id="4099" name="Text Box 3"/>
          <p:cNvSpPr txBox="1">
            <a:spLocks noChangeArrowheads="1"/>
          </p:cNvSpPr>
          <p:nvPr/>
        </p:nvSpPr>
        <p:spPr bwMode="auto">
          <a:xfrm>
            <a:off x="2286000" y="5524500"/>
            <a:ext cx="4498975" cy="104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defRPr b="1">
                <a:solidFill>
                  <a:schemeClr val="folHlink"/>
                </a:solidFill>
                <a:latin typeface="Comic Sans MS" pitchFamily="66" charset="0"/>
              </a:defRPr>
            </a:lvl1pPr>
            <a:lvl2pPr marL="742950" indent="-285750" defTabSz="865188">
              <a:defRPr b="1">
                <a:solidFill>
                  <a:schemeClr val="folHlink"/>
                </a:solidFill>
                <a:latin typeface="Comic Sans MS" pitchFamily="66" charset="0"/>
              </a:defRPr>
            </a:lvl2pPr>
            <a:lvl3pPr marL="1143000" indent="-228600" defTabSz="865188">
              <a:defRPr b="1">
                <a:solidFill>
                  <a:schemeClr val="folHlink"/>
                </a:solidFill>
                <a:latin typeface="Comic Sans MS" pitchFamily="66" charset="0"/>
              </a:defRPr>
            </a:lvl3pPr>
            <a:lvl4pPr marL="1600200" indent="-228600" defTabSz="865188">
              <a:defRPr b="1">
                <a:solidFill>
                  <a:schemeClr val="folHlink"/>
                </a:solidFill>
                <a:latin typeface="Comic Sans MS" pitchFamily="66" charset="0"/>
              </a:defRPr>
            </a:lvl4pPr>
            <a:lvl5pPr marL="2057400" indent="-228600" defTabSz="865188">
              <a:defRPr b="1">
                <a:solidFill>
                  <a:schemeClr val="folHlink"/>
                </a:solidFill>
                <a:latin typeface="Comic Sans MS" pitchFamily="66" charset="0"/>
              </a:defRPr>
            </a:lvl5pPr>
            <a:lvl6pPr marL="2514600" indent="-228600" algn="ctr" defTabSz="865188" eaLnBrk="0" fontAlgn="base" hangingPunct="0">
              <a:spcBef>
                <a:spcPct val="0"/>
              </a:spcBef>
              <a:spcAft>
                <a:spcPct val="0"/>
              </a:spcAft>
              <a:defRPr b="1">
                <a:solidFill>
                  <a:schemeClr val="folHlink"/>
                </a:solidFill>
                <a:latin typeface="Comic Sans MS" pitchFamily="66" charset="0"/>
              </a:defRPr>
            </a:lvl6pPr>
            <a:lvl7pPr marL="2971800" indent="-228600" algn="ctr" defTabSz="865188" eaLnBrk="0" fontAlgn="base" hangingPunct="0">
              <a:spcBef>
                <a:spcPct val="0"/>
              </a:spcBef>
              <a:spcAft>
                <a:spcPct val="0"/>
              </a:spcAft>
              <a:defRPr b="1">
                <a:solidFill>
                  <a:schemeClr val="folHlink"/>
                </a:solidFill>
                <a:latin typeface="Comic Sans MS" pitchFamily="66" charset="0"/>
              </a:defRPr>
            </a:lvl7pPr>
            <a:lvl8pPr marL="3429000" indent="-228600" algn="ctr" defTabSz="865188" eaLnBrk="0" fontAlgn="base" hangingPunct="0">
              <a:spcBef>
                <a:spcPct val="0"/>
              </a:spcBef>
              <a:spcAft>
                <a:spcPct val="0"/>
              </a:spcAft>
              <a:defRPr b="1">
                <a:solidFill>
                  <a:schemeClr val="folHlink"/>
                </a:solidFill>
                <a:latin typeface="Comic Sans MS" pitchFamily="66" charset="0"/>
              </a:defRPr>
            </a:lvl8pPr>
            <a:lvl9pPr marL="3886200" indent="-228600" algn="ctr" defTabSz="865188" eaLnBrk="0" fontAlgn="base" hangingPunct="0">
              <a:spcBef>
                <a:spcPct val="0"/>
              </a:spcBef>
              <a:spcAft>
                <a:spcPct val="0"/>
              </a:spcAft>
              <a:defRPr b="1">
                <a:solidFill>
                  <a:schemeClr val="folHlink"/>
                </a:solidFill>
                <a:latin typeface="Comic Sans MS" pitchFamily="66" charset="0"/>
              </a:defRPr>
            </a:lvl9pPr>
          </a:lstStyle>
          <a:p>
            <a:pPr>
              <a:spcBef>
                <a:spcPts val="300"/>
              </a:spcBef>
            </a:pPr>
            <a:r>
              <a:rPr lang="en-US" altLang="en-US" sz="1900" dirty="0">
                <a:solidFill>
                  <a:schemeClr val="tx1"/>
                </a:solidFill>
                <a:latin typeface="Liberation Sans" panose="020B0604020202020204" pitchFamily="34" charset="0"/>
              </a:rPr>
              <a:t>Intermediate Accounting</a:t>
            </a:r>
          </a:p>
          <a:p>
            <a:pPr>
              <a:spcBef>
                <a:spcPts val="300"/>
              </a:spcBef>
            </a:pPr>
            <a:r>
              <a:rPr lang="en-US" altLang="en-US" sz="1900" dirty="0">
                <a:solidFill>
                  <a:schemeClr val="tx1"/>
                </a:solidFill>
                <a:latin typeface="Liberation Sans" panose="020B0604020202020204" pitchFamily="34" charset="0"/>
              </a:rPr>
              <a:t>IFRS 3rd Edition</a:t>
            </a:r>
          </a:p>
          <a:p>
            <a:pPr>
              <a:spcBef>
                <a:spcPts val="300"/>
              </a:spcBef>
            </a:pPr>
            <a:r>
              <a:rPr lang="en-US" altLang="en-US" sz="1900" dirty="0">
                <a:solidFill>
                  <a:schemeClr val="tx1"/>
                </a:solidFill>
                <a:latin typeface="Liberation Sans" panose="020B0604020202020204" pitchFamily="34" charset="0"/>
              </a:rPr>
              <a:t>Kieso  </a:t>
            </a:r>
            <a:r>
              <a:rPr lang="en-US" altLang="en-US" sz="1900" dirty="0">
                <a:solidFill>
                  <a:schemeClr val="tx1"/>
                </a:solidFill>
                <a:latin typeface="Liberation Sans"/>
                <a:cs typeface="Arial"/>
              </a:rPr>
              <a:t>●</a:t>
            </a:r>
            <a:r>
              <a:rPr lang="en-US" altLang="en-US" sz="1900" dirty="0">
                <a:solidFill>
                  <a:schemeClr val="tx1"/>
                </a:solidFill>
                <a:latin typeface="Liberation Sans" panose="020B0604020202020204" pitchFamily="34" charset="0"/>
              </a:rPr>
              <a:t> Weygandt  </a:t>
            </a:r>
            <a:r>
              <a:rPr lang="en-US" altLang="en-US" sz="1900" dirty="0">
                <a:solidFill>
                  <a:schemeClr val="tx1"/>
                </a:solidFill>
                <a:latin typeface="Liberation Sans"/>
                <a:cs typeface="Arial"/>
              </a:rPr>
              <a:t>●</a:t>
            </a:r>
            <a:r>
              <a:rPr lang="en-US" altLang="en-US" sz="1900" dirty="0">
                <a:solidFill>
                  <a:schemeClr val="tx1"/>
                </a:solidFill>
                <a:latin typeface="Liberation Sans" panose="020B0604020202020204" pitchFamily="34" charset="0"/>
              </a:rPr>
              <a:t> Warfield</a:t>
            </a:r>
            <a:r>
              <a:rPr lang="en-US" altLang="en-US" sz="1700" dirty="0">
                <a:solidFill>
                  <a:schemeClr val="tx1"/>
                </a:solidFill>
                <a:latin typeface="Liberation Sans" panose="020B0604020202020204" pitchFamily="34" charset="0"/>
              </a:rPr>
              <a:t> </a:t>
            </a:r>
          </a:p>
        </p:txBody>
      </p:sp>
      <p:pic>
        <p:nvPicPr>
          <p:cNvPr id="3" name="Picture 2"/>
          <p:cNvPicPr>
            <a:picLocks noChangeAspect="1"/>
          </p:cNvPicPr>
          <p:nvPr/>
        </p:nvPicPr>
        <p:blipFill>
          <a:blip r:embed="rId3"/>
          <a:stretch>
            <a:fillRect/>
          </a:stretch>
        </p:blipFill>
        <p:spPr>
          <a:xfrm>
            <a:off x="228601" y="1600200"/>
            <a:ext cx="8686800" cy="2698055"/>
          </a:xfrm>
          <a:prstGeom prst="rect">
            <a:avLst/>
          </a:prstGeom>
        </p:spPr>
      </p:pic>
    </p:spTree>
    <p:extLst>
      <p:ext uri="{BB962C8B-B14F-4D97-AF65-F5344CB8AC3E}">
        <p14:creationId xmlns:p14="http://schemas.microsoft.com/office/powerpoint/2010/main" val="2899720155"/>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733800" y="3671792"/>
            <a:ext cx="4953000" cy="824008"/>
          </a:xfrm>
          <a:prstGeom prst="rect">
            <a:avLst/>
          </a:prstGeom>
          <a:noFill/>
          <a:ln>
            <a:noFill/>
          </a:ln>
        </p:spPr>
        <p:txBody>
          <a:bodyPr wrap="square"/>
          <a:lstStyle>
            <a:lvl1pPr lvl="0" rtl="0">
              <a:defRPr/>
            </a:lvl1pPr>
          </a:lstStyle>
          <a:p>
            <a:pPr lvl="0" rtl="0"/>
            <a:r>
              <a:rPr dirty="0" err="1" smtClean="0"/>
              <a:t>ال</a:t>
            </a:r>
            <a:r>
              <a:rPr lang="ar-JO" dirty="0" smtClean="0"/>
              <a:t>قيمة المتبقية من الاصول بعد </a:t>
            </a:r>
            <a:r>
              <a:rPr dirty="0" err="1" smtClean="0"/>
              <a:t>خصم</a:t>
            </a:r>
            <a:r>
              <a:rPr dirty="0" smtClean="0"/>
              <a:t> </a:t>
            </a:r>
            <a:r>
              <a:rPr dirty="0" err="1" smtClean="0"/>
              <a:t>جميع</a:t>
            </a:r>
            <a:r>
              <a:rPr lang="ar-JO" dirty="0" smtClean="0"/>
              <a:t> الا</a:t>
            </a:r>
            <a:r>
              <a:rPr dirty="0" err="1" smtClean="0"/>
              <a:t>لتزاما</a:t>
            </a:r>
            <a:r>
              <a:rPr lang="ar-JO" dirty="0" smtClean="0"/>
              <a:t>ت المستحقة على المنشأة.</a:t>
            </a:r>
            <a:endParaRPr dirty="0"/>
          </a:p>
        </p:txBody>
      </p:sp>
      <p:sp>
        <p:nvSpPr>
          <p:cNvPr id="3" name="مستطيل 2"/>
          <p:cNvSpPr/>
          <p:nvPr/>
        </p:nvSpPr>
        <p:spPr>
          <a:xfrm>
            <a:off x="381000" y="1172929"/>
            <a:ext cx="8382000" cy="479875"/>
          </a:xfrm>
          <a:prstGeom prst="rect">
            <a:avLst/>
          </a:prstGeom>
          <a:solidFill>
            <a:srgbClr val="CC0000"/>
          </a:solidFill>
          <a:ln>
            <a:noFill/>
          </a:ln>
        </p:spPr>
        <p:txBody>
          <a:bodyPr wrap="square" tIns="0" anchor="ctr"/>
          <a:lstStyle>
            <a:lvl1pPr lvl="0" rtl="0">
              <a:defRPr/>
            </a:lvl1pPr>
          </a:lstStyle>
          <a:p>
            <a:pPr lvl="0" rtl="0">
              <a:lnSpc>
                <a:spcPct val="125000"/>
              </a:lnSpc>
              <a:spcBef>
                <a:spcPts val="1200"/>
              </a:spcBef>
            </a:pPr>
            <a:r>
              <a:rPr lang="en-US" sz="2500" b="1">
                <a:solidFill>
                  <a:schemeClr val="bg1"/>
                </a:solidFill>
                <a:latin typeface="Liberation Sans"/>
              </a:rPr>
              <a:t>Elements of Financial Statements</a:t>
            </a:r>
          </a:p>
        </p:txBody>
      </p:sp>
      <p:sp>
        <p:nvSpPr>
          <p:cNvPr id="4" name="مستطيل: زوايا مستديرة 3"/>
          <p:cNvSpPr/>
          <p:nvPr/>
        </p:nvSpPr>
        <p:spPr>
          <a:xfrm>
            <a:off x="609600" y="1905000"/>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Asset</a:t>
            </a:r>
          </a:p>
        </p:txBody>
      </p:sp>
      <p:sp>
        <p:nvSpPr>
          <p:cNvPr id="5" name="رابط مستقيم 4"/>
          <p:cNvSpPr/>
          <p:nvPr/>
        </p:nvSpPr>
        <p:spPr>
          <a:xfrm>
            <a:off x="381000" y="1066800"/>
            <a:ext cx="8382000" cy="0"/>
          </a:xfrm>
          <a:prstGeom prst="line">
            <a:avLst/>
          </a:prstGeom>
          <a:noFill/>
          <a:ln w="57150" cap="sq">
            <a:solidFill>
              <a:schemeClr val="tx1"/>
            </a:solidFill>
            <a:round/>
            <a:headEnd type="none" w="sm" len="sm"/>
            <a:tailEnd type="none" w="sm" len="sm"/>
          </a:ln>
        </p:spPr>
        <p:txBody>
          <a:bodyPr/>
          <a:lstStyle>
            <a:lvl1pPr lvl="0" rtl="0">
              <a:defRPr/>
            </a:lvl1pPr>
          </a:lstStyle>
          <a:p>
            <a:endParaRPr/>
          </a:p>
        </p:txBody>
      </p:sp>
      <p:sp>
        <p:nvSpPr>
          <p:cNvPr id="6" name="مستطيل: زوايا مستديرة 5"/>
          <p:cNvSpPr/>
          <p:nvPr/>
        </p:nvSpPr>
        <p:spPr>
          <a:xfrm>
            <a:off x="609600" y="28104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Liability</a:t>
            </a:r>
          </a:p>
        </p:txBody>
      </p:sp>
      <p:sp>
        <p:nvSpPr>
          <p:cNvPr id="7" name="سهم: لليمين 6"/>
          <p:cNvSpPr/>
          <p:nvPr/>
        </p:nvSpPr>
        <p:spPr>
          <a:xfrm>
            <a:off x="2866030" y="3792032"/>
            <a:ext cx="533400" cy="533400"/>
          </a:xfrm>
          <a:prstGeom prst="rightArrow">
            <a:avLst/>
          </a:prstGeom>
          <a:solidFill>
            <a:srgbClr val="004D86"/>
          </a:solidFill>
          <a:ln w="12700" cap="sq">
            <a:solidFill>
              <a:schemeClr val="tx1"/>
            </a:solidFill>
            <a:round/>
            <a:headEnd type="none" w="sm" len="sm"/>
            <a:tailEnd type="none" w="sm" len="sm"/>
          </a:ln>
        </p:spPr>
        <p:txBody>
          <a:bodyPr wrap="square" lIns="91440" tIns="45720" rIns="91440" bIns="45720" anchor="t"/>
          <a:lstStyle>
            <a:lvl1pPr lvl="0" rtl="0">
              <a:defRPr/>
            </a:lvl1pPr>
          </a:lstStyle>
          <a:p>
            <a:endParaRPr/>
          </a:p>
        </p:txBody>
      </p:sp>
      <p:sp>
        <p:nvSpPr>
          <p:cNvPr id="8" name="مستطيل: زوايا مستديرة 7"/>
          <p:cNvSpPr/>
          <p:nvPr/>
        </p:nvSpPr>
        <p:spPr>
          <a:xfrm>
            <a:off x="609600" y="37248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ar" sz="2300" b="1">
                <a:effectLst>
                  <a:outerShdw blurRad="38100" dist="38100" dir="2700000" algn="tl">
                    <a:srgbClr val="000000">
                      <a:alpha val="43137"/>
                    </a:srgbClr>
                  </a:outerShdw>
                </a:effectLst>
              </a:rPr>
              <a:t>حقوق</a:t>
            </a:r>
            <a:r>
              <a:rPr lang="ar" sz="2300" b="1">
                <a:effectLst>
                  <a:outerShdw blurRad="38100" dist="38100" dir="2700000" algn="tl">
                    <a:srgbClr val="000000">
                      <a:alpha val="43137"/>
                    </a:srgbClr>
                  </a:outerShdw>
                </a:effectLst>
                <a:latin typeface="Liberation Sans"/>
              </a:rPr>
              <a:t> </a:t>
            </a:r>
            <a:r>
              <a:rPr lang="ar" sz="2300" b="1">
                <a:effectLst>
                  <a:outerShdw blurRad="38100" dist="38100" dir="2700000" algn="tl">
                    <a:srgbClr val="000000">
                      <a:alpha val="43137"/>
                    </a:srgbClr>
                  </a:outerShdw>
                </a:effectLst>
              </a:rPr>
              <a:t>الملكية</a:t>
            </a:r>
            <a:r>
              <a:rPr lang="ar" sz="2300" b="1">
                <a:effectLst>
                  <a:outerShdw blurRad="38100" dist="38100" dir="2700000" algn="tl">
                    <a:srgbClr val="000000">
                      <a:alpha val="43137"/>
                    </a:srgbClr>
                  </a:outerShdw>
                </a:effectLst>
                <a:latin typeface="Liberation Sans"/>
              </a:rPr>
              <a:t> </a:t>
            </a:r>
          </a:p>
        </p:txBody>
      </p:sp>
      <p:sp>
        <p:nvSpPr>
          <p:cNvPr id="9" name="مستطيل: زوايا مستديرة 8"/>
          <p:cNvSpPr/>
          <p:nvPr/>
        </p:nvSpPr>
        <p:spPr>
          <a:xfrm>
            <a:off x="609600" y="46392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Income</a:t>
            </a:r>
          </a:p>
        </p:txBody>
      </p:sp>
      <p:sp>
        <p:nvSpPr>
          <p:cNvPr id="10" name="مستطيل: زوايا مستديرة 9"/>
          <p:cNvSpPr/>
          <p:nvPr/>
        </p:nvSpPr>
        <p:spPr>
          <a:xfrm>
            <a:off x="609600" y="55536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Expenses</a:t>
            </a:r>
          </a:p>
        </p:txBody>
      </p:sp>
      <p:sp>
        <p:nvSpPr>
          <p:cNvPr id="11" name="مربع نص 10"/>
          <p:cNvSpPr txBox="1"/>
          <p:nvPr/>
        </p:nvSpPr>
        <p:spPr>
          <a:xfrm>
            <a:off x="7848600" y="6369050"/>
            <a:ext cx="1143000" cy="336550"/>
          </a:xfrm>
          <a:prstGeom prst="rect">
            <a:avLst/>
          </a:prstGeom>
          <a:solidFill>
            <a:schemeClr val="bg1"/>
          </a:solidFill>
          <a:ln>
            <a:noFill/>
          </a:ln>
        </p:spPr>
        <p:txBody>
          <a:bodyPr wrap="square"/>
          <a:lstStyle>
            <a:lvl1pPr marL="457200" lvl="0" indent="-457200" algn="l" rtl="0">
              <a:defRPr sz="2400">
                <a:solidFill>
                  <a:schemeClr val="tx1"/>
                </a:solidFill>
                <a:latin typeface="Times New Roman"/>
              </a:defRPr>
            </a:lvl1pPr>
          </a:lstStyle>
          <a:p>
            <a:pPr lvl="0" algn="r" rtl="0">
              <a:spcBef>
                <a:spcPct val="50000"/>
              </a:spcBef>
            </a:pPr>
            <a:r>
              <a:rPr lang="en-US" sz="1600" b="1" i="1">
                <a:solidFill>
                  <a:schemeClr val="bg2"/>
                </a:solidFill>
                <a:latin typeface="Liberation Sans"/>
              </a:rPr>
              <a:t>LO 2</a:t>
            </a:r>
          </a:p>
        </p:txBody>
      </p:sp>
      <p:sp>
        <p:nvSpPr>
          <p:cNvPr id="12" name="مربع نص 11"/>
          <p:cNvSpPr txBox="1"/>
          <p:nvPr/>
        </p:nvSpPr>
        <p:spPr>
          <a:xfrm>
            <a:off x="533400" y="381000"/>
            <a:ext cx="8229600" cy="560388"/>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en-US" sz="3200">
                <a:solidFill>
                  <a:srgbClr val="CC0000"/>
                </a:solidFill>
              </a:rPr>
              <a:t>Basic Elements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37220" y="4361023"/>
            <a:ext cx="4953001" cy="2400658"/>
          </a:xfrm>
          <a:prstGeom prst="rect">
            <a:avLst/>
          </a:prstGeom>
          <a:noFill/>
          <a:ln>
            <a:noFill/>
          </a:ln>
        </p:spPr>
        <p:txBody>
          <a:bodyPr wrap="square"/>
          <a:lstStyle>
            <a:lvl1pPr lvl="0" rtl="0">
              <a:defRPr/>
            </a:lvl1pPr>
          </a:lstStyle>
          <a:p>
            <a:pPr lvl="0" rtl="0"/>
            <a:r>
              <a:rPr dirty="0" err="1" smtClean="0"/>
              <a:t>الزياد</a:t>
            </a:r>
            <a:r>
              <a:rPr lang="ar-JO" dirty="0" smtClean="0"/>
              <a:t>ة </a:t>
            </a:r>
            <a:r>
              <a:rPr dirty="0" err="1" smtClean="0"/>
              <a:t>في</a:t>
            </a:r>
            <a:r>
              <a:rPr dirty="0" smtClean="0"/>
              <a:t> </a:t>
            </a:r>
            <a:r>
              <a:rPr dirty="0" err="1"/>
              <a:t>المنافع</a:t>
            </a:r>
            <a:r>
              <a:rPr dirty="0"/>
              <a:t> </a:t>
            </a:r>
            <a:r>
              <a:rPr dirty="0" err="1"/>
              <a:t>الاقتصادية</a:t>
            </a:r>
            <a:r>
              <a:rPr dirty="0"/>
              <a:t> </a:t>
            </a:r>
            <a:r>
              <a:rPr lang="ar-JO" dirty="0" smtClean="0"/>
              <a:t>لدى المنشأة </a:t>
            </a:r>
            <a:r>
              <a:rPr dirty="0" err="1" smtClean="0"/>
              <a:t>خلال</a:t>
            </a:r>
            <a:r>
              <a:rPr dirty="0" smtClean="0"/>
              <a:t> </a:t>
            </a:r>
            <a:r>
              <a:rPr dirty="0" err="1"/>
              <a:t>الفترة</a:t>
            </a:r>
            <a:r>
              <a:rPr dirty="0"/>
              <a:t> </a:t>
            </a:r>
            <a:r>
              <a:rPr dirty="0" err="1"/>
              <a:t>المحاسبية</a:t>
            </a:r>
            <a:r>
              <a:rPr dirty="0"/>
              <a:t> </a:t>
            </a:r>
            <a:r>
              <a:rPr lang="ar-JO" dirty="0" smtClean="0"/>
              <a:t>والذي يكون على </a:t>
            </a:r>
            <a:r>
              <a:rPr dirty="0" err="1" smtClean="0"/>
              <a:t>شكل</a:t>
            </a:r>
            <a:r>
              <a:rPr dirty="0" smtClean="0"/>
              <a:t> </a:t>
            </a:r>
            <a:r>
              <a:rPr dirty="0" err="1" smtClean="0"/>
              <a:t>تدفقات</a:t>
            </a:r>
            <a:r>
              <a:rPr lang="ar-JO" dirty="0" smtClean="0"/>
              <a:t> نقدية داخلة للمنشأة</a:t>
            </a:r>
            <a:r>
              <a:rPr dirty="0" smtClean="0"/>
              <a:t> </a:t>
            </a:r>
            <a:r>
              <a:rPr dirty="0" err="1"/>
              <a:t>أو</a:t>
            </a:r>
            <a:r>
              <a:rPr dirty="0"/>
              <a:t> </a:t>
            </a:r>
            <a:r>
              <a:rPr dirty="0" smtClean="0"/>
              <a:t>ت</a:t>
            </a:r>
            <a:r>
              <a:rPr lang="ar-JO" dirty="0" smtClean="0"/>
              <a:t>عزيز قيمة </a:t>
            </a:r>
            <a:r>
              <a:rPr dirty="0" err="1" smtClean="0"/>
              <a:t>الأصول</a:t>
            </a:r>
            <a:r>
              <a:rPr dirty="0" smtClean="0"/>
              <a:t> </a:t>
            </a:r>
            <a:r>
              <a:rPr dirty="0" err="1"/>
              <a:t>أو</a:t>
            </a:r>
            <a:r>
              <a:rPr dirty="0"/>
              <a:t> </a:t>
            </a:r>
            <a:r>
              <a:rPr dirty="0" err="1" smtClean="0"/>
              <a:t>تخفيض</a:t>
            </a:r>
            <a:r>
              <a:rPr lang="ar-JO" dirty="0" smtClean="0"/>
              <a:t> </a:t>
            </a:r>
            <a:r>
              <a:rPr dirty="0" err="1" smtClean="0"/>
              <a:t>في</a:t>
            </a:r>
            <a:r>
              <a:rPr dirty="0" smtClean="0"/>
              <a:t> </a:t>
            </a:r>
            <a:r>
              <a:rPr dirty="0" err="1"/>
              <a:t>المطلوبات</a:t>
            </a:r>
            <a:r>
              <a:rPr dirty="0"/>
              <a:t> </a:t>
            </a:r>
            <a:r>
              <a:rPr dirty="0" err="1"/>
              <a:t>تؤدي</a:t>
            </a:r>
            <a:r>
              <a:rPr dirty="0"/>
              <a:t> </a:t>
            </a:r>
            <a:r>
              <a:rPr dirty="0" err="1"/>
              <a:t>إلى</a:t>
            </a:r>
            <a:r>
              <a:rPr dirty="0"/>
              <a:t> </a:t>
            </a:r>
            <a:r>
              <a:rPr dirty="0" err="1"/>
              <a:t>زيادات</a:t>
            </a:r>
            <a:r>
              <a:rPr dirty="0"/>
              <a:t> </a:t>
            </a:r>
            <a:r>
              <a:rPr dirty="0" err="1"/>
              <a:t>في</a:t>
            </a:r>
            <a:r>
              <a:rPr dirty="0"/>
              <a:t> </a:t>
            </a:r>
            <a:r>
              <a:rPr dirty="0" err="1"/>
              <a:t>حقوق</a:t>
            </a:r>
            <a:r>
              <a:rPr dirty="0"/>
              <a:t> </a:t>
            </a:r>
            <a:r>
              <a:rPr dirty="0" err="1"/>
              <a:t>الملكية</a:t>
            </a:r>
            <a:r>
              <a:rPr dirty="0"/>
              <a:t> ، </a:t>
            </a:r>
            <a:r>
              <a:rPr dirty="0" err="1"/>
              <a:t>بخلاف</a:t>
            </a:r>
            <a:r>
              <a:rPr dirty="0"/>
              <a:t> </a:t>
            </a:r>
            <a:r>
              <a:rPr dirty="0" err="1"/>
              <a:t>تلك</a:t>
            </a:r>
            <a:r>
              <a:rPr dirty="0"/>
              <a:t> </a:t>
            </a:r>
            <a:r>
              <a:rPr dirty="0" err="1"/>
              <a:t>المتعلقة</a:t>
            </a:r>
            <a:r>
              <a:rPr dirty="0"/>
              <a:t> </a:t>
            </a:r>
            <a:r>
              <a:rPr dirty="0" err="1"/>
              <a:t>بالمساهمات</a:t>
            </a:r>
            <a:r>
              <a:rPr dirty="0"/>
              <a:t> </a:t>
            </a:r>
            <a:r>
              <a:rPr dirty="0" err="1"/>
              <a:t>من</a:t>
            </a:r>
            <a:r>
              <a:rPr dirty="0"/>
              <a:t> </a:t>
            </a:r>
            <a:r>
              <a:rPr dirty="0" err="1"/>
              <a:t>المشاركين</a:t>
            </a:r>
            <a:r>
              <a:rPr dirty="0"/>
              <a:t> </a:t>
            </a:r>
            <a:r>
              <a:rPr dirty="0" err="1"/>
              <a:t>في</a:t>
            </a:r>
            <a:r>
              <a:rPr dirty="0"/>
              <a:t> </a:t>
            </a:r>
            <a:r>
              <a:rPr dirty="0" err="1" smtClean="0"/>
              <a:t>الأسهم</a:t>
            </a:r>
            <a:r>
              <a:rPr lang="ar-JO" dirty="0"/>
              <a:t>.</a:t>
            </a:r>
            <a:endParaRPr dirty="0"/>
          </a:p>
        </p:txBody>
      </p:sp>
      <p:sp>
        <p:nvSpPr>
          <p:cNvPr id="3" name="مستطيل 2"/>
          <p:cNvSpPr/>
          <p:nvPr/>
        </p:nvSpPr>
        <p:spPr>
          <a:xfrm>
            <a:off x="381000" y="1172929"/>
            <a:ext cx="8382000" cy="479875"/>
          </a:xfrm>
          <a:prstGeom prst="rect">
            <a:avLst/>
          </a:prstGeom>
          <a:solidFill>
            <a:srgbClr val="CC0000"/>
          </a:solidFill>
          <a:ln>
            <a:noFill/>
          </a:ln>
        </p:spPr>
        <p:txBody>
          <a:bodyPr wrap="square" tIns="0" anchor="ctr"/>
          <a:lstStyle>
            <a:lvl1pPr lvl="0" rtl="0">
              <a:defRPr/>
            </a:lvl1pPr>
          </a:lstStyle>
          <a:p>
            <a:pPr lvl="0" rtl="0">
              <a:lnSpc>
                <a:spcPct val="125000"/>
              </a:lnSpc>
              <a:spcBef>
                <a:spcPts val="1200"/>
              </a:spcBef>
            </a:pPr>
            <a:r>
              <a:rPr lang="en-US" sz="2500" b="1">
                <a:solidFill>
                  <a:schemeClr val="bg1"/>
                </a:solidFill>
                <a:latin typeface="Liberation Sans"/>
              </a:rPr>
              <a:t>Elements of Financial Statements</a:t>
            </a:r>
          </a:p>
        </p:txBody>
      </p:sp>
      <p:sp>
        <p:nvSpPr>
          <p:cNvPr id="4" name="مستطيل: زوايا مستديرة 3"/>
          <p:cNvSpPr/>
          <p:nvPr/>
        </p:nvSpPr>
        <p:spPr>
          <a:xfrm>
            <a:off x="609600" y="1905000"/>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Asset</a:t>
            </a:r>
          </a:p>
        </p:txBody>
      </p:sp>
      <p:sp>
        <p:nvSpPr>
          <p:cNvPr id="5" name="رابط مستقيم 4"/>
          <p:cNvSpPr/>
          <p:nvPr/>
        </p:nvSpPr>
        <p:spPr>
          <a:xfrm>
            <a:off x="381000" y="1066800"/>
            <a:ext cx="8382000" cy="0"/>
          </a:xfrm>
          <a:prstGeom prst="line">
            <a:avLst/>
          </a:prstGeom>
          <a:noFill/>
          <a:ln w="57150" cap="sq">
            <a:solidFill>
              <a:schemeClr val="tx1"/>
            </a:solidFill>
            <a:round/>
            <a:headEnd type="none" w="sm" len="sm"/>
            <a:tailEnd type="none" w="sm" len="sm"/>
          </a:ln>
        </p:spPr>
        <p:txBody>
          <a:bodyPr/>
          <a:lstStyle>
            <a:lvl1pPr lvl="0" rtl="0">
              <a:defRPr/>
            </a:lvl1pPr>
          </a:lstStyle>
          <a:p>
            <a:endParaRPr/>
          </a:p>
        </p:txBody>
      </p:sp>
      <p:sp>
        <p:nvSpPr>
          <p:cNvPr id="6" name="مستطيل: زوايا مستديرة 5"/>
          <p:cNvSpPr/>
          <p:nvPr/>
        </p:nvSpPr>
        <p:spPr>
          <a:xfrm>
            <a:off x="609600" y="28104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Liability</a:t>
            </a:r>
          </a:p>
        </p:txBody>
      </p:sp>
      <p:sp>
        <p:nvSpPr>
          <p:cNvPr id="7" name="مستطيل: زوايا مستديرة 6"/>
          <p:cNvSpPr/>
          <p:nvPr/>
        </p:nvSpPr>
        <p:spPr>
          <a:xfrm>
            <a:off x="609600" y="37248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Equity</a:t>
            </a:r>
          </a:p>
        </p:txBody>
      </p:sp>
      <p:sp>
        <p:nvSpPr>
          <p:cNvPr id="8" name="سهم: لليمين 7"/>
          <p:cNvSpPr/>
          <p:nvPr/>
        </p:nvSpPr>
        <p:spPr>
          <a:xfrm>
            <a:off x="2866030" y="4706432"/>
            <a:ext cx="533400" cy="533400"/>
          </a:xfrm>
          <a:prstGeom prst="rightArrow">
            <a:avLst/>
          </a:prstGeom>
          <a:solidFill>
            <a:srgbClr val="004D86"/>
          </a:solidFill>
          <a:ln w="12700" cap="sq">
            <a:solidFill>
              <a:schemeClr val="tx1"/>
            </a:solidFill>
            <a:round/>
            <a:headEnd type="none" w="sm" len="sm"/>
            <a:tailEnd type="none" w="sm" len="sm"/>
          </a:ln>
        </p:spPr>
        <p:txBody>
          <a:bodyPr wrap="square" lIns="91440" tIns="45720" rIns="91440" bIns="45720" anchor="t"/>
          <a:lstStyle>
            <a:lvl1pPr lvl="0" rtl="0">
              <a:defRPr/>
            </a:lvl1pPr>
          </a:lstStyle>
          <a:p>
            <a:endParaRPr/>
          </a:p>
        </p:txBody>
      </p:sp>
      <p:sp>
        <p:nvSpPr>
          <p:cNvPr id="9" name="مستطيل: زوايا مستديرة 8"/>
          <p:cNvSpPr/>
          <p:nvPr/>
        </p:nvSpPr>
        <p:spPr>
          <a:xfrm>
            <a:off x="609600" y="46392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ar" sz="2300" b="1">
                <a:effectLst>
                  <a:outerShdw blurRad="38100" dist="38100" dir="2700000" algn="tl">
                    <a:srgbClr val="000000">
                      <a:alpha val="43137"/>
                    </a:srgbClr>
                  </a:outerShdw>
                </a:effectLst>
              </a:rPr>
              <a:t>إيرادات</a:t>
            </a:r>
            <a:r>
              <a:rPr lang="ar" sz="2300" b="1">
                <a:effectLst>
                  <a:outerShdw blurRad="38100" dist="38100" dir="2700000" algn="tl">
                    <a:srgbClr val="000000">
                      <a:alpha val="43137"/>
                    </a:srgbClr>
                  </a:outerShdw>
                </a:effectLst>
                <a:latin typeface="Liberation Sans"/>
              </a:rPr>
              <a:t> </a:t>
            </a:r>
          </a:p>
        </p:txBody>
      </p:sp>
      <p:sp>
        <p:nvSpPr>
          <p:cNvPr id="10" name="مستطيل: زوايا مستديرة 9"/>
          <p:cNvSpPr/>
          <p:nvPr/>
        </p:nvSpPr>
        <p:spPr>
          <a:xfrm>
            <a:off x="609600" y="55536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Expenses</a:t>
            </a:r>
          </a:p>
        </p:txBody>
      </p:sp>
      <p:sp>
        <p:nvSpPr>
          <p:cNvPr id="11" name="مربع نص 10"/>
          <p:cNvSpPr txBox="1"/>
          <p:nvPr/>
        </p:nvSpPr>
        <p:spPr>
          <a:xfrm>
            <a:off x="7848600" y="6369050"/>
            <a:ext cx="1143000" cy="336550"/>
          </a:xfrm>
          <a:prstGeom prst="rect">
            <a:avLst/>
          </a:prstGeom>
          <a:solidFill>
            <a:schemeClr val="bg1"/>
          </a:solidFill>
          <a:ln>
            <a:noFill/>
          </a:ln>
        </p:spPr>
        <p:txBody>
          <a:bodyPr wrap="square"/>
          <a:lstStyle>
            <a:lvl1pPr marL="457200" lvl="0" indent="-457200" algn="l" rtl="0">
              <a:defRPr sz="2400">
                <a:solidFill>
                  <a:schemeClr val="tx1"/>
                </a:solidFill>
                <a:latin typeface="Times New Roman"/>
              </a:defRPr>
            </a:lvl1pPr>
          </a:lstStyle>
          <a:p>
            <a:pPr lvl="0" algn="r" rtl="0">
              <a:spcBef>
                <a:spcPct val="50000"/>
              </a:spcBef>
            </a:pPr>
            <a:r>
              <a:rPr lang="en-US" sz="1600" b="1" i="1">
                <a:solidFill>
                  <a:schemeClr val="bg2"/>
                </a:solidFill>
                <a:latin typeface="Liberation Sans"/>
              </a:rPr>
              <a:t>LO 2</a:t>
            </a:r>
          </a:p>
        </p:txBody>
      </p:sp>
      <p:sp>
        <p:nvSpPr>
          <p:cNvPr id="12" name="مربع نص 11"/>
          <p:cNvSpPr txBox="1"/>
          <p:nvPr/>
        </p:nvSpPr>
        <p:spPr>
          <a:xfrm>
            <a:off x="533400" y="381000"/>
            <a:ext cx="8229600" cy="560388"/>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en-US" sz="3200">
                <a:solidFill>
                  <a:srgbClr val="CC0000"/>
                </a:solidFill>
              </a:rPr>
              <a:t>Basic Elements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85510" y="5089439"/>
            <a:ext cx="5029200" cy="2400658"/>
          </a:xfrm>
          <a:prstGeom prst="rect">
            <a:avLst/>
          </a:prstGeom>
          <a:noFill/>
          <a:ln>
            <a:noFill/>
          </a:ln>
        </p:spPr>
        <p:txBody>
          <a:bodyPr wrap="square"/>
          <a:lstStyle>
            <a:lvl1pPr lvl="0" rtl="0">
              <a:defRPr/>
            </a:lvl1pPr>
          </a:lstStyle>
          <a:p>
            <a:pPr lvl="0" rtl="0"/>
            <a:r>
              <a:rPr dirty="0" err="1"/>
              <a:t>انخفاض</a:t>
            </a:r>
            <a:r>
              <a:rPr dirty="0"/>
              <a:t> </a:t>
            </a:r>
            <a:r>
              <a:rPr dirty="0" err="1"/>
              <a:t>المنافع</a:t>
            </a:r>
            <a:r>
              <a:rPr dirty="0"/>
              <a:t> </a:t>
            </a:r>
            <a:r>
              <a:rPr dirty="0" err="1"/>
              <a:t>الاقتصادية</a:t>
            </a:r>
            <a:r>
              <a:rPr dirty="0"/>
              <a:t> </a:t>
            </a:r>
            <a:r>
              <a:rPr dirty="0" err="1"/>
              <a:t>خلال</a:t>
            </a:r>
            <a:r>
              <a:rPr dirty="0"/>
              <a:t> </a:t>
            </a:r>
            <a:r>
              <a:rPr dirty="0" err="1"/>
              <a:t>الفترة</a:t>
            </a:r>
            <a:r>
              <a:rPr dirty="0"/>
              <a:t> </a:t>
            </a:r>
            <a:r>
              <a:rPr dirty="0" err="1"/>
              <a:t>المحاسبية</a:t>
            </a:r>
            <a:r>
              <a:rPr dirty="0"/>
              <a:t> </a:t>
            </a:r>
            <a:r>
              <a:rPr dirty="0" err="1"/>
              <a:t>في</a:t>
            </a:r>
            <a:r>
              <a:rPr dirty="0"/>
              <a:t> </a:t>
            </a:r>
            <a:r>
              <a:rPr dirty="0" err="1"/>
              <a:t>شكل</a:t>
            </a:r>
            <a:r>
              <a:rPr dirty="0"/>
              <a:t> </a:t>
            </a:r>
            <a:r>
              <a:rPr dirty="0" err="1"/>
              <a:t>تدفقات</a:t>
            </a:r>
            <a:r>
              <a:rPr dirty="0"/>
              <a:t> </a:t>
            </a:r>
            <a:r>
              <a:rPr dirty="0" err="1"/>
              <a:t>خارجة</a:t>
            </a:r>
            <a:r>
              <a:rPr dirty="0"/>
              <a:t> </a:t>
            </a:r>
            <a:r>
              <a:rPr dirty="0" err="1"/>
              <a:t>أو</a:t>
            </a:r>
            <a:r>
              <a:rPr dirty="0"/>
              <a:t> </a:t>
            </a:r>
            <a:r>
              <a:rPr dirty="0" err="1"/>
              <a:t>استنفاد</a:t>
            </a:r>
            <a:r>
              <a:rPr dirty="0"/>
              <a:t> </a:t>
            </a:r>
            <a:r>
              <a:rPr dirty="0" err="1"/>
              <a:t>للموجودات</a:t>
            </a:r>
            <a:r>
              <a:rPr dirty="0"/>
              <a:t> </a:t>
            </a:r>
            <a:r>
              <a:rPr dirty="0" err="1"/>
              <a:t>أو</a:t>
            </a:r>
            <a:r>
              <a:rPr dirty="0"/>
              <a:t> </a:t>
            </a:r>
            <a:r>
              <a:rPr dirty="0" err="1"/>
              <a:t>تكبد</a:t>
            </a:r>
            <a:r>
              <a:rPr dirty="0"/>
              <a:t> </a:t>
            </a:r>
            <a:r>
              <a:rPr dirty="0" err="1"/>
              <a:t>التزامات</a:t>
            </a:r>
            <a:r>
              <a:rPr dirty="0"/>
              <a:t> </a:t>
            </a:r>
            <a:r>
              <a:rPr dirty="0" err="1"/>
              <a:t>ينتج</a:t>
            </a:r>
            <a:r>
              <a:rPr dirty="0"/>
              <a:t> </a:t>
            </a:r>
            <a:r>
              <a:rPr dirty="0" err="1"/>
              <a:t>عنها</a:t>
            </a:r>
            <a:r>
              <a:rPr dirty="0"/>
              <a:t> </a:t>
            </a:r>
            <a:r>
              <a:rPr dirty="0" err="1"/>
              <a:t>انخفاض</a:t>
            </a:r>
            <a:r>
              <a:rPr dirty="0"/>
              <a:t> </a:t>
            </a:r>
            <a:r>
              <a:rPr dirty="0" err="1"/>
              <a:t>في</a:t>
            </a:r>
            <a:r>
              <a:rPr dirty="0"/>
              <a:t> </a:t>
            </a:r>
            <a:r>
              <a:rPr dirty="0" err="1"/>
              <a:t>حقوق</a:t>
            </a:r>
            <a:r>
              <a:rPr dirty="0"/>
              <a:t> </a:t>
            </a:r>
            <a:r>
              <a:rPr dirty="0" err="1"/>
              <a:t>الملكية</a:t>
            </a:r>
            <a:r>
              <a:rPr dirty="0"/>
              <a:t> ، </a:t>
            </a:r>
            <a:r>
              <a:rPr lang="ar-JO" dirty="0" smtClean="0"/>
              <a:t>ولا يدخل ضمن المصاريف المبالغ المدفوعة كتوزيعات ارباح للمساهمين او المسحوبات الشخصية من قبل المالكين. </a:t>
            </a:r>
            <a:endParaRPr dirty="0"/>
          </a:p>
        </p:txBody>
      </p:sp>
      <p:sp>
        <p:nvSpPr>
          <p:cNvPr id="3" name="مستطيل 2"/>
          <p:cNvSpPr/>
          <p:nvPr/>
        </p:nvSpPr>
        <p:spPr>
          <a:xfrm>
            <a:off x="381000" y="1172929"/>
            <a:ext cx="8382000" cy="479875"/>
          </a:xfrm>
          <a:prstGeom prst="rect">
            <a:avLst/>
          </a:prstGeom>
          <a:solidFill>
            <a:srgbClr val="CC0000"/>
          </a:solidFill>
          <a:ln>
            <a:noFill/>
          </a:ln>
        </p:spPr>
        <p:txBody>
          <a:bodyPr wrap="square" tIns="0" anchor="ctr"/>
          <a:lstStyle>
            <a:lvl1pPr lvl="0" rtl="0">
              <a:defRPr/>
            </a:lvl1pPr>
          </a:lstStyle>
          <a:p>
            <a:pPr lvl="0" rtl="0">
              <a:lnSpc>
                <a:spcPct val="125000"/>
              </a:lnSpc>
              <a:spcBef>
                <a:spcPts val="1200"/>
              </a:spcBef>
            </a:pPr>
            <a:r>
              <a:rPr lang="en-US" sz="2500" b="1">
                <a:solidFill>
                  <a:schemeClr val="bg1"/>
                </a:solidFill>
                <a:latin typeface="Liberation Sans"/>
              </a:rPr>
              <a:t>Elements of Financial Statements</a:t>
            </a:r>
          </a:p>
        </p:txBody>
      </p:sp>
      <p:sp>
        <p:nvSpPr>
          <p:cNvPr id="4" name="مستطيل: زوايا مستديرة 3"/>
          <p:cNvSpPr/>
          <p:nvPr/>
        </p:nvSpPr>
        <p:spPr>
          <a:xfrm>
            <a:off x="609600" y="1905000"/>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Asset</a:t>
            </a:r>
          </a:p>
        </p:txBody>
      </p:sp>
      <p:sp>
        <p:nvSpPr>
          <p:cNvPr id="5" name="رابط مستقيم 4"/>
          <p:cNvSpPr/>
          <p:nvPr/>
        </p:nvSpPr>
        <p:spPr>
          <a:xfrm>
            <a:off x="381000" y="1066800"/>
            <a:ext cx="8382000" cy="0"/>
          </a:xfrm>
          <a:prstGeom prst="line">
            <a:avLst/>
          </a:prstGeom>
          <a:noFill/>
          <a:ln w="57150" cap="sq">
            <a:solidFill>
              <a:schemeClr val="tx1"/>
            </a:solidFill>
            <a:round/>
            <a:headEnd type="none" w="sm" len="sm"/>
            <a:tailEnd type="none" w="sm" len="sm"/>
          </a:ln>
        </p:spPr>
        <p:txBody>
          <a:bodyPr/>
          <a:lstStyle>
            <a:lvl1pPr lvl="0" rtl="0">
              <a:defRPr/>
            </a:lvl1pPr>
          </a:lstStyle>
          <a:p>
            <a:endParaRPr/>
          </a:p>
        </p:txBody>
      </p:sp>
      <p:sp>
        <p:nvSpPr>
          <p:cNvPr id="6" name="مستطيل: زوايا مستديرة 5"/>
          <p:cNvSpPr/>
          <p:nvPr/>
        </p:nvSpPr>
        <p:spPr>
          <a:xfrm>
            <a:off x="609600" y="28104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Liability</a:t>
            </a:r>
          </a:p>
        </p:txBody>
      </p:sp>
      <p:sp>
        <p:nvSpPr>
          <p:cNvPr id="7" name="مستطيل: زوايا مستديرة 6"/>
          <p:cNvSpPr/>
          <p:nvPr/>
        </p:nvSpPr>
        <p:spPr>
          <a:xfrm>
            <a:off x="609600" y="37248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Equity</a:t>
            </a:r>
          </a:p>
        </p:txBody>
      </p:sp>
      <p:sp>
        <p:nvSpPr>
          <p:cNvPr id="8" name="مستطيل: زوايا مستديرة 7"/>
          <p:cNvSpPr/>
          <p:nvPr/>
        </p:nvSpPr>
        <p:spPr>
          <a:xfrm>
            <a:off x="609600" y="46392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en-US" sz="2300" b="1">
                <a:effectLst>
                  <a:outerShdw blurRad="38100" dist="38100" dir="2700000" algn="tl">
                    <a:srgbClr val="000000">
                      <a:alpha val="43137"/>
                    </a:srgbClr>
                  </a:outerShdw>
                </a:effectLst>
                <a:latin typeface="Liberation Sans"/>
              </a:rPr>
              <a:t>Income</a:t>
            </a:r>
          </a:p>
        </p:txBody>
      </p:sp>
      <p:sp>
        <p:nvSpPr>
          <p:cNvPr id="9" name="سهم: لليمين 8"/>
          <p:cNvSpPr/>
          <p:nvPr/>
        </p:nvSpPr>
        <p:spPr>
          <a:xfrm>
            <a:off x="2866030" y="5620832"/>
            <a:ext cx="533400" cy="533400"/>
          </a:xfrm>
          <a:prstGeom prst="rightArrow">
            <a:avLst/>
          </a:prstGeom>
          <a:solidFill>
            <a:srgbClr val="004D86"/>
          </a:solidFill>
          <a:ln w="12700" cap="sq">
            <a:solidFill>
              <a:schemeClr val="tx1"/>
            </a:solidFill>
            <a:round/>
            <a:headEnd type="none" w="sm" len="sm"/>
            <a:tailEnd type="none" w="sm" len="sm"/>
          </a:ln>
        </p:spPr>
        <p:txBody>
          <a:bodyPr wrap="square" lIns="91440" tIns="45720" rIns="91440" bIns="45720" anchor="t"/>
          <a:lstStyle>
            <a:lvl1pPr lvl="0" rtl="0">
              <a:defRPr/>
            </a:lvl1pPr>
          </a:lstStyle>
          <a:p>
            <a:endParaRPr/>
          </a:p>
        </p:txBody>
      </p:sp>
      <p:sp>
        <p:nvSpPr>
          <p:cNvPr id="10" name="مستطيل: زوايا مستديرة 9"/>
          <p:cNvSpPr/>
          <p:nvPr/>
        </p:nvSpPr>
        <p:spPr>
          <a:xfrm>
            <a:off x="609600" y="5553616"/>
            <a:ext cx="2286000" cy="685800"/>
          </a:xfrm>
          <a:prstGeom prst="roundRect">
            <a:avLst>
              <a:gd name="adj" fmla="val 10000"/>
            </a:avLst>
          </a:prstGeom>
          <a:solidFill>
            <a:srgbClr val="004D86"/>
          </a:solidFill>
          <a:ln w="25400" cap="flat">
            <a:solidFill>
              <a:schemeClr val="tx1"/>
            </a:solidFill>
          </a:ln>
        </p:spPr>
        <p:txBody>
          <a:bodyPr tIns="0" anchor="ctr"/>
          <a:lstStyle>
            <a:lvl1pPr lvl="0" rtl="0">
              <a:defRPr/>
            </a:lvl1pPr>
          </a:lstStyle>
          <a:p>
            <a:pPr lvl="0" rtl="0"/>
            <a:r>
              <a:rPr lang="ar" sz="2300" b="1">
                <a:effectLst>
                  <a:outerShdw blurRad="38100" dist="38100" dir="2700000" algn="tl">
                    <a:srgbClr val="000000">
                      <a:alpha val="43137"/>
                    </a:srgbClr>
                  </a:outerShdw>
                </a:effectLst>
              </a:rPr>
              <a:t>مصروفات</a:t>
            </a:r>
          </a:p>
        </p:txBody>
      </p:sp>
      <p:sp>
        <p:nvSpPr>
          <p:cNvPr id="12" name="مربع نص 11"/>
          <p:cNvSpPr txBox="1"/>
          <p:nvPr/>
        </p:nvSpPr>
        <p:spPr>
          <a:xfrm>
            <a:off x="533400" y="381000"/>
            <a:ext cx="8229600" cy="560388"/>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en-US" sz="3200">
                <a:solidFill>
                  <a:srgbClr val="CC0000"/>
                </a:solidFill>
              </a:rPr>
              <a:t>Basic Elements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1219200"/>
            <a:ext cx="8534400" cy="762000"/>
          </a:xfrm>
          <a:prstGeom prst="rect">
            <a:avLst/>
          </a:prstGeom>
          <a:noFill/>
          <a:ln>
            <a:noFill/>
          </a:ln>
        </p:spPr>
        <p:txBody>
          <a:bodyPr/>
          <a:lstStyle>
            <a:lvl1pPr lvl="0" rtl="0">
              <a:defRPr/>
            </a:lvl1pPr>
          </a:lstStyle>
          <a:p>
            <a:pPr lvl="0" rtl="0"/>
            <a:r>
              <a:rPr dirty="0" err="1"/>
              <a:t>التمرين</a:t>
            </a:r>
            <a:r>
              <a:rPr dirty="0"/>
              <a:t> 2-4: </a:t>
            </a:r>
            <a:r>
              <a:rPr lang="ar-JO" dirty="0" smtClean="0"/>
              <a:t>حدد </a:t>
            </a:r>
            <a:r>
              <a:rPr dirty="0" err="1" smtClean="0"/>
              <a:t>الخصائص</a:t>
            </a:r>
            <a:r>
              <a:rPr dirty="0" smtClean="0"/>
              <a:t> </a:t>
            </a:r>
            <a:r>
              <a:rPr lang="ar" dirty="0"/>
              <a:t>النوعية </a:t>
            </a:r>
            <a:r>
              <a:rPr dirty="0" err="1"/>
              <a:t>لاستخدامها</a:t>
            </a:r>
            <a:r>
              <a:rPr dirty="0"/>
              <a:t> </a:t>
            </a:r>
            <a:r>
              <a:rPr dirty="0" err="1"/>
              <a:t>في</a:t>
            </a:r>
            <a:r>
              <a:rPr dirty="0"/>
              <a:t> </a:t>
            </a:r>
            <a:r>
              <a:rPr dirty="0" err="1"/>
              <a:t>ضوء</a:t>
            </a:r>
            <a:r>
              <a:rPr dirty="0"/>
              <a:t> </a:t>
            </a:r>
            <a:r>
              <a:rPr dirty="0" err="1"/>
              <a:t>المعلومات</a:t>
            </a:r>
            <a:r>
              <a:rPr dirty="0"/>
              <a:t> </a:t>
            </a:r>
            <a:r>
              <a:rPr dirty="0" err="1"/>
              <a:t>المقدمة</a:t>
            </a:r>
            <a:endParaRPr dirty="0"/>
          </a:p>
        </p:txBody>
      </p:sp>
      <p:sp>
        <p:nvSpPr>
          <p:cNvPr id="3" name="مستطيل 2"/>
          <p:cNvSpPr/>
          <p:nvPr/>
        </p:nvSpPr>
        <p:spPr>
          <a:xfrm>
            <a:off x="320177" y="1981199"/>
            <a:ext cx="5105400" cy="4707557"/>
          </a:xfrm>
          <a:prstGeom prst="rect">
            <a:avLst/>
          </a:prstGeom>
          <a:noFill/>
          <a:ln>
            <a:noFill/>
          </a:ln>
        </p:spPr>
        <p:txBody>
          <a:bodyPr/>
          <a:lstStyle>
            <a:lvl1pPr marL="533400" lvl="0" indent="-533400" algn="l" rtl="0">
              <a:spcBef>
                <a:spcPct val="20000"/>
              </a:spcBef>
              <a:buClr>
                <a:schemeClr val="accent2"/>
              </a:buClr>
              <a:buSzPct val="75000"/>
              <a:buFont typeface="Wingdings"/>
              <a:buChar char="l"/>
              <a:defRPr sz="2800" b="1">
                <a:solidFill>
                  <a:schemeClr val="bg2"/>
                </a:solidFill>
                <a:effectLst>
                  <a:outerShdw blurRad="38100" dist="38100" dir="2700000" algn="tl">
                    <a:srgbClr val="000000">
                      <a:alpha val="43137"/>
                    </a:srgbClr>
                  </a:outerShdw>
                </a:effectLst>
                <a:latin typeface="Arial"/>
              </a:defRPr>
            </a:lvl1pPr>
          </a:lstStyle>
          <a:p>
            <a:pPr lvl="0" rtl="0"/>
            <a:r>
              <a:rPr sz="1800" b="0" dirty="0" err="1">
                <a:solidFill>
                  <a:schemeClr val="tx1"/>
                </a:solidFill>
              </a:rPr>
              <a:t>الخصائص</a:t>
            </a:r>
            <a:r>
              <a:rPr sz="1800" b="0" dirty="0">
                <a:solidFill>
                  <a:schemeClr val="tx1"/>
                </a:solidFill>
              </a:rPr>
              <a:t> </a:t>
            </a:r>
            <a:r>
              <a:rPr sz="1800" b="0" dirty="0" err="1">
                <a:solidFill>
                  <a:schemeClr val="tx1"/>
                </a:solidFill>
              </a:rPr>
              <a:t>النوعية</a:t>
            </a:r>
            <a:r>
              <a:rPr sz="1800" b="0" dirty="0">
                <a:solidFill>
                  <a:schemeClr val="tx1"/>
                </a:solidFill>
              </a:rPr>
              <a:t> </a:t>
            </a:r>
            <a:r>
              <a:rPr sz="1800" b="0" dirty="0" err="1">
                <a:solidFill>
                  <a:schemeClr val="tx1"/>
                </a:solidFill>
              </a:rPr>
              <a:t>التي</a:t>
            </a:r>
            <a:r>
              <a:rPr sz="1800" b="0" dirty="0">
                <a:solidFill>
                  <a:schemeClr val="tx1"/>
                </a:solidFill>
              </a:rPr>
              <a:t> </a:t>
            </a:r>
            <a:r>
              <a:rPr sz="1800" b="0" dirty="0" err="1">
                <a:solidFill>
                  <a:schemeClr val="tx1"/>
                </a:solidFill>
              </a:rPr>
              <a:t>يتم</a:t>
            </a:r>
            <a:r>
              <a:rPr sz="1800" b="0" dirty="0">
                <a:solidFill>
                  <a:schemeClr val="tx1"/>
                </a:solidFill>
              </a:rPr>
              <a:t> </a:t>
            </a:r>
            <a:r>
              <a:rPr sz="1800" b="0" dirty="0" err="1">
                <a:solidFill>
                  <a:schemeClr val="tx1"/>
                </a:solidFill>
              </a:rPr>
              <a:t>عرضها</a:t>
            </a:r>
            <a:r>
              <a:rPr sz="1800" b="0" dirty="0">
                <a:solidFill>
                  <a:schemeClr val="tx1"/>
                </a:solidFill>
              </a:rPr>
              <a:t> </a:t>
            </a:r>
            <a:r>
              <a:rPr sz="1800" b="0" dirty="0" err="1">
                <a:solidFill>
                  <a:schemeClr val="tx1"/>
                </a:solidFill>
              </a:rPr>
              <a:t>عندما</a:t>
            </a:r>
            <a:r>
              <a:rPr sz="1800" b="0" dirty="0">
                <a:solidFill>
                  <a:schemeClr val="tx1"/>
                </a:solidFill>
              </a:rPr>
              <a:t> </a:t>
            </a:r>
            <a:r>
              <a:rPr sz="1800" b="0" dirty="0" err="1">
                <a:solidFill>
                  <a:schemeClr val="tx1"/>
                </a:solidFill>
              </a:rPr>
              <a:t>تستخدم</a:t>
            </a:r>
            <a:r>
              <a:rPr sz="1800" b="0" dirty="0">
                <a:solidFill>
                  <a:schemeClr val="tx1"/>
                </a:solidFill>
              </a:rPr>
              <a:t> </a:t>
            </a:r>
            <a:r>
              <a:rPr sz="1800" b="0" dirty="0" err="1">
                <a:solidFill>
                  <a:schemeClr val="tx1"/>
                </a:solidFill>
              </a:rPr>
              <a:t>الشركات</a:t>
            </a:r>
            <a:r>
              <a:rPr sz="1800" b="0" dirty="0">
                <a:solidFill>
                  <a:schemeClr val="tx1"/>
                </a:solidFill>
              </a:rPr>
              <a:t> </a:t>
            </a:r>
            <a:r>
              <a:rPr sz="1800" b="0" dirty="0" err="1">
                <a:solidFill>
                  <a:schemeClr val="tx1"/>
                </a:solidFill>
              </a:rPr>
              <a:t>في</a:t>
            </a:r>
            <a:r>
              <a:rPr sz="1800" b="0" dirty="0">
                <a:solidFill>
                  <a:schemeClr val="tx1"/>
                </a:solidFill>
              </a:rPr>
              <a:t> </a:t>
            </a:r>
            <a:r>
              <a:rPr sz="1800" b="0" dirty="0" err="1">
                <a:solidFill>
                  <a:schemeClr val="tx1"/>
                </a:solidFill>
              </a:rPr>
              <a:t>نفس</a:t>
            </a:r>
            <a:r>
              <a:rPr sz="1800" b="0" dirty="0">
                <a:solidFill>
                  <a:schemeClr val="tx1"/>
                </a:solidFill>
              </a:rPr>
              <a:t> </a:t>
            </a:r>
            <a:r>
              <a:rPr sz="1800" b="0" dirty="0" err="1">
                <a:solidFill>
                  <a:schemeClr val="tx1"/>
                </a:solidFill>
              </a:rPr>
              <a:t>الصناعة</a:t>
            </a:r>
            <a:r>
              <a:rPr sz="1800" b="0" dirty="0">
                <a:solidFill>
                  <a:schemeClr val="tx1"/>
                </a:solidFill>
              </a:rPr>
              <a:t> </a:t>
            </a:r>
            <a:r>
              <a:rPr sz="1800" b="0" dirty="0" err="1">
                <a:solidFill>
                  <a:schemeClr val="tx1"/>
                </a:solidFill>
              </a:rPr>
              <a:t>نفس</a:t>
            </a:r>
            <a:r>
              <a:rPr sz="1800" b="0" dirty="0">
                <a:solidFill>
                  <a:schemeClr val="tx1"/>
                </a:solidFill>
              </a:rPr>
              <a:t> </a:t>
            </a:r>
            <a:r>
              <a:rPr sz="1800" b="0" dirty="0" err="1">
                <a:solidFill>
                  <a:schemeClr val="tx1"/>
                </a:solidFill>
              </a:rPr>
              <a:t>المبادئ</a:t>
            </a:r>
            <a:r>
              <a:rPr sz="1800" b="0" dirty="0">
                <a:solidFill>
                  <a:schemeClr val="tx1"/>
                </a:solidFill>
              </a:rPr>
              <a:t> </a:t>
            </a:r>
            <a:r>
              <a:rPr sz="1800" b="0" dirty="0" err="1">
                <a:solidFill>
                  <a:schemeClr val="tx1"/>
                </a:solidFill>
              </a:rPr>
              <a:t>المحاسبية</a:t>
            </a:r>
            <a:r>
              <a:rPr lang="en-US" sz="1800" b="0" dirty="0">
                <a:solidFill>
                  <a:schemeClr val="tx1"/>
                </a:solidFill>
                <a:latin typeface="Liberation Sans"/>
              </a:rPr>
              <a:t>.</a:t>
            </a:r>
          </a:p>
          <a:p>
            <a:pPr lvl="0" rtl="0"/>
            <a:endParaRPr lang="en-US" sz="1800" b="0" dirty="0">
              <a:solidFill>
                <a:schemeClr val="tx1"/>
              </a:solidFill>
              <a:latin typeface="Liberation Sans"/>
            </a:endParaRPr>
          </a:p>
          <a:p>
            <a:pPr lvl="0" rtl="0"/>
            <a:r>
              <a:rPr lang="ar" sz="1800" b="0" dirty="0">
                <a:solidFill>
                  <a:schemeClr val="tx1"/>
                </a:solidFill>
              </a:rPr>
              <a:t>جودة</a:t>
            </a:r>
            <a:r>
              <a:rPr lang="ar" sz="1800" b="0" dirty="0">
                <a:solidFill>
                  <a:schemeClr val="tx1"/>
                </a:solidFill>
                <a:latin typeface="Liberation Sans"/>
              </a:rPr>
              <a:t> </a:t>
            </a:r>
            <a:r>
              <a:rPr lang="ar" sz="1800" b="0" dirty="0">
                <a:solidFill>
                  <a:schemeClr val="tx1"/>
                </a:solidFill>
              </a:rPr>
              <a:t>المعلومات</a:t>
            </a:r>
            <a:r>
              <a:rPr lang="ar" sz="1800" b="0" dirty="0">
                <a:solidFill>
                  <a:schemeClr val="tx1"/>
                </a:solidFill>
                <a:latin typeface="Liberation Sans"/>
              </a:rPr>
              <a:t> </a:t>
            </a:r>
            <a:r>
              <a:rPr lang="ar" sz="1800" b="0" dirty="0">
                <a:solidFill>
                  <a:schemeClr val="tx1"/>
                </a:solidFill>
              </a:rPr>
              <a:t>التي</a:t>
            </a:r>
            <a:r>
              <a:rPr lang="ar" sz="1800" b="0" dirty="0">
                <a:solidFill>
                  <a:schemeClr val="tx1"/>
                </a:solidFill>
                <a:latin typeface="Liberation Sans"/>
              </a:rPr>
              <a:t> </a:t>
            </a:r>
            <a:r>
              <a:rPr lang="ar" sz="1800" b="0" dirty="0">
                <a:solidFill>
                  <a:schemeClr val="tx1"/>
                </a:solidFill>
              </a:rPr>
              <a:t>تؤكد</a:t>
            </a:r>
            <a:r>
              <a:rPr lang="ar" sz="1800" b="0" dirty="0">
                <a:solidFill>
                  <a:schemeClr val="tx1"/>
                </a:solidFill>
                <a:latin typeface="Liberation Sans"/>
              </a:rPr>
              <a:t> </a:t>
            </a:r>
            <a:r>
              <a:rPr lang="ar" sz="1800" b="0" dirty="0">
                <a:solidFill>
                  <a:schemeClr val="tx1"/>
                </a:solidFill>
              </a:rPr>
              <a:t>توقعات</a:t>
            </a:r>
            <a:r>
              <a:rPr lang="ar" sz="1800" b="0" dirty="0">
                <a:solidFill>
                  <a:schemeClr val="tx1"/>
                </a:solidFill>
                <a:latin typeface="Liberation Sans"/>
              </a:rPr>
              <a:t> </a:t>
            </a:r>
            <a:r>
              <a:rPr lang="ar" sz="1800" b="0" dirty="0">
                <a:solidFill>
                  <a:schemeClr val="tx1"/>
                </a:solidFill>
              </a:rPr>
              <a:t>المستخدمين</a:t>
            </a:r>
            <a:r>
              <a:rPr lang="ar" sz="1800" b="0" dirty="0">
                <a:solidFill>
                  <a:schemeClr val="tx1"/>
                </a:solidFill>
                <a:latin typeface="Liberation Sans"/>
              </a:rPr>
              <a:t> </a:t>
            </a:r>
            <a:r>
              <a:rPr lang="ar" sz="1800" b="0" dirty="0">
                <a:solidFill>
                  <a:schemeClr val="tx1"/>
                </a:solidFill>
              </a:rPr>
              <a:t>في</a:t>
            </a:r>
            <a:r>
              <a:rPr lang="ar" sz="1800" b="0" dirty="0">
                <a:solidFill>
                  <a:schemeClr val="tx1"/>
                </a:solidFill>
                <a:latin typeface="Liberation Sans"/>
              </a:rPr>
              <a:t> </a:t>
            </a:r>
            <a:r>
              <a:rPr lang="ar" sz="1800" b="0" dirty="0">
                <a:solidFill>
                  <a:schemeClr val="tx1"/>
                </a:solidFill>
              </a:rPr>
              <a:t>وقت</a:t>
            </a:r>
            <a:r>
              <a:rPr lang="ar" sz="1800" b="0" dirty="0">
                <a:solidFill>
                  <a:schemeClr val="tx1"/>
                </a:solidFill>
                <a:latin typeface="Liberation Sans"/>
              </a:rPr>
              <a:t> </a:t>
            </a:r>
            <a:r>
              <a:rPr lang="ar" sz="1800" b="0" dirty="0">
                <a:solidFill>
                  <a:schemeClr val="tx1"/>
                </a:solidFill>
              </a:rPr>
              <a:t>سابق</a:t>
            </a:r>
            <a:r>
              <a:rPr lang="ar" sz="1800" b="0" dirty="0">
                <a:solidFill>
                  <a:schemeClr val="tx1"/>
                </a:solidFill>
                <a:latin typeface="Liberation Sans"/>
              </a:rPr>
              <a:t>.</a:t>
            </a:r>
          </a:p>
          <a:p>
            <a:pPr lvl="0" rtl="0"/>
            <a:endParaRPr lang="ar" sz="1800" b="0" dirty="0">
              <a:solidFill>
                <a:schemeClr val="tx1"/>
              </a:solidFill>
              <a:latin typeface="Liberation Sans"/>
            </a:endParaRPr>
          </a:p>
          <a:p>
            <a:pPr lvl="0" rtl="0"/>
            <a:endParaRPr lang="ar" sz="1800" b="0" dirty="0">
              <a:solidFill>
                <a:schemeClr val="tx1"/>
              </a:solidFill>
              <a:latin typeface="Liberation Sans"/>
            </a:endParaRPr>
          </a:p>
          <a:p>
            <a:pPr lvl="0" rtl="0"/>
            <a:r>
              <a:rPr lang="ar" sz="1800" b="0" dirty="0">
                <a:solidFill>
                  <a:schemeClr val="tx1"/>
                </a:solidFill>
              </a:rPr>
              <a:t>حتمية</a:t>
            </a:r>
            <a:r>
              <a:rPr lang="ar" sz="1800" b="0" dirty="0">
                <a:solidFill>
                  <a:schemeClr val="tx1"/>
                </a:solidFill>
                <a:latin typeface="Liberation Sans"/>
              </a:rPr>
              <a:t> </a:t>
            </a:r>
            <a:r>
              <a:rPr lang="ar" sz="1800" b="0" dirty="0">
                <a:solidFill>
                  <a:schemeClr val="tx1"/>
                </a:solidFill>
              </a:rPr>
              <a:t>لتقديم</a:t>
            </a:r>
            <a:r>
              <a:rPr lang="ar" sz="1800" b="0" dirty="0">
                <a:solidFill>
                  <a:schemeClr val="tx1"/>
                </a:solidFill>
                <a:latin typeface="Liberation Sans"/>
              </a:rPr>
              <a:t> </a:t>
            </a:r>
            <a:r>
              <a:rPr lang="ar" sz="1800" b="0" dirty="0">
                <a:solidFill>
                  <a:schemeClr val="tx1"/>
                </a:solidFill>
              </a:rPr>
              <a:t>مقارنات</a:t>
            </a:r>
            <a:r>
              <a:rPr lang="ar" sz="1800" b="0" dirty="0">
                <a:solidFill>
                  <a:schemeClr val="tx1"/>
                </a:solidFill>
                <a:latin typeface="Liberation Sans"/>
              </a:rPr>
              <a:t> </a:t>
            </a:r>
            <a:r>
              <a:rPr lang="ar" sz="1800" b="0" dirty="0">
                <a:solidFill>
                  <a:schemeClr val="tx1"/>
                </a:solidFill>
              </a:rPr>
              <a:t>شركة</a:t>
            </a:r>
            <a:r>
              <a:rPr lang="ar" sz="1800" b="0" dirty="0">
                <a:solidFill>
                  <a:schemeClr val="tx1"/>
                </a:solidFill>
                <a:latin typeface="Liberation Sans"/>
              </a:rPr>
              <a:t> </a:t>
            </a:r>
            <a:r>
              <a:rPr lang="ar" sz="1800" b="0" dirty="0">
                <a:solidFill>
                  <a:schemeClr val="tx1"/>
                </a:solidFill>
              </a:rPr>
              <a:t>من</a:t>
            </a:r>
            <a:r>
              <a:rPr lang="ar" sz="1800" b="0" dirty="0">
                <a:solidFill>
                  <a:schemeClr val="tx1"/>
                </a:solidFill>
                <a:latin typeface="Liberation Sans"/>
              </a:rPr>
              <a:t> </a:t>
            </a:r>
            <a:r>
              <a:rPr lang="ar" sz="1800" b="0" dirty="0">
                <a:solidFill>
                  <a:schemeClr val="tx1"/>
                </a:solidFill>
              </a:rPr>
              <a:t>فترة</a:t>
            </a:r>
            <a:r>
              <a:rPr lang="ar" sz="1800" b="0" dirty="0">
                <a:solidFill>
                  <a:schemeClr val="tx1"/>
                </a:solidFill>
                <a:latin typeface="Liberation Sans"/>
              </a:rPr>
              <a:t> </a:t>
            </a:r>
            <a:r>
              <a:rPr lang="ar" sz="1800" b="0" dirty="0">
                <a:solidFill>
                  <a:schemeClr val="tx1"/>
                </a:solidFill>
              </a:rPr>
              <a:t>إلى</a:t>
            </a:r>
            <a:r>
              <a:rPr lang="ar" sz="1800" b="0" dirty="0">
                <a:solidFill>
                  <a:schemeClr val="tx1"/>
                </a:solidFill>
                <a:latin typeface="Liberation Sans"/>
              </a:rPr>
              <a:t> </a:t>
            </a:r>
            <a:r>
              <a:rPr lang="ar" sz="1800" b="0" dirty="0" smtClean="0">
                <a:solidFill>
                  <a:schemeClr val="tx1"/>
                </a:solidFill>
              </a:rPr>
              <a:t>فترة</a:t>
            </a:r>
            <a:endParaRPr lang="ar" sz="1800" b="0" dirty="0">
              <a:solidFill>
                <a:schemeClr val="tx1"/>
              </a:solidFill>
              <a:latin typeface="Liberation Sans"/>
            </a:endParaRPr>
          </a:p>
          <a:p>
            <a:pPr lvl="0" rtl="0"/>
            <a:endParaRPr lang="ar" sz="1800" b="0" dirty="0">
              <a:solidFill>
                <a:schemeClr val="tx1"/>
              </a:solidFill>
              <a:latin typeface="Liberation Sans"/>
            </a:endParaRPr>
          </a:p>
          <a:p>
            <a:pPr lvl="0" rtl="0"/>
            <a:r>
              <a:rPr sz="1800" b="0" dirty="0" err="1">
                <a:solidFill>
                  <a:schemeClr val="tx1"/>
                </a:solidFill>
              </a:rPr>
              <a:t>يتجاهل</a:t>
            </a:r>
            <a:r>
              <a:rPr sz="1800" b="0" dirty="0">
                <a:solidFill>
                  <a:schemeClr val="tx1"/>
                </a:solidFill>
              </a:rPr>
              <a:t> </a:t>
            </a:r>
            <a:r>
              <a:rPr sz="1800" b="0" dirty="0" err="1">
                <a:solidFill>
                  <a:schemeClr val="tx1"/>
                </a:solidFill>
              </a:rPr>
              <a:t>العواقب</a:t>
            </a:r>
            <a:r>
              <a:rPr sz="1800" b="0" dirty="0">
                <a:solidFill>
                  <a:schemeClr val="tx1"/>
                </a:solidFill>
              </a:rPr>
              <a:t> </a:t>
            </a:r>
            <a:r>
              <a:rPr sz="1800" b="0" dirty="0" err="1">
                <a:solidFill>
                  <a:schemeClr val="tx1"/>
                </a:solidFill>
              </a:rPr>
              <a:t>الاقتصادية</a:t>
            </a:r>
            <a:r>
              <a:rPr sz="1800" b="0" dirty="0">
                <a:solidFill>
                  <a:schemeClr val="tx1"/>
                </a:solidFill>
              </a:rPr>
              <a:t> </a:t>
            </a:r>
            <a:r>
              <a:rPr sz="1800" b="0" dirty="0" err="1">
                <a:solidFill>
                  <a:schemeClr val="tx1"/>
                </a:solidFill>
              </a:rPr>
              <a:t>لمعيار</a:t>
            </a:r>
            <a:r>
              <a:rPr sz="1800" b="0" dirty="0">
                <a:solidFill>
                  <a:schemeClr val="tx1"/>
                </a:solidFill>
              </a:rPr>
              <a:t> </a:t>
            </a:r>
            <a:r>
              <a:rPr sz="1800" b="0" dirty="0" err="1">
                <a:solidFill>
                  <a:schemeClr val="tx1"/>
                </a:solidFill>
              </a:rPr>
              <a:t>أو</a:t>
            </a:r>
            <a:r>
              <a:rPr sz="1800" b="0" dirty="0">
                <a:solidFill>
                  <a:schemeClr val="tx1"/>
                </a:solidFill>
              </a:rPr>
              <a:t> </a:t>
            </a:r>
            <a:r>
              <a:rPr sz="1800" b="0" dirty="0" err="1">
                <a:solidFill>
                  <a:schemeClr val="tx1"/>
                </a:solidFill>
              </a:rPr>
              <a:t>قاعدة</a:t>
            </a:r>
            <a:r>
              <a:rPr sz="1800" dirty="0">
                <a:solidFill>
                  <a:schemeClr val="tx1"/>
                </a:solidFill>
              </a:rPr>
              <a:t>.</a:t>
            </a:r>
          </a:p>
        </p:txBody>
      </p:sp>
      <p:sp>
        <p:nvSpPr>
          <p:cNvPr id="4" name="مستطيل 3"/>
          <p:cNvSpPr/>
          <p:nvPr/>
        </p:nvSpPr>
        <p:spPr>
          <a:xfrm>
            <a:off x="5854522" y="1600200"/>
            <a:ext cx="2895600" cy="244624"/>
          </a:xfrm>
          <a:prstGeom prst="rect">
            <a:avLst/>
          </a:prstGeom>
          <a:noFill/>
          <a:ln>
            <a:noFill/>
          </a:ln>
        </p:spPr>
        <p:txBody>
          <a:bodyPr wrap="none" anchor="ctr"/>
          <a:lstStyle>
            <a:lvl1pPr lvl="0" rtl="0">
              <a:defRPr/>
            </a:lvl1pPr>
          </a:lstStyle>
          <a:p>
            <a:pPr lvl="0" algn="l" rtl="0"/>
            <a:r>
              <a:rPr lang="ar" sz="2200" b="1" dirty="0" smtClean="0">
                <a:solidFill>
                  <a:srgbClr val="CC0000"/>
                </a:solidFill>
              </a:rPr>
              <a:t>خصائص</a:t>
            </a:r>
            <a:r>
              <a:rPr lang="ar" sz="2200" b="1" dirty="0" smtClean="0">
                <a:solidFill>
                  <a:srgbClr val="CC0000"/>
                </a:solidFill>
                <a:latin typeface="Liberation Sans"/>
              </a:rPr>
              <a:t> </a:t>
            </a:r>
            <a:endParaRPr lang="ar" sz="2200" b="1" dirty="0">
              <a:solidFill>
                <a:srgbClr val="CC0000"/>
              </a:solidFill>
              <a:latin typeface="Liberation Sans"/>
            </a:endParaRPr>
          </a:p>
        </p:txBody>
      </p:sp>
      <p:sp>
        <p:nvSpPr>
          <p:cNvPr id="5" name="مستطيل 4"/>
          <p:cNvSpPr/>
          <p:nvPr/>
        </p:nvSpPr>
        <p:spPr>
          <a:xfrm>
            <a:off x="5871088" y="1844824"/>
            <a:ext cx="2204697" cy="4498432"/>
          </a:xfrm>
          <a:prstGeom prst="rect">
            <a:avLst/>
          </a:prstGeom>
          <a:noFill/>
          <a:ln>
            <a:noFill/>
          </a:ln>
        </p:spPr>
        <p:txBody>
          <a:bodyPr/>
          <a:lstStyle>
            <a:lvl1pPr lvl="0" algn="l" rtl="0">
              <a:spcBef>
                <a:spcPct val="20000"/>
              </a:spcBef>
              <a:buClr>
                <a:schemeClr val="accent2"/>
              </a:buClr>
              <a:buSzPct val="75000"/>
              <a:buFont typeface="Wingdings"/>
              <a:buChar char="l"/>
              <a:defRPr sz="2800" b="1">
                <a:solidFill>
                  <a:schemeClr val="bg2"/>
                </a:solidFill>
                <a:effectLst>
                  <a:outerShdw blurRad="38100" dist="38100" dir="2700000" algn="tl">
                    <a:srgbClr val="000000">
                      <a:alpha val="43137"/>
                    </a:srgbClr>
                  </a:outerShdw>
                </a:effectLst>
                <a:latin typeface="Arial"/>
              </a:defRPr>
            </a:lvl1pPr>
          </a:lstStyle>
          <a:p>
            <a:pPr lvl="0" rtl="0"/>
            <a:r>
              <a:rPr sz="1800" b="0" dirty="0" err="1"/>
              <a:t>ملاءمة</a:t>
            </a:r>
            <a:endParaRPr sz="1800" b="0" dirty="0"/>
          </a:p>
          <a:p>
            <a:pPr lvl="0" rtl="0"/>
            <a:r>
              <a:rPr sz="1800" b="0" dirty="0" err="1"/>
              <a:t>التمثيل</a:t>
            </a:r>
            <a:r>
              <a:rPr sz="1800" b="0" dirty="0"/>
              <a:t> </a:t>
            </a:r>
            <a:r>
              <a:rPr sz="1800" b="0" dirty="0" err="1"/>
              <a:t>الصادق</a:t>
            </a:r>
            <a:endParaRPr sz="1800" b="0" dirty="0"/>
          </a:p>
          <a:p>
            <a:pPr lvl="0" rtl="0"/>
            <a:r>
              <a:rPr sz="1800" b="0" dirty="0" err="1"/>
              <a:t>القيمة</a:t>
            </a:r>
            <a:r>
              <a:rPr sz="1800" b="0" dirty="0"/>
              <a:t> </a:t>
            </a:r>
            <a:r>
              <a:rPr sz="1800" b="0" dirty="0" err="1"/>
              <a:t>التنبؤية</a:t>
            </a:r>
            <a:endParaRPr sz="1800" b="0" dirty="0"/>
          </a:p>
          <a:p>
            <a:pPr lvl="0" rtl="0"/>
            <a:r>
              <a:rPr sz="1800" b="0" dirty="0" err="1"/>
              <a:t>قيمة</a:t>
            </a:r>
            <a:r>
              <a:rPr sz="1800" b="0" dirty="0"/>
              <a:t> </a:t>
            </a:r>
            <a:r>
              <a:rPr sz="1800" b="0" dirty="0" err="1"/>
              <a:t>تأكيدية</a:t>
            </a:r>
            <a:endParaRPr sz="1800" b="0" dirty="0"/>
          </a:p>
          <a:p>
            <a:pPr lvl="0" rtl="0"/>
            <a:r>
              <a:rPr sz="1800" b="0" dirty="0" err="1"/>
              <a:t>حياد</a:t>
            </a:r>
            <a:endParaRPr sz="1800" b="0" dirty="0"/>
          </a:p>
          <a:p>
            <a:pPr lvl="0" rtl="0"/>
            <a:r>
              <a:rPr sz="1800" b="0" dirty="0" err="1"/>
              <a:t>النسبية</a:t>
            </a:r>
            <a:endParaRPr sz="1800" b="0" dirty="0"/>
          </a:p>
          <a:p>
            <a:pPr lvl="0" rtl="0"/>
            <a:r>
              <a:rPr sz="1800" b="0" dirty="0" err="1"/>
              <a:t>توقيت</a:t>
            </a:r>
            <a:endParaRPr sz="1800" b="0" dirty="0"/>
          </a:p>
          <a:p>
            <a:pPr lvl="0" rtl="0"/>
            <a:r>
              <a:rPr sz="1800" b="0" dirty="0" err="1"/>
              <a:t>التحقق</a:t>
            </a:r>
            <a:endParaRPr sz="1800" b="0" dirty="0"/>
          </a:p>
          <a:p>
            <a:pPr lvl="0" rtl="0"/>
            <a:r>
              <a:rPr sz="1800" b="0" dirty="0" err="1"/>
              <a:t>القابلية</a:t>
            </a:r>
            <a:r>
              <a:rPr sz="1800" b="0" dirty="0"/>
              <a:t> </a:t>
            </a:r>
            <a:r>
              <a:rPr sz="1800" b="0" dirty="0" err="1"/>
              <a:t>للفهم</a:t>
            </a:r>
            <a:endParaRPr sz="1800" b="0" dirty="0"/>
          </a:p>
          <a:p>
            <a:pPr lvl="0" rtl="0"/>
            <a:r>
              <a:rPr sz="1800" b="0" dirty="0" err="1"/>
              <a:t>المقارنة</a:t>
            </a:r>
            <a:endParaRPr sz="1800" b="0" dirty="0"/>
          </a:p>
        </p:txBody>
      </p:sp>
      <p:sp>
        <p:nvSpPr>
          <p:cNvPr id="6" name="مربع نص 5"/>
          <p:cNvSpPr txBox="1"/>
          <p:nvPr/>
        </p:nvSpPr>
        <p:spPr>
          <a:xfrm>
            <a:off x="7848600" y="6369050"/>
            <a:ext cx="1143000" cy="336550"/>
          </a:xfrm>
          <a:prstGeom prst="rect">
            <a:avLst/>
          </a:prstGeom>
          <a:solidFill>
            <a:schemeClr val="bg1"/>
          </a:solidFill>
          <a:ln>
            <a:noFill/>
          </a:ln>
        </p:spPr>
        <p:txBody>
          <a:bodyPr wrap="square"/>
          <a:lstStyle>
            <a:lvl1pPr marL="457200" lvl="0" indent="-457200" algn="l" rtl="0">
              <a:defRPr sz="2400">
                <a:solidFill>
                  <a:schemeClr val="tx1"/>
                </a:solidFill>
                <a:latin typeface="Times New Roman"/>
              </a:defRPr>
            </a:lvl1pPr>
          </a:lstStyle>
          <a:p>
            <a:pPr lvl="0" algn="r" rtl="0">
              <a:spcBef>
                <a:spcPct val="50000"/>
              </a:spcBef>
            </a:pPr>
            <a:r>
              <a:rPr lang="en-US" sz="1600" b="1" i="1">
                <a:solidFill>
                  <a:schemeClr val="bg2"/>
                </a:solidFill>
                <a:latin typeface="Liberation Sans"/>
              </a:rPr>
              <a:t>LO 2</a:t>
            </a:r>
          </a:p>
        </p:txBody>
      </p:sp>
      <p:sp>
        <p:nvSpPr>
          <p:cNvPr id="7" name="رابط مستقيم 6"/>
          <p:cNvSpPr/>
          <p:nvPr/>
        </p:nvSpPr>
        <p:spPr>
          <a:xfrm>
            <a:off x="381000" y="1066800"/>
            <a:ext cx="8382000" cy="0"/>
          </a:xfrm>
          <a:prstGeom prst="line">
            <a:avLst/>
          </a:prstGeom>
          <a:noFill/>
          <a:ln w="57150" cap="sq">
            <a:solidFill>
              <a:schemeClr val="tx1"/>
            </a:solidFill>
            <a:round/>
            <a:headEnd type="none" w="sm" len="sm"/>
            <a:tailEnd type="none" w="sm" len="sm"/>
          </a:ln>
        </p:spPr>
        <p:txBody>
          <a:bodyPr/>
          <a:lstStyle>
            <a:lvl1pPr lvl="0" rtl="0">
              <a:defRPr/>
            </a:lvl1pPr>
          </a:lstStyle>
          <a:p>
            <a:endParaRPr/>
          </a:p>
        </p:txBody>
      </p:sp>
      <p:sp>
        <p:nvSpPr>
          <p:cNvPr id="8" name="مربع نص 7"/>
          <p:cNvSpPr txBox="1"/>
          <p:nvPr/>
        </p:nvSpPr>
        <p:spPr>
          <a:xfrm>
            <a:off x="533400" y="381000"/>
            <a:ext cx="8229600" cy="560388"/>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en-US" sz="3200">
                <a:solidFill>
                  <a:srgbClr val="CC0000"/>
                </a:solidFill>
              </a:rPr>
              <a:t>Basic Elements</a:t>
            </a:r>
          </a:p>
        </p:txBody>
      </p:sp>
      <p:cxnSp>
        <p:nvCxnSpPr>
          <p:cNvPr id="14" name="Straight Arrow Connector 13"/>
          <p:cNvCxnSpPr/>
          <p:nvPr/>
        </p:nvCxnSpPr>
        <p:spPr bwMode="auto">
          <a:xfrm>
            <a:off x="4932040" y="2348880"/>
            <a:ext cx="1072053" cy="2664296"/>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4283968" y="4437112"/>
            <a:ext cx="1720125" cy="576064"/>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V="1">
            <a:off x="4139952" y="3356992"/>
            <a:ext cx="1864141" cy="1656184"/>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flipV="1">
            <a:off x="5072022" y="2996952"/>
            <a:ext cx="932071" cy="144016"/>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910545" y="1881948"/>
            <a:ext cx="2971800" cy="4105810"/>
          </a:xfrm>
          <a:prstGeom prst="rect">
            <a:avLst/>
          </a:prstGeom>
          <a:noFill/>
          <a:ln>
            <a:noFill/>
          </a:ln>
        </p:spPr>
        <p:txBody>
          <a:bodyPr/>
          <a:lstStyle>
            <a:lvl1pPr lvl="0" algn="l" rtl="0">
              <a:spcBef>
                <a:spcPct val="20000"/>
              </a:spcBef>
              <a:buClr>
                <a:schemeClr val="accent2"/>
              </a:buClr>
              <a:buSzPct val="75000"/>
              <a:buFont typeface="Wingdings"/>
              <a:buChar char="l"/>
              <a:defRPr sz="2800" b="1">
                <a:solidFill>
                  <a:schemeClr val="bg2"/>
                </a:solidFill>
                <a:effectLst>
                  <a:outerShdw blurRad="38100" dist="38100" dir="2700000" algn="tl">
                    <a:srgbClr val="000000">
                      <a:alpha val="43137"/>
                    </a:srgbClr>
                  </a:outerShdw>
                </a:effectLst>
                <a:latin typeface="Arial"/>
              </a:defRPr>
            </a:lvl1pPr>
          </a:lstStyle>
          <a:p>
            <a:pPr lvl="0" rtl="0"/>
            <a:r>
              <a:rPr sz="2400" b="0" dirty="0" err="1"/>
              <a:t>ملاءمة</a:t>
            </a:r>
            <a:endParaRPr sz="2400" b="0" dirty="0"/>
          </a:p>
          <a:p>
            <a:pPr lvl="0" rtl="0"/>
            <a:r>
              <a:rPr sz="2400" b="0" dirty="0" err="1"/>
              <a:t>التمثيل</a:t>
            </a:r>
            <a:r>
              <a:rPr sz="2400" b="0" dirty="0"/>
              <a:t> </a:t>
            </a:r>
            <a:r>
              <a:rPr sz="2400" b="0" dirty="0" err="1"/>
              <a:t>الصادق</a:t>
            </a:r>
            <a:endParaRPr sz="2400" b="0" dirty="0"/>
          </a:p>
          <a:p>
            <a:pPr lvl="0" rtl="0"/>
            <a:r>
              <a:rPr sz="2400" b="0" dirty="0" err="1"/>
              <a:t>القيمة</a:t>
            </a:r>
            <a:r>
              <a:rPr sz="2400" b="0" dirty="0"/>
              <a:t> </a:t>
            </a:r>
            <a:r>
              <a:rPr sz="2400" b="0" dirty="0" err="1"/>
              <a:t>التنبؤية</a:t>
            </a:r>
            <a:endParaRPr sz="2400" b="0" dirty="0"/>
          </a:p>
          <a:p>
            <a:pPr lvl="0" rtl="0"/>
            <a:r>
              <a:rPr sz="2400" b="0" dirty="0" err="1"/>
              <a:t>قيمة</a:t>
            </a:r>
            <a:r>
              <a:rPr sz="2400" b="0" dirty="0"/>
              <a:t> </a:t>
            </a:r>
            <a:r>
              <a:rPr sz="2400" b="0" dirty="0" err="1"/>
              <a:t>تأكيدية</a:t>
            </a:r>
            <a:endParaRPr sz="2400" b="0" dirty="0"/>
          </a:p>
          <a:p>
            <a:pPr lvl="0" rtl="0"/>
            <a:r>
              <a:rPr sz="2400" b="0" dirty="0" err="1"/>
              <a:t>حياد</a:t>
            </a:r>
            <a:endParaRPr sz="2400" b="0" dirty="0"/>
          </a:p>
          <a:p>
            <a:pPr lvl="0" rtl="0"/>
            <a:r>
              <a:rPr lang="ar-JO" sz="2400" b="0" dirty="0" smtClean="0"/>
              <a:t>الاهمية </a:t>
            </a:r>
            <a:r>
              <a:rPr sz="2400" b="0" dirty="0" err="1" smtClean="0"/>
              <a:t>النسبية</a:t>
            </a:r>
            <a:endParaRPr sz="2400" b="0" dirty="0"/>
          </a:p>
          <a:p>
            <a:pPr lvl="0" rtl="0"/>
            <a:r>
              <a:rPr sz="2400" b="0" dirty="0" err="1"/>
              <a:t>توقيت</a:t>
            </a:r>
            <a:endParaRPr sz="2400" b="0" dirty="0"/>
          </a:p>
          <a:p>
            <a:pPr lvl="0" rtl="0"/>
            <a:r>
              <a:rPr sz="2400" b="0" dirty="0" err="1"/>
              <a:t>التحقق</a:t>
            </a:r>
            <a:endParaRPr sz="2400" b="0" dirty="0"/>
          </a:p>
          <a:p>
            <a:pPr lvl="0" rtl="0"/>
            <a:r>
              <a:rPr sz="2400" b="0" dirty="0" err="1"/>
              <a:t>القابلية</a:t>
            </a:r>
            <a:r>
              <a:rPr sz="2400" b="0" dirty="0"/>
              <a:t> </a:t>
            </a:r>
            <a:r>
              <a:rPr sz="2400" b="0" dirty="0" err="1"/>
              <a:t>للفهم</a:t>
            </a:r>
            <a:endParaRPr sz="2400" b="0" dirty="0"/>
          </a:p>
          <a:p>
            <a:pPr lvl="0" rtl="0"/>
            <a:r>
              <a:rPr sz="2400" b="0" dirty="0" err="1"/>
              <a:t>المقارنة</a:t>
            </a:r>
            <a:endParaRPr sz="2400" b="0" dirty="0"/>
          </a:p>
        </p:txBody>
      </p:sp>
      <p:sp>
        <p:nvSpPr>
          <p:cNvPr id="3" name="مربع نص 2"/>
          <p:cNvSpPr txBox="1"/>
          <p:nvPr/>
        </p:nvSpPr>
        <p:spPr>
          <a:xfrm>
            <a:off x="7848600" y="6369050"/>
            <a:ext cx="1143000" cy="336550"/>
          </a:xfrm>
          <a:prstGeom prst="rect">
            <a:avLst/>
          </a:prstGeom>
          <a:solidFill>
            <a:schemeClr val="bg1"/>
          </a:solidFill>
          <a:ln>
            <a:noFill/>
          </a:ln>
        </p:spPr>
        <p:txBody>
          <a:bodyPr wrap="square"/>
          <a:lstStyle>
            <a:lvl1pPr marL="457200" lvl="0" indent="-457200" algn="l" rtl="0">
              <a:defRPr sz="2400">
                <a:solidFill>
                  <a:schemeClr val="tx1"/>
                </a:solidFill>
                <a:latin typeface="Times New Roman"/>
              </a:defRPr>
            </a:lvl1pPr>
          </a:lstStyle>
          <a:p>
            <a:pPr lvl="0" algn="r" rtl="0">
              <a:spcBef>
                <a:spcPct val="50000"/>
              </a:spcBef>
            </a:pPr>
            <a:r>
              <a:rPr lang="en-US" sz="1600" b="1" i="1">
                <a:solidFill>
                  <a:schemeClr val="bg2"/>
                </a:solidFill>
                <a:latin typeface="Liberation Sans"/>
              </a:rPr>
              <a:t>LO 2</a:t>
            </a:r>
          </a:p>
        </p:txBody>
      </p:sp>
      <p:sp>
        <p:nvSpPr>
          <p:cNvPr id="4" name="رابط مستقيم 3"/>
          <p:cNvSpPr/>
          <p:nvPr/>
        </p:nvSpPr>
        <p:spPr>
          <a:xfrm>
            <a:off x="381000" y="1066800"/>
            <a:ext cx="8382000" cy="0"/>
          </a:xfrm>
          <a:prstGeom prst="line">
            <a:avLst/>
          </a:prstGeom>
          <a:noFill/>
          <a:ln w="57150" cap="sq">
            <a:solidFill>
              <a:schemeClr val="tx1"/>
            </a:solidFill>
            <a:round/>
            <a:headEnd type="none" w="sm" len="sm"/>
            <a:tailEnd type="none" w="sm" len="sm"/>
          </a:ln>
        </p:spPr>
        <p:txBody>
          <a:bodyPr/>
          <a:lstStyle>
            <a:lvl1pPr lvl="0" rtl="0">
              <a:defRPr/>
            </a:lvl1pPr>
          </a:lstStyle>
          <a:p>
            <a:endParaRPr/>
          </a:p>
        </p:txBody>
      </p:sp>
      <p:sp>
        <p:nvSpPr>
          <p:cNvPr id="5" name="مربع نص 4"/>
          <p:cNvSpPr txBox="1"/>
          <p:nvPr/>
        </p:nvSpPr>
        <p:spPr>
          <a:xfrm>
            <a:off x="533400" y="381000"/>
            <a:ext cx="8229600" cy="560388"/>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en-US" sz="3200">
                <a:solidFill>
                  <a:srgbClr val="CC0000"/>
                </a:solidFill>
              </a:rPr>
              <a:t>Basic Elements</a:t>
            </a:r>
            <a:r>
              <a:t>العناصر </a:t>
            </a:r>
            <a:r>
              <a:rPr lang="ar"/>
              <a:t>الأساسية               </a:t>
            </a:r>
          </a:p>
        </p:txBody>
      </p:sp>
      <p:sp>
        <p:nvSpPr>
          <p:cNvPr id="6" name="مستطيل 5"/>
          <p:cNvSpPr/>
          <p:nvPr/>
        </p:nvSpPr>
        <p:spPr>
          <a:xfrm>
            <a:off x="457200" y="1151764"/>
            <a:ext cx="8534400" cy="448436"/>
          </a:xfrm>
          <a:prstGeom prst="rect">
            <a:avLst/>
          </a:prstGeom>
          <a:noFill/>
          <a:ln>
            <a:noFill/>
          </a:ln>
        </p:spPr>
        <p:txBody>
          <a:bodyPr/>
          <a:lstStyle>
            <a:lvl1pPr lvl="0" rtl="0">
              <a:defRPr/>
            </a:lvl1pPr>
          </a:lstStyle>
          <a:p>
            <a:pPr lvl="0" rtl="0"/>
            <a:r>
              <a:rPr dirty="0" err="1"/>
              <a:t>التمرين</a:t>
            </a:r>
            <a:r>
              <a:rPr dirty="0"/>
              <a:t> 2-4: </a:t>
            </a:r>
            <a:r>
              <a:rPr dirty="0" err="1"/>
              <a:t>تحديد</a:t>
            </a:r>
            <a:r>
              <a:rPr dirty="0"/>
              <a:t> </a:t>
            </a:r>
            <a:r>
              <a:rPr dirty="0" err="1"/>
              <a:t>الخصائص</a:t>
            </a:r>
            <a:r>
              <a:rPr dirty="0"/>
              <a:t> </a:t>
            </a:r>
            <a:r>
              <a:rPr lang="ar" dirty="0"/>
              <a:t>النوعية </a:t>
            </a:r>
            <a:r>
              <a:rPr dirty="0"/>
              <a:t> </a:t>
            </a:r>
            <a:r>
              <a:rPr dirty="0" err="1"/>
              <a:t>لاستخدامها</a:t>
            </a:r>
            <a:r>
              <a:rPr dirty="0"/>
              <a:t> </a:t>
            </a:r>
            <a:r>
              <a:rPr dirty="0" err="1"/>
              <a:t>في</a:t>
            </a:r>
            <a:r>
              <a:rPr dirty="0"/>
              <a:t> </a:t>
            </a:r>
            <a:r>
              <a:rPr dirty="0" err="1"/>
              <a:t>ضوء</a:t>
            </a:r>
            <a:r>
              <a:rPr dirty="0"/>
              <a:t> </a:t>
            </a:r>
            <a:r>
              <a:rPr dirty="0" err="1"/>
              <a:t>المعلومات</a:t>
            </a:r>
            <a:r>
              <a:rPr dirty="0"/>
              <a:t> </a:t>
            </a:r>
            <a:r>
              <a:rPr dirty="0" err="1"/>
              <a:t>المقدمة</a:t>
            </a:r>
            <a:endParaRPr dirty="0"/>
          </a:p>
        </p:txBody>
      </p:sp>
      <p:sp>
        <p:nvSpPr>
          <p:cNvPr id="7" name="مستطيل 6"/>
          <p:cNvSpPr/>
          <p:nvPr/>
        </p:nvSpPr>
        <p:spPr>
          <a:xfrm>
            <a:off x="5973522" y="1484784"/>
            <a:ext cx="2895599" cy="397163"/>
          </a:xfrm>
          <a:prstGeom prst="rect">
            <a:avLst/>
          </a:prstGeom>
          <a:noFill/>
          <a:ln>
            <a:noFill/>
          </a:ln>
        </p:spPr>
        <p:txBody>
          <a:bodyPr wrap="none" anchor="ctr"/>
          <a:lstStyle>
            <a:lvl1pPr lvl="0" rtl="0">
              <a:defRPr/>
            </a:lvl1pPr>
          </a:lstStyle>
          <a:p>
            <a:pPr lvl="0" algn="l" rtl="0"/>
            <a:r>
              <a:rPr lang="ar" sz="2200" b="1" dirty="0">
                <a:solidFill>
                  <a:srgbClr val="CC0000"/>
                </a:solidFill>
              </a:rPr>
              <a:t>خصائص</a:t>
            </a:r>
            <a:r>
              <a:rPr lang="ar" sz="2200" b="1" dirty="0">
                <a:solidFill>
                  <a:srgbClr val="CC0000"/>
                </a:solidFill>
                <a:latin typeface="Liberation Sans"/>
              </a:rPr>
              <a:t> </a:t>
            </a:r>
          </a:p>
        </p:txBody>
      </p:sp>
      <p:sp>
        <p:nvSpPr>
          <p:cNvPr id="9" name="مربع نص 8"/>
          <p:cNvSpPr txBox="1"/>
          <p:nvPr/>
        </p:nvSpPr>
        <p:spPr>
          <a:xfrm>
            <a:off x="333269" y="1881948"/>
            <a:ext cx="4217420" cy="4851179"/>
          </a:xfrm>
          <a:prstGeom prst="rect">
            <a:avLst/>
          </a:prstGeom>
        </p:spPr>
        <p:txBody>
          <a:bodyPr/>
          <a:lstStyle>
            <a:lvl1pPr lvl="0" indent="-171450" rtl="0">
              <a:defRPr/>
            </a:lvl1pPr>
          </a:lstStyle>
          <a:p>
            <a:pPr lvl="0" rtl="0"/>
            <a:r>
              <a:rPr lang="ar" dirty="0"/>
              <a:t>يتطلب درجة عالية من التوافق بين الأفراد على قياس معين.</a:t>
            </a:r>
          </a:p>
          <a:p>
            <a:pPr lvl="0" rtl="0"/>
            <a:endParaRPr lang="ar" dirty="0"/>
          </a:p>
          <a:p>
            <a:pPr lvl="0" rtl="0"/>
            <a:r>
              <a:rPr lang="ar" dirty="0"/>
              <a:t>القيمة التنبؤية هي أحد مكونات هذه النوعية الأساسية من المعلومات.</a:t>
            </a:r>
          </a:p>
          <a:p>
            <a:pPr lvl="0" rtl="0"/>
            <a:endParaRPr lang="ar" dirty="0"/>
          </a:p>
          <a:p>
            <a:pPr lvl="0" rtl="0"/>
            <a:r>
              <a:rPr lang="ar" dirty="0"/>
              <a:t>أربع خصائص نوعية تعزز كل من الملاءمة و المصداقيه.</a:t>
            </a:r>
          </a:p>
          <a:p>
            <a:pPr lvl="0" rtl="0"/>
            <a:endParaRPr lang="ar" dirty="0"/>
          </a:p>
          <a:p>
            <a:pPr lvl="0" rtl="0"/>
            <a:endParaRPr lang="ar" dirty="0"/>
          </a:p>
          <a:p>
            <a:pPr lvl="0" rtl="0"/>
            <a:r>
              <a:rPr lang="ar" dirty="0"/>
              <a:t> لا  يتم  الإبلاغ  عن  </a:t>
            </a:r>
            <a:r>
              <a:rPr lang="ar" dirty="0" smtClean="0"/>
              <a:t>عنصر</a:t>
            </a:r>
            <a:r>
              <a:rPr lang="ar-JO" dirty="0" smtClean="0"/>
              <a:t> وذلك</a:t>
            </a:r>
            <a:r>
              <a:rPr lang="ar" dirty="0" smtClean="0"/>
              <a:t>  لأن  </a:t>
            </a:r>
            <a:r>
              <a:rPr lang="ar" dirty="0"/>
              <a:t>تأثيره  على  الدخل </a:t>
            </a:r>
            <a:r>
              <a:rPr lang="ar" dirty="0" smtClean="0"/>
              <a:t>ل</a:t>
            </a:r>
            <a:r>
              <a:rPr lang="ar-JO" dirty="0" smtClean="0"/>
              <a:t>ا </a:t>
            </a:r>
            <a:r>
              <a:rPr lang="ar" dirty="0" smtClean="0"/>
              <a:t>يغير </a:t>
            </a:r>
            <a:r>
              <a:rPr lang="ar-JO" dirty="0" smtClean="0"/>
              <a:t>ال</a:t>
            </a:r>
            <a:r>
              <a:rPr lang="ar" dirty="0" smtClean="0"/>
              <a:t>قرا</a:t>
            </a:r>
            <a:r>
              <a:rPr lang="ar-JO" dirty="0" smtClean="0"/>
              <a:t>ر</a:t>
            </a:r>
            <a:r>
              <a:rPr lang="ar" dirty="0" smtClean="0"/>
              <a:t> </a:t>
            </a:r>
            <a:endParaRPr lang="ar" dirty="0"/>
          </a:p>
        </p:txBody>
      </p:sp>
      <p:cxnSp>
        <p:nvCxnSpPr>
          <p:cNvPr id="18" name="Straight Arrow Connector 17"/>
          <p:cNvCxnSpPr/>
          <p:nvPr/>
        </p:nvCxnSpPr>
        <p:spPr bwMode="auto">
          <a:xfrm>
            <a:off x="4425563" y="2204864"/>
            <a:ext cx="1700056" cy="2952328"/>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flipV="1">
            <a:off x="4067944" y="2204864"/>
            <a:ext cx="1961812" cy="904682"/>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V="1">
            <a:off x="4283968" y="4307537"/>
            <a:ext cx="1745788" cy="1330481"/>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4283968" y="4307537"/>
            <a:ext cx="1745788" cy="417607"/>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4283968" y="4307537"/>
            <a:ext cx="1745788" cy="849655"/>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a:off x="4283968" y="4307537"/>
            <a:ext cx="1745788" cy="1330481"/>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p:nvPr/>
        </p:nvCxnSpPr>
        <p:spPr bwMode="auto">
          <a:xfrm>
            <a:off x="4283968" y="4307537"/>
            <a:ext cx="1745788" cy="1680221"/>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848600" y="6369050"/>
            <a:ext cx="1143000" cy="336550"/>
          </a:xfrm>
          <a:prstGeom prst="rect">
            <a:avLst/>
          </a:prstGeom>
          <a:solidFill>
            <a:schemeClr val="bg1"/>
          </a:solidFill>
          <a:ln>
            <a:noFill/>
          </a:ln>
        </p:spPr>
        <p:txBody>
          <a:bodyPr wrap="square"/>
          <a:lstStyle>
            <a:lvl1pPr marL="457200" lvl="0" indent="-457200" algn="l" rtl="0">
              <a:defRPr sz="2400">
                <a:solidFill>
                  <a:schemeClr val="tx1"/>
                </a:solidFill>
                <a:latin typeface="Times New Roman"/>
              </a:defRPr>
            </a:lvl1pPr>
          </a:lstStyle>
          <a:p>
            <a:pPr lvl="0" algn="r" rtl="0">
              <a:spcBef>
                <a:spcPct val="50000"/>
              </a:spcBef>
            </a:pPr>
            <a:r>
              <a:rPr lang="en-US" sz="1600" b="1" i="1">
                <a:solidFill>
                  <a:schemeClr val="bg2"/>
                </a:solidFill>
                <a:latin typeface="Liberation Sans"/>
              </a:rPr>
              <a:t>LO 2</a:t>
            </a:r>
          </a:p>
        </p:txBody>
      </p:sp>
      <p:sp>
        <p:nvSpPr>
          <p:cNvPr id="3" name="رابط مستقيم 2"/>
          <p:cNvSpPr/>
          <p:nvPr/>
        </p:nvSpPr>
        <p:spPr>
          <a:xfrm>
            <a:off x="381000" y="1066800"/>
            <a:ext cx="8382000" cy="0"/>
          </a:xfrm>
          <a:prstGeom prst="line">
            <a:avLst/>
          </a:prstGeom>
          <a:noFill/>
          <a:ln w="57150" cap="sq">
            <a:solidFill>
              <a:schemeClr val="tx1"/>
            </a:solidFill>
            <a:round/>
            <a:headEnd type="none" w="sm" len="sm"/>
            <a:tailEnd type="none" w="sm" len="sm"/>
          </a:ln>
        </p:spPr>
        <p:txBody>
          <a:bodyPr/>
          <a:lstStyle>
            <a:lvl1pPr lvl="0" rtl="0">
              <a:defRPr/>
            </a:lvl1pPr>
          </a:lstStyle>
          <a:p>
            <a:endParaRPr/>
          </a:p>
        </p:txBody>
      </p:sp>
      <p:sp>
        <p:nvSpPr>
          <p:cNvPr id="4" name="مربع نص 3"/>
          <p:cNvSpPr txBox="1"/>
          <p:nvPr/>
        </p:nvSpPr>
        <p:spPr>
          <a:xfrm>
            <a:off x="533400" y="381000"/>
            <a:ext cx="8229600" cy="560388"/>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en-US" sz="3200">
                <a:solidFill>
                  <a:srgbClr val="CC0000"/>
                </a:solidFill>
              </a:rPr>
              <a:t>Basic Elements</a:t>
            </a:r>
          </a:p>
        </p:txBody>
      </p:sp>
      <p:sp>
        <p:nvSpPr>
          <p:cNvPr id="5" name="مستطيل 4"/>
          <p:cNvSpPr/>
          <p:nvPr/>
        </p:nvSpPr>
        <p:spPr>
          <a:xfrm>
            <a:off x="457200" y="1219200"/>
            <a:ext cx="8534400" cy="762000"/>
          </a:xfrm>
          <a:prstGeom prst="rect">
            <a:avLst/>
          </a:prstGeom>
          <a:noFill/>
          <a:ln>
            <a:noFill/>
          </a:ln>
        </p:spPr>
        <p:txBody>
          <a:bodyPr/>
          <a:lstStyle>
            <a:lvl1pPr lvl="0" rtl="0">
              <a:defRPr/>
            </a:lvl1pPr>
          </a:lstStyle>
          <a:p>
            <a:pPr lvl="0" algn="l" rtl="0">
              <a:spcBef>
                <a:spcPct val="50000"/>
              </a:spcBef>
            </a:pPr>
            <a:r>
              <a:rPr lang="en-US" sz="2200" b="1">
                <a:solidFill>
                  <a:srgbClr val="CC0000"/>
                </a:solidFill>
                <a:latin typeface="Liberation Sans"/>
              </a:rPr>
              <a:t>Exercise 2.4:</a:t>
            </a:r>
            <a:r>
              <a:rPr lang="en-US" sz="2200">
                <a:solidFill>
                  <a:srgbClr val="CC0000"/>
                </a:solidFill>
                <a:latin typeface="Liberation Sans"/>
              </a:rPr>
              <a:t>  </a:t>
            </a:r>
            <a:r>
              <a:rPr lang="en-US" sz="2200">
                <a:latin typeface="Liberation Sans"/>
              </a:rPr>
              <a:t>Identify the qualitative characteristic(s) to be used given the information provided.</a:t>
            </a:r>
          </a:p>
        </p:txBody>
      </p:sp>
      <p:sp>
        <p:nvSpPr>
          <p:cNvPr id="6" name="مستطيل 5"/>
          <p:cNvSpPr/>
          <p:nvPr/>
        </p:nvSpPr>
        <p:spPr>
          <a:xfrm>
            <a:off x="6339766" y="1600200"/>
            <a:ext cx="2895601" cy="460648"/>
          </a:xfrm>
          <a:prstGeom prst="rect">
            <a:avLst/>
          </a:prstGeom>
          <a:noFill/>
          <a:ln>
            <a:noFill/>
          </a:ln>
        </p:spPr>
        <p:txBody>
          <a:bodyPr wrap="none" anchor="ctr"/>
          <a:lstStyle>
            <a:lvl1pPr lvl="0" rtl="0">
              <a:defRPr/>
            </a:lvl1pPr>
          </a:lstStyle>
          <a:p>
            <a:pPr lvl="0" rtl="0"/>
            <a:r>
              <a:rPr lang="en-US" sz="2200" b="1" dirty="0">
                <a:solidFill>
                  <a:srgbClr val="CC0000"/>
                </a:solidFill>
                <a:latin typeface="Liberation Sans"/>
              </a:rPr>
              <a:t>Characteristics</a:t>
            </a:r>
          </a:p>
        </p:txBody>
      </p:sp>
      <p:sp>
        <p:nvSpPr>
          <p:cNvPr id="8" name="مربع نص 7"/>
          <p:cNvSpPr txBox="1"/>
          <p:nvPr/>
        </p:nvSpPr>
        <p:spPr>
          <a:xfrm>
            <a:off x="561183" y="2288166"/>
            <a:ext cx="3809999" cy="4572798"/>
          </a:xfrm>
          <a:prstGeom prst="rect">
            <a:avLst/>
          </a:prstGeom>
        </p:spPr>
        <p:txBody>
          <a:bodyPr/>
          <a:lstStyle>
            <a:lvl1pPr lvl="0" indent="-171450" rtl="0">
              <a:defRPr/>
            </a:lvl1pPr>
          </a:lstStyle>
          <a:p>
            <a:pPr lvl="0" rtl="0"/>
            <a:r>
              <a:rPr lang="ar"/>
              <a:t>الحياد هو المكون الرئيسي لهذه الجودة الأساسية للمعلومات المحاسبية.</a:t>
            </a:r>
          </a:p>
          <a:p>
            <a:pPr lvl="0" rtl="0"/>
            <a:endParaRPr lang="ar"/>
          </a:p>
          <a:p>
            <a:pPr lvl="0" rtl="0"/>
            <a:endParaRPr lang="ar"/>
          </a:p>
          <a:p>
            <a:pPr lvl="0" rtl="0"/>
            <a:endParaRPr lang="ar"/>
          </a:p>
          <a:p>
            <a:pPr lvl="0" rtl="0"/>
            <a:r>
              <a:rPr lang="ar"/>
              <a:t>اثنين من الصفات الأساسية التي تجعل   </a:t>
            </a:r>
          </a:p>
          <a:p>
            <a:pPr lvl="0" rtl="0"/>
            <a:r>
              <a:rPr lang="ar"/>
              <a:t>المعلومات المحاسبية مفيدة في صنع القرار.</a:t>
            </a:r>
          </a:p>
          <a:p>
            <a:pPr lvl="0" rtl="0"/>
            <a:endParaRPr lang="ar"/>
          </a:p>
          <a:p>
            <a:pPr lvl="0" rtl="0"/>
            <a:endParaRPr lang="ar"/>
          </a:p>
          <a:p>
            <a:pPr lvl="0" rtl="0"/>
            <a:endParaRPr lang="ar"/>
          </a:p>
          <a:p>
            <a:pPr lvl="0" rtl="0"/>
            <a:r>
              <a:rPr lang="ar"/>
              <a:t>إصدار التقارير المؤقتة هو مثال على ما يعزز المكون؟</a:t>
            </a:r>
          </a:p>
        </p:txBody>
      </p:sp>
      <p:sp>
        <p:nvSpPr>
          <p:cNvPr id="9" name="مربع نص 8"/>
          <p:cNvSpPr txBox="1"/>
          <p:nvPr/>
        </p:nvSpPr>
        <p:spPr>
          <a:xfrm>
            <a:off x="6216380" y="1990617"/>
            <a:ext cx="2522701" cy="5234842"/>
          </a:xfrm>
          <a:prstGeom prst="rect">
            <a:avLst/>
          </a:prstGeom>
        </p:spPr>
        <p:txBody>
          <a:bodyPr/>
          <a:lstStyle>
            <a:lvl1pPr lvl="0" indent="-171450" rtl="0">
              <a:defRPr/>
            </a:lvl1pPr>
          </a:lstStyle>
          <a:p>
            <a:pPr lvl="0" rtl="0"/>
            <a:r>
              <a:rPr lang="ar" sz="2800" b="0">
                <a:effectLst>
                  <a:outerShdw blurRad="38100" dist="38100" dir="2700000" algn="tl">
                    <a:srgbClr val="000000">
                      <a:alpha val="43137"/>
                    </a:srgbClr>
                  </a:outerShdw>
                </a:effectLst>
              </a:rPr>
              <a:t>ملاءمة</a:t>
            </a:r>
          </a:p>
          <a:p>
            <a:pPr lvl="0" rtl="0"/>
            <a:r>
              <a:rPr lang="ar" sz="2800" b="0">
                <a:effectLst>
                  <a:outerShdw blurRad="38100" dist="38100" dir="2700000" algn="tl">
                    <a:srgbClr val="000000">
                      <a:alpha val="43137"/>
                    </a:srgbClr>
                  </a:outerShdw>
                </a:effectLst>
              </a:rPr>
              <a:t>التمثيل الصادق</a:t>
            </a:r>
          </a:p>
          <a:p>
            <a:pPr lvl="0" rtl="0"/>
            <a:r>
              <a:rPr lang="ar" sz="2800" b="0">
                <a:effectLst>
                  <a:outerShdw blurRad="38100" dist="38100" dir="2700000" algn="tl">
                    <a:srgbClr val="000000">
                      <a:alpha val="43137"/>
                    </a:srgbClr>
                  </a:outerShdw>
                </a:effectLst>
              </a:rPr>
              <a:t>القيمة التنبؤية</a:t>
            </a:r>
          </a:p>
          <a:p>
            <a:pPr lvl="0" rtl="0"/>
            <a:r>
              <a:rPr lang="ar" sz="2800" b="0">
                <a:effectLst>
                  <a:outerShdw blurRad="38100" dist="38100" dir="2700000" algn="tl">
                    <a:srgbClr val="000000">
                      <a:alpha val="43137"/>
                    </a:srgbClr>
                  </a:outerShdw>
                </a:effectLst>
              </a:rPr>
              <a:t>قيمة تأكيدية</a:t>
            </a:r>
          </a:p>
          <a:p>
            <a:pPr lvl="0" rtl="0"/>
            <a:r>
              <a:rPr lang="ar" sz="2800" b="0">
                <a:effectLst>
                  <a:outerShdw blurRad="38100" dist="38100" dir="2700000" algn="tl">
                    <a:srgbClr val="000000">
                      <a:alpha val="43137"/>
                    </a:srgbClr>
                  </a:outerShdw>
                </a:effectLst>
              </a:rPr>
              <a:t>حياد</a:t>
            </a:r>
          </a:p>
          <a:p>
            <a:pPr lvl="0" rtl="0"/>
            <a:r>
              <a:rPr lang="ar" sz="2800" b="0">
                <a:effectLst>
                  <a:outerShdw blurRad="38100" dist="38100" dir="2700000" algn="tl">
                    <a:srgbClr val="000000">
                      <a:alpha val="43137"/>
                    </a:srgbClr>
                  </a:outerShdw>
                </a:effectLst>
              </a:rPr>
              <a:t>النسبية</a:t>
            </a:r>
          </a:p>
          <a:p>
            <a:pPr lvl="0" rtl="0"/>
            <a:r>
              <a:rPr lang="ar" sz="2800" b="0">
                <a:effectLst>
                  <a:outerShdw blurRad="38100" dist="38100" dir="2700000" algn="tl">
                    <a:srgbClr val="000000">
                      <a:alpha val="43137"/>
                    </a:srgbClr>
                  </a:outerShdw>
                </a:effectLst>
              </a:rPr>
              <a:t>توقيت</a:t>
            </a:r>
          </a:p>
          <a:p>
            <a:pPr lvl="0" rtl="0"/>
            <a:r>
              <a:rPr lang="ar" sz="2800" b="0">
                <a:effectLst>
                  <a:outerShdw blurRad="38100" dist="38100" dir="2700000" algn="tl">
                    <a:srgbClr val="000000">
                      <a:alpha val="43137"/>
                    </a:srgbClr>
                  </a:outerShdw>
                </a:effectLst>
              </a:rPr>
              <a:t>التحقق</a:t>
            </a:r>
          </a:p>
          <a:p>
            <a:pPr lvl="0" rtl="0"/>
            <a:r>
              <a:rPr lang="ar" sz="2800" b="0">
                <a:effectLst>
                  <a:outerShdw blurRad="38100" dist="38100" dir="2700000" algn="tl">
                    <a:srgbClr val="000000">
                      <a:alpha val="43137"/>
                    </a:srgbClr>
                  </a:outerShdw>
                </a:effectLst>
              </a:rPr>
              <a:t>القابلية للفهم</a:t>
            </a:r>
          </a:p>
          <a:p>
            <a:pPr lvl="0" rtl="0"/>
            <a:r>
              <a:rPr lang="ar" sz="2800" b="0">
                <a:effectLst>
                  <a:outerShdw blurRad="38100" dist="38100" dir="2700000" algn="tl">
                    <a:srgbClr val="000000">
                      <a:alpha val="43137"/>
                    </a:srgbClr>
                  </a:outerShdw>
                </a:effectLst>
              </a:rPr>
              <a:t>المقارنة</a:t>
            </a:r>
          </a:p>
        </p:txBody>
      </p:sp>
      <p:cxnSp>
        <p:nvCxnSpPr>
          <p:cNvPr id="15" name="Straight Arrow Connector 14"/>
          <p:cNvCxnSpPr/>
          <p:nvPr/>
        </p:nvCxnSpPr>
        <p:spPr bwMode="auto">
          <a:xfrm>
            <a:off x="3995936" y="2564904"/>
            <a:ext cx="2592288" cy="144016"/>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8" idx="3"/>
          </p:cNvCxnSpPr>
          <p:nvPr/>
        </p:nvCxnSpPr>
        <p:spPr bwMode="auto">
          <a:xfrm flipV="1">
            <a:off x="4371182" y="2288166"/>
            <a:ext cx="2649090" cy="2286399"/>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a:stCxn id="8" idx="3"/>
          </p:cNvCxnSpPr>
          <p:nvPr/>
        </p:nvCxnSpPr>
        <p:spPr bwMode="auto">
          <a:xfrm flipV="1">
            <a:off x="4371182" y="2780928"/>
            <a:ext cx="2289050" cy="1793637"/>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4371182" y="4725144"/>
            <a:ext cx="2649090" cy="144016"/>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3264" y="2259212"/>
            <a:ext cx="8305801" cy="933718"/>
          </a:xfrm>
          <a:prstGeom prst="rect">
            <a:avLst/>
          </a:prstGeom>
          <a:noFill/>
          <a:ln>
            <a:noFill/>
          </a:ln>
        </p:spPr>
        <p:txBody>
          <a:bodyPr/>
          <a:lstStyle>
            <a:lvl1pPr lvl="0" rtl="0">
              <a:defRPr/>
            </a:lvl1pPr>
          </a:lstStyle>
          <a:p>
            <a:pPr lvl="0" rtl="0"/>
            <a:r>
              <a:rPr dirty="0" err="1"/>
              <a:t>تشرح</a:t>
            </a:r>
            <a:r>
              <a:rPr dirty="0"/>
              <a:t> </a:t>
            </a:r>
            <a:r>
              <a:rPr dirty="0" err="1"/>
              <a:t>هذه</a:t>
            </a:r>
            <a:r>
              <a:rPr dirty="0"/>
              <a:t> </a:t>
            </a:r>
            <a:r>
              <a:rPr dirty="0" err="1"/>
              <a:t>المفاهيم</a:t>
            </a:r>
            <a:r>
              <a:rPr dirty="0"/>
              <a:t> </a:t>
            </a:r>
            <a:r>
              <a:rPr dirty="0" err="1"/>
              <a:t>كيف</a:t>
            </a:r>
            <a:r>
              <a:rPr dirty="0"/>
              <a:t> </a:t>
            </a:r>
            <a:r>
              <a:rPr dirty="0" err="1"/>
              <a:t>يجب</a:t>
            </a:r>
            <a:r>
              <a:rPr dirty="0"/>
              <a:t> </a:t>
            </a:r>
            <a:r>
              <a:rPr dirty="0" err="1"/>
              <a:t>على</a:t>
            </a:r>
            <a:r>
              <a:rPr dirty="0"/>
              <a:t> </a:t>
            </a:r>
            <a:r>
              <a:rPr dirty="0" err="1"/>
              <a:t>الشركات</a:t>
            </a:r>
            <a:r>
              <a:rPr dirty="0"/>
              <a:t> </a:t>
            </a:r>
            <a:r>
              <a:rPr dirty="0" err="1"/>
              <a:t>أن</a:t>
            </a:r>
            <a:r>
              <a:rPr dirty="0"/>
              <a:t> </a:t>
            </a:r>
            <a:r>
              <a:rPr dirty="0" smtClean="0"/>
              <a:t>ت</a:t>
            </a:r>
            <a:r>
              <a:rPr lang="ar-JO" dirty="0" err="1" smtClean="0"/>
              <a:t>عترف</a:t>
            </a:r>
            <a:r>
              <a:rPr lang="ar-JO" dirty="0" smtClean="0"/>
              <a:t> وتقيس الاحداث المالية ومن ثم الافصاح عنها في القوائم المالية</a:t>
            </a:r>
            <a:endParaRPr dirty="0"/>
          </a:p>
        </p:txBody>
      </p:sp>
      <p:sp>
        <p:nvSpPr>
          <p:cNvPr id="3" name="مخطط انسيابي: إدخال يدوي 2"/>
          <p:cNvSpPr/>
          <p:nvPr/>
        </p:nvSpPr>
        <p:spPr>
          <a:xfrm rot="5400000" flipH="1">
            <a:off x="5143500" y="2469931"/>
            <a:ext cx="2057400" cy="4724401"/>
          </a:xfrm>
          <a:prstGeom prst="flowChartManualInput">
            <a:avLst/>
          </a:prstGeom>
          <a:solidFill>
            <a:srgbClr val="F9EFA5"/>
          </a:solidFill>
          <a:ln w="12700">
            <a:solidFill>
              <a:schemeClr val="tx1"/>
            </a:solidFill>
            <a:miter/>
          </a:ln>
        </p:spPr>
        <p:txBody>
          <a:bodyPr wrap="none" anchor="ctr"/>
          <a:lstStyle>
            <a:lvl1pPr lvl="0" rtl="0">
              <a:defRPr/>
            </a:lvl1pPr>
          </a:lstStyle>
          <a:p>
            <a:endParaRPr/>
          </a:p>
        </p:txBody>
      </p:sp>
      <p:sp>
        <p:nvSpPr>
          <p:cNvPr id="4" name="مخطط انسيابي: إدخال يدوي 3"/>
          <p:cNvSpPr/>
          <p:nvPr/>
        </p:nvSpPr>
        <p:spPr>
          <a:xfrm rot="16200000">
            <a:off x="2095500" y="2469931"/>
            <a:ext cx="2057400" cy="4724401"/>
          </a:xfrm>
          <a:prstGeom prst="flowChartManualInput">
            <a:avLst/>
          </a:prstGeom>
          <a:solidFill>
            <a:srgbClr val="F9EFA5"/>
          </a:solidFill>
          <a:ln w="12700">
            <a:solidFill>
              <a:schemeClr val="tx1"/>
            </a:solidFill>
            <a:miter/>
          </a:ln>
        </p:spPr>
        <p:txBody>
          <a:bodyPr wrap="none" anchor="ctr"/>
          <a:lstStyle>
            <a:lvl1pPr lvl="0" rtl="0">
              <a:defRPr/>
            </a:lvl1pPr>
          </a:lstStyle>
          <a:p>
            <a:endParaRPr/>
          </a:p>
        </p:txBody>
      </p:sp>
      <p:sp>
        <p:nvSpPr>
          <p:cNvPr id="5" name="مستطيل 4"/>
          <p:cNvSpPr/>
          <p:nvPr/>
        </p:nvSpPr>
        <p:spPr>
          <a:xfrm>
            <a:off x="3581400" y="3803431"/>
            <a:ext cx="2133600" cy="2057400"/>
          </a:xfrm>
          <a:prstGeom prst="rect">
            <a:avLst/>
          </a:prstGeom>
          <a:solidFill>
            <a:srgbClr val="F9EFA5"/>
          </a:solidFill>
          <a:ln w="12700">
            <a:solidFill>
              <a:schemeClr val="tx1"/>
            </a:solidFill>
            <a:miter/>
          </a:ln>
        </p:spPr>
        <p:txBody>
          <a:bodyPr wrap="none" anchor="ctr"/>
          <a:lstStyle>
            <a:lvl1pPr lvl="0" rtl="0">
              <a:defRPr/>
            </a:lvl1pPr>
          </a:lstStyle>
          <a:p>
            <a:endParaRPr/>
          </a:p>
        </p:txBody>
      </p:sp>
      <p:sp>
        <p:nvSpPr>
          <p:cNvPr id="6" name="مربع نص 5"/>
          <p:cNvSpPr txBox="1"/>
          <p:nvPr/>
        </p:nvSpPr>
        <p:spPr>
          <a:xfrm>
            <a:off x="1304507" y="3892596"/>
            <a:ext cx="2201222" cy="2069699"/>
          </a:xfrm>
          <a:prstGeom prst="rect">
            <a:avLst/>
          </a:prstGeom>
          <a:noFill/>
          <a:ln>
            <a:noFill/>
          </a:ln>
        </p:spPr>
        <p:txBody>
          <a:bodyPr/>
          <a:lstStyle>
            <a:lvl1pPr marL="228600" lvl="0" indent="-228600" algn="l" rtl="0">
              <a:defRPr sz="2400">
                <a:solidFill>
                  <a:schemeClr val="tx1"/>
                </a:solidFill>
                <a:latin typeface="Times New Roman"/>
              </a:defRPr>
            </a:lvl1pPr>
          </a:lstStyle>
          <a:p>
            <a:pPr lvl="0" rtl="0"/>
            <a:r>
              <a:t>الافتراضات</a:t>
            </a:r>
          </a:p>
          <a:p>
            <a:pPr lvl="0" rtl="0"/>
            <a:r>
              <a:rPr lang="ar" sz="1400"/>
              <a:t>١</a:t>
            </a:r>
            <a:r>
              <a:rPr lang="ar" sz="1400">
                <a:latin typeface="Liberation Sans"/>
              </a:rPr>
              <a:t>-</a:t>
            </a:r>
            <a:r>
              <a:rPr lang="ar" sz="1400"/>
              <a:t>الكيان</a:t>
            </a:r>
            <a:r>
              <a:rPr lang="ar" sz="1400">
                <a:latin typeface="Liberation Sans"/>
              </a:rPr>
              <a:t> </a:t>
            </a:r>
            <a:r>
              <a:rPr lang="ar" sz="1400"/>
              <a:t>الاقتصادي</a:t>
            </a:r>
            <a:r>
              <a:rPr lang="ar" sz="1400">
                <a:latin typeface="Liberation Sans"/>
              </a:rPr>
              <a:t> </a:t>
            </a:r>
          </a:p>
          <a:p>
            <a:pPr lvl="0" rtl="0"/>
            <a:r>
              <a:rPr lang="ar" sz="1400"/>
              <a:t>٢</a:t>
            </a:r>
            <a:r>
              <a:rPr lang="ar" sz="1400">
                <a:latin typeface="Liberation Sans"/>
              </a:rPr>
              <a:t>- </a:t>
            </a:r>
            <a:r>
              <a:rPr lang="ar" sz="1400"/>
              <a:t>الاستمرارية</a:t>
            </a:r>
            <a:r>
              <a:rPr lang="ar" sz="1400">
                <a:latin typeface="Liberation Sans"/>
              </a:rPr>
              <a:t> </a:t>
            </a:r>
          </a:p>
          <a:p>
            <a:pPr lvl="0" rtl="0"/>
            <a:r>
              <a:rPr lang="ar" sz="1400"/>
              <a:t>٣</a:t>
            </a:r>
            <a:r>
              <a:rPr lang="ar" sz="1400">
                <a:latin typeface="Liberation Sans"/>
              </a:rPr>
              <a:t>- </a:t>
            </a:r>
            <a:r>
              <a:rPr lang="ar" sz="1400"/>
              <a:t>الوحدة</a:t>
            </a:r>
            <a:r>
              <a:rPr lang="ar" sz="1400">
                <a:latin typeface="Liberation Sans"/>
              </a:rPr>
              <a:t> </a:t>
            </a:r>
            <a:r>
              <a:rPr lang="ar" sz="1400"/>
              <a:t>النقدية</a:t>
            </a:r>
            <a:r>
              <a:rPr lang="ar" sz="1400">
                <a:latin typeface="Liberation Sans"/>
              </a:rPr>
              <a:t> </a:t>
            </a:r>
          </a:p>
          <a:p>
            <a:pPr lvl="0" rtl="0"/>
            <a:r>
              <a:rPr lang="ar" sz="1400"/>
              <a:t>٤</a:t>
            </a:r>
            <a:r>
              <a:rPr lang="ar" sz="1400">
                <a:latin typeface="Liberation Sans"/>
              </a:rPr>
              <a:t>- </a:t>
            </a:r>
            <a:r>
              <a:rPr lang="ar" sz="1400"/>
              <a:t>الدوريه</a:t>
            </a:r>
          </a:p>
          <a:p>
            <a:pPr lvl="0" rtl="0"/>
            <a:r>
              <a:rPr lang="ar" sz="1400"/>
              <a:t>٥</a:t>
            </a:r>
            <a:r>
              <a:rPr lang="ar" sz="1400">
                <a:latin typeface="Liberation Sans"/>
              </a:rPr>
              <a:t>- </a:t>
            </a:r>
            <a:r>
              <a:rPr lang="ar" sz="1400"/>
              <a:t>الاستحقاقات</a:t>
            </a:r>
            <a:r>
              <a:rPr lang="ar" sz="1400">
                <a:latin typeface="Liberation Sans"/>
              </a:rPr>
              <a:t> </a:t>
            </a:r>
          </a:p>
        </p:txBody>
      </p:sp>
      <p:sp>
        <p:nvSpPr>
          <p:cNvPr id="7" name="مربع نص 6"/>
          <p:cNvSpPr txBox="1"/>
          <p:nvPr/>
        </p:nvSpPr>
        <p:spPr>
          <a:xfrm>
            <a:off x="3657600" y="3884394"/>
            <a:ext cx="2090288" cy="1600438"/>
          </a:xfrm>
          <a:prstGeom prst="rect">
            <a:avLst/>
          </a:prstGeom>
          <a:noFill/>
          <a:ln>
            <a:noFill/>
          </a:ln>
        </p:spPr>
        <p:txBody>
          <a:bodyPr/>
          <a:lstStyle>
            <a:lvl1pPr marL="228600" lvl="0" indent="-228600" algn="l" rtl="0">
              <a:defRPr sz="2400">
                <a:solidFill>
                  <a:schemeClr val="tx1"/>
                </a:solidFill>
                <a:latin typeface="Times New Roman"/>
              </a:defRPr>
            </a:lvl1pPr>
          </a:lstStyle>
          <a:p>
            <a:pPr lvl="0" algn="ctr" rtl="0">
              <a:spcBef>
                <a:spcPct val="50000"/>
              </a:spcBef>
            </a:pPr>
            <a:r>
              <a:rPr lang="ar" sz="1400" b="1" u="sng"/>
              <a:t>المبادئ</a:t>
            </a:r>
            <a:r>
              <a:rPr lang="ar" sz="1400" b="1" u="sng">
                <a:latin typeface="Liberation Sans"/>
              </a:rPr>
              <a:t> </a:t>
            </a:r>
          </a:p>
          <a:p>
            <a:pPr lvl="0" rtl="0">
              <a:spcBef>
                <a:spcPct val="50000"/>
              </a:spcBef>
              <a:buAutoNum type="arabicPeriod"/>
            </a:pPr>
            <a:r>
              <a:rPr lang="ar" sz="1400"/>
              <a:t>١</a:t>
            </a:r>
            <a:r>
              <a:rPr lang="ar" sz="1400">
                <a:latin typeface="Liberation Sans"/>
              </a:rPr>
              <a:t>-</a:t>
            </a:r>
            <a:r>
              <a:rPr lang="ar" sz="1400"/>
              <a:t>القياس</a:t>
            </a:r>
            <a:r>
              <a:rPr lang="ar" sz="1400">
                <a:latin typeface="Liberation Sans"/>
              </a:rPr>
              <a:t> </a:t>
            </a:r>
          </a:p>
          <a:p>
            <a:pPr lvl="0" rtl="0">
              <a:spcBef>
                <a:spcPct val="50000"/>
              </a:spcBef>
              <a:buAutoNum type="arabicPeriod"/>
            </a:pPr>
            <a:r>
              <a:rPr lang="ar" sz="1400"/>
              <a:t>٢</a:t>
            </a:r>
            <a:r>
              <a:rPr lang="ar" sz="1400">
                <a:latin typeface="Liberation Sans"/>
              </a:rPr>
              <a:t>- </a:t>
            </a:r>
            <a:r>
              <a:rPr lang="ar" sz="1400"/>
              <a:t>تحقيق</a:t>
            </a:r>
            <a:r>
              <a:rPr lang="ar" sz="1400">
                <a:latin typeface="Liberation Sans"/>
              </a:rPr>
              <a:t> </a:t>
            </a:r>
            <a:r>
              <a:rPr lang="ar" sz="1400"/>
              <a:t>الإيرادات</a:t>
            </a:r>
            <a:r>
              <a:rPr lang="ar" sz="1400">
                <a:latin typeface="Liberation Sans"/>
              </a:rPr>
              <a:t> </a:t>
            </a:r>
          </a:p>
          <a:p>
            <a:pPr lvl="0" rtl="0">
              <a:spcBef>
                <a:spcPct val="50000"/>
              </a:spcBef>
              <a:buAutoNum type="arabicPeriod"/>
            </a:pPr>
            <a:r>
              <a:rPr lang="ar" sz="1400"/>
              <a:t>٣</a:t>
            </a:r>
            <a:r>
              <a:rPr lang="ar" sz="1400">
                <a:latin typeface="Liberation Sans"/>
              </a:rPr>
              <a:t>- </a:t>
            </a:r>
            <a:r>
              <a:rPr lang="ar" sz="1400"/>
              <a:t>الاعتراف</a:t>
            </a:r>
            <a:r>
              <a:rPr lang="ar" sz="1400">
                <a:latin typeface="Liberation Sans"/>
              </a:rPr>
              <a:t> </a:t>
            </a:r>
            <a:r>
              <a:rPr lang="ar" sz="1400"/>
              <a:t>بالنفقات</a:t>
            </a:r>
            <a:r>
              <a:rPr lang="ar" sz="1400">
                <a:latin typeface="Liberation Sans"/>
              </a:rPr>
              <a:t>. </a:t>
            </a:r>
          </a:p>
          <a:p>
            <a:pPr lvl="0" rtl="0">
              <a:spcBef>
                <a:spcPct val="50000"/>
              </a:spcBef>
              <a:buAutoNum type="arabicPeriod"/>
            </a:pPr>
            <a:r>
              <a:rPr lang="ar" sz="1400"/>
              <a:t>٤</a:t>
            </a:r>
            <a:r>
              <a:rPr lang="ar" sz="1400">
                <a:latin typeface="Liberation Sans"/>
              </a:rPr>
              <a:t>- </a:t>
            </a:r>
            <a:r>
              <a:rPr lang="ar" sz="1400"/>
              <a:t>الإفصاح</a:t>
            </a:r>
            <a:r>
              <a:rPr lang="ar" sz="1400">
                <a:latin typeface="Liberation Sans"/>
              </a:rPr>
              <a:t> </a:t>
            </a:r>
            <a:r>
              <a:rPr lang="ar" sz="1400"/>
              <a:t>الكامل</a:t>
            </a:r>
            <a:r>
              <a:rPr lang="ar" sz="1400">
                <a:latin typeface="Liberation Sans"/>
              </a:rPr>
              <a:t> </a:t>
            </a:r>
          </a:p>
        </p:txBody>
      </p:sp>
      <p:sp>
        <p:nvSpPr>
          <p:cNvPr id="8" name="مربع نص 7"/>
          <p:cNvSpPr txBox="1"/>
          <p:nvPr/>
        </p:nvSpPr>
        <p:spPr>
          <a:xfrm>
            <a:off x="5943600" y="3884394"/>
            <a:ext cx="1828800" cy="630942"/>
          </a:xfrm>
          <a:prstGeom prst="rect">
            <a:avLst/>
          </a:prstGeom>
          <a:noFill/>
          <a:ln>
            <a:noFill/>
          </a:ln>
        </p:spPr>
        <p:txBody>
          <a:bodyPr/>
          <a:lstStyle>
            <a:lvl1pPr marL="228600" lvl="0" indent="-228600" algn="l" rtl="0">
              <a:defRPr sz="2400">
                <a:solidFill>
                  <a:schemeClr val="tx1"/>
                </a:solidFill>
                <a:latin typeface="Times New Roman"/>
              </a:defRPr>
            </a:lvl1pPr>
          </a:lstStyle>
          <a:p>
            <a:pPr lvl="0" algn="ctr" rtl="0">
              <a:spcBef>
                <a:spcPct val="50000"/>
              </a:spcBef>
            </a:pPr>
            <a:r>
              <a:rPr lang="ar" sz="1400" b="1" u="sng"/>
              <a:t>القيود</a:t>
            </a:r>
          </a:p>
          <a:p>
            <a:pPr lvl="0" algn="ctr" rtl="0">
              <a:spcBef>
                <a:spcPct val="50000"/>
              </a:spcBef>
            </a:pPr>
            <a:endParaRPr lang="ar" sz="1400" b="1" u="sng"/>
          </a:p>
          <a:p>
            <a:pPr lvl="0" algn="ctr" rtl="0">
              <a:spcBef>
                <a:spcPct val="50000"/>
              </a:spcBef>
            </a:pPr>
            <a:r>
              <a:rPr lang="ar" sz="1400" b="1" u="sng"/>
              <a:t>التكلفة</a:t>
            </a:r>
            <a:r>
              <a:rPr lang="ar" sz="1400" b="1" u="sng">
                <a:latin typeface="Liberation Sans"/>
              </a:rPr>
              <a:t> </a:t>
            </a:r>
          </a:p>
        </p:txBody>
      </p:sp>
      <p:sp>
        <p:nvSpPr>
          <p:cNvPr id="9" name="مربع نص 8"/>
          <p:cNvSpPr txBox="1"/>
          <p:nvPr/>
        </p:nvSpPr>
        <p:spPr>
          <a:xfrm>
            <a:off x="2665123" y="3068961"/>
            <a:ext cx="3259820" cy="432048"/>
          </a:xfrm>
          <a:prstGeom prst="rect">
            <a:avLst/>
          </a:prstGeom>
          <a:noFill/>
          <a:ln w="19050" cap="sq">
            <a:solidFill>
              <a:schemeClr val="tx1"/>
            </a:solidFill>
            <a:miter/>
            <a:headEnd type="none" w="sm" len="sm"/>
            <a:tailEnd type="none" w="sm" len="sm"/>
          </a:ln>
        </p:spPr>
        <p:txBody>
          <a:bodyPr/>
          <a:lstStyle>
            <a:lvl1pPr lvl="0" rtl="0">
              <a:defRPr/>
            </a:lvl1pPr>
          </a:lstStyle>
          <a:p>
            <a:pPr lvl="0" rtl="0"/>
            <a:r>
              <a:rPr dirty="0" err="1"/>
              <a:t>مفاهيم</a:t>
            </a:r>
            <a:r>
              <a:rPr dirty="0"/>
              <a:t> </a:t>
            </a:r>
            <a:r>
              <a:rPr dirty="0" err="1"/>
              <a:t>الاعتراف</a:t>
            </a:r>
            <a:r>
              <a:rPr dirty="0"/>
              <a:t> </a:t>
            </a:r>
            <a:r>
              <a:rPr dirty="0" err="1"/>
              <a:t>والقياس</a:t>
            </a:r>
            <a:r>
              <a:rPr dirty="0"/>
              <a:t> </a:t>
            </a:r>
            <a:r>
              <a:rPr dirty="0" err="1"/>
              <a:t>والإفصاح</a:t>
            </a:r>
            <a:endParaRPr dirty="0"/>
          </a:p>
        </p:txBody>
      </p:sp>
      <p:sp>
        <p:nvSpPr>
          <p:cNvPr id="10" name="مربع نص 9"/>
          <p:cNvSpPr txBox="1"/>
          <p:nvPr/>
        </p:nvSpPr>
        <p:spPr>
          <a:xfrm>
            <a:off x="1600200" y="5935128"/>
            <a:ext cx="5181600" cy="461665"/>
          </a:xfrm>
          <a:prstGeom prst="rect">
            <a:avLst/>
          </a:prstGeom>
          <a:noFill/>
          <a:ln>
            <a:noFill/>
          </a:ln>
        </p:spPr>
        <p:txBody>
          <a:bodyPr wrap="square"/>
          <a:lstStyle>
            <a:lvl1pPr lvl="0" rtl="0">
              <a:defRPr/>
            </a:lvl1pPr>
          </a:lstStyle>
          <a:p>
            <a:pPr lvl="0" algn="l" rtl="0">
              <a:spcBef>
                <a:spcPct val="50000"/>
              </a:spcBef>
            </a:pPr>
            <a:r>
              <a:rPr lang="en-US" sz="1200" b="1">
                <a:solidFill>
                  <a:srgbClr val="006666"/>
                </a:solidFill>
                <a:latin typeface="Liberation Sans"/>
              </a:rPr>
              <a:t>ILLUSTRATION 2.7  </a:t>
            </a:r>
          </a:p>
          <a:p>
            <a:pPr lvl="0" algn="l" rtl="0"/>
            <a:r>
              <a:rPr lang="en-US" sz="1200">
                <a:solidFill>
                  <a:srgbClr val="000000"/>
                </a:solidFill>
                <a:latin typeface="Liberation Sans"/>
              </a:rPr>
              <a:t>Conceptual Framework for Financial Reporting</a:t>
            </a:r>
          </a:p>
        </p:txBody>
      </p:sp>
      <p:sp>
        <p:nvSpPr>
          <p:cNvPr id="11" name="مربع نص 10"/>
          <p:cNvSpPr txBox="1"/>
          <p:nvPr/>
        </p:nvSpPr>
        <p:spPr>
          <a:xfrm>
            <a:off x="7848600" y="6369050"/>
            <a:ext cx="1143000" cy="336550"/>
          </a:xfrm>
          <a:prstGeom prst="rect">
            <a:avLst/>
          </a:prstGeom>
          <a:solidFill>
            <a:schemeClr val="bg1"/>
          </a:solidFill>
          <a:ln>
            <a:noFill/>
          </a:ln>
        </p:spPr>
        <p:txBody>
          <a:bodyPr wrap="square"/>
          <a:lstStyle>
            <a:lvl1pPr marL="457200" lvl="0" indent="-457200" algn="l" rtl="0">
              <a:defRPr sz="2400">
                <a:solidFill>
                  <a:schemeClr val="tx1"/>
                </a:solidFill>
                <a:latin typeface="Times New Roman"/>
              </a:defRPr>
            </a:lvl1pPr>
          </a:lstStyle>
          <a:p>
            <a:pPr lvl="0" algn="r" rtl="0">
              <a:spcBef>
                <a:spcPct val="50000"/>
              </a:spcBef>
            </a:pPr>
            <a:r>
              <a:rPr lang="en-US" sz="1600" b="1" i="1">
                <a:solidFill>
                  <a:schemeClr val="bg2"/>
                </a:solidFill>
                <a:latin typeface="Liberation Sans"/>
              </a:rPr>
              <a:t>LO 3</a:t>
            </a:r>
          </a:p>
        </p:txBody>
      </p:sp>
      <p:sp>
        <p:nvSpPr>
          <p:cNvPr id="12" name="مربع نص 11"/>
          <p:cNvSpPr txBox="1"/>
          <p:nvPr/>
        </p:nvSpPr>
        <p:spPr>
          <a:xfrm>
            <a:off x="533400" y="228601"/>
            <a:ext cx="5181600" cy="2030612"/>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en-US" sz="3200">
                <a:solidFill>
                  <a:schemeClr val="tx1"/>
                </a:solidFill>
              </a:rPr>
              <a:t>Recognition, </a:t>
            </a:r>
            <a:r>
              <a:rPr lang="ar" sz="3200">
                <a:solidFill>
                  <a:schemeClr val="tx1"/>
                </a:solidFill>
              </a:rPr>
              <a:t>Measurement </a:t>
            </a:r>
            <a:r>
              <a:rPr lang="en-US" sz="3200">
                <a:solidFill>
                  <a:schemeClr val="tx1"/>
                </a:solidFill>
              </a:rPr>
              <a:t>and Disclosure Concepts</a:t>
            </a:r>
            <a:r>
              <a:t>مفاهيم الاعتراف والقياس والإفصاح</a:t>
            </a:r>
          </a:p>
        </p:txBody>
      </p:sp>
      <p:pic>
        <p:nvPicPr>
          <p:cNvPr id="13" name="صورة 12"/>
          <p:cNvPicPr/>
          <p:nvPr/>
        </p:nvPicPr>
        <p:blipFill>
          <a:blip r:embed="rId3"/>
          <a:srcRect/>
          <a:stretch>
            <a:fillRect/>
          </a:stretch>
        </p:blipFill>
        <p:spPr>
          <a:xfrm>
            <a:off x="5991578" y="393559"/>
            <a:ext cx="2847622" cy="990789"/>
          </a:xfrm>
          <a:prstGeom prst="rect">
            <a:avLst/>
          </a:prstGeom>
        </p:spPr>
      </p:pic>
      <p:sp>
        <p:nvSpPr>
          <p:cNvPr id="14" name="مربع نص 13"/>
          <p:cNvSpPr txBox="1"/>
          <p:nvPr/>
        </p:nvSpPr>
        <p:spPr>
          <a:xfrm>
            <a:off x="6070596" y="469758"/>
            <a:ext cx="2692404" cy="828432"/>
          </a:xfrm>
          <a:prstGeom prst="rect">
            <a:avLst/>
          </a:prstGeom>
          <a:noFill/>
          <a:ln>
            <a:noFill/>
          </a:ln>
        </p:spPr>
        <p:txBody>
          <a:bodyPr wrap="square" lIns="90488" tIns="44450" rIns="90488" bIns="44450" anchor="t"/>
          <a:lstStyle>
            <a:lvl1pPr marL="342900" lvl="0" indent="-342900" algn="l" rtl="0">
              <a:spcBef>
                <a:spcPct val="20000"/>
              </a:spcBef>
              <a:buClr>
                <a:schemeClr val="accent2"/>
              </a:buClr>
              <a:buSzPct val="75000"/>
              <a:buFont typeface="Wingdings"/>
              <a:buChar char="l"/>
              <a:defRPr sz="2800" b="1">
                <a:solidFill>
                  <a:schemeClr val="bg2"/>
                </a:solidFill>
                <a:effectLst>
                  <a:outerShdw blurRad="38100" dist="38100" dir="2700000" algn="tl">
                    <a:srgbClr val="000000">
                      <a:alpha val="43137"/>
                    </a:srgbClr>
                  </a:outerShdw>
                </a:effectLst>
                <a:latin typeface="Arial"/>
              </a:defRPr>
            </a:lvl1pPr>
          </a:lstStyle>
          <a:p>
            <a:pPr marL="0" lvl="0" indent="0" rtl="0">
              <a:buNone/>
            </a:pPr>
            <a:r>
              <a:rPr lang="en-US" sz="1600">
                <a:solidFill>
                  <a:srgbClr val="CC0000"/>
                </a:solidFill>
                <a:latin typeface="Liberation Sans"/>
              </a:rPr>
              <a:t>LEARNING OBJECTIVE 3</a:t>
            </a:r>
          </a:p>
          <a:p>
            <a:pPr marL="0" lvl="0" indent="0" rtl="0">
              <a:buNone/>
            </a:pPr>
            <a:r>
              <a:rPr lang="en-US" sz="1600" b="0">
                <a:latin typeface="Liberation Sans"/>
              </a:rPr>
              <a:t>Review the basic assumptions of accounting.</a:t>
            </a:r>
          </a:p>
        </p:txBody>
      </p:sp>
      <p:sp>
        <p:nvSpPr>
          <p:cNvPr id="15" name="رابط مستقيم 14"/>
          <p:cNvSpPr/>
          <p:nvPr/>
        </p:nvSpPr>
        <p:spPr>
          <a:xfrm flipV="1">
            <a:off x="5997222" y="1371600"/>
            <a:ext cx="2822218" cy="7553"/>
          </a:xfrm>
          <a:prstGeom prst="line">
            <a:avLst/>
          </a:prstGeom>
          <a:solidFill>
            <a:schemeClr val="bg1"/>
          </a:solidFill>
          <a:ln w="19050" cap="sq">
            <a:solidFill>
              <a:schemeClr val="tx1"/>
            </a:solidFill>
            <a:round/>
            <a:headEnd type="none" w="med" len="med"/>
            <a:tailEnd type="none" w="med" len="med"/>
          </a:ln>
        </p:spPr>
        <p:txBody>
          <a:bodyPr/>
          <a:lstStyle>
            <a:lvl1pPr lvl="0" rtl="0">
              <a:defRPr/>
            </a:lvl1pPr>
          </a:lstStyle>
          <a:p>
            <a:endParaRPr/>
          </a:p>
        </p:txBody>
      </p:sp>
      <p:sp>
        <p:nvSpPr>
          <p:cNvPr id="17" name="رابط مستقيم 16"/>
          <p:cNvSpPr/>
          <p:nvPr/>
        </p:nvSpPr>
        <p:spPr>
          <a:xfrm flipV="1">
            <a:off x="6002868" y="381000"/>
            <a:ext cx="2822218" cy="7553"/>
          </a:xfrm>
          <a:prstGeom prst="line">
            <a:avLst/>
          </a:prstGeom>
          <a:solidFill>
            <a:schemeClr val="bg1"/>
          </a:solidFill>
          <a:ln w="19050" cap="sq">
            <a:solidFill>
              <a:schemeClr val="tx1"/>
            </a:solidFill>
            <a:round/>
            <a:headEnd type="none" w="med" len="med"/>
            <a:tailEnd type="none" w="med" len="med"/>
          </a:ln>
        </p:spPr>
        <p:txBody>
          <a:bodyPr/>
          <a:lstStyle>
            <a:lvl1pPr lvl="0" rtl="0">
              <a:defRPr/>
            </a:lvl1pPr>
          </a:lstStyle>
          <a:p>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74223" y="747538"/>
            <a:ext cx="8582854" cy="6038395"/>
          </a:xfrm>
          <a:prstGeom prst="rect">
            <a:avLst/>
          </a:prstGeom>
          <a:noFill/>
          <a:ln>
            <a:noFill/>
          </a:ln>
        </p:spPr>
        <p:txBody>
          <a:bodyPr wrap="square"/>
          <a:lstStyle>
            <a:lvl1pPr marL="457200" lvl="0" indent="-457200" algn="l" rtl="0">
              <a:defRPr sz="2400">
                <a:solidFill>
                  <a:schemeClr val="tx1"/>
                </a:solidFill>
                <a:latin typeface="Times New Roman"/>
              </a:defRPr>
            </a:lvl1pPr>
          </a:lstStyle>
          <a:p>
            <a:pPr lvl="0" algn="r"/>
            <a:r>
              <a:rPr lang="ar-JO" sz="1800" dirty="0" smtClean="0">
                <a:solidFill>
                  <a:srgbClr val="FF0000"/>
                </a:solidFill>
              </a:rPr>
              <a:t> </a:t>
            </a:r>
            <a:r>
              <a:rPr lang="ar-JO" sz="1800" b="1" dirty="0" smtClean="0">
                <a:solidFill>
                  <a:srgbClr val="FF0000"/>
                </a:solidFill>
              </a:rPr>
              <a:t>فرضية </a:t>
            </a:r>
            <a:r>
              <a:rPr lang="ar-JO" sz="1800" b="1" dirty="0">
                <a:solidFill>
                  <a:srgbClr val="FF0000"/>
                </a:solidFill>
              </a:rPr>
              <a:t>الوحدة الاقتصادية</a:t>
            </a:r>
            <a:r>
              <a:rPr lang="ar-JO" sz="1800" dirty="0">
                <a:solidFill>
                  <a:srgbClr val="FF0000"/>
                </a:solidFill>
              </a:rPr>
              <a:t>, </a:t>
            </a:r>
            <a:r>
              <a:rPr lang="ar-JO" sz="1800" dirty="0" smtClean="0">
                <a:solidFill>
                  <a:srgbClr val="FF0000"/>
                </a:solidFill>
              </a:rPr>
              <a:t>تنص على الفصل بين النشاطات المتعلقة بشركة ما وبين </a:t>
            </a:r>
          </a:p>
          <a:p>
            <a:pPr lvl="0" algn="r"/>
            <a:r>
              <a:rPr lang="ar-JO" sz="1800" dirty="0" smtClean="0">
                <a:solidFill>
                  <a:srgbClr val="FF0000"/>
                </a:solidFill>
              </a:rPr>
              <a:t>نشاطات اصحاب ملكية تلك الشركة أو اي شركة اخرى يمتلكونها.</a:t>
            </a:r>
          </a:p>
          <a:p>
            <a:pPr lvl="0" algn="r"/>
            <a:endParaRPr lang="ar-JO" sz="1800" b="1" dirty="0" smtClean="0">
              <a:solidFill>
                <a:srgbClr val="FF0000"/>
              </a:solidFill>
            </a:endParaRPr>
          </a:p>
          <a:p>
            <a:pPr lvl="0" algn="r"/>
            <a:r>
              <a:rPr lang="ar-JO" sz="1800" b="1" dirty="0" smtClean="0">
                <a:solidFill>
                  <a:srgbClr val="FF0000"/>
                </a:solidFill>
              </a:rPr>
              <a:t> فرضية استمرارية المنشأة, </a:t>
            </a:r>
            <a:r>
              <a:rPr lang="ar-JO" sz="1800" dirty="0" smtClean="0">
                <a:solidFill>
                  <a:srgbClr val="FF0000"/>
                </a:solidFill>
              </a:rPr>
              <a:t>تنص هذه الفرضية على ان المنشأة او الوحدة الاقتصادية ستستمر بنشاطاتها الى اجل غير محدود ما لم تظهر بوادر تشير الى عكس ذلك.</a:t>
            </a:r>
          </a:p>
          <a:p>
            <a:pPr lvl="0" algn="r"/>
            <a:r>
              <a:rPr lang="ar-JO" sz="1800" dirty="0" smtClean="0">
                <a:solidFill>
                  <a:srgbClr val="FF0000"/>
                </a:solidFill>
              </a:rPr>
              <a:t> </a:t>
            </a:r>
          </a:p>
          <a:p>
            <a:pPr lvl="0" algn="r" rtl="0"/>
            <a:r>
              <a:rPr lang="ar-JO" sz="1800" b="1" dirty="0" smtClean="0">
                <a:solidFill>
                  <a:srgbClr val="FF0000"/>
                </a:solidFill>
              </a:rPr>
              <a:t>فرضية وحدة القياس النقدي</a:t>
            </a:r>
            <a:r>
              <a:rPr lang="ar-JO" sz="1800" dirty="0" smtClean="0">
                <a:solidFill>
                  <a:srgbClr val="FF0000"/>
                </a:solidFill>
              </a:rPr>
              <a:t>, وتنص على الاعتراف فقط بالعمليات التي يمكن التعبير عنها بوحدة نقدية. ويؤخذ على هذه الفرضية عدم امكانية تسجيل العمليات التي لا يمكن تمثيلها بوحدة نقدية, وكذلك تجاهل عدم استقرار قيمة النقد المستخدمة بالقياس وذلك نتيجة عوامل اقتصادية مثل تضخم او انكماش الاسعار, حيث يفترض ان يؤخذ بعين الاعتبار التغير في القوة الشرائية للوحدة النقدية.</a:t>
            </a:r>
          </a:p>
          <a:p>
            <a:pPr lvl="0" algn="r" rtl="0"/>
            <a:endParaRPr lang="ar-JO" sz="1800" dirty="0">
              <a:solidFill>
                <a:srgbClr val="FF0000"/>
              </a:solidFill>
            </a:endParaRPr>
          </a:p>
          <a:p>
            <a:pPr lvl="0" algn="r" rtl="0"/>
            <a:r>
              <a:rPr lang="ar-JO" sz="1800" b="1" dirty="0" smtClean="0">
                <a:solidFill>
                  <a:srgbClr val="FF0000"/>
                </a:solidFill>
              </a:rPr>
              <a:t>فرضية الفترة,</a:t>
            </a:r>
            <a:r>
              <a:rPr lang="ar-JO" sz="1800" dirty="0" smtClean="0">
                <a:solidFill>
                  <a:srgbClr val="FF0000"/>
                </a:solidFill>
              </a:rPr>
              <a:t> حيث تنص على ان الوحدة الاقتصادية </a:t>
            </a:r>
            <a:r>
              <a:rPr lang="ar-JO" sz="1800" dirty="0" err="1" smtClean="0">
                <a:solidFill>
                  <a:srgbClr val="FF0000"/>
                </a:solidFill>
              </a:rPr>
              <a:t>الناجحه</a:t>
            </a:r>
            <a:r>
              <a:rPr lang="ar-JO" sz="1800" dirty="0" smtClean="0">
                <a:solidFill>
                  <a:srgbClr val="FF0000"/>
                </a:solidFill>
              </a:rPr>
              <a:t> قد تستمر الى عشرات السنين, ولمعرفة نتيجة نشاطاتها </a:t>
            </a:r>
          </a:p>
          <a:p>
            <a:pPr lvl="0" algn="r" rtl="0"/>
            <a:r>
              <a:rPr lang="ar-JO" sz="1800" dirty="0" smtClean="0">
                <a:solidFill>
                  <a:srgbClr val="FF0000"/>
                </a:solidFill>
              </a:rPr>
              <a:t>فيجب تقسيم عمرها الى فترات دورية متساوية, تمتد لسنة بحد الاقصى. </a:t>
            </a:r>
          </a:p>
          <a:p>
            <a:pPr lvl="0" algn="r" rtl="0"/>
            <a:endParaRPr lang="ar-JO" sz="1800" dirty="0">
              <a:solidFill>
                <a:srgbClr val="FF0000"/>
              </a:solidFill>
            </a:endParaRPr>
          </a:p>
          <a:p>
            <a:pPr lvl="0" algn="r" rtl="0"/>
            <a:r>
              <a:rPr lang="ar-JO" sz="1800" b="1" dirty="0" err="1" smtClean="0">
                <a:solidFill>
                  <a:srgbClr val="FF0000"/>
                </a:solidFill>
              </a:rPr>
              <a:t>مبدء</a:t>
            </a:r>
            <a:r>
              <a:rPr lang="ar-JO" sz="1800" b="1" dirty="0" smtClean="0">
                <a:solidFill>
                  <a:srgbClr val="FF0000"/>
                </a:solidFill>
              </a:rPr>
              <a:t> أو اساس الاستحقاق, </a:t>
            </a:r>
            <a:r>
              <a:rPr lang="ar-JO" sz="1800" dirty="0" smtClean="0">
                <a:solidFill>
                  <a:srgbClr val="FF0000"/>
                </a:solidFill>
              </a:rPr>
              <a:t>وينص على اهمية مقابلة الايرادات لفترة مالية ما بالمصروفات التي </a:t>
            </a:r>
            <a:r>
              <a:rPr lang="ar-JO" sz="1800" dirty="0" err="1" smtClean="0">
                <a:solidFill>
                  <a:srgbClr val="FF0000"/>
                </a:solidFill>
              </a:rPr>
              <a:t>تكبدتها</a:t>
            </a:r>
            <a:r>
              <a:rPr lang="ar-JO" sz="1800" dirty="0" smtClean="0">
                <a:solidFill>
                  <a:srgbClr val="FF0000"/>
                </a:solidFill>
              </a:rPr>
              <a:t> المنشأة بتلك الفترة, وذلك من خلال الاعتراف </a:t>
            </a:r>
            <a:r>
              <a:rPr lang="ar-JO" sz="1800" dirty="0" err="1" smtClean="0">
                <a:solidFill>
                  <a:srgbClr val="FF0000"/>
                </a:solidFill>
              </a:rPr>
              <a:t>بالايرادات</a:t>
            </a:r>
            <a:r>
              <a:rPr lang="ar-JO" sz="1800" dirty="0" smtClean="0">
                <a:solidFill>
                  <a:srgbClr val="FF0000"/>
                </a:solidFill>
              </a:rPr>
              <a:t> حين حدوثها بصرف النظر عما اذا كانت نقداً او على الحساب. وكذلك الاعتراف بالمصروفات وتسجيلها عند استحقاقها بصرف النظر عما اذا دفعت نقداً ام تم تأجيل الدفع لفترة لاحقة.  </a:t>
            </a:r>
            <a:r>
              <a:rPr lang="ar-JO" sz="1800" b="1" dirty="0" smtClean="0">
                <a:solidFill>
                  <a:srgbClr val="FF0000"/>
                </a:solidFill>
              </a:rPr>
              <a:t> </a:t>
            </a:r>
            <a:r>
              <a:rPr lang="en-US" sz="1800" dirty="0" smtClean="0">
                <a:solidFill>
                  <a:srgbClr val="FF0000"/>
                </a:solidFill>
                <a:latin typeface="Liberation Sans"/>
              </a:rPr>
              <a:t> </a:t>
            </a:r>
            <a:endParaRPr lang="en-US" sz="1800" dirty="0">
              <a:solidFill>
                <a:srgbClr val="FF0000"/>
              </a:solidFill>
              <a:latin typeface="Liberation Sans"/>
            </a:endParaRPr>
          </a:p>
          <a:p>
            <a:pPr lvl="0" rtl="0">
              <a:lnSpc>
                <a:spcPct val="125000"/>
              </a:lnSpc>
              <a:spcBef>
                <a:spcPts val="1200"/>
              </a:spcBef>
            </a:pPr>
            <a:endParaRPr lang="ar" sz="1800" dirty="0">
              <a:solidFill>
                <a:srgbClr val="FF0000"/>
              </a:solidFill>
            </a:endParaRPr>
          </a:p>
        </p:txBody>
      </p:sp>
      <p:sp>
        <p:nvSpPr>
          <p:cNvPr id="3" name="رابط مستقيم 2"/>
          <p:cNvSpPr/>
          <p:nvPr/>
        </p:nvSpPr>
        <p:spPr>
          <a:xfrm>
            <a:off x="374101" y="694393"/>
            <a:ext cx="8382000" cy="0"/>
          </a:xfrm>
          <a:prstGeom prst="line">
            <a:avLst/>
          </a:prstGeom>
          <a:noFill/>
          <a:ln w="57150" cap="sq">
            <a:solidFill>
              <a:schemeClr val="tx1"/>
            </a:solidFill>
            <a:round/>
            <a:headEnd type="none" w="sm" len="sm"/>
            <a:tailEnd type="none" w="sm" len="sm"/>
          </a:ln>
        </p:spPr>
        <p:txBody>
          <a:bodyPr/>
          <a:lstStyle>
            <a:lvl1pPr lvl="0" rtl="0">
              <a:defRPr/>
            </a:lvl1pPr>
          </a:lstStyle>
          <a:p>
            <a:endParaRPr/>
          </a:p>
        </p:txBody>
      </p:sp>
      <p:sp>
        <p:nvSpPr>
          <p:cNvPr id="4" name="مربع نص 3"/>
          <p:cNvSpPr txBox="1"/>
          <p:nvPr/>
        </p:nvSpPr>
        <p:spPr>
          <a:xfrm>
            <a:off x="7848600" y="6369050"/>
            <a:ext cx="1143000" cy="336550"/>
          </a:xfrm>
          <a:prstGeom prst="rect">
            <a:avLst/>
          </a:prstGeom>
          <a:solidFill>
            <a:schemeClr val="bg1"/>
          </a:solidFill>
          <a:ln>
            <a:noFill/>
          </a:ln>
        </p:spPr>
        <p:txBody>
          <a:bodyPr wrap="square"/>
          <a:lstStyle>
            <a:lvl1pPr marL="457200" lvl="0" indent="-457200" algn="l" rtl="0">
              <a:defRPr sz="2400">
                <a:solidFill>
                  <a:schemeClr val="tx1"/>
                </a:solidFill>
                <a:latin typeface="Times New Roman"/>
              </a:defRPr>
            </a:lvl1pPr>
          </a:lstStyle>
          <a:p>
            <a:pPr lvl="0" algn="r" rtl="0">
              <a:spcBef>
                <a:spcPct val="50000"/>
              </a:spcBef>
            </a:pPr>
            <a:r>
              <a:rPr lang="en-US" sz="1600" b="1" i="1">
                <a:solidFill>
                  <a:schemeClr val="bg2"/>
                </a:solidFill>
                <a:latin typeface="Liberation Sans"/>
              </a:rPr>
              <a:t>LO 3</a:t>
            </a:r>
          </a:p>
        </p:txBody>
      </p:sp>
      <p:sp>
        <p:nvSpPr>
          <p:cNvPr id="5" name="مربع نص 4"/>
          <p:cNvSpPr txBox="1"/>
          <p:nvPr/>
        </p:nvSpPr>
        <p:spPr>
          <a:xfrm>
            <a:off x="533400" y="167211"/>
            <a:ext cx="8229600" cy="456941"/>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ar" sz="3200">
                <a:solidFill>
                  <a:schemeClr val="tx1"/>
                </a:solidFill>
              </a:rPr>
              <a:t>Assumptionsالافتراضات               </a:t>
            </a: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295400"/>
            <a:ext cx="8077200" cy="837152"/>
          </a:xfrm>
          <a:prstGeom prst="rect">
            <a:avLst/>
          </a:prstGeom>
          <a:noFill/>
          <a:ln>
            <a:noFill/>
          </a:ln>
        </p:spPr>
        <p:txBody>
          <a:bodyPr/>
          <a:lstStyle>
            <a:lvl1pPr lvl="0" algn="l" rtl="0">
              <a:defRPr sz="2400">
                <a:solidFill>
                  <a:schemeClr val="tx1"/>
                </a:solidFill>
                <a:latin typeface="Times New Roman"/>
              </a:defRPr>
            </a:lvl1pPr>
          </a:lstStyle>
          <a:p>
            <a:pPr lvl="0" rtl="0"/>
            <a:r>
              <a:t>حديد أي الافتراض الأساسي للمحاسبة هو أفضل وصف في كل بند أدناه.</a:t>
            </a:r>
          </a:p>
        </p:txBody>
      </p:sp>
      <p:sp>
        <p:nvSpPr>
          <p:cNvPr id="3" name="مخطط انسيابي: معالجة متعاقبة 2"/>
          <p:cNvSpPr/>
          <p:nvPr/>
        </p:nvSpPr>
        <p:spPr>
          <a:xfrm>
            <a:off x="6705600" y="2276872"/>
            <a:ext cx="2209800" cy="609600"/>
          </a:xfrm>
          <a:prstGeom prst="flowChartAlternateProcess">
            <a:avLst/>
          </a:prstGeom>
          <a:solidFill>
            <a:srgbClr val="336699"/>
          </a:solidFill>
          <a:ln w="28575" cap="sq">
            <a:solidFill>
              <a:schemeClr val="tx1"/>
            </a:solidFill>
            <a:miter/>
            <a:headEnd type="none" w="sm" len="sm"/>
            <a:tailEnd type="none" w="sm" len="sm"/>
          </a:ln>
        </p:spPr>
        <p:txBody>
          <a:bodyPr wrap="none" anchor="ctr"/>
          <a:lstStyle>
            <a:lvl1pPr lvl="0" rtl="0">
              <a:defRPr/>
            </a:lvl1pPr>
          </a:lstStyle>
          <a:p>
            <a:pPr lvl="0" rtl="0"/>
            <a:r>
              <a:rPr lang="ar" sz="2200" b="1">
                <a:solidFill>
                  <a:schemeClr val="bg1"/>
                </a:solidFill>
                <a:effectLst>
                  <a:outerShdw blurRad="38100" dist="38100" dir="2700000" algn="tl">
                    <a:srgbClr val="000000">
                      <a:alpha val="43137"/>
                    </a:srgbClr>
                  </a:outerShdw>
                </a:effectLst>
                <a:latin typeface="Liberation Sans"/>
              </a:rPr>
              <a:t>Periodicityالفتره </a:t>
            </a:r>
          </a:p>
        </p:txBody>
      </p:sp>
      <p:sp>
        <p:nvSpPr>
          <p:cNvPr id="4" name="مخطط انسيابي: معالجة متعاقبة 3"/>
          <p:cNvSpPr/>
          <p:nvPr/>
        </p:nvSpPr>
        <p:spPr>
          <a:xfrm>
            <a:off x="6725489" y="4572000"/>
            <a:ext cx="2209800" cy="609600"/>
          </a:xfrm>
          <a:prstGeom prst="flowChartAlternateProcess">
            <a:avLst/>
          </a:prstGeom>
          <a:solidFill>
            <a:srgbClr val="336699"/>
          </a:solidFill>
          <a:ln w="28575" cap="sq">
            <a:solidFill>
              <a:schemeClr val="tx1"/>
            </a:solidFill>
            <a:miter/>
            <a:headEnd type="none" w="sm" len="sm"/>
            <a:tailEnd type="none" w="sm" len="sm"/>
          </a:ln>
        </p:spPr>
        <p:txBody>
          <a:bodyPr wrap="none" anchor="ctr"/>
          <a:lstStyle>
            <a:lvl1pPr lvl="0" rtl="0">
              <a:defRPr/>
            </a:lvl1pPr>
          </a:lstStyle>
          <a:p>
            <a:pPr lvl="0" rtl="0"/>
            <a:r>
              <a:rPr lang="ar" sz="2200" b="1" dirty="0">
                <a:solidFill>
                  <a:schemeClr val="bg1"/>
                </a:solidFill>
                <a:effectLst>
                  <a:outerShdw blurRad="38100" dist="38100" dir="2700000" algn="tl">
                    <a:srgbClr val="000000">
                      <a:alpha val="43137"/>
                    </a:srgbClr>
                  </a:outerShdw>
                </a:effectLst>
                <a:latin typeface="Arial"/>
              </a:rPr>
              <a:t>الاستمرارية </a:t>
            </a:r>
          </a:p>
        </p:txBody>
      </p:sp>
      <p:sp>
        <p:nvSpPr>
          <p:cNvPr id="5" name="مخطط انسيابي: معالجة متعاقبة 4"/>
          <p:cNvSpPr/>
          <p:nvPr/>
        </p:nvSpPr>
        <p:spPr>
          <a:xfrm>
            <a:off x="6705600" y="3276600"/>
            <a:ext cx="2209800" cy="762000"/>
          </a:xfrm>
          <a:prstGeom prst="flowChartAlternateProcess">
            <a:avLst/>
          </a:prstGeom>
          <a:solidFill>
            <a:srgbClr val="336699"/>
          </a:solidFill>
          <a:ln w="28575" cap="sq">
            <a:solidFill>
              <a:schemeClr val="tx1"/>
            </a:solidFill>
            <a:miter/>
            <a:headEnd type="none" w="sm" len="sm"/>
            <a:tailEnd type="none" w="sm" len="sm"/>
          </a:ln>
        </p:spPr>
        <p:txBody>
          <a:bodyPr wrap="none" anchor="ctr"/>
          <a:lstStyle>
            <a:lvl1pPr lvl="0" rtl="0">
              <a:defRPr/>
            </a:lvl1pPr>
          </a:lstStyle>
          <a:p>
            <a:pPr lvl="0" rtl="0"/>
            <a:r>
              <a:rPr lang="ar" sz="2200" b="1">
                <a:solidFill>
                  <a:schemeClr val="bg1"/>
                </a:solidFill>
                <a:effectLst>
                  <a:outerShdw blurRad="38100" dist="38100" dir="2700000" algn="tl">
                    <a:srgbClr val="000000">
                      <a:alpha val="43137"/>
                    </a:srgbClr>
                  </a:outerShdw>
                </a:effectLst>
                <a:latin typeface="Arial"/>
              </a:rPr>
              <a:t>الوحدة النقدية </a:t>
            </a:r>
          </a:p>
        </p:txBody>
      </p:sp>
      <p:sp>
        <p:nvSpPr>
          <p:cNvPr id="6" name="مخطط انسيابي: معالجة متعاقبة 5"/>
          <p:cNvSpPr/>
          <p:nvPr/>
        </p:nvSpPr>
        <p:spPr>
          <a:xfrm>
            <a:off x="6743700" y="5530850"/>
            <a:ext cx="2209800" cy="838200"/>
          </a:xfrm>
          <a:prstGeom prst="flowChartAlternateProcess">
            <a:avLst/>
          </a:prstGeom>
          <a:solidFill>
            <a:srgbClr val="336699"/>
          </a:solidFill>
          <a:ln w="28575" cap="sq">
            <a:solidFill>
              <a:schemeClr val="tx1"/>
            </a:solidFill>
            <a:miter/>
            <a:headEnd type="none" w="sm" len="sm"/>
            <a:tailEnd type="none" w="sm" len="sm"/>
          </a:ln>
        </p:spPr>
        <p:txBody>
          <a:bodyPr wrap="none" anchor="ctr"/>
          <a:lstStyle>
            <a:lvl1pPr lvl="0" rtl="0">
              <a:defRPr/>
            </a:lvl1pPr>
          </a:lstStyle>
          <a:p>
            <a:pPr lvl="0" rtl="0"/>
            <a:r>
              <a:rPr lang="ar" sz="2000" b="1" dirty="0" smtClean="0">
                <a:solidFill>
                  <a:schemeClr val="bg1"/>
                </a:solidFill>
                <a:effectLst>
                  <a:outerShdw blurRad="38100" dist="38100" dir="2700000" algn="tl">
                    <a:srgbClr val="000000">
                      <a:alpha val="43137"/>
                    </a:srgbClr>
                  </a:outerShdw>
                </a:effectLst>
                <a:latin typeface="Liberation Sans"/>
              </a:rPr>
              <a:t>الكيان</a:t>
            </a:r>
            <a:r>
              <a:rPr lang="ar-JO" sz="2000" b="1" dirty="0" smtClean="0">
                <a:solidFill>
                  <a:schemeClr val="bg1"/>
                </a:solidFill>
                <a:effectLst>
                  <a:outerShdw blurRad="38100" dist="38100" dir="2700000" algn="tl">
                    <a:srgbClr val="000000">
                      <a:alpha val="43137"/>
                    </a:srgbClr>
                  </a:outerShdw>
                </a:effectLst>
                <a:latin typeface="Liberation Sans"/>
              </a:rPr>
              <a:t> او الوحدة</a:t>
            </a:r>
            <a:r>
              <a:rPr lang="ar" sz="2000" b="1" dirty="0" smtClean="0">
                <a:solidFill>
                  <a:schemeClr val="bg1"/>
                </a:solidFill>
                <a:effectLst>
                  <a:outerShdw blurRad="38100" dist="38100" dir="2700000" algn="tl">
                    <a:srgbClr val="000000">
                      <a:alpha val="43137"/>
                    </a:srgbClr>
                  </a:outerShdw>
                </a:effectLst>
                <a:latin typeface="Liberation Sans"/>
              </a:rPr>
              <a:t> </a:t>
            </a:r>
            <a:r>
              <a:rPr lang="ar" sz="2000" b="1" dirty="0">
                <a:solidFill>
                  <a:schemeClr val="bg1"/>
                </a:solidFill>
                <a:effectLst>
                  <a:outerShdw blurRad="38100" dist="38100" dir="2700000" algn="tl">
                    <a:srgbClr val="000000">
                      <a:alpha val="43137"/>
                    </a:srgbClr>
                  </a:outerShdw>
                </a:effectLst>
                <a:latin typeface="Liberation Sans"/>
              </a:rPr>
              <a:t>الاقتصادي</a:t>
            </a:r>
            <a:r>
              <a:rPr lang="ar" sz="2200" b="1" dirty="0">
                <a:solidFill>
                  <a:schemeClr val="bg1"/>
                </a:solidFill>
                <a:effectLst>
                  <a:outerShdw blurRad="38100" dist="38100" dir="2700000" algn="tl">
                    <a:srgbClr val="000000">
                      <a:alpha val="43137"/>
                    </a:srgbClr>
                  </a:outerShdw>
                </a:effectLst>
                <a:latin typeface="Liberation Sans"/>
              </a:rPr>
              <a:t> </a:t>
            </a:r>
          </a:p>
        </p:txBody>
      </p:sp>
      <p:sp>
        <p:nvSpPr>
          <p:cNvPr id="7" name="رابط مستقيم 6"/>
          <p:cNvSpPr/>
          <p:nvPr/>
        </p:nvSpPr>
        <p:spPr>
          <a:xfrm>
            <a:off x="381000" y="1066800"/>
            <a:ext cx="8382000" cy="0"/>
          </a:xfrm>
          <a:prstGeom prst="line">
            <a:avLst/>
          </a:prstGeom>
          <a:noFill/>
          <a:ln w="57150" cap="sq">
            <a:solidFill>
              <a:schemeClr val="tx1"/>
            </a:solidFill>
            <a:round/>
            <a:headEnd type="none" w="sm" len="sm"/>
            <a:tailEnd type="none" w="sm" len="sm"/>
          </a:ln>
        </p:spPr>
        <p:txBody>
          <a:bodyPr/>
          <a:lstStyle>
            <a:lvl1pPr lvl="0" rtl="0">
              <a:defRPr/>
            </a:lvl1pPr>
          </a:lstStyle>
          <a:p>
            <a:endParaRPr/>
          </a:p>
        </p:txBody>
      </p:sp>
      <p:sp>
        <p:nvSpPr>
          <p:cNvPr id="8" name="مربع نص 7"/>
          <p:cNvSpPr txBox="1"/>
          <p:nvPr/>
        </p:nvSpPr>
        <p:spPr>
          <a:xfrm>
            <a:off x="7848600" y="6369050"/>
            <a:ext cx="1143000" cy="336550"/>
          </a:xfrm>
          <a:prstGeom prst="rect">
            <a:avLst/>
          </a:prstGeom>
          <a:solidFill>
            <a:schemeClr val="bg1"/>
          </a:solidFill>
          <a:ln>
            <a:noFill/>
          </a:ln>
        </p:spPr>
        <p:txBody>
          <a:bodyPr wrap="square"/>
          <a:lstStyle>
            <a:lvl1pPr marL="457200" lvl="0" indent="-457200" algn="l" rtl="0">
              <a:defRPr sz="2400">
                <a:solidFill>
                  <a:schemeClr val="tx1"/>
                </a:solidFill>
                <a:latin typeface="Times New Roman"/>
              </a:defRPr>
            </a:lvl1pPr>
          </a:lstStyle>
          <a:p>
            <a:pPr lvl="0" algn="r" rtl="0">
              <a:spcBef>
                <a:spcPct val="50000"/>
              </a:spcBef>
            </a:pPr>
            <a:r>
              <a:rPr lang="en-US" sz="1600" b="1" i="1">
                <a:solidFill>
                  <a:schemeClr val="bg2"/>
                </a:solidFill>
                <a:latin typeface="Liberation Sans"/>
              </a:rPr>
              <a:t>LO 3</a:t>
            </a:r>
          </a:p>
        </p:txBody>
      </p:sp>
      <p:sp>
        <p:nvSpPr>
          <p:cNvPr id="9" name="مربع نص 8"/>
          <p:cNvSpPr txBox="1"/>
          <p:nvPr/>
        </p:nvSpPr>
        <p:spPr>
          <a:xfrm>
            <a:off x="533400" y="381000"/>
            <a:ext cx="8229600" cy="560388"/>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ar" sz="3200">
                <a:solidFill>
                  <a:srgbClr val="FF0000"/>
                </a:solidFill>
              </a:rPr>
              <a:t>Assumptionsالافتراضات                    </a:t>
            </a:r>
          </a:p>
        </p:txBody>
      </p:sp>
      <p:sp>
        <p:nvSpPr>
          <p:cNvPr id="10" name="مربع نص 9"/>
          <p:cNvSpPr txBox="1"/>
          <p:nvPr/>
        </p:nvSpPr>
        <p:spPr>
          <a:xfrm>
            <a:off x="293305" y="2132552"/>
            <a:ext cx="5759555" cy="4401105"/>
          </a:xfrm>
          <a:prstGeom prst="rect">
            <a:avLst/>
          </a:prstGeom>
        </p:spPr>
        <p:txBody>
          <a:bodyPr/>
          <a:lstStyle>
            <a:lvl1pPr lvl="0" indent="-171450" rtl="0">
              <a:defRPr/>
            </a:lvl1pPr>
          </a:lstStyle>
          <a:p>
            <a:pPr lvl="0" algn="r" rtl="0"/>
            <a:r>
              <a:rPr lang="ar" sz="2000" dirty="0"/>
              <a:t>تنقسم الأنشطة الاقتصادية لشركة في الولايات المتحدة الأمريكية إلى 12 شهرًا لغرض إصدار التقارير </a:t>
            </a:r>
            <a:r>
              <a:rPr lang="ar" sz="2000" dirty="0" smtClean="0"/>
              <a:t>السنوية</a:t>
            </a:r>
            <a:r>
              <a:rPr lang="ar" dirty="0" smtClean="0"/>
              <a:t>.</a:t>
            </a:r>
          </a:p>
          <a:p>
            <a:pPr lvl="0" rtl="0"/>
            <a:endParaRPr lang="ar" dirty="0" smtClean="0"/>
          </a:p>
          <a:p>
            <a:pPr lvl="0" algn="r" rtl="0"/>
            <a:r>
              <a:rPr lang="ar-JO" dirty="0" smtClean="0"/>
              <a:t>لم تقم شركة ما بتعديل القوائم المالية على الرغم من حدوث انكماش اثر على القوة الشرائية للنقد المستخدم </a:t>
            </a:r>
            <a:r>
              <a:rPr lang="ar-JO" dirty="0" err="1" smtClean="0"/>
              <a:t>لاعداد</a:t>
            </a:r>
            <a:r>
              <a:rPr lang="ar-JO" dirty="0" smtClean="0"/>
              <a:t> القوائم المالية.</a:t>
            </a:r>
          </a:p>
          <a:p>
            <a:pPr lvl="0" algn="r" rtl="0"/>
            <a:endParaRPr lang="ar-JO" dirty="0" smtClean="0"/>
          </a:p>
          <a:p>
            <a:pPr lvl="0" algn="r" rtl="0"/>
            <a:r>
              <a:rPr lang="ar-JO" dirty="0" smtClean="0"/>
              <a:t>لم يصنف بنك </a:t>
            </a:r>
            <a:r>
              <a:rPr lang="ar-JO" dirty="0" err="1" smtClean="0"/>
              <a:t>باركليز</a:t>
            </a:r>
            <a:r>
              <a:rPr lang="ar-JO" dirty="0" smtClean="0"/>
              <a:t> اصوله في الميزانية الى اصول ثابتة واصول متداولة, كما وقيمها حسب القيمة السوقية.</a:t>
            </a:r>
          </a:p>
          <a:p>
            <a:pPr lvl="0" algn="r" rtl="0"/>
            <a:endParaRPr lang="ar-JO" dirty="0" smtClean="0"/>
          </a:p>
          <a:p>
            <a:pPr lvl="0" algn="r" rtl="0"/>
            <a:r>
              <a:rPr lang="ar-JO" dirty="0" smtClean="0"/>
              <a:t>قام مالك شركتين بدمج نشاطاتهما في قوائم مالية واحدة.  </a:t>
            </a:r>
            <a:endParaRPr lang="ar"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848600" y="6369050"/>
            <a:ext cx="1143000" cy="336550"/>
          </a:xfrm>
          <a:prstGeom prst="rect">
            <a:avLst/>
          </a:prstGeom>
          <a:solidFill>
            <a:schemeClr val="bg1"/>
          </a:solidFill>
          <a:ln>
            <a:noFill/>
          </a:ln>
        </p:spPr>
        <p:txBody>
          <a:bodyPr wrap="square"/>
          <a:lstStyle>
            <a:lvl1pPr marL="457200" lvl="0" indent="-457200" algn="l" rtl="0">
              <a:defRPr sz="2400">
                <a:solidFill>
                  <a:schemeClr val="tx1"/>
                </a:solidFill>
                <a:latin typeface="Times New Roman"/>
              </a:defRPr>
            </a:lvl1pPr>
          </a:lstStyle>
          <a:p>
            <a:pPr lvl="0" algn="r" rtl="0">
              <a:spcBef>
                <a:spcPct val="50000"/>
              </a:spcBef>
            </a:pPr>
            <a:r>
              <a:rPr lang="en-US" sz="1600" b="1" i="1">
                <a:solidFill>
                  <a:schemeClr val="bg2"/>
                </a:solidFill>
                <a:latin typeface="Liberation Sans"/>
              </a:rPr>
              <a:t>LO 4</a:t>
            </a:r>
          </a:p>
        </p:txBody>
      </p:sp>
      <p:sp>
        <p:nvSpPr>
          <p:cNvPr id="3" name="رابط مستقيم 2"/>
          <p:cNvSpPr/>
          <p:nvPr/>
        </p:nvSpPr>
        <p:spPr>
          <a:xfrm>
            <a:off x="381000" y="1546576"/>
            <a:ext cx="8382000" cy="0"/>
          </a:xfrm>
          <a:prstGeom prst="line">
            <a:avLst/>
          </a:prstGeom>
          <a:noFill/>
          <a:ln w="57150" cap="sq">
            <a:solidFill>
              <a:schemeClr val="tx1"/>
            </a:solidFill>
            <a:round/>
            <a:headEnd type="none" w="sm" len="sm"/>
            <a:tailEnd type="none" w="sm" len="sm"/>
          </a:ln>
        </p:spPr>
        <p:txBody>
          <a:bodyPr/>
          <a:lstStyle>
            <a:lvl1pPr lvl="0" rtl="0">
              <a:defRPr/>
            </a:lvl1pPr>
          </a:lstStyle>
          <a:p>
            <a:endParaRPr/>
          </a:p>
        </p:txBody>
      </p:sp>
      <p:pic>
        <p:nvPicPr>
          <p:cNvPr id="4" name="صورة 3"/>
          <p:cNvPicPr/>
          <p:nvPr/>
        </p:nvPicPr>
        <p:blipFill>
          <a:blip r:embed="rId3"/>
          <a:srcRect/>
          <a:stretch>
            <a:fillRect/>
          </a:stretch>
        </p:blipFill>
        <p:spPr>
          <a:xfrm>
            <a:off x="5765796" y="423272"/>
            <a:ext cx="3048000" cy="948328"/>
          </a:xfrm>
          <a:prstGeom prst="rect">
            <a:avLst/>
          </a:prstGeom>
        </p:spPr>
      </p:pic>
      <p:sp>
        <p:nvSpPr>
          <p:cNvPr id="5" name="مربع نص 4"/>
          <p:cNvSpPr txBox="1"/>
          <p:nvPr/>
        </p:nvSpPr>
        <p:spPr>
          <a:xfrm>
            <a:off x="533400" y="381000"/>
            <a:ext cx="4800600" cy="1014149"/>
          </a:xfrm>
          <a:prstGeom prst="rect">
            <a:avLst/>
          </a:prstGeom>
          <a:noFill/>
          <a:ln>
            <a:noFill/>
          </a:ln>
        </p:spPr>
        <p:txBody>
          <a:bodyPr wrap="square" lIns="90488" tIns="44450" rIns="90488" bIns="44450" anchor="t"/>
          <a:lstStyle>
            <a:lvl1pPr lvl="0" algn="l" rtl="0">
              <a:defRPr sz="2800" b="1">
                <a:solidFill>
                  <a:schemeClr val="bg1"/>
                </a:solidFill>
                <a:effectLst>
                  <a:outerShdw blurRad="38100" dist="38100" dir="2700000" algn="tl">
                    <a:srgbClr val="000000">
                      <a:alpha val="43137"/>
                    </a:srgbClr>
                  </a:outerShdw>
                </a:effectLst>
                <a:latin typeface="Liberation Sans"/>
              </a:defRPr>
            </a:lvl1pPr>
          </a:lstStyle>
          <a:p>
            <a:pPr lvl="0" rtl="0"/>
            <a:r>
              <a:rPr lang="en-US" sz="3200">
                <a:solidFill>
                  <a:srgbClr val="CC0000"/>
                </a:solidFill>
              </a:rPr>
              <a:t>Basic Principles </a:t>
            </a:r>
            <a:r>
              <a:rPr lang="ar" sz="3200">
                <a:solidFill>
                  <a:srgbClr val="CC0000"/>
                </a:solidFill>
              </a:rPr>
              <a:t>of </a:t>
            </a:r>
            <a:r>
              <a:rPr lang="en-US" sz="3200">
                <a:solidFill>
                  <a:srgbClr val="CC0000"/>
                </a:solidFill>
              </a:rPr>
              <a:t>Accounting</a:t>
            </a:r>
            <a:r>
              <a:rPr lang="ar" sz="3200">
                <a:solidFill>
                  <a:srgbClr val="CC0000"/>
                </a:solidFill>
              </a:rPr>
              <a:t>المبادئ الأساسية للمحاسبة</a:t>
            </a:r>
          </a:p>
        </p:txBody>
      </p:sp>
      <p:sp>
        <p:nvSpPr>
          <p:cNvPr id="6" name="مربع نص 5"/>
          <p:cNvSpPr txBox="1"/>
          <p:nvPr/>
        </p:nvSpPr>
        <p:spPr>
          <a:xfrm>
            <a:off x="5841996" y="499471"/>
            <a:ext cx="2971800" cy="828432"/>
          </a:xfrm>
          <a:prstGeom prst="rect">
            <a:avLst/>
          </a:prstGeom>
          <a:noFill/>
          <a:ln>
            <a:noFill/>
          </a:ln>
        </p:spPr>
        <p:txBody>
          <a:bodyPr wrap="square" lIns="90488" tIns="44450" rIns="90488" bIns="44450" anchor="t"/>
          <a:lstStyle>
            <a:lvl1pPr marL="342900" lvl="0" indent="-342900" algn="l" rtl="0">
              <a:spcBef>
                <a:spcPct val="20000"/>
              </a:spcBef>
              <a:buClr>
                <a:schemeClr val="accent2"/>
              </a:buClr>
              <a:buSzPct val="75000"/>
              <a:buFont typeface="Wingdings"/>
              <a:buChar char="l"/>
              <a:defRPr sz="2800" b="1">
                <a:solidFill>
                  <a:schemeClr val="bg2"/>
                </a:solidFill>
                <a:effectLst>
                  <a:outerShdw blurRad="38100" dist="38100" dir="2700000" algn="tl">
                    <a:srgbClr val="000000">
                      <a:alpha val="43137"/>
                    </a:srgbClr>
                  </a:outerShdw>
                </a:effectLst>
                <a:latin typeface="Arial"/>
              </a:defRPr>
            </a:lvl1pPr>
          </a:lstStyle>
          <a:p>
            <a:pPr marL="0" lvl="0" indent="0" rtl="0">
              <a:buNone/>
            </a:pPr>
            <a:r>
              <a:rPr lang="en-US" sz="1600">
                <a:solidFill>
                  <a:srgbClr val="CC0000"/>
                </a:solidFill>
                <a:latin typeface="Liberation Sans"/>
              </a:rPr>
              <a:t>LEARNING OBJECTIVE 4</a:t>
            </a:r>
          </a:p>
          <a:p>
            <a:pPr marL="0" lvl="0" indent="0" rtl="0">
              <a:buNone/>
            </a:pPr>
            <a:r>
              <a:rPr lang="en-US" sz="1600" b="0">
                <a:latin typeface="Liberation Sans"/>
              </a:rPr>
              <a:t>Explain the application of the basic principles of accounting.</a:t>
            </a:r>
          </a:p>
        </p:txBody>
      </p:sp>
      <p:sp>
        <p:nvSpPr>
          <p:cNvPr id="7" name="رابط مستقيم 6"/>
          <p:cNvSpPr/>
          <p:nvPr/>
        </p:nvSpPr>
        <p:spPr>
          <a:xfrm flipV="1">
            <a:off x="5765796" y="423271"/>
            <a:ext cx="3048000" cy="15948"/>
          </a:xfrm>
          <a:prstGeom prst="line">
            <a:avLst/>
          </a:prstGeom>
          <a:solidFill>
            <a:schemeClr val="bg1"/>
          </a:solidFill>
          <a:ln w="19050" cap="sq">
            <a:solidFill>
              <a:schemeClr val="tx1"/>
            </a:solidFill>
            <a:round/>
            <a:headEnd type="none" w="med" len="med"/>
            <a:tailEnd type="none" w="med" len="med"/>
          </a:ln>
        </p:spPr>
        <p:txBody>
          <a:bodyPr/>
          <a:lstStyle>
            <a:lvl1pPr lvl="0" rtl="0">
              <a:defRPr/>
            </a:lvl1pPr>
          </a:lstStyle>
          <a:p>
            <a:endParaRPr/>
          </a:p>
        </p:txBody>
      </p:sp>
      <p:sp>
        <p:nvSpPr>
          <p:cNvPr id="8" name="رابط مستقيم 7"/>
          <p:cNvSpPr/>
          <p:nvPr/>
        </p:nvSpPr>
        <p:spPr>
          <a:xfrm flipV="1">
            <a:off x="5765796" y="1354603"/>
            <a:ext cx="3048000" cy="4374"/>
          </a:xfrm>
          <a:prstGeom prst="line">
            <a:avLst/>
          </a:prstGeom>
          <a:solidFill>
            <a:schemeClr val="bg1"/>
          </a:solidFill>
          <a:ln w="19050" cap="sq">
            <a:solidFill>
              <a:schemeClr val="tx1"/>
            </a:solidFill>
            <a:round/>
            <a:headEnd type="none" w="med" len="med"/>
            <a:tailEnd type="none" w="med" len="med"/>
          </a:ln>
        </p:spPr>
        <p:txBody>
          <a:bodyPr/>
          <a:lstStyle>
            <a:lvl1pPr lvl="0" rtl="0">
              <a:defRPr/>
            </a:lvl1pPr>
          </a:lstStyle>
          <a:p>
            <a:endParaRPr/>
          </a:p>
        </p:txBody>
      </p:sp>
      <p:sp>
        <p:nvSpPr>
          <p:cNvPr id="9" name="مربع نص 8"/>
          <p:cNvSpPr txBox="1"/>
          <p:nvPr/>
        </p:nvSpPr>
        <p:spPr>
          <a:xfrm>
            <a:off x="43244" y="1334546"/>
            <a:ext cx="9057505" cy="5152837"/>
          </a:xfrm>
          <a:prstGeom prst="rect">
            <a:avLst/>
          </a:prstGeom>
        </p:spPr>
        <p:txBody>
          <a:bodyPr/>
          <a:lstStyle>
            <a:lvl1pPr lvl="0" indent="-171450">
              <a:defRPr/>
            </a:lvl1pPr>
          </a:lstStyle>
          <a:p>
            <a:pPr lvl="0"/>
            <a:endParaRPr lang="ar-JO" b="1" i="0" u="sng" dirty="0" smtClean="0"/>
          </a:p>
          <a:p>
            <a:pPr lvl="0"/>
            <a:r>
              <a:rPr lang="ar-JO" b="1" u="sng" dirty="0" smtClean="0"/>
              <a:t>قياس او تقييم بنود القوائم المالية </a:t>
            </a:r>
            <a:endParaRPr lang="ar-JO" b="1" i="0" u="sng" dirty="0" smtClean="0"/>
          </a:p>
          <a:p>
            <a:pPr lvl="0"/>
            <a:endParaRPr lang="ar" b="1" i="0" u="sng" dirty="0"/>
          </a:p>
          <a:p>
            <a:pPr lvl="0" algn="r"/>
            <a:r>
              <a:rPr lang="ar" b="1" i="0" u="none" dirty="0" smtClean="0"/>
              <a:t>التكلفة </a:t>
            </a:r>
            <a:r>
              <a:rPr lang="ar" b="1" i="0" u="none" dirty="0"/>
              <a:t>التاريخية:</a:t>
            </a:r>
            <a:r>
              <a:rPr lang="ar" b="0" i="0" u="none" dirty="0"/>
              <a:t> </a:t>
            </a:r>
            <a:r>
              <a:rPr lang="ar-JO" b="0" i="0" u="none" dirty="0" smtClean="0"/>
              <a:t>لقياس بنود القوائم المالية فإنه يتم إثبات البند المعني بالبلغ المحدد في وقت حدوثه. فعن شراء قطعة ارض مثلاً فإنه يتم اثبات قيمتها بالمبلغ المدفوع عند شرائها. وفي حالات اخرى قد تستخدم التكلفة التاريخية </a:t>
            </a:r>
            <a:r>
              <a:rPr lang="ar-JO" b="0" i="0" u="none" dirty="0" err="1" smtClean="0"/>
              <a:t>لاصل</a:t>
            </a:r>
            <a:r>
              <a:rPr lang="ar-JO" dirty="0"/>
              <a:t> </a:t>
            </a:r>
            <a:r>
              <a:rPr lang="ar-JO" dirty="0" smtClean="0"/>
              <a:t>ما </a:t>
            </a:r>
            <a:r>
              <a:rPr lang="ar-JO" b="0" i="0" u="none" dirty="0" smtClean="0"/>
              <a:t>مع استخدام بديل آخر وذلك في حالة انخفاض قيمة ذلك الاصل عن التكلفة التاريخية. مثال ذلك تقييم المخزون. </a:t>
            </a:r>
          </a:p>
          <a:p>
            <a:pPr lvl="0" algn="r"/>
            <a:endParaRPr lang="ar-JO" dirty="0"/>
          </a:p>
          <a:p>
            <a:pPr lvl="0" algn="r"/>
            <a:r>
              <a:rPr lang="ar-JO" b="1" i="0" u="none" dirty="0" smtClean="0"/>
              <a:t>القيمة العادلة:</a:t>
            </a:r>
            <a:r>
              <a:rPr lang="ar-JO" b="0" i="0" u="none" dirty="0" smtClean="0"/>
              <a:t> وتمثل القيمة القابلة للتحقق عند بيع الاصل, او قيمة المطلوبات </a:t>
            </a:r>
          </a:p>
          <a:p>
            <a:pPr lvl="0" algn="r"/>
            <a:r>
              <a:rPr lang="ar-JO" b="0" i="0" u="none" dirty="0" smtClean="0"/>
              <a:t>التي تمت تسويتها من خلال مقايضتها بأصل ما </a:t>
            </a:r>
            <a:r>
              <a:rPr lang="ar-JO" b="0" i="0" u="none" dirty="0" err="1" smtClean="0"/>
              <a:t>بناءاً</a:t>
            </a:r>
            <a:r>
              <a:rPr lang="ar-JO" b="0" i="0" u="none" dirty="0" smtClean="0"/>
              <a:t> على قيمته السوقية العادلة.</a:t>
            </a:r>
          </a:p>
          <a:p>
            <a:pPr lvl="0" algn="r"/>
            <a:r>
              <a:rPr lang="ar" b="0" i="0" u="none" dirty="0" smtClean="0"/>
              <a:t> </a:t>
            </a:r>
            <a:endParaRPr lang="ar-JO" b="0" i="0" u="none" dirty="0" smtClean="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14" name="Picture 13"/>
          <p:cNvPicPr>
            <a:picLocks noChangeAspect="1"/>
          </p:cNvPicPr>
          <p:nvPr/>
        </p:nvPicPr>
        <p:blipFill>
          <a:blip r:embed="rId3"/>
          <a:stretch>
            <a:fillRect/>
          </a:stretch>
        </p:blipFill>
        <p:spPr>
          <a:xfrm>
            <a:off x="5765796" y="152400"/>
            <a:ext cx="3048000" cy="1201159"/>
          </a:xfrm>
          <a:prstGeom prst="rect">
            <a:avLst/>
          </a:prstGeom>
        </p:spPr>
      </p:pic>
      <p:sp>
        <p:nvSpPr>
          <p:cNvPr id="207881" name="Rectangle 9"/>
          <p:cNvSpPr>
            <a:spLocks noChangeArrowheads="1"/>
          </p:cNvSpPr>
          <p:nvPr/>
        </p:nvSpPr>
        <p:spPr bwMode="auto">
          <a:xfrm>
            <a:off x="533400" y="1371600"/>
            <a:ext cx="8229600" cy="5632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lnSpc>
                <a:spcPct val="125000"/>
              </a:lnSpc>
              <a:spcBef>
                <a:spcPct val="50000"/>
              </a:spcBef>
              <a:buSzPct val="80000"/>
            </a:pPr>
            <a:r>
              <a:rPr lang="ar-SA" altLang="en-US" b="1" dirty="0">
                <a:solidFill>
                  <a:schemeClr val="tx2">
                    <a:lumMod val="75000"/>
                  </a:schemeClr>
                </a:solidFill>
                <a:latin typeface="Liberation Sans"/>
              </a:rPr>
              <a:t>يحدد </a:t>
            </a:r>
            <a:r>
              <a:rPr lang="ar-SA" altLang="en-US" b="1" dirty="0" smtClean="0">
                <a:solidFill>
                  <a:schemeClr val="tx2">
                    <a:lumMod val="75000"/>
                  </a:schemeClr>
                </a:solidFill>
                <a:latin typeface="Liberation Sans"/>
              </a:rPr>
              <a:t>الإطار </a:t>
            </a:r>
            <a:r>
              <a:rPr lang="ar-SA" altLang="en-US" b="1" dirty="0" smtClean="0">
                <a:latin typeface="Liberation Sans"/>
              </a:rPr>
              <a:t>النظري</a:t>
            </a:r>
            <a:r>
              <a:rPr lang="ar-JO" altLang="en-US" b="1" dirty="0" smtClean="0">
                <a:latin typeface="Liberation Sans"/>
              </a:rPr>
              <a:t> (</a:t>
            </a:r>
            <a:r>
              <a:rPr lang="ar-JO" altLang="en-US" b="1" dirty="0" err="1" smtClean="0">
                <a:latin typeface="Liberation Sans"/>
              </a:rPr>
              <a:t>المفاهيمي</a:t>
            </a:r>
            <a:r>
              <a:rPr lang="ar-JO" altLang="en-US" b="1" dirty="0" smtClean="0">
                <a:latin typeface="Liberation Sans"/>
              </a:rPr>
              <a:t>) كل الاسس والقواعد والمفاهيم (التصورات) الاساسية التي تحكم عملية اعداد القوائم المالية. </a:t>
            </a:r>
            <a:r>
              <a:rPr lang="ar-SA" altLang="en-US" b="1" dirty="0" smtClean="0">
                <a:latin typeface="Liberation Sans"/>
              </a:rPr>
              <a:t> </a:t>
            </a:r>
            <a:r>
              <a:rPr lang="ar-JO" altLang="en-US" b="1" dirty="0" smtClean="0">
                <a:latin typeface="Liberation Sans"/>
              </a:rPr>
              <a:t>وعليه فإن </a:t>
            </a:r>
            <a:r>
              <a:rPr lang="ar-SA" altLang="en-US" b="1" dirty="0" smtClean="0">
                <a:latin typeface="Liberation Sans"/>
              </a:rPr>
              <a:t>التي </a:t>
            </a:r>
            <a:r>
              <a:rPr lang="ar-SA" altLang="en-US" b="1" dirty="0">
                <a:latin typeface="Liberation Sans"/>
              </a:rPr>
              <a:t>تقوم عليها التقارير المالية. إنه نظام متماسك من المفاهيم التي تتدفق من الهدف. توفر </a:t>
            </a:r>
            <a:r>
              <a:rPr lang="ar-SA" altLang="en-US" b="1" dirty="0" smtClean="0">
                <a:latin typeface="Liberation Sans"/>
              </a:rPr>
              <a:t>المفاهيم:</a:t>
            </a:r>
          </a:p>
          <a:p>
            <a:pPr algn="r">
              <a:lnSpc>
                <a:spcPct val="125000"/>
              </a:lnSpc>
              <a:spcBef>
                <a:spcPct val="50000"/>
              </a:spcBef>
              <a:buSzPct val="80000"/>
            </a:pPr>
            <a:r>
              <a:rPr lang="ar-SA" altLang="en-US" dirty="0" smtClean="0">
                <a:latin typeface="Liberation Sans"/>
              </a:rPr>
              <a:t>تقود إل</a:t>
            </a:r>
            <a:r>
              <a:rPr lang="ar-JO" altLang="en-US" dirty="0" smtClean="0">
                <a:latin typeface="Liberation Sans"/>
              </a:rPr>
              <a:t>ى:</a:t>
            </a:r>
          </a:p>
          <a:p>
            <a:pPr algn="r">
              <a:lnSpc>
                <a:spcPct val="125000"/>
              </a:lnSpc>
              <a:spcBef>
                <a:spcPct val="50000"/>
              </a:spcBef>
              <a:buSzPct val="80000"/>
            </a:pPr>
            <a:r>
              <a:rPr lang="ar-JO" altLang="en-US" dirty="0" smtClean="0">
                <a:latin typeface="Liberation Sans"/>
              </a:rPr>
              <a:t>1- </a:t>
            </a:r>
            <a:r>
              <a:rPr lang="en-US" altLang="en-US" dirty="0" err="1" smtClean="0">
                <a:latin typeface="Liberation Sans"/>
              </a:rPr>
              <a:t>تحديد</a:t>
            </a:r>
            <a:r>
              <a:rPr lang="en-US" altLang="en-US" dirty="0" smtClean="0">
                <a:latin typeface="Liberation Sans"/>
              </a:rPr>
              <a:t> </a:t>
            </a:r>
            <a:r>
              <a:rPr lang="en-US" altLang="en-US" dirty="0" err="1">
                <a:latin typeface="Liberation Sans"/>
              </a:rPr>
              <a:t>حدود</a:t>
            </a:r>
            <a:r>
              <a:rPr lang="en-US" altLang="en-US" dirty="0">
                <a:latin typeface="Liberation Sans"/>
              </a:rPr>
              <a:t> </a:t>
            </a:r>
            <a:r>
              <a:rPr lang="en-US" altLang="en-US" dirty="0" err="1">
                <a:latin typeface="Liberation Sans"/>
              </a:rPr>
              <a:t>التقارير</a:t>
            </a:r>
            <a:r>
              <a:rPr lang="en-US" altLang="en-US" dirty="0">
                <a:latin typeface="Liberation Sans"/>
              </a:rPr>
              <a:t> </a:t>
            </a:r>
            <a:r>
              <a:rPr lang="en-US" altLang="en-US" dirty="0" err="1" smtClean="0">
                <a:latin typeface="Liberation Sans"/>
              </a:rPr>
              <a:t>المالية</a:t>
            </a:r>
            <a:r>
              <a:rPr lang="ar-JO" altLang="en-US" dirty="0" smtClean="0">
                <a:latin typeface="Liberation Sans"/>
              </a:rPr>
              <a:t>.</a:t>
            </a:r>
          </a:p>
          <a:p>
            <a:pPr algn="r">
              <a:lnSpc>
                <a:spcPct val="125000"/>
              </a:lnSpc>
              <a:spcBef>
                <a:spcPct val="50000"/>
              </a:spcBef>
              <a:buSzPct val="80000"/>
            </a:pPr>
            <a:r>
              <a:rPr lang="ar-JO" altLang="en-US" dirty="0" smtClean="0">
                <a:latin typeface="Liberation Sans"/>
              </a:rPr>
              <a:t>2- </a:t>
            </a:r>
            <a:r>
              <a:rPr lang="en-US" altLang="en-US" dirty="0" err="1" smtClean="0">
                <a:latin typeface="Liberation Sans"/>
              </a:rPr>
              <a:t>اختيار</a:t>
            </a:r>
            <a:r>
              <a:rPr lang="en-US" altLang="en-US" dirty="0" smtClean="0">
                <a:latin typeface="Liberation Sans"/>
              </a:rPr>
              <a:t> </a:t>
            </a:r>
            <a:r>
              <a:rPr lang="ar-SA" altLang="en-US" dirty="0">
                <a:latin typeface="Liberation Sans"/>
              </a:rPr>
              <a:t>العمليات </a:t>
            </a:r>
            <a:r>
              <a:rPr lang="ar-JO" altLang="en-US" dirty="0" smtClean="0">
                <a:latin typeface="Liberation Sans"/>
              </a:rPr>
              <a:t>المالية</a:t>
            </a:r>
            <a:r>
              <a:rPr lang="en-US" altLang="en-US" dirty="0" smtClean="0">
                <a:latin typeface="Liberation Sans"/>
              </a:rPr>
              <a:t> </a:t>
            </a:r>
            <a:r>
              <a:rPr lang="en-US" altLang="en-US" dirty="0">
                <a:latin typeface="Liberation Sans"/>
              </a:rPr>
              <a:t>و </a:t>
            </a:r>
            <a:r>
              <a:rPr lang="en-US" altLang="en-US" dirty="0" err="1">
                <a:latin typeface="Liberation Sans"/>
              </a:rPr>
              <a:t>الأحداث</a:t>
            </a:r>
            <a:r>
              <a:rPr lang="en-US" altLang="en-US" dirty="0">
                <a:latin typeface="Liberation Sans"/>
              </a:rPr>
              <a:t> </a:t>
            </a:r>
            <a:r>
              <a:rPr lang="en-US" altLang="en-US" dirty="0" err="1" smtClean="0">
                <a:latin typeface="Liberation Sans"/>
              </a:rPr>
              <a:t>الأخرى</a:t>
            </a:r>
            <a:r>
              <a:rPr lang="ar-JO" altLang="en-US" dirty="0" smtClean="0">
                <a:latin typeface="Liberation Sans"/>
              </a:rPr>
              <a:t> التي يجب عرضها في القوائم والتقارير المالية. </a:t>
            </a:r>
          </a:p>
          <a:p>
            <a:pPr algn="r">
              <a:lnSpc>
                <a:spcPct val="125000"/>
              </a:lnSpc>
              <a:spcBef>
                <a:spcPct val="50000"/>
              </a:spcBef>
              <a:buSzPct val="80000"/>
            </a:pPr>
            <a:r>
              <a:rPr lang="ar-JO" altLang="en-US" dirty="0" smtClean="0">
                <a:latin typeface="Liberation Sans"/>
              </a:rPr>
              <a:t>3- كي</a:t>
            </a:r>
            <a:r>
              <a:rPr lang="ar-SA" altLang="en-US" dirty="0" smtClean="0">
                <a:latin typeface="Liberation Sans"/>
              </a:rPr>
              <a:t>ف </a:t>
            </a:r>
            <a:r>
              <a:rPr lang="ar-JO" altLang="en-US" dirty="0" smtClean="0">
                <a:latin typeface="Liberation Sans"/>
              </a:rPr>
              <a:t>ومتى </a:t>
            </a:r>
            <a:r>
              <a:rPr lang="ar-SA" altLang="en-US" dirty="0" smtClean="0">
                <a:latin typeface="Liberation Sans"/>
              </a:rPr>
              <a:t>يجب الاعتراف به</a:t>
            </a:r>
            <a:r>
              <a:rPr lang="ar-JO" altLang="en-US" dirty="0" smtClean="0">
                <a:latin typeface="Liberation Sans"/>
              </a:rPr>
              <a:t>ذه العمليات المالية والاحداث الاخرى.</a:t>
            </a:r>
          </a:p>
          <a:p>
            <a:pPr algn="r">
              <a:lnSpc>
                <a:spcPct val="125000"/>
              </a:lnSpc>
              <a:spcBef>
                <a:spcPct val="50000"/>
              </a:spcBef>
              <a:buSzPct val="80000"/>
            </a:pPr>
            <a:r>
              <a:rPr lang="ar-JO" altLang="en-US" dirty="0" smtClean="0">
                <a:latin typeface="Liberation Sans"/>
              </a:rPr>
              <a:t> 4- </a:t>
            </a:r>
            <a:r>
              <a:rPr lang="en-US" altLang="en-US" dirty="0" err="1" smtClean="0">
                <a:latin typeface="Liberation Sans"/>
              </a:rPr>
              <a:t>كيف</a:t>
            </a:r>
            <a:r>
              <a:rPr lang="en-US" altLang="en-US" dirty="0" smtClean="0">
                <a:latin typeface="Liberation Sans"/>
              </a:rPr>
              <a:t> </a:t>
            </a:r>
            <a:r>
              <a:rPr lang="en-US" altLang="en-US" dirty="0" err="1">
                <a:latin typeface="Liberation Sans"/>
              </a:rPr>
              <a:t>ينبغي</a:t>
            </a:r>
            <a:r>
              <a:rPr lang="en-US" altLang="en-US" dirty="0">
                <a:latin typeface="Liberation Sans"/>
              </a:rPr>
              <a:t> </a:t>
            </a:r>
            <a:r>
              <a:rPr lang="en-US" altLang="en-US" dirty="0" err="1">
                <a:latin typeface="Liberation Sans"/>
              </a:rPr>
              <a:t>تلخيص</a:t>
            </a:r>
            <a:r>
              <a:rPr lang="ar-SA" altLang="en-US" dirty="0">
                <a:latin typeface="Liberation Sans"/>
              </a:rPr>
              <a:t>ها</a:t>
            </a:r>
            <a:r>
              <a:rPr lang="en-US" altLang="en-US" dirty="0">
                <a:latin typeface="Liberation Sans"/>
              </a:rPr>
              <a:t> </a:t>
            </a:r>
            <a:r>
              <a:rPr lang="en-US" altLang="en-US" dirty="0" err="1">
                <a:latin typeface="Liberation Sans"/>
              </a:rPr>
              <a:t>والإبلاغ</a:t>
            </a:r>
            <a:r>
              <a:rPr lang="en-US" altLang="en-US" dirty="0">
                <a:latin typeface="Liberation Sans"/>
              </a:rPr>
              <a:t> </a:t>
            </a:r>
            <a:r>
              <a:rPr lang="en-US" altLang="en-US" dirty="0" err="1" smtClean="0">
                <a:latin typeface="Liberation Sans"/>
              </a:rPr>
              <a:t>عنه</a:t>
            </a:r>
            <a:r>
              <a:rPr lang="ar-JO" altLang="en-US" dirty="0" smtClean="0">
                <a:latin typeface="Liberation Sans"/>
              </a:rPr>
              <a:t>ا من خلال التقارير والقوائم المالية. </a:t>
            </a:r>
            <a:endParaRPr lang="en-US" altLang="en-US" dirty="0">
              <a:latin typeface="Liberation Sans"/>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a:rPr>
              <a:t>LO 1</a:t>
            </a:r>
          </a:p>
        </p:txBody>
      </p:sp>
      <p:sp>
        <p:nvSpPr>
          <p:cNvPr id="9" name="Rectangle 10"/>
          <p:cNvSpPr>
            <a:spLocks noGrp="1" noChangeArrowheads="1"/>
          </p:cNvSpPr>
          <p:nvPr>
            <p:ph type="title" idx="4294967295"/>
          </p:nvPr>
        </p:nvSpPr>
        <p:spPr bwMode="auto">
          <a:xfrm>
            <a:off x="533400" y="381000"/>
            <a:ext cx="8229600" cy="560387"/>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kern="1200" dirty="0">
                <a:solidFill>
                  <a:schemeClr val="tx1"/>
                </a:solidFill>
                <a:effectLst/>
                <a:ea typeface="+mn-ea"/>
                <a:cs typeface="+mn-cs"/>
              </a:rPr>
              <a:t>Conceptual Framework</a:t>
            </a:r>
          </a:p>
        </p:txBody>
      </p:sp>
      <p:sp>
        <p:nvSpPr>
          <p:cNvPr id="11" name="Rectangle 2"/>
          <p:cNvSpPr txBox="1">
            <a:spLocks noChangeArrowheads="1"/>
          </p:cNvSpPr>
          <p:nvPr/>
        </p:nvSpPr>
        <p:spPr bwMode="auto">
          <a:xfrm>
            <a:off x="5841996" y="228600"/>
            <a:ext cx="2971800" cy="10746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a:lstStyle>
          <a:p>
            <a:pPr marL="0" indent="0">
              <a:spcBef>
                <a:spcPts val="0"/>
              </a:spcBef>
              <a:buClr>
                <a:srgbClr val="CC0000"/>
              </a:buClr>
              <a:buSzTx/>
              <a:buNone/>
            </a:pPr>
            <a:r>
              <a:rPr lang="en-US" altLang="en-US" sz="1600" dirty="0">
                <a:solidFill>
                  <a:srgbClr val="CC0000"/>
                </a:solidFill>
                <a:effectLst/>
                <a:latin typeface="Liberation Sans" panose="020B0604020202020204" pitchFamily="34" charset="0"/>
              </a:rPr>
              <a:t>LEARNING OBJECTIVE 1</a:t>
            </a:r>
            <a:endParaRPr lang="en-US" sz="1600" b="0" kern="0" dirty="0">
              <a:effectLst/>
              <a:latin typeface="Liberation Sans" panose="020B0604020202020204" pitchFamily="34" charset="0"/>
            </a:endParaRPr>
          </a:p>
          <a:p>
            <a:pPr marL="0" indent="0">
              <a:spcBef>
                <a:spcPts val="0"/>
              </a:spcBef>
              <a:buClr>
                <a:srgbClr val="CC0000"/>
              </a:buClr>
              <a:buSzTx/>
              <a:buNone/>
            </a:pPr>
            <a:r>
              <a:rPr lang="en-US" sz="1600" b="0" kern="0" dirty="0">
                <a:effectLst/>
                <a:latin typeface="Liberation Sans" panose="020B0604020202020204" pitchFamily="34" charset="0"/>
              </a:rPr>
              <a:t>Describe the usefulness of a conceptual framework and the objective of financial reporting.</a:t>
            </a:r>
          </a:p>
        </p:txBody>
      </p:sp>
      <p:cxnSp>
        <p:nvCxnSpPr>
          <p:cNvPr id="12" name="Straight Connector 11"/>
          <p:cNvCxnSpPr/>
          <p:nvPr/>
        </p:nvCxnSpPr>
        <p:spPr bwMode="auto">
          <a:xfrm flipV="1">
            <a:off x="5765796" y="152400"/>
            <a:ext cx="3048000" cy="15948"/>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5765796" y="1354668"/>
            <a:ext cx="3048000" cy="437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1080119"/>
          </a:xfrm>
          <a:solidFill>
            <a:schemeClr val="bg1"/>
          </a:solidFill>
        </p:spPr>
        <p:txBody>
          <a:bodyPr/>
          <a:lstStyle/>
          <a:p>
            <a:pPr algn="ctr"/>
            <a:r>
              <a:rPr lang="ar-JO" dirty="0" err="1" smtClean="0">
                <a:solidFill>
                  <a:srgbClr val="FF0000"/>
                </a:solidFill>
              </a:rPr>
              <a:t>مبدء</a:t>
            </a:r>
            <a:r>
              <a:rPr lang="ar-JO" dirty="0" smtClean="0">
                <a:solidFill>
                  <a:srgbClr val="FF0000"/>
                </a:solidFill>
              </a:rPr>
              <a:t> قياس او تقييم بنود القوائم المالية</a:t>
            </a:r>
            <a:br>
              <a:rPr lang="ar-JO" dirty="0" smtClean="0">
                <a:solidFill>
                  <a:srgbClr val="FF0000"/>
                </a:solidFill>
              </a:rPr>
            </a:br>
            <a:r>
              <a:rPr lang="en-US" dirty="0">
                <a:solidFill>
                  <a:srgbClr val="FF0000"/>
                </a:solidFill>
              </a:rPr>
              <a:t>M</a:t>
            </a:r>
            <a:r>
              <a:rPr lang="en-US" dirty="0" smtClean="0">
                <a:solidFill>
                  <a:srgbClr val="FF0000"/>
                </a:solidFill>
              </a:rPr>
              <a:t>easurement Principles</a:t>
            </a:r>
            <a:endParaRPr lang="en-US" dirty="0">
              <a:solidFill>
                <a:srgbClr val="FF0000"/>
              </a:solidFill>
            </a:endParaRPr>
          </a:p>
        </p:txBody>
      </p:sp>
      <p:sp>
        <p:nvSpPr>
          <p:cNvPr id="3" name="Subtitle 2"/>
          <p:cNvSpPr>
            <a:spLocks noGrp="1"/>
          </p:cNvSpPr>
          <p:nvPr>
            <p:ph type="subTitle" idx="1"/>
          </p:nvPr>
        </p:nvSpPr>
        <p:spPr>
          <a:xfrm>
            <a:off x="1371600" y="2132856"/>
            <a:ext cx="6400800" cy="3505944"/>
          </a:xfrm>
        </p:spPr>
        <p:txBody>
          <a:bodyPr/>
          <a:lstStyle/>
          <a:p>
            <a:pPr lvl="0" algn="r"/>
            <a:r>
              <a:rPr lang="ar-JO" sz="2000" dirty="0"/>
              <a:t>وتجدر الاشارة الى ان مجلس معايير المحاسبة الدولية قد اعطى صلاحية للشركات لاختيار احدى هاذين المبدئين لتقييم الاصول والخصوم. </a:t>
            </a:r>
            <a:endParaRPr lang="ar" sz="2000" dirty="0"/>
          </a:p>
          <a:p>
            <a:pPr algn="r"/>
            <a:r>
              <a:rPr lang="ar-JO" sz="2000" b="0" dirty="0" smtClean="0"/>
              <a:t>يعيب اعتماد القيمة العادلة انها تعتمد كثيراً على التقديرات الشخصية والتي قد لا تتوفر بها مستوى جيد من الموضوعية. وهذا بدورة سيؤثر على </a:t>
            </a:r>
            <a:r>
              <a:rPr lang="ar-JO" sz="2000" b="0" dirty="0" err="1" smtClean="0"/>
              <a:t>مبدء</a:t>
            </a:r>
            <a:r>
              <a:rPr lang="ar-JO" sz="2000" b="0" dirty="0" smtClean="0"/>
              <a:t> الثبات عند اعتماد القيمة السوقية العادلة.</a:t>
            </a:r>
          </a:p>
          <a:p>
            <a:pPr algn="r"/>
            <a:r>
              <a:rPr lang="ar-JO" sz="2000" b="0" dirty="0" smtClean="0"/>
              <a:t>ولزيادة مستوى الثبات فقد وضع مجلس معايير المحاسبة الدولي التصور او التسلسل الهرمي </a:t>
            </a:r>
            <a:r>
              <a:rPr lang="ar-JO" sz="2000" b="0" dirty="0" err="1" smtClean="0"/>
              <a:t>التاليي</a:t>
            </a:r>
            <a:r>
              <a:rPr lang="ar-JO" sz="2000" b="0" dirty="0" smtClean="0"/>
              <a:t> ليساعد الشركات في اتخاذ القرار المناسب فيما يتعلق باعتماد التكلفة التاريخية او سعر السوق لتقييم بنود القوائم المالية:</a:t>
            </a:r>
            <a:endParaRPr lang="en-US" sz="2000" b="0" dirty="0"/>
          </a:p>
        </p:txBody>
      </p:sp>
    </p:spTree>
    <p:extLst>
      <p:ext uri="{BB962C8B-B14F-4D97-AF65-F5344CB8AC3E}">
        <p14:creationId xmlns:p14="http://schemas.microsoft.com/office/powerpoint/2010/main" val="2593777501"/>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r">
              <a:buNone/>
            </a:pPr>
            <a:r>
              <a:rPr lang="ar-JO" sz="2400" dirty="0" smtClean="0"/>
              <a:t>كيفية اختيار طريقة او </a:t>
            </a:r>
            <a:r>
              <a:rPr lang="ar-JO" sz="2400" dirty="0" err="1" smtClean="0"/>
              <a:t>مبدء</a:t>
            </a:r>
            <a:r>
              <a:rPr lang="ar-JO" sz="2400" dirty="0" smtClean="0"/>
              <a:t> تقييم الاصول </a:t>
            </a:r>
            <a:r>
              <a:rPr lang="ar-JO" sz="2400" dirty="0" err="1" smtClean="0"/>
              <a:t>بناءاً</a:t>
            </a:r>
            <a:r>
              <a:rPr lang="ar-JO" sz="2400" dirty="0" smtClean="0"/>
              <a:t> على التكلفة التاريخية او القيمة العادلة</a:t>
            </a:r>
          </a:p>
          <a:p>
            <a:pPr algn="r">
              <a:buFontTx/>
              <a:buChar char="-"/>
            </a:pPr>
            <a:r>
              <a:rPr lang="ar-SA" sz="2400" b="0" dirty="0" smtClean="0"/>
              <a:t> </a:t>
            </a:r>
            <a:r>
              <a:rPr lang="ar-SA" sz="2400" dirty="0" smtClean="0"/>
              <a:t>المستوى</a:t>
            </a:r>
            <a:r>
              <a:rPr lang="ar-JO" sz="2400" dirty="0" smtClean="0"/>
              <a:t> الاول</a:t>
            </a:r>
            <a:r>
              <a:rPr lang="ar-JO" sz="2400" b="0" dirty="0" smtClean="0"/>
              <a:t> </a:t>
            </a:r>
            <a:r>
              <a:rPr lang="ar-SA" sz="2000" b="0" dirty="0" smtClean="0"/>
              <a:t>هو أ</a:t>
            </a:r>
            <a:r>
              <a:rPr lang="ar-JO" sz="2000" b="0" dirty="0" smtClean="0"/>
              <a:t>كثر </a:t>
            </a:r>
            <a:r>
              <a:rPr lang="ar-SA" sz="2000" b="0" dirty="0" smtClean="0"/>
              <a:t>موضوعية،</a:t>
            </a:r>
            <a:r>
              <a:rPr lang="ar-JO" sz="2000" b="0" dirty="0" smtClean="0"/>
              <a:t> حيث يمكن اعتماد القيمة السوقية اذا تم تحديد سعر لبنود القوائم المالية في سوق نشط يتصف بمستوى عالي من الطلب على تلك الاصول. مثال تقييم اصول الشركة </a:t>
            </a:r>
            <a:r>
              <a:rPr lang="ar-JO" sz="2000" b="0" dirty="0" err="1" smtClean="0"/>
              <a:t>بناءاً</a:t>
            </a:r>
            <a:r>
              <a:rPr lang="ar-JO" sz="2000" b="0" dirty="0" smtClean="0"/>
              <a:t> على سعر الاغلاق في سوق الاسهم. </a:t>
            </a:r>
            <a:endParaRPr lang="ar-JO" sz="2000" b="0" dirty="0"/>
          </a:p>
          <a:p>
            <a:pPr marL="0" indent="0" algn="r">
              <a:buNone/>
            </a:pPr>
            <a:r>
              <a:rPr lang="ar-JO" sz="2400" dirty="0" smtClean="0"/>
              <a:t>المستوى الثاني</a:t>
            </a:r>
            <a:r>
              <a:rPr lang="ar-JO" sz="2400" b="0" dirty="0" smtClean="0"/>
              <a:t> </a:t>
            </a:r>
            <a:r>
              <a:rPr lang="ar-JO" sz="2000" b="0" dirty="0" smtClean="0"/>
              <a:t>وهو اقل </a:t>
            </a:r>
            <a:r>
              <a:rPr lang="ar-JO" sz="2000" b="0" dirty="0" err="1" smtClean="0"/>
              <a:t>موضوية</a:t>
            </a:r>
            <a:r>
              <a:rPr lang="ar-JO" sz="2000" b="0" dirty="0" smtClean="0"/>
              <a:t> من المستوى الاول, اذ يعتمد الى حد ما على التقديرات الشخصية, كأن يتم اعتماد اسعار </a:t>
            </a:r>
            <a:r>
              <a:rPr lang="ar-SA" sz="2000" b="0" dirty="0" smtClean="0"/>
              <a:t>الأصول </a:t>
            </a:r>
            <a:r>
              <a:rPr lang="ar-SA" sz="2000" b="0" dirty="0"/>
              <a:t>أو الالتزامات </a:t>
            </a:r>
            <a:r>
              <a:rPr lang="ar-JO" sz="2000" b="0" dirty="0" smtClean="0"/>
              <a:t>في اسواق </a:t>
            </a:r>
            <a:r>
              <a:rPr lang="ar-SA" sz="2000" b="0" dirty="0" smtClean="0"/>
              <a:t>مماثلة</a:t>
            </a:r>
            <a:r>
              <a:rPr lang="ar-JO" sz="2000" b="0" dirty="0" smtClean="0"/>
              <a:t>.</a:t>
            </a:r>
            <a:r>
              <a:rPr lang="ar-JO" sz="2400" b="0" dirty="0" smtClean="0"/>
              <a:t> </a:t>
            </a:r>
            <a:endParaRPr lang="ar-SA" sz="2400" b="0" dirty="0"/>
          </a:p>
          <a:p>
            <a:pPr marL="0" indent="0" algn="r">
              <a:buNone/>
            </a:pPr>
            <a:r>
              <a:rPr lang="ar-JO" sz="2400" dirty="0" smtClean="0"/>
              <a:t>المستوى الثالث</a:t>
            </a:r>
            <a:r>
              <a:rPr lang="ar-JO" sz="2400" b="0" dirty="0" smtClean="0"/>
              <a:t> </a:t>
            </a:r>
            <a:r>
              <a:rPr lang="ar-JO" sz="2000" b="0" dirty="0" smtClean="0"/>
              <a:t>حيث يعتمد الى حد كبير على التقديرات الشخصية للقائمين على اعداد القوائم المالية بشركة ما </a:t>
            </a:r>
            <a:r>
              <a:rPr lang="ar-JO" sz="2000" b="0" dirty="0" err="1" smtClean="0"/>
              <a:t>بناءاً</a:t>
            </a:r>
            <a:r>
              <a:rPr lang="ar-JO" sz="2000" b="0" dirty="0" smtClean="0"/>
              <a:t> على افضل المعلومات المتاحة لهم, وهو الاقل موضوعية.</a:t>
            </a:r>
            <a:r>
              <a:rPr lang="ar-JO" sz="2400" b="0" dirty="0" smtClean="0"/>
              <a:t> </a:t>
            </a:r>
          </a:p>
          <a:p>
            <a:pPr marL="0" indent="0" algn="r">
              <a:buNone/>
            </a:pPr>
            <a:r>
              <a:rPr lang="ar-SA" sz="2400" dirty="0" smtClean="0"/>
              <a:t>- </a:t>
            </a:r>
            <a:r>
              <a:rPr lang="ar-SA" sz="2400" dirty="0"/>
              <a:t>توفر المعايير الدولية للتقارير المالية إرشادات بشأن تقدير القيم العادلة عندما لا تكون البيانات المرتبطة بالسوق متاحة. يمكن تطوير هذه القياسات باستخدام التدفق النقدي المتوقع.</a:t>
            </a:r>
          </a:p>
          <a:p>
            <a:pPr marL="0" indent="0" algn="r">
              <a:buNone/>
            </a:pPr>
            <a:endParaRPr lang="ar-SA" sz="2400" b="0" dirty="0"/>
          </a:p>
          <a:p>
            <a:pPr marL="0" indent="0" algn="r">
              <a:buNone/>
            </a:pPr>
            <a:endParaRPr lang="ar-SA" sz="2400" b="0" dirty="0"/>
          </a:p>
          <a:p>
            <a:pPr marL="0" indent="0" algn="r">
              <a:buNone/>
            </a:pPr>
            <a:endParaRPr lang="ar-SA" sz="2400" b="0" dirty="0"/>
          </a:p>
        </p:txBody>
      </p:sp>
      <p:sp>
        <p:nvSpPr>
          <p:cNvPr id="3" name="Rectangle 8"/>
          <p:cNvSpPr txBox="1">
            <a:spLocks noChangeArrowheads="1"/>
          </p:cNvSpPr>
          <p:nvPr/>
        </p:nvSpPr>
        <p:spPr bwMode="auto">
          <a:xfrm>
            <a:off x="533400" y="76200"/>
            <a:ext cx="8229600" cy="533400"/>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pPr algn="ctr"/>
            <a:r>
              <a:rPr lang="ar-SA" altLang="en-US" sz="3200" dirty="0">
                <a:solidFill>
                  <a:srgbClr val="CC0000"/>
                </a:solidFill>
                <a:effectLst/>
                <a:ea typeface="+mn-ea"/>
                <a:cs typeface="+mn-cs"/>
              </a:rPr>
              <a:t>المبادئ الأساسية للمحاسبة</a:t>
            </a:r>
            <a:endParaRPr lang="en-US" altLang="en-US" sz="3200" dirty="0">
              <a:solidFill>
                <a:srgbClr val="CC0000"/>
              </a:solidFill>
              <a:effectLst/>
              <a:ea typeface="+mn-ea"/>
              <a:cs typeface="+mn-cs"/>
            </a:endParaRPr>
          </a:p>
        </p:txBody>
      </p:sp>
    </p:spTree>
    <p:extLst>
      <p:ext uri="{BB962C8B-B14F-4D97-AF65-F5344CB8AC3E}">
        <p14:creationId xmlns:p14="http://schemas.microsoft.com/office/powerpoint/2010/main" val="3974260104"/>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457200" y="1371600"/>
            <a:ext cx="8458200" cy="3516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1125"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263650" algn="l">
              <a:defRPr sz="2400">
                <a:solidFill>
                  <a:schemeClr val="tx1"/>
                </a:solidFill>
                <a:latin typeface="Times New Roman" pitchFamily="18" charset="0"/>
              </a:defRPr>
            </a:lvl3pPr>
            <a:lvl4pPr marL="1377950"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lnSpc>
                <a:spcPct val="125000"/>
              </a:lnSpc>
              <a:spcBef>
                <a:spcPts val="1200"/>
              </a:spcBef>
              <a:spcAft>
                <a:spcPts val="0"/>
              </a:spcAft>
              <a:buSzPct val="80000"/>
            </a:pPr>
            <a:r>
              <a:rPr lang="ar-SA" altLang="en-US" sz="2200" b="1" dirty="0">
                <a:latin typeface="Liberation Sans"/>
              </a:rPr>
              <a:t>مبدأ الاعتراف بالإيرادات</a:t>
            </a:r>
          </a:p>
          <a:p>
            <a:pPr algn="r">
              <a:lnSpc>
                <a:spcPct val="125000"/>
              </a:lnSpc>
              <a:spcBef>
                <a:spcPts val="1200"/>
              </a:spcBef>
              <a:spcAft>
                <a:spcPts val="0"/>
              </a:spcAft>
              <a:buSzPct val="80000"/>
            </a:pPr>
            <a:r>
              <a:rPr lang="ar-SA" altLang="en-US" sz="2200" dirty="0">
                <a:latin typeface="Liberation Sans"/>
              </a:rPr>
              <a:t>عندما </a:t>
            </a:r>
            <a:r>
              <a:rPr lang="ar-JO" altLang="en-US" sz="2200" dirty="0" smtClean="0">
                <a:latin typeface="Liberation Sans"/>
              </a:rPr>
              <a:t>تلتزم الوحدة الاقتصادية بتقديم خدمة او بيع بضاعة وبسعر محدد, الى طرف آخر كان قد قبل الخدمة او البضاعة, فإن عليها ان تعترف وتسجل تلك الايرادات في الدفاتر المحاسبية. او بيع بضاعة </a:t>
            </a:r>
            <a:r>
              <a:rPr lang="ar-SA" altLang="en-US" sz="2200" dirty="0" smtClean="0">
                <a:latin typeface="Liberation Sans"/>
              </a:rPr>
              <a:t>توافق </a:t>
            </a:r>
            <a:r>
              <a:rPr lang="ar-SA" altLang="en-US" sz="2200" dirty="0">
                <a:latin typeface="Liberation Sans"/>
              </a:rPr>
              <a:t>شركة ما على أداء خدمة أو بيع منتج إلى عميل ، يكون عليها التزام بالأداء.</a:t>
            </a:r>
          </a:p>
          <a:p>
            <a:pPr algn="r">
              <a:lnSpc>
                <a:spcPct val="125000"/>
              </a:lnSpc>
              <a:spcBef>
                <a:spcPts val="1200"/>
              </a:spcBef>
              <a:spcAft>
                <a:spcPts val="0"/>
              </a:spcAft>
              <a:buSzPct val="80000"/>
            </a:pPr>
            <a:r>
              <a:rPr lang="ar-SA" altLang="en-US" sz="2200" dirty="0">
                <a:latin typeface="Liberation Sans"/>
              </a:rPr>
              <a:t>يتطلب أن تعترف الشركات بالإيرادات في الفترة المحاسبية التي يتم فيها الوفاء </a:t>
            </a:r>
            <a:r>
              <a:rPr lang="ar-SA" altLang="en-US" sz="2200" dirty="0" smtClean="0">
                <a:latin typeface="Liberation Sans"/>
              </a:rPr>
              <a:t>بال</a:t>
            </a:r>
            <a:r>
              <a:rPr lang="ar-JO" altLang="en-US" sz="2200" dirty="0" smtClean="0">
                <a:latin typeface="Liberation Sans"/>
              </a:rPr>
              <a:t>التزام. </a:t>
            </a:r>
            <a:endParaRPr lang="ar-SA" altLang="en-US" sz="2200" dirty="0">
              <a:latin typeface="Liberation Sans"/>
            </a:endParaRPr>
          </a:p>
          <a:p>
            <a:pPr algn="r">
              <a:lnSpc>
                <a:spcPct val="125000"/>
              </a:lnSpc>
              <a:spcBef>
                <a:spcPts val="1200"/>
              </a:spcBef>
              <a:spcAft>
                <a:spcPts val="0"/>
              </a:spcAft>
              <a:buSzPct val="80000"/>
            </a:pPr>
            <a:endParaRPr lang="en-US" altLang="en-US" sz="2200" dirty="0">
              <a:latin typeface="Liberation San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
        <p:nvSpPr>
          <p:cNvPr id="6" name="Rectangle 8"/>
          <p:cNvSpPr txBox="1">
            <a:spLocks noChangeArrowheads="1"/>
          </p:cNvSpPr>
          <p:nvPr/>
        </p:nvSpPr>
        <p:spPr bwMode="auto">
          <a:xfrm>
            <a:off x="5334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dirty="0">
                <a:solidFill>
                  <a:srgbClr val="CC0000"/>
                </a:solidFill>
                <a:effectLst/>
              </a:rPr>
              <a:t>Basic Principles of Accounting</a:t>
            </a:r>
            <a:endParaRPr lang="en-US" altLang="en-US" sz="3200" dirty="0">
              <a:solidFill>
                <a:srgbClr val="CC0000"/>
              </a:solidFill>
              <a:effectLst/>
              <a:ea typeface="+mn-ea"/>
              <a:cs typeface="+mn-cs"/>
            </a:endParaRPr>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6"/>
          <p:cNvSpPr>
            <a:spLocks noChangeShapeType="1"/>
          </p:cNvSpPr>
          <p:nvPr/>
        </p:nvSpPr>
        <p:spPr bwMode="auto">
          <a:xfrm>
            <a:off x="381000" y="19812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9156" name="Text Box 6"/>
          <p:cNvSpPr txBox="1">
            <a:spLocks noChangeArrowheads="1"/>
          </p:cNvSpPr>
          <p:nvPr/>
        </p:nvSpPr>
        <p:spPr bwMode="auto">
          <a:xfrm>
            <a:off x="1371600" y="6096000"/>
            <a:ext cx="1676400" cy="646331"/>
          </a:xfrm>
          <a:prstGeom prst="rect">
            <a:avLst/>
          </a:prstGeom>
          <a:solidFill>
            <a:schemeClr val="bg1"/>
          </a:solidFill>
          <a:ln>
            <a:noFill/>
          </a:ln>
          <a:effectLst/>
          <a:extLs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solidFill>
                  <a:srgbClr val="006666"/>
                </a:solidFill>
                <a:latin typeface="Liberation Sans"/>
              </a:rPr>
              <a:t>ILLUSTRATION 2.5</a:t>
            </a:r>
          </a:p>
          <a:p>
            <a:pPr algn="l"/>
            <a:r>
              <a:rPr lang="en-US" sz="1200" dirty="0">
                <a:latin typeface="Liberation Sans"/>
              </a:rPr>
              <a:t>The Five Steps of Revenue Recognition</a:t>
            </a:r>
            <a:r>
              <a:rPr lang="en-US" altLang="en-US" sz="1200" b="1" dirty="0">
                <a:solidFill>
                  <a:srgbClr val="05444B"/>
                </a:solidFill>
                <a:latin typeface="Liberation Sans"/>
              </a:rPr>
              <a:t>         </a:t>
            </a:r>
          </a:p>
        </p:txBody>
      </p:sp>
      <p:sp>
        <p:nvSpPr>
          <p:cNvPr id="8" name="Rectangle 4"/>
          <p:cNvSpPr txBox="1">
            <a:spLocks noChangeArrowheads="1"/>
          </p:cNvSpPr>
          <p:nvPr/>
        </p:nvSpPr>
        <p:spPr bwMode="auto">
          <a:xfrm>
            <a:off x="304800" y="304799"/>
            <a:ext cx="2819400" cy="1523995"/>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r>
              <a:rPr lang="ar-SA" altLang="en-US" sz="3200">
                <a:solidFill>
                  <a:srgbClr val="CC0000"/>
                </a:solidFill>
                <a:effectLst/>
              </a:rPr>
              <a:t>المبادئ الأساسية للمحاسبة</a:t>
            </a:r>
            <a:endParaRPr lang="ar-SA" altLang="en-US" sz="3200" dirty="0">
              <a:solidFill>
                <a:srgbClr val="CC0000"/>
              </a:solidFill>
              <a:effectLst/>
            </a:endParaRPr>
          </a:p>
        </p:txBody>
      </p:sp>
      <p:pic>
        <p:nvPicPr>
          <p:cNvPr id="491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038600"/>
            <a:ext cx="5410200" cy="269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450" y="381000"/>
            <a:ext cx="54165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6"/>
          <p:cNvSpPr txBox="1">
            <a:spLocks noChangeArrowheads="1"/>
          </p:cNvSpPr>
          <p:nvPr/>
        </p:nvSpPr>
        <p:spPr bwMode="auto">
          <a:xfrm>
            <a:off x="419598" y="2133607"/>
            <a:ext cx="2667000" cy="2585323"/>
          </a:xfrm>
          <a:prstGeom prst="rect">
            <a:avLst/>
          </a:prstGeom>
          <a:solidFill>
            <a:schemeClr val="bg1"/>
          </a:solidFill>
          <a:ln>
            <a:noFill/>
          </a:ln>
          <a:effectLst/>
          <a:extLs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defRPr/>
            </a:pPr>
            <a:r>
              <a:rPr lang="ar-SA" sz="1800" b="1" dirty="0">
                <a:solidFill>
                  <a:srgbClr val="000000"/>
                </a:solidFill>
                <a:latin typeface="Liberation Sans"/>
              </a:rPr>
              <a:t>شكل توضيحي: نفترض أن شركة ايرباص توقع عقدًا لبيع طائرات لشركة الخطوط الجوية البريطانية مقابل 100 مليون يورو. لتحديد موعد الاعتراف بالإيراد ، تستخدم إيرباص الخطوات الخمس للاعتراف بالإيرادات الظاهرة على اليمين.</a:t>
            </a:r>
          </a:p>
          <a:p>
            <a:pPr algn="r">
              <a:defRPr/>
            </a:pPr>
            <a:endParaRPr lang="en-US" sz="1800" b="1" dirty="0">
              <a:solidFill>
                <a:srgbClr val="000000"/>
              </a:solidFill>
              <a:latin typeface="Liberation Sans"/>
            </a:endParaRPr>
          </a:p>
        </p:txBody>
      </p:sp>
      <p:pic>
        <p:nvPicPr>
          <p:cNvPr id="3338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332" y="0"/>
            <a:ext cx="596866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605794048"/>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457200" y="1371600"/>
            <a:ext cx="8305800" cy="897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1125"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263650" algn="l">
              <a:defRPr sz="2400">
                <a:solidFill>
                  <a:schemeClr val="tx1"/>
                </a:solidFill>
                <a:latin typeface="Times New Roman" pitchFamily="18" charset="0"/>
              </a:defRPr>
            </a:lvl3pPr>
            <a:lvl4pPr marL="1377950"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lnSpc>
                <a:spcPct val="125000"/>
              </a:lnSpc>
              <a:spcBef>
                <a:spcPts val="1200"/>
              </a:spcBef>
              <a:spcAft>
                <a:spcPts val="0"/>
              </a:spcAft>
              <a:buSzPct val="80000"/>
            </a:pPr>
            <a:r>
              <a:rPr lang="ar-SA" altLang="en-US" sz="2200" b="1" dirty="0">
                <a:latin typeface="Liberation Sans"/>
              </a:rPr>
              <a:t>الاعتراف بالنفقات - </a:t>
            </a:r>
            <a:r>
              <a:rPr lang="ar-SA" altLang="en-US" sz="2200" dirty="0">
                <a:latin typeface="Liberation Sans"/>
              </a:rPr>
              <a:t>التدفقات الخارجة أو "استخدام" الأصول أو تحمل الالتزامات خلال </a:t>
            </a:r>
            <a:r>
              <a:rPr lang="ar-SA" altLang="en-US" sz="2200" dirty="0" smtClean="0">
                <a:latin typeface="Liberation Sans"/>
              </a:rPr>
              <a:t>فترة</a:t>
            </a:r>
            <a:r>
              <a:rPr lang="ar-JO" altLang="en-US" sz="2200" dirty="0" smtClean="0">
                <a:latin typeface="Liberation Sans"/>
              </a:rPr>
              <a:t> معينة وذلك نتيجة بيع بضاعة </a:t>
            </a:r>
            <a:r>
              <a:rPr lang="ar-SA" altLang="en-US" sz="2200" dirty="0" smtClean="0">
                <a:latin typeface="Liberation Sans"/>
              </a:rPr>
              <a:t>أو </a:t>
            </a:r>
            <a:r>
              <a:rPr lang="ar-SA" altLang="en-US" sz="2200" dirty="0">
                <a:latin typeface="Liberation Sans"/>
              </a:rPr>
              <a:t>إنتاج سلع </a:t>
            </a:r>
            <a:r>
              <a:rPr lang="ar-SA" altLang="en-US" sz="2200" dirty="0" smtClean="0">
                <a:latin typeface="Liberation Sans"/>
              </a:rPr>
              <a:t>أو </a:t>
            </a:r>
            <a:r>
              <a:rPr lang="ar-JO" altLang="en-US" sz="2200" dirty="0" smtClean="0">
                <a:latin typeface="Liberation Sans"/>
              </a:rPr>
              <a:t>تقديم </a:t>
            </a:r>
            <a:r>
              <a:rPr lang="ar-SA" altLang="en-US" sz="2200" dirty="0" smtClean="0">
                <a:latin typeface="Liberation Sans"/>
              </a:rPr>
              <a:t>خدمات</a:t>
            </a:r>
            <a:r>
              <a:rPr lang="ar-JO" altLang="en-US" sz="2200" dirty="0" smtClean="0">
                <a:latin typeface="Liberation Sans"/>
              </a:rPr>
              <a:t>. </a:t>
            </a:r>
            <a:endParaRPr lang="en-US" altLang="en-US" sz="2200" dirty="0">
              <a:latin typeface="Liberation Sans"/>
            </a:endParaRPr>
          </a:p>
        </p:txBody>
      </p:sp>
      <p:sp>
        <p:nvSpPr>
          <p:cNvPr id="287756" name="Text Box 12"/>
          <p:cNvSpPr txBox="1">
            <a:spLocks noChangeArrowheads="1"/>
          </p:cNvSpPr>
          <p:nvPr/>
        </p:nvSpPr>
        <p:spPr bwMode="auto">
          <a:xfrm>
            <a:off x="335846" y="5297309"/>
            <a:ext cx="5051778" cy="461665"/>
          </a:xfrm>
          <a:prstGeom prst="rect">
            <a:avLst/>
          </a:prstGeom>
          <a:solidFill>
            <a:schemeClr val="bg1"/>
          </a:solidFill>
          <a:ln>
            <a:noFill/>
          </a:ln>
          <a:effectLst/>
          <a:extLs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altLang="en-US" sz="1200" b="1" dirty="0">
                <a:solidFill>
                  <a:srgbClr val="006666"/>
                </a:solidFill>
                <a:latin typeface="Liberation Sans"/>
              </a:rPr>
              <a:t>ILLUSTRATION 2.6     </a:t>
            </a:r>
          </a:p>
          <a:p>
            <a:pPr algn="l">
              <a:spcBef>
                <a:spcPts val="0"/>
              </a:spcBef>
            </a:pPr>
            <a:r>
              <a:rPr lang="en-US" altLang="en-US" sz="1200" dirty="0">
                <a:solidFill>
                  <a:srgbClr val="000000"/>
                </a:solidFill>
                <a:latin typeface="Liberation Sans"/>
              </a:rPr>
              <a:t>Expense Recognition  Procedures for Product and Period Costs</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
        <p:nvSpPr>
          <p:cNvPr id="13" name="Rectangle 8"/>
          <p:cNvSpPr txBox="1">
            <a:spLocks noChangeArrowheads="1"/>
          </p:cNvSpPr>
          <p:nvPr/>
        </p:nvSpPr>
        <p:spPr bwMode="auto">
          <a:xfrm>
            <a:off x="5334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dirty="0">
                <a:solidFill>
                  <a:srgbClr val="CC0000"/>
                </a:solidFill>
                <a:effectLst/>
              </a:rPr>
              <a:t>Basic Principles of Accounting</a:t>
            </a:r>
            <a:endParaRPr lang="en-US" altLang="en-US" sz="3200" dirty="0">
              <a:solidFill>
                <a:srgbClr val="CC0000"/>
              </a:solidFill>
              <a:effectLst/>
              <a:ea typeface="+mn-ea"/>
              <a:cs typeface="+mn-cs"/>
            </a:endParaRPr>
          </a:p>
        </p:txBody>
      </p:sp>
      <p:graphicFrame>
        <p:nvGraphicFramePr>
          <p:cNvPr id="5" name="Table 4">
            <a:extLst>
              <a:ext uri="{FF2B5EF4-FFF2-40B4-BE49-F238E27FC236}">
                <a16:creationId xmlns="" xmlns:a16="http://schemas.microsoft.com/office/drawing/2014/main" id="{673E600B-52BC-4B78-BB77-E7BD786E19B3}"/>
              </a:ext>
            </a:extLst>
          </p:cNvPr>
          <p:cNvGraphicFramePr>
            <a:graphicFrameLocks noGrp="1"/>
          </p:cNvGraphicFramePr>
          <p:nvPr>
            <p:extLst>
              <p:ext uri="{D42A27DB-BD31-4B8C-83A1-F6EECF244321}">
                <p14:modId xmlns:p14="http://schemas.microsoft.com/office/powerpoint/2010/main" val="3246218775"/>
              </p:ext>
            </p:extLst>
          </p:nvPr>
        </p:nvGraphicFramePr>
        <p:xfrm>
          <a:off x="762000" y="3428999"/>
          <a:ext cx="7848600" cy="3065819"/>
        </p:xfrm>
        <a:graphic>
          <a:graphicData uri="http://schemas.openxmlformats.org/drawingml/2006/table">
            <a:tbl>
              <a:tblPr firstRow="1" bandRow="1">
                <a:tableStyleId>{5C22544A-7EE6-4342-B048-85BDC9FD1C3A}</a:tableStyleId>
              </a:tblPr>
              <a:tblGrid>
                <a:gridCol w="2616200">
                  <a:extLst>
                    <a:ext uri="{9D8B030D-6E8A-4147-A177-3AD203B41FA5}">
                      <a16:colId xmlns="" xmlns:a16="http://schemas.microsoft.com/office/drawing/2014/main" val="3239169226"/>
                    </a:ext>
                  </a:extLst>
                </a:gridCol>
                <a:gridCol w="2616200">
                  <a:extLst>
                    <a:ext uri="{9D8B030D-6E8A-4147-A177-3AD203B41FA5}">
                      <a16:colId xmlns="" xmlns:a16="http://schemas.microsoft.com/office/drawing/2014/main" val="2174011118"/>
                    </a:ext>
                  </a:extLst>
                </a:gridCol>
                <a:gridCol w="2616200">
                  <a:extLst>
                    <a:ext uri="{9D8B030D-6E8A-4147-A177-3AD203B41FA5}">
                      <a16:colId xmlns="" xmlns:a16="http://schemas.microsoft.com/office/drawing/2014/main" val="2060262370"/>
                    </a:ext>
                  </a:extLst>
                </a:gridCol>
              </a:tblGrid>
              <a:tr h="779819">
                <a:tc>
                  <a:txBody>
                    <a:bodyPr/>
                    <a:lstStyle/>
                    <a:p>
                      <a:pPr algn="ctr"/>
                      <a:r>
                        <a:rPr lang="ar-SA" dirty="0">
                          <a:solidFill>
                            <a:schemeClr val="tx1"/>
                          </a:solidFill>
                        </a:rPr>
                        <a:t>الاعتراف</a:t>
                      </a:r>
                      <a:endParaRPr lang="en-US" dirty="0">
                        <a:solidFill>
                          <a:schemeClr val="tx1"/>
                        </a:solidFill>
                      </a:endParaRPr>
                    </a:p>
                  </a:txBody>
                  <a:tcPr/>
                </a:tc>
                <a:tc>
                  <a:txBody>
                    <a:bodyPr/>
                    <a:lstStyle/>
                    <a:p>
                      <a:pPr algn="ctr"/>
                      <a:r>
                        <a:rPr lang="ar-SA" dirty="0">
                          <a:solidFill>
                            <a:schemeClr val="tx1"/>
                          </a:solidFill>
                        </a:rPr>
                        <a:t>العلاقة</a:t>
                      </a:r>
                      <a:endParaRPr lang="en-US" dirty="0">
                        <a:solidFill>
                          <a:schemeClr val="tx1"/>
                        </a:solidFill>
                      </a:endParaRPr>
                    </a:p>
                  </a:txBody>
                  <a:tcPr/>
                </a:tc>
                <a:tc>
                  <a:txBody>
                    <a:bodyPr/>
                    <a:lstStyle/>
                    <a:p>
                      <a:pPr algn="ctr"/>
                      <a:r>
                        <a:rPr lang="ar-SA" dirty="0">
                          <a:solidFill>
                            <a:schemeClr val="tx1"/>
                          </a:solidFill>
                        </a:rPr>
                        <a:t>نوع التكلفة</a:t>
                      </a:r>
                      <a:endParaRPr lang="en-US" dirty="0">
                        <a:solidFill>
                          <a:schemeClr val="tx1"/>
                        </a:solidFill>
                      </a:endParaRPr>
                    </a:p>
                  </a:txBody>
                  <a:tcPr/>
                </a:tc>
                <a:extLst>
                  <a:ext uri="{0D108BD9-81ED-4DB2-BD59-A6C34878D82A}">
                    <a16:rowId xmlns="" xmlns:a16="http://schemas.microsoft.com/office/drawing/2014/main" val="3343535959"/>
                  </a:ext>
                </a:extLst>
              </a:tr>
              <a:tr h="2034818">
                <a:tc>
                  <a:txBody>
                    <a:bodyPr/>
                    <a:lstStyle/>
                    <a:p>
                      <a:pPr algn="r"/>
                      <a:r>
                        <a:rPr lang="ar-SA" dirty="0"/>
                        <a:t>  الاعتراف في فترة الإيرادات</a:t>
                      </a:r>
                      <a:r>
                        <a:rPr lang="en-US" dirty="0"/>
                        <a:t>-</a:t>
                      </a:r>
                      <a:endParaRPr lang="ar-SA" dirty="0"/>
                    </a:p>
                    <a:p>
                      <a:pPr algn="r"/>
                      <a:endParaRPr lang="ar-SA" dirty="0"/>
                    </a:p>
                    <a:p>
                      <a:pPr algn="r"/>
                      <a:endParaRPr lang="ar-SA" dirty="0"/>
                    </a:p>
                    <a:p>
                      <a:pPr algn="r"/>
                      <a:endParaRPr lang="ar-SA" dirty="0"/>
                    </a:p>
                    <a:p>
                      <a:pPr algn="r"/>
                      <a:r>
                        <a:rPr lang="ar-SA" dirty="0"/>
                        <a:t>- مصروفات غير مدفوعة</a:t>
                      </a:r>
                      <a:r>
                        <a:rPr lang="en-US" dirty="0"/>
                        <a:t> </a:t>
                      </a:r>
                    </a:p>
                  </a:txBody>
                  <a:tcPr/>
                </a:tc>
                <a:tc>
                  <a:txBody>
                    <a:bodyPr/>
                    <a:lstStyle/>
                    <a:p>
                      <a:pPr algn="r"/>
                      <a:r>
                        <a:rPr lang="ar-SA" dirty="0"/>
                        <a:t>-علاقة مباشرة بين التكلفة والإيرادات.</a:t>
                      </a:r>
                    </a:p>
                    <a:p>
                      <a:pPr algn="r"/>
                      <a:endParaRPr lang="ar-SA" dirty="0"/>
                    </a:p>
                    <a:p>
                      <a:pPr algn="r"/>
                      <a:endParaRPr lang="ar-SA" dirty="0"/>
                    </a:p>
                    <a:p>
                      <a:pPr algn="r"/>
                      <a:r>
                        <a:rPr lang="ar-SA" dirty="0"/>
                        <a:t>- لا توجد علاقة مباشرة بين التكلفة والإيرادات</a:t>
                      </a:r>
                    </a:p>
                    <a:p>
                      <a:pPr algn="r"/>
                      <a:endParaRPr lang="ar-SA" dirty="0"/>
                    </a:p>
                    <a:p>
                      <a:pPr algn="r"/>
                      <a:endParaRPr lang="en-US" dirty="0"/>
                    </a:p>
                  </a:txBody>
                  <a:tcPr/>
                </a:tc>
                <a:tc>
                  <a:txBody>
                    <a:bodyPr/>
                    <a:lstStyle/>
                    <a:p>
                      <a:pPr algn="r"/>
                      <a:r>
                        <a:rPr lang="ar-SA" dirty="0"/>
                        <a:t>- تكاليف المنتج: </a:t>
                      </a:r>
                    </a:p>
                    <a:p>
                      <a:pPr algn="r"/>
                      <a:r>
                        <a:rPr lang="ar-SA" dirty="0" smtClean="0"/>
                        <a:t>مواد</a:t>
                      </a:r>
                      <a:r>
                        <a:rPr lang="ar-JO" dirty="0" smtClean="0"/>
                        <a:t> اولية</a:t>
                      </a:r>
                      <a:endParaRPr lang="ar-SA" dirty="0"/>
                    </a:p>
                    <a:p>
                      <a:pPr algn="r"/>
                      <a:r>
                        <a:rPr lang="ar-JO" dirty="0" smtClean="0"/>
                        <a:t>تكلفة</a:t>
                      </a:r>
                      <a:r>
                        <a:rPr lang="ar-JO" baseline="0" dirty="0" smtClean="0"/>
                        <a:t> العمالة</a:t>
                      </a:r>
                      <a:endParaRPr lang="ar-SA" dirty="0"/>
                    </a:p>
                    <a:p>
                      <a:pPr algn="r"/>
                      <a:r>
                        <a:rPr lang="ar-SA" dirty="0"/>
                        <a:t>نفقات عامة </a:t>
                      </a:r>
                    </a:p>
                    <a:p>
                      <a:pPr algn="r"/>
                      <a:r>
                        <a:rPr lang="ar-SA" dirty="0"/>
                        <a:t>- تكاليف الفترة:</a:t>
                      </a:r>
                    </a:p>
                    <a:p>
                      <a:pPr algn="r"/>
                      <a:r>
                        <a:rPr lang="ar-SA" dirty="0"/>
                        <a:t>رواتب</a:t>
                      </a:r>
                    </a:p>
                    <a:p>
                      <a:pPr algn="r"/>
                      <a:r>
                        <a:rPr lang="ar-SA" dirty="0"/>
                        <a:t>تكاليف ادارية</a:t>
                      </a:r>
                      <a:endParaRPr lang="en-US" dirty="0"/>
                    </a:p>
                  </a:txBody>
                  <a:tcPr/>
                </a:tc>
                <a:extLst>
                  <a:ext uri="{0D108BD9-81ED-4DB2-BD59-A6C34878D82A}">
                    <a16:rowId xmlns="" xmlns:a16="http://schemas.microsoft.com/office/drawing/2014/main" val="1049413477"/>
                  </a:ext>
                </a:extLst>
              </a:tr>
            </a:tbl>
          </a:graphicData>
        </a:graphic>
      </p:graphicFrame>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5"/>
          <p:cNvSpPr txBox="1">
            <a:spLocks noChangeArrowheads="1"/>
          </p:cNvSpPr>
          <p:nvPr/>
        </p:nvSpPr>
        <p:spPr bwMode="auto">
          <a:xfrm>
            <a:off x="609600" y="1371600"/>
            <a:ext cx="8001000" cy="519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lnSpc>
                <a:spcPct val="130000"/>
              </a:lnSpc>
              <a:spcBef>
                <a:spcPct val="40000"/>
              </a:spcBef>
            </a:pPr>
            <a:r>
              <a:rPr lang="ar-SA" altLang="en-US" sz="2100" b="1" dirty="0">
                <a:latin typeface="Liberation Sans"/>
              </a:rPr>
              <a:t>مبدأ الإفصاح الكامل</a:t>
            </a:r>
            <a:endParaRPr lang="en-US" altLang="en-US" sz="2100" b="1" dirty="0">
              <a:latin typeface="Liberation Sans"/>
            </a:endParaRPr>
          </a:p>
          <a:p>
            <a:pPr algn="r">
              <a:lnSpc>
                <a:spcPct val="130000"/>
              </a:lnSpc>
              <a:spcBef>
                <a:spcPct val="40000"/>
              </a:spcBef>
            </a:pPr>
            <a:r>
              <a:rPr lang="ar-SA" altLang="en-US" sz="2100" dirty="0">
                <a:latin typeface="Liberation Sans"/>
              </a:rPr>
              <a:t>توفير معلومات </a:t>
            </a:r>
            <a:r>
              <a:rPr lang="ar-JO" altLang="en-US" sz="2100" dirty="0" smtClean="0">
                <a:latin typeface="Liberation Sans"/>
              </a:rPr>
              <a:t>بحيث تكون </a:t>
            </a:r>
            <a:r>
              <a:rPr lang="ar-SA" altLang="en-US" sz="2100" dirty="0" smtClean="0">
                <a:latin typeface="Liberation Sans"/>
              </a:rPr>
              <a:t>مفهومة </a:t>
            </a:r>
            <a:r>
              <a:rPr lang="ar-SA" altLang="en-US" sz="2100" dirty="0">
                <a:latin typeface="Liberation Sans"/>
              </a:rPr>
              <a:t>وكافية </a:t>
            </a:r>
            <a:r>
              <a:rPr lang="ar-JO" altLang="en-US" sz="2100" dirty="0" smtClean="0">
                <a:latin typeface="Liberation Sans"/>
              </a:rPr>
              <a:t>عن كافة البيانات في القوائم المالية بحيث توضح كيفية احتساب تلك البيانات وذلك لمساعدة المستخدمين باتخاذ قرارات مالية صائبة. </a:t>
            </a:r>
            <a:endParaRPr lang="ar-SA" altLang="en-US" sz="2100" dirty="0" smtClean="0">
              <a:latin typeface="Liberation Sans"/>
            </a:endParaRPr>
          </a:p>
          <a:p>
            <a:pPr algn="r">
              <a:lnSpc>
                <a:spcPct val="130000"/>
              </a:lnSpc>
              <a:spcBef>
                <a:spcPct val="40000"/>
              </a:spcBef>
            </a:pPr>
            <a:r>
              <a:rPr lang="ar-JO" altLang="en-US" sz="2100" b="1" dirty="0" smtClean="0">
                <a:latin typeface="Liberation Sans"/>
              </a:rPr>
              <a:t>هذه المعلومات قد تكون مذكورة مع القوائم المالية مباشرةً او على شكل ملحق ملاحظات في </a:t>
            </a:r>
          </a:p>
          <a:p>
            <a:pPr algn="r">
              <a:lnSpc>
                <a:spcPct val="130000"/>
              </a:lnSpc>
              <a:spcBef>
                <a:spcPct val="40000"/>
              </a:spcBef>
            </a:pPr>
            <a:r>
              <a:rPr lang="ar-JO" altLang="en-US" sz="2100" b="1" dirty="0" smtClean="0">
                <a:latin typeface="Liberation Sans"/>
              </a:rPr>
              <a:t>نهاية القوائم المالية. </a:t>
            </a:r>
          </a:p>
          <a:p>
            <a:pPr algn="r">
              <a:lnSpc>
                <a:spcPct val="130000"/>
              </a:lnSpc>
              <a:spcBef>
                <a:spcPct val="40000"/>
              </a:spcBef>
            </a:pPr>
            <a:r>
              <a:rPr lang="ar-JO" altLang="en-US" sz="2100" b="1" dirty="0" smtClean="0">
                <a:latin typeface="Liberation Sans"/>
              </a:rPr>
              <a:t>وتهدف هذه المعلومات ما يلي:</a:t>
            </a:r>
          </a:p>
          <a:p>
            <a:pPr algn="r">
              <a:lnSpc>
                <a:spcPct val="130000"/>
              </a:lnSpc>
              <a:spcBef>
                <a:spcPct val="40000"/>
              </a:spcBef>
            </a:pPr>
            <a:r>
              <a:rPr lang="ar-JO" altLang="en-US" sz="2100" b="1" dirty="0" smtClean="0">
                <a:latin typeface="Liberation Sans"/>
              </a:rPr>
              <a:t>1- تقديم صورة واضحة ومفصلة عن انجازات المنشأة وذلك بحال ان القوائم المالية لم توضح ذلك. كما وتوضح تلك المعلومات كيفية احتساب البيانات في القوائم المالية.</a:t>
            </a:r>
          </a:p>
          <a:p>
            <a:pPr algn="r">
              <a:lnSpc>
                <a:spcPct val="130000"/>
              </a:lnSpc>
              <a:spcBef>
                <a:spcPct val="40000"/>
              </a:spcBef>
            </a:pPr>
            <a:r>
              <a:rPr lang="ar-JO" altLang="en-US" sz="2100" b="1" dirty="0" smtClean="0">
                <a:latin typeface="Liberation Sans"/>
              </a:rPr>
              <a:t>2- ليس بالضرورة ان تكون هذه المعلومات على شكل ارقام, إذ غالباً ما تكون نظرية.</a:t>
            </a:r>
          </a:p>
          <a:p>
            <a:pPr algn="r">
              <a:lnSpc>
                <a:spcPct val="130000"/>
              </a:lnSpc>
              <a:spcBef>
                <a:spcPct val="40000"/>
              </a:spcBef>
            </a:pPr>
            <a:endParaRPr lang="en-US" altLang="en-US" sz="2100" b="1" dirty="0">
              <a:latin typeface="Liberation San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 name="Rectangle 8"/>
          <p:cNvSpPr txBox="1">
            <a:spLocks noChangeArrowheads="1"/>
          </p:cNvSpPr>
          <p:nvPr/>
        </p:nvSpPr>
        <p:spPr bwMode="auto">
          <a:xfrm>
            <a:off x="5334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dirty="0">
                <a:solidFill>
                  <a:srgbClr val="CC0000"/>
                </a:solidFill>
                <a:effectLst/>
              </a:rPr>
              <a:t>Basic Principles of Accounting</a:t>
            </a:r>
            <a:endParaRPr lang="en-US" altLang="en-US" sz="3200" dirty="0">
              <a:solidFill>
                <a:srgbClr val="CC0000"/>
              </a:solidFill>
              <a:effectLst/>
              <a:ea typeface="+mn-ea"/>
              <a:cs typeface="+mn-cs"/>
            </a:endParaRPr>
          </a:p>
        </p:txBody>
      </p:sp>
    </p:spTree>
    <p:extLst>
      <p:ext uri="{BB962C8B-B14F-4D97-AF65-F5344CB8AC3E}">
        <p14:creationId xmlns:p14="http://schemas.microsoft.com/office/powerpoint/2010/main" val="3857307397"/>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936103"/>
          </a:xfrm>
        </p:spPr>
        <p:style>
          <a:lnRef idx="2">
            <a:schemeClr val="accent1"/>
          </a:lnRef>
          <a:fillRef idx="1">
            <a:schemeClr val="lt1"/>
          </a:fillRef>
          <a:effectRef idx="0">
            <a:schemeClr val="accent1"/>
          </a:effectRef>
          <a:fontRef idx="minor">
            <a:schemeClr val="dk1"/>
          </a:fontRef>
        </p:style>
        <p:txBody>
          <a:bodyPr/>
          <a:lstStyle/>
          <a:p>
            <a:r>
              <a:rPr lang="en-US" altLang="en-US" dirty="0">
                <a:solidFill>
                  <a:srgbClr val="CC0000"/>
                </a:solidFill>
                <a:effectLst/>
              </a:rPr>
              <a:t>Basic Principles of Accounting</a:t>
            </a:r>
            <a:br>
              <a:rPr lang="en-US" altLang="en-US" dirty="0">
                <a:solidFill>
                  <a:srgbClr val="CC0000"/>
                </a:solidFill>
                <a:effectLst/>
              </a:rPr>
            </a:br>
            <a:endParaRPr lang="en-US" dirty="0"/>
          </a:p>
        </p:txBody>
      </p:sp>
      <p:sp>
        <p:nvSpPr>
          <p:cNvPr id="3" name="Subtitle 2"/>
          <p:cNvSpPr>
            <a:spLocks noGrp="1"/>
          </p:cNvSpPr>
          <p:nvPr>
            <p:ph type="subTitle" idx="1"/>
          </p:nvPr>
        </p:nvSpPr>
        <p:spPr>
          <a:xfrm>
            <a:off x="467544" y="1484784"/>
            <a:ext cx="8208912" cy="4154016"/>
          </a:xfrm>
        </p:spPr>
        <p:txBody>
          <a:bodyPr/>
          <a:lstStyle/>
          <a:p>
            <a:pPr algn="r"/>
            <a:r>
              <a:rPr lang="ar-JO" sz="2400" b="0" dirty="0" smtClean="0"/>
              <a:t>تابع </a:t>
            </a:r>
            <a:r>
              <a:rPr lang="ar-JO" sz="2400" b="0" dirty="0" err="1" smtClean="0"/>
              <a:t>مبدء</a:t>
            </a:r>
            <a:r>
              <a:rPr lang="ar-JO" sz="2400" b="0" dirty="0" smtClean="0"/>
              <a:t> الافصاح:</a:t>
            </a:r>
          </a:p>
          <a:p>
            <a:pPr algn="r"/>
            <a:r>
              <a:rPr lang="ar-JO" sz="2400" b="0" dirty="0" smtClean="0"/>
              <a:t>3- </a:t>
            </a:r>
            <a:r>
              <a:rPr lang="ar-JO" altLang="en-US" sz="2400" b="0" dirty="0"/>
              <a:t>- من الامثلة على ذلك ان يتم تقديم وصف يوضح السياسة المحاسبية المتبعة وذلك فيما يتعلق بعملية تقييم بعض بنود القوائم المالية وتوضيح اي غموض يكتنف بعض البيانات في تلك القوائم. </a:t>
            </a:r>
            <a:endParaRPr lang="ar-JO" altLang="en-US" sz="2400" b="0" dirty="0" smtClean="0"/>
          </a:p>
          <a:p>
            <a:pPr algn="r"/>
            <a:r>
              <a:rPr lang="ar-JO" altLang="en-US" sz="2400" b="0" dirty="0" smtClean="0"/>
              <a:t>  </a:t>
            </a:r>
            <a:endParaRPr lang="en-US" altLang="en-US" sz="2400" b="0" dirty="0"/>
          </a:p>
          <a:p>
            <a:pPr algn="r"/>
            <a:r>
              <a:rPr lang="ar-JO" sz="2400" b="0" dirty="0" smtClean="0"/>
              <a:t>4- </a:t>
            </a:r>
            <a:r>
              <a:rPr lang="ar-SA" sz="2400" b="0" dirty="0">
                <a:solidFill>
                  <a:schemeClr val="tx1"/>
                </a:solidFill>
                <a:effectLst/>
              </a:rPr>
              <a:t>قد تتضمن المعلومات التكميلية تفاصيل أو مبالغ تقدم </a:t>
            </a:r>
            <a:r>
              <a:rPr lang="ar-JO" sz="2400" b="0" dirty="0" smtClean="0">
                <a:solidFill>
                  <a:schemeClr val="tx1"/>
                </a:solidFill>
                <a:effectLst/>
              </a:rPr>
              <a:t>تصوراً </a:t>
            </a:r>
            <a:r>
              <a:rPr lang="ar-SA" sz="2400" b="0" dirty="0" smtClean="0">
                <a:solidFill>
                  <a:schemeClr val="tx1"/>
                </a:solidFill>
                <a:effectLst/>
              </a:rPr>
              <a:t>مختلفاً </a:t>
            </a:r>
            <a:r>
              <a:rPr lang="ar-SA" sz="2400" b="0" dirty="0">
                <a:solidFill>
                  <a:schemeClr val="tx1"/>
                </a:solidFill>
                <a:effectLst/>
              </a:rPr>
              <a:t>عن ذلك </a:t>
            </a:r>
            <a:r>
              <a:rPr lang="ar-JO" sz="2400" b="0" dirty="0" smtClean="0">
                <a:solidFill>
                  <a:schemeClr val="tx1"/>
                </a:solidFill>
                <a:effectLst/>
              </a:rPr>
              <a:t>الذي تقدمه القوائم المالية. ف</a:t>
            </a:r>
            <a:r>
              <a:rPr lang="ar-SA" sz="2400" b="0" dirty="0" smtClean="0">
                <a:solidFill>
                  <a:schemeClr val="tx1"/>
                </a:solidFill>
                <a:effectLst/>
              </a:rPr>
              <a:t>قد ت</a:t>
            </a:r>
            <a:r>
              <a:rPr lang="ar-JO" sz="2400" b="0" dirty="0" smtClean="0">
                <a:solidFill>
                  <a:schemeClr val="tx1"/>
                </a:solidFill>
                <a:effectLst/>
              </a:rPr>
              <a:t>تضمن القوائم المالية </a:t>
            </a:r>
            <a:r>
              <a:rPr lang="ar-SA" sz="2400" b="0" dirty="0" smtClean="0">
                <a:solidFill>
                  <a:schemeClr val="tx1"/>
                </a:solidFill>
                <a:effectLst/>
              </a:rPr>
              <a:t>معلومات </a:t>
            </a:r>
            <a:r>
              <a:rPr lang="ar-SA" sz="2400" b="0" dirty="0">
                <a:solidFill>
                  <a:schemeClr val="tx1"/>
                </a:solidFill>
                <a:effectLst/>
              </a:rPr>
              <a:t>قابلة للقياس </a:t>
            </a:r>
            <a:r>
              <a:rPr lang="ar-JO" sz="2400" b="0" dirty="0" smtClean="0">
                <a:solidFill>
                  <a:schemeClr val="tx1"/>
                </a:solidFill>
                <a:effectLst/>
              </a:rPr>
              <a:t>و</a:t>
            </a:r>
            <a:r>
              <a:rPr lang="ar-SA" sz="2400" b="0" dirty="0" smtClean="0">
                <a:solidFill>
                  <a:schemeClr val="tx1"/>
                </a:solidFill>
                <a:effectLst/>
              </a:rPr>
              <a:t>عالية ال</a:t>
            </a:r>
            <a:r>
              <a:rPr lang="ar-JO" sz="2400" b="0" dirty="0" smtClean="0">
                <a:solidFill>
                  <a:schemeClr val="tx1"/>
                </a:solidFill>
                <a:effectLst/>
              </a:rPr>
              <a:t>قيمة</a:t>
            </a:r>
            <a:r>
              <a:rPr lang="ar-SA" sz="2400" b="0" dirty="0" smtClean="0">
                <a:solidFill>
                  <a:schemeClr val="tx1"/>
                </a:solidFill>
                <a:effectLst/>
              </a:rPr>
              <a:t> </a:t>
            </a:r>
            <a:r>
              <a:rPr lang="ar-SA" sz="2400" b="0" dirty="0">
                <a:solidFill>
                  <a:schemeClr val="tx1"/>
                </a:solidFill>
                <a:effectLst/>
              </a:rPr>
              <a:t>ولكنها </a:t>
            </a:r>
            <a:r>
              <a:rPr lang="ar-JO" sz="2400" b="0" dirty="0" smtClean="0">
                <a:solidFill>
                  <a:schemeClr val="tx1"/>
                </a:solidFill>
                <a:effectLst/>
              </a:rPr>
              <a:t>غي موثوقة. مثال ذلك ان </a:t>
            </a:r>
            <a:r>
              <a:rPr lang="ar-SA" sz="2400" b="0" dirty="0" smtClean="0">
                <a:solidFill>
                  <a:schemeClr val="tx1"/>
                </a:solidFill>
                <a:effectLst/>
              </a:rPr>
              <a:t>تقدم </a:t>
            </a:r>
            <a:r>
              <a:rPr lang="ar-SA" sz="2400" b="0" dirty="0">
                <a:solidFill>
                  <a:schemeClr val="tx1"/>
                </a:solidFill>
                <a:effectLst/>
              </a:rPr>
              <a:t>شركات النفط والغاز </a:t>
            </a:r>
            <a:r>
              <a:rPr lang="ar-SA" sz="2400" b="0" dirty="0" smtClean="0">
                <a:solidFill>
                  <a:schemeClr val="tx1"/>
                </a:solidFill>
                <a:effectLst/>
              </a:rPr>
              <a:t>معلومات </a:t>
            </a:r>
            <a:r>
              <a:rPr lang="ar-SA" sz="2400" b="0" dirty="0">
                <a:solidFill>
                  <a:schemeClr val="tx1"/>
                </a:solidFill>
                <a:effectLst/>
              </a:rPr>
              <a:t>عن </a:t>
            </a:r>
            <a:r>
              <a:rPr lang="ar-JO" sz="2400" b="0" dirty="0" smtClean="0">
                <a:solidFill>
                  <a:schemeClr val="tx1"/>
                </a:solidFill>
                <a:effectLst/>
              </a:rPr>
              <a:t>قيمة </a:t>
            </a:r>
            <a:r>
              <a:rPr lang="ar-SA" sz="2400" b="0" dirty="0" smtClean="0">
                <a:solidFill>
                  <a:schemeClr val="tx1"/>
                </a:solidFill>
                <a:effectLst/>
              </a:rPr>
              <a:t>الاحتياطيات </a:t>
            </a:r>
            <a:r>
              <a:rPr lang="ar-SA" sz="2400" b="0" dirty="0">
                <a:solidFill>
                  <a:schemeClr val="tx1"/>
                </a:solidFill>
                <a:effectLst/>
              </a:rPr>
              <a:t>المؤكدة بالإضافة إلى التدفقات النقدية المخصومة ذات </a:t>
            </a:r>
            <a:r>
              <a:rPr lang="ar-SA" sz="2400" b="0" dirty="0" smtClean="0">
                <a:solidFill>
                  <a:schemeClr val="tx1"/>
                </a:solidFill>
                <a:effectLst/>
              </a:rPr>
              <a:t>الصلة</a:t>
            </a:r>
            <a:r>
              <a:rPr lang="ar-JO" sz="2400" b="0" dirty="0" smtClean="0">
                <a:solidFill>
                  <a:schemeClr val="tx1"/>
                </a:solidFill>
                <a:effectLst/>
              </a:rPr>
              <a:t>, ولكن هذه المعلومات بطبيعتها غير موثوقة لدرجه عالية</a:t>
            </a:r>
            <a:r>
              <a:rPr lang="ar-SA" sz="2400" b="0" dirty="0" smtClean="0">
                <a:solidFill>
                  <a:schemeClr val="tx1"/>
                </a:solidFill>
                <a:effectLst/>
              </a:rPr>
              <a:t>.</a:t>
            </a:r>
            <a:endParaRPr lang="ar-JO" sz="2400" b="0" dirty="0" smtClean="0">
              <a:solidFill>
                <a:schemeClr val="tx1"/>
              </a:solidFill>
              <a:effectLst/>
            </a:endParaRPr>
          </a:p>
          <a:p>
            <a:pPr algn="r"/>
            <a:endParaRPr lang="en-US" sz="2400" b="0" dirty="0"/>
          </a:p>
        </p:txBody>
      </p:sp>
    </p:spTree>
    <p:extLst>
      <p:ext uri="{BB962C8B-B14F-4D97-AF65-F5344CB8AC3E}">
        <p14:creationId xmlns:p14="http://schemas.microsoft.com/office/powerpoint/2010/main" val="3529040164"/>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251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7" name="Rectangle 5"/>
          <p:cNvSpPr>
            <a:spLocks noChangeArrowheads="1"/>
          </p:cNvSpPr>
          <p:nvPr/>
        </p:nvSpPr>
        <p:spPr bwMode="auto">
          <a:xfrm>
            <a:off x="457200" y="1295400"/>
            <a:ext cx="7543800" cy="76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14000"/>
              </a:lnSpc>
              <a:spcBef>
                <a:spcPts val="0"/>
              </a:spcBef>
            </a:pPr>
            <a:r>
              <a:rPr lang="en-US" altLang="en-US" sz="2000" b="1" dirty="0">
                <a:solidFill>
                  <a:srgbClr val="000000"/>
                </a:solidFill>
                <a:latin typeface="Liberation Sans"/>
              </a:rPr>
              <a:t>BE2-9: </a:t>
            </a:r>
            <a:r>
              <a:rPr lang="ar-SA" altLang="en-US" sz="2000" b="1" dirty="0">
                <a:solidFill>
                  <a:srgbClr val="000000"/>
                </a:solidFill>
                <a:latin typeface="Liberation Sans"/>
              </a:rPr>
              <a:t>حدد </a:t>
            </a:r>
            <a:r>
              <a:rPr lang="ar-SA" altLang="en-US" sz="2000" b="1" dirty="0" err="1">
                <a:solidFill>
                  <a:srgbClr val="000000"/>
                </a:solidFill>
                <a:latin typeface="Liberation Sans"/>
              </a:rPr>
              <a:t>ماهو</a:t>
            </a:r>
            <a:r>
              <a:rPr lang="ar-SA" altLang="en-US" sz="2000" b="1" dirty="0">
                <a:solidFill>
                  <a:srgbClr val="000000"/>
                </a:solidFill>
                <a:latin typeface="Liberation Sans"/>
              </a:rPr>
              <a:t> افضل وصف للمبدأ الأساسي للمحاسبة في كل بند أدناه.</a:t>
            </a:r>
          </a:p>
          <a:p>
            <a:pPr algn="r">
              <a:lnSpc>
                <a:spcPct val="114000"/>
              </a:lnSpc>
              <a:spcBef>
                <a:spcPts val="0"/>
              </a:spcBef>
            </a:pPr>
            <a:endParaRPr lang="en-US" altLang="en-US" sz="2000" dirty="0">
              <a:solidFill>
                <a:srgbClr val="000000"/>
              </a:solidFill>
              <a:latin typeface="Liberation Sans"/>
            </a:endParaRPr>
          </a:p>
        </p:txBody>
      </p:sp>
      <p:sp>
        <p:nvSpPr>
          <p:cNvPr id="264198" name="Rectangle 6"/>
          <p:cNvSpPr>
            <a:spLocks noChangeArrowheads="1"/>
          </p:cNvSpPr>
          <p:nvPr/>
        </p:nvSpPr>
        <p:spPr bwMode="auto">
          <a:xfrm>
            <a:off x="457200" y="2193925"/>
            <a:ext cx="6400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0050" indent="-400050" algn="l">
              <a:defRPr sz="2400">
                <a:solidFill>
                  <a:schemeClr val="tx1"/>
                </a:solidFill>
                <a:latin typeface="Times New Roman" pitchFamily="18" charset="0"/>
              </a:defRPr>
            </a:lvl1pPr>
            <a:lvl2pPr marL="5143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r">
              <a:spcBef>
                <a:spcPct val="50000"/>
              </a:spcBef>
            </a:pPr>
            <a:r>
              <a:rPr lang="en-US" altLang="en-US" sz="2000" dirty="0" smtClean="0">
                <a:solidFill>
                  <a:srgbClr val="000000"/>
                </a:solidFill>
                <a:latin typeface="Liberation Sans"/>
              </a:rPr>
              <a:t> </a:t>
            </a:r>
            <a:r>
              <a:rPr lang="ar-JO" altLang="en-US" sz="2000" dirty="0" smtClean="0">
                <a:solidFill>
                  <a:srgbClr val="000000"/>
                </a:solidFill>
                <a:latin typeface="Liberation Sans"/>
              </a:rPr>
              <a:t>تقوم المنشأة بالاعتراف </a:t>
            </a:r>
            <a:r>
              <a:rPr lang="ar-JO" altLang="en-US" sz="2000" dirty="0" err="1" smtClean="0">
                <a:solidFill>
                  <a:srgbClr val="000000"/>
                </a:solidFill>
                <a:latin typeface="Liberation Sans"/>
              </a:rPr>
              <a:t>بالايرادات</a:t>
            </a:r>
            <a:r>
              <a:rPr lang="ar-JO" altLang="en-US" sz="2000" dirty="0" smtClean="0">
                <a:solidFill>
                  <a:srgbClr val="000000"/>
                </a:solidFill>
                <a:latin typeface="Liberation Sans"/>
              </a:rPr>
              <a:t> عن تسليم البضاعة بغض النظر عما اذا تم استلام ثمن تلك البضاعة ام لا. </a:t>
            </a:r>
            <a:endParaRPr lang="ar-SA" altLang="en-US" sz="2000" dirty="0">
              <a:solidFill>
                <a:srgbClr val="000000"/>
              </a:solidFill>
              <a:latin typeface="Liberation Sans"/>
            </a:endParaRPr>
          </a:p>
          <a:p>
            <a:pPr marL="0" indent="0" algn="r">
              <a:spcBef>
                <a:spcPct val="50000"/>
              </a:spcBef>
            </a:pPr>
            <a:endParaRPr lang="ar-JO" altLang="en-US" sz="2000" dirty="0" smtClean="0">
              <a:solidFill>
                <a:srgbClr val="000000"/>
              </a:solidFill>
              <a:latin typeface="Liberation Sans"/>
            </a:endParaRPr>
          </a:p>
          <a:p>
            <a:pPr marL="0" indent="0" algn="r">
              <a:spcBef>
                <a:spcPct val="50000"/>
              </a:spcBef>
            </a:pPr>
            <a:r>
              <a:rPr lang="ar-JO" altLang="en-US" sz="2000" dirty="0" smtClean="0">
                <a:solidFill>
                  <a:srgbClr val="000000"/>
                </a:solidFill>
                <a:latin typeface="Liberation Sans"/>
              </a:rPr>
              <a:t>تقوم المنشأة باحتساب مصروف الاستهلاك الخاصة </a:t>
            </a:r>
            <a:r>
              <a:rPr lang="ar-JO" altLang="en-US" sz="2000" dirty="0" err="1" smtClean="0">
                <a:solidFill>
                  <a:srgbClr val="000000"/>
                </a:solidFill>
                <a:latin typeface="Liberation Sans"/>
              </a:rPr>
              <a:t>باصولها</a:t>
            </a:r>
            <a:r>
              <a:rPr lang="ar-JO" altLang="en-US" sz="2000" dirty="0" smtClean="0">
                <a:solidFill>
                  <a:srgbClr val="000000"/>
                </a:solidFill>
                <a:latin typeface="Liberation Sans"/>
              </a:rPr>
              <a:t> الثابتة وتسجيلها </a:t>
            </a:r>
          </a:p>
          <a:p>
            <a:pPr marL="0" indent="0" algn="r">
              <a:spcBef>
                <a:spcPct val="50000"/>
              </a:spcBef>
            </a:pPr>
            <a:r>
              <a:rPr lang="ar-JO" altLang="en-US" sz="2000" dirty="0" smtClean="0">
                <a:solidFill>
                  <a:srgbClr val="000000"/>
                </a:solidFill>
                <a:latin typeface="Liberation Sans"/>
              </a:rPr>
              <a:t>كمصروفات تخص الفترة المحاسبية. </a:t>
            </a:r>
            <a:endParaRPr lang="en-US" altLang="en-US" sz="2000" dirty="0">
              <a:solidFill>
                <a:srgbClr val="000000"/>
              </a:solidFill>
              <a:latin typeface="Liberation Sans"/>
            </a:endParaRPr>
          </a:p>
          <a:p>
            <a:pPr algn="r">
              <a:spcBef>
                <a:spcPct val="50000"/>
              </a:spcBef>
            </a:pPr>
            <a:r>
              <a:rPr lang="en-US" altLang="en-US" sz="2000" dirty="0" smtClean="0">
                <a:solidFill>
                  <a:srgbClr val="000000"/>
                </a:solidFill>
                <a:latin typeface="Liberation Sans"/>
              </a:rPr>
              <a:t> </a:t>
            </a:r>
            <a:r>
              <a:rPr lang="ar-JO" altLang="en-US" sz="2000" dirty="0" smtClean="0">
                <a:solidFill>
                  <a:srgbClr val="000000"/>
                </a:solidFill>
                <a:latin typeface="Liberation Sans"/>
              </a:rPr>
              <a:t>تقدم المنشأة معلومات مكملة للقوائم المالية وذلك لتوضيح بعض بيانات القوائم</a:t>
            </a:r>
            <a:r>
              <a:rPr lang="ar-SA" altLang="en-US" sz="2000" dirty="0" smtClean="0">
                <a:solidFill>
                  <a:srgbClr val="000000"/>
                </a:solidFill>
                <a:latin typeface="Liberation Sans"/>
              </a:rPr>
              <a:t> </a:t>
            </a:r>
            <a:endParaRPr lang="ar-JO" altLang="en-US" sz="2000" dirty="0" smtClean="0">
              <a:solidFill>
                <a:srgbClr val="000000"/>
              </a:solidFill>
              <a:latin typeface="Liberation Sans"/>
            </a:endParaRPr>
          </a:p>
          <a:p>
            <a:pPr algn="r">
              <a:spcBef>
                <a:spcPct val="50000"/>
              </a:spcBef>
            </a:pPr>
            <a:r>
              <a:rPr lang="ar-SA" altLang="en-US" sz="2000" dirty="0" smtClean="0">
                <a:solidFill>
                  <a:srgbClr val="000000"/>
                </a:solidFill>
                <a:latin typeface="Liberation Sans"/>
              </a:rPr>
              <a:t>المالي</a:t>
            </a:r>
            <a:r>
              <a:rPr lang="ar-JO" altLang="en-US" sz="2000" dirty="0" smtClean="0">
                <a:solidFill>
                  <a:srgbClr val="000000"/>
                </a:solidFill>
                <a:latin typeface="Liberation Sans"/>
              </a:rPr>
              <a:t>ة. </a:t>
            </a:r>
          </a:p>
          <a:p>
            <a:pPr marL="0" indent="0" algn="r">
              <a:spcBef>
                <a:spcPct val="50000"/>
              </a:spcBef>
            </a:pPr>
            <a:r>
              <a:rPr lang="ar-JO" altLang="en-US" sz="2000" dirty="0" smtClean="0">
                <a:solidFill>
                  <a:srgbClr val="000000"/>
                </a:solidFill>
                <a:latin typeface="Liberation Sans"/>
              </a:rPr>
              <a:t>تقيم المنشأة العقارات التي تمتلكها </a:t>
            </a:r>
            <a:r>
              <a:rPr lang="ar-JO" altLang="en-US" sz="2000" dirty="0" err="1" smtClean="0">
                <a:solidFill>
                  <a:srgbClr val="000000"/>
                </a:solidFill>
                <a:latin typeface="Liberation Sans"/>
              </a:rPr>
              <a:t>بناءاً</a:t>
            </a:r>
            <a:r>
              <a:rPr lang="ar-JO" altLang="en-US" sz="2000" dirty="0" smtClean="0">
                <a:solidFill>
                  <a:srgbClr val="000000"/>
                </a:solidFill>
                <a:latin typeface="Liberation Sans"/>
              </a:rPr>
              <a:t> على تكلفتها التاريخية وليس على القيمة السوقية العادلة حتى وان كانت تلك القيمة السوقية اكبر من القيمة التاريخية. </a:t>
            </a:r>
            <a:endParaRPr lang="en-US" altLang="en-US" sz="2000" dirty="0">
              <a:solidFill>
                <a:srgbClr val="000000"/>
              </a:solidFill>
              <a:latin typeface="Liberation Sans"/>
            </a:endParaRPr>
          </a:p>
        </p:txBody>
      </p:sp>
      <p:sp>
        <p:nvSpPr>
          <p:cNvPr id="264203" name="AutoShape 11"/>
          <p:cNvSpPr>
            <a:spLocks noChangeArrowheads="1"/>
          </p:cNvSpPr>
          <p:nvPr/>
        </p:nvSpPr>
        <p:spPr bwMode="auto">
          <a:xfrm>
            <a:off x="7010400" y="2133600"/>
            <a:ext cx="1905000" cy="8382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ar-SA" altLang="en-US" sz="2200" b="1" dirty="0">
                <a:solidFill>
                  <a:schemeClr val="bg1"/>
                </a:solidFill>
                <a:effectLst>
                  <a:outerShdw blurRad="38100" dist="38100" dir="2700000" algn="tl">
                    <a:srgbClr val="000000"/>
                  </a:outerShdw>
                </a:effectLst>
                <a:latin typeface="Liberation Sans"/>
              </a:rPr>
              <a:t>الاعتراف </a:t>
            </a:r>
            <a:r>
              <a:rPr lang="ar-SA" altLang="en-US" sz="2200" b="1" dirty="0" err="1">
                <a:solidFill>
                  <a:schemeClr val="bg1"/>
                </a:solidFill>
                <a:effectLst>
                  <a:outerShdw blurRad="38100" dist="38100" dir="2700000" algn="tl">
                    <a:srgbClr val="000000"/>
                  </a:outerShdw>
                </a:effectLst>
                <a:latin typeface="Liberation Sans"/>
              </a:rPr>
              <a:t>بالايرادات</a:t>
            </a:r>
            <a:endParaRPr lang="en-US" altLang="en-US" sz="2200" b="1" dirty="0">
              <a:solidFill>
                <a:schemeClr val="bg1"/>
              </a:solidFill>
              <a:effectLst>
                <a:outerShdw blurRad="38100" dist="38100" dir="2700000" algn="tl">
                  <a:srgbClr val="000000"/>
                </a:outerShdw>
              </a:effectLst>
              <a:latin typeface="Liberation Sans"/>
            </a:endParaRPr>
          </a:p>
        </p:txBody>
      </p:sp>
      <p:sp>
        <p:nvSpPr>
          <p:cNvPr id="264204" name="AutoShape 12"/>
          <p:cNvSpPr>
            <a:spLocks noChangeArrowheads="1"/>
          </p:cNvSpPr>
          <p:nvPr/>
        </p:nvSpPr>
        <p:spPr bwMode="auto">
          <a:xfrm>
            <a:off x="7010400" y="3276600"/>
            <a:ext cx="1905000" cy="8382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ar-SA" altLang="en-US" sz="2200" b="1" dirty="0">
                <a:solidFill>
                  <a:schemeClr val="bg1"/>
                </a:solidFill>
                <a:effectLst>
                  <a:outerShdw blurRad="38100" dist="38100" dir="2700000" algn="tl">
                    <a:srgbClr val="000000"/>
                  </a:outerShdw>
                </a:effectLst>
                <a:latin typeface="Liberation Sans"/>
              </a:rPr>
              <a:t>الاعتراف </a:t>
            </a:r>
          </a:p>
          <a:p>
            <a:r>
              <a:rPr lang="ar-SA" altLang="en-US" sz="2200" b="1" dirty="0">
                <a:solidFill>
                  <a:schemeClr val="bg1"/>
                </a:solidFill>
                <a:effectLst>
                  <a:outerShdw blurRad="38100" dist="38100" dir="2700000" algn="tl">
                    <a:srgbClr val="000000"/>
                  </a:outerShdw>
                </a:effectLst>
                <a:latin typeface="Liberation Sans"/>
              </a:rPr>
              <a:t>بالمصروفات</a:t>
            </a:r>
            <a:endParaRPr lang="en-US" altLang="en-US" sz="2200" b="1" dirty="0">
              <a:solidFill>
                <a:schemeClr val="bg1"/>
              </a:solidFill>
              <a:effectLst>
                <a:outerShdw blurRad="38100" dist="38100" dir="2700000" algn="tl">
                  <a:srgbClr val="000000"/>
                </a:outerShdw>
              </a:effectLst>
              <a:latin typeface="Liberation Sans"/>
            </a:endParaRPr>
          </a:p>
        </p:txBody>
      </p:sp>
      <p:sp>
        <p:nvSpPr>
          <p:cNvPr id="264205" name="AutoShape 13"/>
          <p:cNvSpPr>
            <a:spLocks noChangeArrowheads="1"/>
          </p:cNvSpPr>
          <p:nvPr/>
        </p:nvSpPr>
        <p:spPr bwMode="auto">
          <a:xfrm>
            <a:off x="7010400" y="4343400"/>
            <a:ext cx="1905000" cy="8382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ar-SA" altLang="en-US" sz="2200" b="1" dirty="0">
                <a:solidFill>
                  <a:schemeClr val="bg1"/>
                </a:solidFill>
                <a:effectLst>
                  <a:outerShdw blurRad="38100" dist="38100" dir="2700000" algn="tl">
                    <a:srgbClr val="000000"/>
                  </a:outerShdw>
                </a:effectLst>
                <a:latin typeface="Liberation Sans"/>
              </a:rPr>
              <a:t>الإفصاح الكامل</a:t>
            </a:r>
            <a:endParaRPr lang="en-US" altLang="en-US" sz="2200" b="1" dirty="0">
              <a:solidFill>
                <a:schemeClr val="bg1"/>
              </a:solidFill>
              <a:effectLst>
                <a:outerShdw blurRad="38100" dist="38100" dir="2700000" algn="tl">
                  <a:srgbClr val="000000"/>
                </a:outerShdw>
              </a:effectLst>
              <a:latin typeface="Liberation Sans"/>
            </a:endParaRPr>
          </a:p>
        </p:txBody>
      </p:sp>
      <p:sp>
        <p:nvSpPr>
          <p:cNvPr id="264206" name="AutoShape 14"/>
          <p:cNvSpPr>
            <a:spLocks noChangeArrowheads="1"/>
          </p:cNvSpPr>
          <p:nvPr/>
        </p:nvSpPr>
        <p:spPr bwMode="auto">
          <a:xfrm>
            <a:off x="7010400" y="5301208"/>
            <a:ext cx="1905000" cy="8382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ar-SA" altLang="en-US" sz="2200" b="1" dirty="0">
                <a:solidFill>
                  <a:schemeClr val="bg1"/>
                </a:solidFill>
                <a:effectLst>
                  <a:outerShdw blurRad="38100" dist="38100" dir="2700000" algn="tl">
                    <a:srgbClr val="000000"/>
                  </a:outerShdw>
                </a:effectLst>
                <a:latin typeface="Liberation Sans"/>
              </a:rPr>
              <a:t>القياس</a:t>
            </a:r>
            <a:endParaRPr lang="en-US" altLang="en-US" sz="2200" b="1" dirty="0">
              <a:solidFill>
                <a:schemeClr val="bg1"/>
              </a:solidFill>
              <a:effectLst>
                <a:outerShdw blurRad="38100" dist="38100" dir="2700000" algn="tl">
                  <a:srgbClr val="000000"/>
                </a:outerShdw>
              </a:effectLst>
              <a:latin typeface="Liberation Sans"/>
            </a:endParaRP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3"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
        <p:nvSpPr>
          <p:cNvPr id="14" name="Rectangle 8"/>
          <p:cNvSpPr txBox="1">
            <a:spLocks noChangeArrowheads="1"/>
          </p:cNvSpPr>
          <p:nvPr/>
        </p:nvSpPr>
        <p:spPr bwMode="auto">
          <a:xfrm>
            <a:off x="5334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pPr algn="r"/>
            <a:r>
              <a:rPr lang="ar-SA" altLang="en-US" sz="3200" dirty="0">
                <a:solidFill>
                  <a:srgbClr val="CC0000"/>
                </a:solidFill>
                <a:effectLst/>
                <a:ea typeface="+mn-ea"/>
                <a:cs typeface="+mn-cs"/>
              </a:rPr>
              <a:t>المبادئ الأساسية للمحاسبة</a:t>
            </a:r>
          </a:p>
          <a:p>
            <a:pPr algn="r"/>
            <a:endParaRPr lang="en-US" altLang="en-US" sz="3200" dirty="0">
              <a:solidFill>
                <a:srgbClr val="CC0000"/>
              </a:solidFill>
              <a:effectLs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4203"/>
                                        </p:tgtEl>
                                        <p:attrNameLst>
                                          <p:attrName>style.visibility</p:attrName>
                                        </p:attrNameLst>
                                      </p:cBhvr>
                                      <p:to>
                                        <p:strVal val="visible"/>
                                      </p:to>
                                    </p:set>
                                    <p:animEffect transition="in" filter="wipe(left)">
                                      <p:cBhvr>
                                        <p:cTn id="7" dur="500"/>
                                        <p:tgtEl>
                                          <p:spTgt spid="264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4204"/>
                                        </p:tgtEl>
                                        <p:attrNameLst>
                                          <p:attrName>style.visibility</p:attrName>
                                        </p:attrNameLst>
                                      </p:cBhvr>
                                      <p:to>
                                        <p:strVal val="visible"/>
                                      </p:to>
                                    </p:set>
                                    <p:animEffect transition="in" filter="wipe(left)">
                                      <p:cBhvr>
                                        <p:cTn id="12" dur="500"/>
                                        <p:tgtEl>
                                          <p:spTgt spid="264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4205"/>
                                        </p:tgtEl>
                                        <p:attrNameLst>
                                          <p:attrName>style.visibility</p:attrName>
                                        </p:attrNameLst>
                                      </p:cBhvr>
                                      <p:to>
                                        <p:strVal val="visible"/>
                                      </p:to>
                                    </p:set>
                                    <p:animEffect transition="in" filter="wipe(left)">
                                      <p:cBhvr>
                                        <p:cTn id="17" dur="500"/>
                                        <p:tgtEl>
                                          <p:spTgt spid="264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4206"/>
                                        </p:tgtEl>
                                        <p:attrNameLst>
                                          <p:attrName>style.visibility</p:attrName>
                                        </p:attrNameLst>
                                      </p:cBhvr>
                                      <p:to>
                                        <p:strVal val="visible"/>
                                      </p:to>
                                    </p:set>
                                    <p:animEffect transition="in" filter="wipe(left)">
                                      <p:cBhvr>
                                        <p:cTn id="22" dur="500"/>
                                        <p:tgtEl>
                                          <p:spTgt spid="264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3" grpId="0" animBg="1" autoUpdateAnimBg="0"/>
      <p:bldP spid="264204" grpId="0" animBg="1" autoUpdateAnimBg="0"/>
      <p:bldP spid="264205" grpId="0" animBg="1" autoUpdateAnimBg="0"/>
      <p:bldP spid="264206"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228600" y="1311584"/>
            <a:ext cx="8382000" cy="41857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346075" algn="l">
              <a:defRPr sz="2400">
                <a:solidFill>
                  <a:schemeClr val="tx1"/>
                </a:solidFill>
                <a:latin typeface="Times New Roman" pitchFamily="18" charset="0"/>
              </a:defRPr>
            </a:lvl1pPr>
            <a:lvl2pPr marL="1149350" indent="-457200" algn="l">
              <a:defRPr sz="2400">
                <a:solidFill>
                  <a:schemeClr val="tx1"/>
                </a:solidFill>
                <a:latin typeface="Times New Roman" pitchFamily="18" charset="0"/>
              </a:defRPr>
            </a:lvl2pPr>
            <a:lvl3pPr marL="1263650" algn="l">
              <a:defRPr sz="2400">
                <a:solidFill>
                  <a:schemeClr val="tx1"/>
                </a:solidFill>
                <a:latin typeface="Times New Roman" pitchFamily="18" charset="0"/>
              </a:defRPr>
            </a:lvl3pPr>
            <a:lvl4pPr marL="1377950"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225425" lvl="1" indent="0" algn="r">
              <a:lnSpc>
                <a:spcPct val="130000"/>
              </a:lnSpc>
              <a:spcBef>
                <a:spcPct val="40000"/>
              </a:spcBef>
              <a:buClr>
                <a:srgbClr val="CC0000"/>
              </a:buClr>
              <a:buSzPct val="80000"/>
            </a:pPr>
            <a:r>
              <a:rPr lang="ar-JO" altLang="en-US" sz="2000" b="1" dirty="0" smtClean="0">
                <a:latin typeface="Liberation Sans"/>
              </a:rPr>
              <a:t>مقيدات تتعلق بتكلفة المعلومات التكميلية (الافصاح)</a:t>
            </a:r>
          </a:p>
          <a:p>
            <a:pPr marL="225425" lvl="1" indent="0" algn="r">
              <a:lnSpc>
                <a:spcPct val="130000"/>
              </a:lnSpc>
              <a:spcBef>
                <a:spcPct val="40000"/>
              </a:spcBef>
              <a:buClr>
                <a:srgbClr val="CC0000"/>
              </a:buClr>
              <a:buSzPct val="80000"/>
            </a:pPr>
            <a:r>
              <a:rPr lang="ar-SA" altLang="en-US" sz="2000" dirty="0" smtClean="0">
                <a:latin typeface="Liberation Sans"/>
              </a:rPr>
              <a:t>يجب </a:t>
            </a:r>
            <a:r>
              <a:rPr lang="ar-JO" altLang="en-US" sz="2000" dirty="0" smtClean="0">
                <a:latin typeface="Liberation Sans"/>
              </a:rPr>
              <a:t>على المنشأة ان تأخذ بعين الاعتبار تكلفة تقديم تلك المعلومات المكملة (الافصاح) للقوائم المالية, اذ يجب </a:t>
            </a:r>
            <a:r>
              <a:rPr lang="ar-SA" altLang="en-US" sz="2000" dirty="0" smtClean="0">
                <a:latin typeface="Liberation Sans"/>
              </a:rPr>
              <a:t>أن </a:t>
            </a:r>
            <a:r>
              <a:rPr lang="ar-JO" altLang="en-US" sz="2000" dirty="0" smtClean="0">
                <a:latin typeface="Liberation Sans"/>
              </a:rPr>
              <a:t>تكون </a:t>
            </a:r>
            <a:r>
              <a:rPr lang="ar-JO" altLang="en-US" sz="2000" dirty="0" err="1" smtClean="0">
                <a:latin typeface="Liberation Sans"/>
              </a:rPr>
              <a:t>تكون</a:t>
            </a:r>
            <a:r>
              <a:rPr lang="ar-JO" altLang="en-US" sz="2000" dirty="0" smtClean="0">
                <a:latin typeface="Liberation Sans"/>
              </a:rPr>
              <a:t> التكلفة اقل من </a:t>
            </a:r>
            <a:r>
              <a:rPr lang="ar-SA" altLang="en-US" sz="2000" dirty="0" smtClean="0">
                <a:latin typeface="Liberation Sans"/>
              </a:rPr>
              <a:t>المنافع </a:t>
            </a:r>
            <a:r>
              <a:rPr lang="ar-JO" altLang="en-US" sz="2000" dirty="0" smtClean="0">
                <a:latin typeface="Liberation Sans"/>
              </a:rPr>
              <a:t>المرجو تحقيقها نتيجةً لتلك المعلومات. </a:t>
            </a:r>
          </a:p>
          <a:p>
            <a:pPr marL="225425" lvl="1" indent="0" algn="r">
              <a:lnSpc>
                <a:spcPct val="130000"/>
              </a:lnSpc>
              <a:spcBef>
                <a:spcPct val="40000"/>
              </a:spcBef>
              <a:buClr>
                <a:srgbClr val="CC0000"/>
              </a:buClr>
              <a:buSzPct val="80000"/>
            </a:pPr>
            <a:r>
              <a:rPr lang="ar-JO" altLang="en-US" sz="2000" dirty="0" smtClean="0">
                <a:latin typeface="Liberation Sans"/>
              </a:rPr>
              <a:t>ولكن قد يكون من الصعب على المنشأة الحصول على بيانات خاصة بالتكلفة بحيث تكون تلك البيانات موثقة وقابلة للقياس.</a:t>
            </a:r>
          </a:p>
          <a:p>
            <a:pPr marL="225425" lvl="1" indent="0" algn="r">
              <a:lnSpc>
                <a:spcPct val="130000"/>
              </a:lnSpc>
              <a:spcBef>
                <a:spcPct val="40000"/>
              </a:spcBef>
              <a:buClr>
                <a:srgbClr val="CC0000"/>
              </a:buClr>
              <a:buSzPct val="80000"/>
            </a:pPr>
            <a:r>
              <a:rPr lang="ar-JO" altLang="en-US" sz="2000" dirty="0" smtClean="0">
                <a:latin typeface="Liberation Sans"/>
              </a:rPr>
              <a:t>تكلفة المعلومات التكميلية قد تتعلق بعملية جمع وتبويب وتحليل وتفسير تلك المعلومات, او تقديمها للمستفيدين, او تدقيقها, او احتمال حصول تقاضي وذلك عند حصول بعض الاشكالات القانونية المتعلقة بها وخاصةً ما يتعلق بالمنافسين. </a:t>
            </a:r>
          </a:p>
          <a:p>
            <a:pPr marL="225425" lvl="1" indent="0" algn="r">
              <a:lnSpc>
                <a:spcPct val="130000"/>
              </a:lnSpc>
              <a:spcBef>
                <a:spcPct val="40000"/>
              </a:spcBef>
              <a:buClr>
                <a:srgbClr val="CC0000"/>
              </a:buClr>
              <a:buSzPct val="80000"/>
            </a:pPr>
            <a:endParaRPr lang="en-US" altLang="en-US" sz="2000" dirty="0">
              <a:latin typeface="Liberation San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
        <p:nvSpPr>
          <p:cNvPr id="10" name="Rectangle 8"/>
          <p:cNvSpPr txBox="1">
            <a:spLocks noChangeArrowheads="1"/>
          </p:cNvSpPr>
          <p:nvPr/>
        </p:nvSpPr>
        <p:spPr bwMode="auto">
          <a:xfrm>
            <a:off x="5334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dirty="0">
                <a:solidFill>
                  <a:srgbClr val="CC0000"/>
                </a:solidFill>
                <a:effectLst/>
              </a:rPr>
              <a:t>Cost Constraint</a:t>
            </a:r>
            <a:endParaRPr lang="en-US" altLang="en-US" sz="3200" dirty="0">
              <a:solidFill>
                <a:srgbClr val="CC0000"/>
              </a:solidFill>
              <a:effectLs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42">
                                            <p:txEl>
                                              <p:pRg st="0" end="0"/>
                                            </p:txEl>
                                          </p:spTgt>
                                        </p:tgtEl>
                                        <p:attrNameLst>
                                          <p:attrName>style.visibility</p:attrName>
                                        </p:attrNameLst>
                                      </p:cBhvr>
                                      <p:to>
                                        <p:strVal val="visible"/>
                                      </p:to>
                                    </p:set>
                                    <p:animEffect transition="in" filter="wipe(left)">
                                      <p:cBhvr>
                                        <p:cTn id="7" dur="500"/>
                                        <p:tgtEl>
                                          <p:spTgt spid="266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42">
                                            <p:txEl>
                                              <p:pRg st="1" end="1"/>
                                            </p:txEl>
                                          </p:spTgt>
                                        </p:tgtEl>
                                        <p:attrNameLst>
                                          <p:attrName>style.visibility</p:attrName>
                                        </p:attrNameLst>
                                      </p:cBhvr>
                                      <p:to>
                                        <p:strVal val="visible"/>
                                      </p:to>
                                    </p:set>
                                    <p:animEffect transition="in" filter="wipe(left)">
                                      <p:cBhvr>
                                        <p:cTn id="12" dur="500"/>
                                        <p:tgtEl>
                                          <p:spTgt spid="266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42">
                                            <p:txEl>
                                              <p:pRg st="2" end="2"/>
                                            </p:txEl>
                                          </p:spTgt>
                                        </p:tgtEl>
                                        <p:attrNameLst>
                                          <p:attrName>style.visibility</p:attrName>
                                        </p:attrNameLst>
                                      </p:cBhvr>
                                      <p:to>
                                        <p:strVal val="visible"/>
                                      </p:to>
                                    </p:set>
                                    <p:animEffect transition="in" filter="wipe(left)">
                                      <p:cBhvr>
                                        <p:cTn id="17" dur="500"/>
                                        <p:tgtEl>
                                          <p:spTgt spid="2662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42">
                                            <p:txEl>
                                              <p:pRg st="3" end="3"/>
                                            </p:txEl>
                                          </p:spTgt>
                                        </p:tgtEl>
                                        <p:attrNameLst>
                                          <p:attrName>style.visibility</p:attrName>
                                        </p:attrNameLst>
                                      </p:cBhvr>
                                      <p:to>
                                        <p:strVal val="visible"/>
                                      </p:to>
                                    </p:set>
                                    <p:animEffect transition="in" filter="wipe(left)">
                                      <p:cBhvr>
                                        <p:cTn id="22" dur="500"/>
                                        <p:tgtEl>
                                          <p:spTgt spid="266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Grp="1" noChangeArrowheads="1"/>
          </p:cNvSpPr>
          <p:nvPr>
            <p:ph idx="1"/>
          </p:nvPr>
        </p:nvSpPr>
        <p:spPr bwMode="auto">
          <a:xfrm>
            <a:off x="381000" y="1143000"/>
            <a:ext cx="8610600" cy="482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u="sng" dirty="0">
                <a:solidFill>
                  <a:schemeClr val="tx1"/>
                </a:solidFill>
                <a:latin typeface="Liberation Sans"/>
              </a:rPr>
              <a:t>Conceptual Framework</a:t>
            </a:r>
            <a:r>
              <a:rPr lang="ar-SA" altLang="en-US" sz="2800" b="1" u="sng" dirty="0">
                <a:solidFill>
                  <a:schemeClr val="tx1"/>
                </a:solidFill>
                <a:latin typeface="Liberation Sans"/>
              </a:rPr>
              <a:t> الإطار النظري</a:t>
            </a:r>
            <a:endParaRPr lang="en-US" altLang="en-US" sz="2800" b="1" u="sng" dirty="0">
              <a:solidFill>
                <a:schemeClr val="tx1"/>
              </a:solidFill>
              <a:latin typeface="Liberation Sans"/>
            </a:endParaRPr>
          </a:p>
          <a:p>
            <a:r>
              <a:rPr lang="ar-SA" altLang="en-US" sz="2800" b="1" dirty="0">
                <a:solidFill>
                  <a:srgbClr val="CC0000"/>
                </a:solidFill>
                <a:latin typeface="Liberation Sans"/>
              </a:rPr>
              <a:t>الحاجة للإطار النظري</a:t>
            </a:r>
            <a:endParaRPr lang="en-US" altLang="en-US" sz="2800" b="1" dirty="0">
              <a:solidFill>
                <a:srgbClr val="CC0000"/>
              </a:solidFill>
              <a:latin typeface="Liberation Sans"/>
            </a:endParaRPr>
          </a:p>
          <a:p>
            <a:pPr marL="682625" indent="-450850">
              <a:lnSpc>
                <a:spcPct val="125000"/>
              </a:lnSpc>
              <a:spcBef>
                <a:spcPct val="50000"/>
              </a:spcBef>
              <a:buClr>
                <a:srgbClr val="CC0000"/>
              </a:buClr>
              <a:buSzPct val="85000"/>
              <a:buFont typeface="Arial" panose="020B0604020202020204" pitchFamily="34" charset="0"/>
              <a:buChar char="►"/>
            </a:pPr>
            <a:r>
              <a:rPr lang="ar-SA" altLang="en-US" sz="2400" b="0" dirty="0"/>
              <a:t>وينبغي أن تستند عملية وضع القواعد إلى مجموعة من المفاهيم القائمة وتتصل بها.</a:t>
            </a:r>
          </a:p>
          <a:p>
            <a:pPr marL="682625" indent="-450850">
              <a:lnSpc>
                <a:spcPct val="125000"/>
              </a:lnSpc>
              <a:spcBef>
                <a:spcPct val="50000"/>
              </a:spcBef>
              <a:buClr>
                <a:srgbClr val="CC0000"/>
              </a:buClr>
              <a:buSzPct val="85000"/>
              <a:buFont typeface="Arial" panose="020B0604020202020204" pitchFamily="34" charset="0"/>
              <a:buChar char="►"/>
            </a:pPr>
            <a:r>
              <a:rPr lang="ar-SA" altLang="en-US" sz="2400" b="0" dirty="0"/>
              <a:t>تمكين المجلس الدولي لمعايير المحاسبة من إصدار إصدارات أكثر فائدة ومتسقة مع مرور الوقت ، ويجب أن تنتج مجموعة متناسقة من المعايير.</a:t>
            </a:r>
          </a:p>
          <a:p>
            <a:pPr marL="682625" indent="-450850">
              <a:lnSpc>
                <a:spcPct val="125000"/>
              </a:lnSpc>
              <a:spcBef>
                <a:spcPct val="50000"/>
              </a:spcBef>
              <a:buClr>
                <a:srgbClr val="CC0000"/>
              </a:buClr>
              <a:buSzPct val="85000"/>
              <a:buFont typeface="Arial" panose="020B0604020202020204" pitchFamily="34" charset="0"/>
              <a:buChar char="►"/>
            </a:pPr>
            <a:r>
              <a:rPr lang="ar-SA" altLang="en-US" sz="2400" b="0" dirty="0"/>
              <a:t>بدون إطار نظري </a:t>
            </a:r>
            <a:r>
              <a:rPr lang="ar-JO" altLang="en-US" sz="2400" b="0" dirty="0" smtClean="0"/>
              <a:t>جيد, ستكون عملية </a:t>
            </a:r>
            <a:r>
              <a:rPr lang="ar-SA" altLang="en-US" sz="2400" b="0" dirty="0" smtClean="0"/>
              <a:t>إعداد </a:t>
            </a:r>
            <a:r>
              <a:rPr lang="ar-SA" altLang="en-US" sz="2400" b="0" dirty="0"/>
              <a:t>المعايير </a:t>
            </a:r>
            <a:r>
              <a:rPr lang="ar-JO" altLang="en-US" sz="2400" b="0" dirty="0" smtClean="0"/>
              <a:t>الدولية معتمدة على مفاهيم وآراء شخصية لكل عضو من اعضاء المجلس المسؤول عن اعداد ووضع المعايير.</a:t>
            </a:r>
            <a:endParaRPr lang="en-US" altLang="en-US" sz="2800" b="1" dirty="0">
              <a:solidFill>
                <a:srgbClr val="CC0000"/>
              </a:solidFill>
              <a:latin typeface="Liberation Sans"/>
            </a:endParaRPr>
          </a:p>
        </p:txBody>
      </p:sp>
    </p:spTree>
    <p:extLst>
      <p:ext uri="{BB962C8B-B14F-4D97-AF65-F5344CB8AC3E}">
        <p14:creationId xmlns:p14="http://schemas.microsoft.com/office/powerpoint/2010/main" val="1732599274"/>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2" name="Rectangle 4"/>
          <p:cNvSpPr>
            <a:spLocks noChangeArrowheads="1"/>
          </p:cNvSpPr>
          <p:nvPr/>
        </p:nvSpPr>
        <p:spPr bwMode="auto">
          <a:xfrm>
            <a:off x="457200" y="1371600"/>
            <a:ext cx="7848600" cy="44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14000"/>
              </a:lnSpc>
              <a:spcBef>
                <a:spcPct val="50000"/>
              </a:spcBef>
            </a:pPr>
            <a:r>
              <a:rPr lang="ar-SA" altLang="en-US" sz="2200" b="1" dirty="0" smtClean="0">
                <a:solidFill>
                  <a:srgbClr val="CC0000"/>
                </a:solidFill>
                <a:latin typeface="Liberation Sans"/>
              </a:rPr>
              <a:t>حدد </a:t>
            </a:r>
            <a:r>
              <a:rPr lang="ar-SA" altLang="en-US" sz="2200" b="1" dirty="0">
                <a:solidFill>
                  <a:srgbClr val="CC0000"/>
                </a:solidFill>
                <a:latin typeface="Liberation Sans"/>
              </a:rPr>
              <a:t>ما إذا كنت ستصنف هذه المعاملات </a:t>
            </a:r>
            <a:r>
              <a:rPr lang="ar-JO" altLang="en-US" sz="2200" b="1" dirty="0" smtClean="0">
                <a:solidFill>
                  <a:srgbClr val="CC0000"/>
                </a:solidFill>
                <a:latin typeface="Liberation Sans"/>
              </a:rPr>
              <a:t>على انها ذات اهمية نسبية : </a:t>
            </a:r>
            <a:endParaRPr lang="en-US" altLang="en-US" sz="2200" dirty="0">
              <a:solidFill>
                <a:srgbClr val="000000"/>
              </a:solidFill>
              <a:latin typeface="Liberation Sans"/>
            </a:endParaRPr>
          </a:p>
        </p:txBody>
      </p:sp>
      <p:sp>
        <p:nvSpPr>
          <p:cNvPr id="268293" name="Rectangle 5"/>
          <p:cNvSpPr>
            <a:spLocks noChangeArrowheads="1"/>
          </p:cNvSpPr>
          <p:nvPr/>
        </p:nvSpPr>
        <p:spPr bwMode="auto">
          <a:xfrm>
            <a:off x="457200" y="2286000"/>
            <a:ext cx="6477000" cy="359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5938" indent="-515938" algn="l">
              <a:defRPr sz="2400">
                <a:solidFill>
                  <a:schemeClr val="tx1"/>
                </a:solidFill>
                <a:latin typeface="Times New Roman" pitchFamily="18" charset="0"/>
              </a:defRPr>
            </a:lvl1pPr>
            <a:lvl2pPr marL="63023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r">
              <a:lnSpc>
                <a:spcPct val="115000"/>
              </a:lnSpc>
              <a:spcBef>
                <a:spcPct val="50000"/>
              </a:spcBef>
            </a:pPr>
            <a:r>
              <a:rPr lang="ar-SA" sz="2100" dirty="0">
                <a:latin typeface="Liberation Sans"/>
              </a:rPr>
              <a:t>أعلنت شركة بلير عن </a:t>
            </a:r>
            <a:r>
              <a:rPr lang="ar-JO" sz="2100" dirty="0" smtClean="0">
                <a:latin typeface="Liberation Sans"/>
              </a:rPr>
              <a:t>تحقيق زيادة </a:t>
            </a:r>
            <a:r>
              <a:rPr lang="ar-SA" sz="2100" dirty="0" smtClean="0">
                <a:latin typeface="Liberation Sans"/>
              </a:rPr>
              <a:t>في </a:t>
            </a:r>
            <a:r>
              <a:rPr lang="ar-SA" sz="2100" dirty="0">
                <a:latin typeface="Liberation Sans"/>
              </a:rPr>
              <a:t>الأرباح على مدى السنوات الثلاث الماضية. </a:t>
            </a:r>
            <a:r>
              <a:rPr lang="ar-JO" sz="2100" dirty="0" smtClean="0">
                <a:latin typeface="Liberation Sans"/>
              </a:rPr>
              <a:t>ولتقديم صورة مماثلة عن الارباح للعام الحالي فقد قامت الشركة بتقليل قيمة مصروفات الديون المشكوك في تحصيلها (سيئة). قيمة النقص هذا تعادل 3 بالمئة من قيمة صافي الدخل. </a:t>
            </a:r>
            <a:endParaRPr lang="ar-SA" sz="2100" dirty="0">
              <a:latin typeface="Liberation Sans"/>
            </a:endParaRPr>
          </a:p>
          <a:p>
            <a:pPr marL="0" indent="0" algn="r">
              <a:lnSpc>
                <a:spcPct val="115000"/>
              </a:lnSpc>
              <a:spcBef>
                <a:spcPct val="50000"/>
              </a:spcBef>
            </a:pPr>
            <a:r>
              <a:rPr lang="ar-SA" sz="2100" dirty="0">
                <a:latin typeface="Liberation Sans"/>
              </a:rPr>
              <a:t>حققت شركة </a:t>
            </a:r>
            <a:r>
              <a:rPr lang="ar-JO" sz="2100" dirty="0" smtClean="0">
                <a:latin typeface="Liberation Sans"/>
              </a:rPr>
              <a:t>ما ار</a:t>
            </a:r>
            <a:r>
              <a:rPr lang="ar-SA" sz="2100" dirty="0" smtClean="0">
                <a:latin typeface="Liberation Sans"/>
              </a:rPr>
              <a:t>باحا</a:t>
            </a:r>
            <a:r>
              <a:rPr lang="ar-JO" sz="2100" dirty="0" smtClean="0">
                <a:latin typeface="Liberation Sans"/>
              </a:rPr>
              <a:t>ً</a:t>
            </a:r>
            <a:r>
              <a:rPr lang="ar-SA" sz="2100" dirty="0" smtClean="0">
                <a:latin typeface="Liberation Sans"/>
              </a:rPr>
              <a:t> </a:t>
            </a:r>
            <a:r>
              <a:rPr lang="ar-SA" sz="2100" dirty="0">
                <a:latin typeface="Liberation Sans"/>
              </a:rPr>
              <a:t>بقيمة 3.1 مليون يورو </a:t>
            </a:r>
            <a:r>
              <a:rPr lang="ar-JO" sz="2100" dirty="0" smtClean="0">
                <a:latin typeface="Liberation Sans"/>
              </a:rPr>
              <a:t>وذلك نتيجة </a:t>
            </a:r>
            <a:r>
              <a:rPr lang="ar-SA" sz="2100" dirty="0" smtClean="0">
                <a:latin typeface="Liberation Sans"/>
              </a:rPr>
              <a:t>بيع أ</a:t>
            </a:r>
            <a:r>
              <a:rPr lang="ar-JO" sz="2100" dirty="0" smtClean="0">
                <a:latin typeface="Liberation Sans"/>
              </a:rPr>
              <a:t>لا</a:t>
            </a:r>
            <a:r>
              <a:rPr lang="ar-SA" sz="2100" dirty="0" smtClean="0">
                <a:latin typeface="Liberation Sans"/>
              </a:rPr>
              <a:t>صول</a:t>
            </a:r>
            <a:r>
              <a:rPr lang="ar-JO" sz="2100" dirty="0" smtClean="0">
                <a:latin typeface="Liberation Sans"/>
              </a:rPr>
              <a:t> الثابتة في </a:t>
            </a:r>
            <a:r>
              <a:rPr lang="ar-SA" sz="2100" dirty="0" smtClean="0">
                <a:latin typeface="Liberation Sans"/>
              </a:rPr>
              <a:t>المصنع</a:t>
            </a:r>
            <a:r>
              <a:rPr lang="ar-JO" sz="2100" dirty="0" smtClean="0">
                <a:latin typeface="Liberation Sans"/>
              </a:rPr>
              <a:t>, كما وحققت </a:t>
            </a:r>
            <a:r>
              <a:rPr lang="ar-SA" sz="2100" dirty="0" smtClean="0">
                <a:latin typeface="Liberation Sans"/>
              </a:rPr>
              <a:t>خسارة </a:t>
            </a:r>
            <a:r>
              <a:rPr lang="ar-SA" sz="2100" dirty="0">
                <a:latin typeface="Liberation Sans"/>
              </a:rPr>
              <a:t>بقيمة 3.3 مليون يورو </a:t>
            </a:r>
            <a:r>
              <a:rPr lang="ar-JO" sz="2100" dirty="0" smtClean="0">
                <a:latin typeface="Liberation Sans"/>
              </a:rPr>
              <a:t>نتيجة بيع جزء من </a:t>
            </a:r>
            <a:r>
              <a:rPr lang="ar-SA" sz="2100" dirty="0" smtClean="0">
                <a:latin typeface="Liberation Sans"/>
              </a:rPr>
              <a:t>استثمارات</a:t>
            </a:r>
            <a:r>
              <a:rPr lang="ar-JO" sz="2100" dirty="0" smtClean="0">
                <a:latin typeface="Liberation Sans"/>
              </a:rPr>
              <a:t>ها</a:t>
            </a:r>
            <a:r>
              <a:rPr lang="ar-SA" sz="2100" dirty="0" smtClean="0">
                <a:latin typeface="Liberation Sans"/>
              </a:rPr>
              <a:t>. </a:t>
            </a:r>
            <a:r>
              <a:rPr lang="ar-JO" sz="2100" dirty="0" smtClean="0">
                <a:latin typeface="Liberation Sans"/>
              </a:rPr>
              <a:t>فقامت باتخاذ قرار يقضي بعدم ذكر الفرق بين تلك الارباح والخسائر والبلغ 0.2 مليون يورو على اعتبار ان الفرق غير مهم نسبياً, علماً بان ارباح الشركة في العام الحالي بلغت </a:t>
            </a:r>
            <a:r>
              <a:rPr lang="ar-SA" sz="2100" dirty="0" smtClean="0">
                <a:latin typeface="Liberation Sans"/>
              </a:rPr>
              <a:t>10 </a:t>
            </a:r>
            <a:r>
              <a:rPr lang="ar-SA" sz="2100" dirty="0">
                <a:latin typeface="Liberation Sans"/>
              </a:rPr>
              <a:t>ملايين يورو.</a:t>
            </a:r>
            <a:endParaRPr lang="en-US" sz="2100" dirty="0">
              <a:latin typeface="Liberation Sans"/>
            </a:endParaRPr>
          </a:p>
        </p:txBody>
      </p:sp>
      <p:sp>
        <p:nvSpPr>
          <p:cNvPr id="268304" name="AutoShape 16"/>
          <p:cNvSpPr>
            <a:spLocks noChangeArrowheads="1"/>
          </p:cNvSpPr>
          <p:nvPr/>
        </p:nvSpPr>
        <p:spPr bwMode="auto">
          <a:xfrm>
            <a:off x="7010400" y="2590800"/>
            <a:ext cx="1905000" cy="533400"/>
          </a:xfrm>
          <a:prstGeom prst="flowChartAlternateProcess">
            <a:avLst/>
          </a:prstGeom>
          <a:solidFill>
            <a:srgbClr val="336699"/>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ar-SA" altLang="en-US" sz="2200" b="1" dirty="0" smtClean="0">
                <a:solidFill>
                  <a:schemeClr val="bg1"/>
                </a:solidFill>
                <a:effectLst>
                  <a:outerShdw blurRad="38100" dist="38100" dir="2700000" algn="tl">
                    <a:srgbClr val="000000"/>
                  </a:outerShdw>
                </a:effectLst>
                <a:latin typeface="Liberation Sans"/>
              </a:rPr>
              <a:t>م</a:t>
            </a:r>
            <a:r>
              <a:rPr lang="ar-JO" altLang="en-US" sz="2200" b="1" dirty="0" smtClean="0">
                <a:solidFill>
                  <a:schemeClr val="bg1"/>
                </a:solidFill>
                <a:effectLst>
                  <a:outerShdw blurRad="38100" dist="38100" dir="2700000" algn="tl">
                    <a:srgbClr val="000000"/>
                  </a:outerShdw>
                </a:effectLst>
                <a:latin typeface="Liberation Sans"/>
              </a:rPr>
              <a:t>هم نسبياً</a:t>
            </a:r>
            <a:endParaRPr lang="en-US" altLang="en-US" sz="2200" b="1" dirty="0">
              <a:solidFill>
                <a:schemeClr val="bg1"/>
              </a:solidFill>
              <a:effectLst>
                <a:outerShdw blurRad="38100" dist="38100" dir="2700000" algn="tl">
                  <a:srgbClr val="000000"/>
                </a:outerShdw>
              </a:effectLst>
              <a:latin typeface="Liberation Sans"/>
            </a:endParaRP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
        <p:nvSpPr>
          <p:cNvPr id="9" name="Rectangle 8"/>
          <p:cNvSpPr txBox="1">
            <a:spLocks noChangeArrowheads="1"/>
          </p:cNvSpPr>
          <p:nvPr/>
        </p:nvSpPr>
        <p:spPr bwMode="auto">
          <a:xfrm>
            <a:off x="5334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dirty="0">
                <a:solidFill>
                  <a:srgbClr val="CC0000"/>
                </a:solidFill>
                <a:effectLst/>
              </a:rPr>
              <a:t>Cost Constraint</a:t>
            </a:r>
            <a:endParaRPr lang="en-US" altLang="en-US" sz="3200" dirty="0">
              <a:solidFill>
                <a:srgbClr val="CC0000"/>
              </a:solidFill>
              <a:effectLst/>
              <a:ea typeface="+mn-ea"/>
              <a:cs typeface="+mn-cs"/>
            </a:endParaRPr>
          </a:p>
        </p:txBody>
      </p:sp>
      <p:sp>
        <p:nvSpPr>
          <p:cNvPr id="13" name="AutoShape 16"/>
          <p:cNvSpPr>
            <a:spLocks noChangeArrowheads="1"/>
          </p:cNvSpPr>
          <p:nvPr/>
        </p:nvSpPr>
        <p:spPr bwMode="auto">
          <a:xfrm>
            <a:off x="7010400" y="4800600"/>
            <a:ext cx="1905000" cy="533400"/>
          </a:xfrm>
          <a:prstGeom prst="flowChartAlternateProcess">
            <a:avLst/>
          </a:prstGeom>
          <a:solidFill>
            <a:srgbClr val="336699"/>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ar-SA" altLang="en-US" sz="2200" b="1" dirty="0" smtClean="0">
                <a:solidFill>
                  <a:schemeClr val="bg1"/>
                </a:solidFill>
                <a:effectLst>
                  <a:outerShdw blurRad="38100" dist="38100" dir="2700000" algn="tl">
                    <a:srgbClr val="000000"/>
                  </a:outerShdw>
                </a:effectLst>
                <a:latin typeface="Liberation Sans"/>
              </a:rPr>
              <a:t>م</a:t>
            </a:r>
            <a:r>
              <a:rPr lang="ar-JO" altLang="en-US" sz="2200" b="1" dirty="0" smtClean="0">
                <a:solidFill>
                  <a:schemeClr val="bg1"/>
                </a:solidFill>
                <a:effectLst>
                  <a:outerShdw blurRad="38100" dist="38100" dir="2700000" algn="tl">
                    <a:srgbClr val="000000"/>
                  </a:outerShdw>
                </a:effectLst>
                <a:latin typeface="Liberation Sans"/>
              </a:rPr>
              <a:t>هم نسبياً </a:t>
            </a:r>
            <a:endParaRPr lang="en-US" altLang="en-US" sz="2200" b="1" dirty="0">
              <a:solidFill>
                <a:schemeClr val="bg1"/>
              </a:solidFill>
              <a:effectLst>
                <a:outerShdw blurRad="38100" dist="38100" dir="2700000" algn="tl">
                  <a:srgbClr val="000000"/>
                </a:outerShdw>
              </a:effectLst>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8304"/>
                                        </p:tgtEl>
                                        <p:attrNameLst>
                                          <p:attrName>style.visibility</p:attrName>
                                        </p:attrNameLst>
                                      </p:cBhvr>
                                      <p:to>
                                        <p:strVal val="visible"/>
                                      </p:to>
                                    </p:set>
                                    <p:animEffect transition="in" filter="wipe(left)">
                                      <p:cBhvr>
                                        <p:cTn id="7" dur="500"/>
                                        <p:tgtEl>
                                          <p:spTgt spid="2683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04" grpId="0" animBg="1" autoUpdateAnimBg="0"/>
      <p:bldP spid="13"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2" name="Rectangle 4"/>
          <p:cNvSpPr>
            <a:spLocks noChangeArrowheads="1"/>
          </p:cNvSpPr>
          <p:nvPr/>
        </p:nvSpPr>
        <p:spPr bwMode="auto">
          <a:xfrm>
            <a:off x="457200" y="1371600"/>
            <a:ext cx="7848600" cy="44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14000"/>
              </a:lnSpc>
              <a:spcBef>
                <a:spcPct val="50000"/>
              </a:spcBef>
            </a:pPr>
            <a:r>
              <a:rPr lang="en-US" altLang="en-US" sz="2200" b="1" dirty="0">
                <a:solidFill>
                  <a:srgbClr val="CC0000"/>
                </a:solidFill>
                <a:latin typeface="Liberation Sans"/>
              </a:rPr>
              <a:t>BE2-11:</a:t>
            </a:r>
            <a:r>
              <a:rPr lang="ar-SA" altLang="en-US" sz="2200" b="1" dirty="0">
                <a:solidFill>
                  <a:srgbClr val="CC0000"/>
                </a:solidFill>
                <a:latin typeface="Liberation Sans"/>
              </a:rPr>
              <a:t> حدد ما إذا كنت ستقوم بتصنيف هذه المعاملات كمواد </a:t>
            </a:r>
            <a:endParaRPr lang="en-US" altLang="en-US" sz="2200" dirty="0">
              <a:solidFill>
                <a:srgbClr val="000000"/>
              </a:solidFill>
              <a:latin typeface="Liberation Sans"/>
            </a:endParaRPr>
          </a:p>
        </p:txBody>
      </p:sp>
      <p:sp>
        <p:nvSpPr>
          <p:cNvPr id="268293" name="Rectangle 5"/>
          <p:cNvSpPr>
            <a:spLocks noChangeArrowheads="1"/>
          </p:cNvSpPr>
          <p:nvPr/>
        </p:nvSpPr>
        <p:spPr bwMode="auto">
          <a:xfrm>
            <a:off x="457200" y="2286000"/>
            <a:ext cx="6477000"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5938" indent="-515938" algn="l">
              <a:defRPr sz="2400">
                <a:solidFill>
                  <a:schemeClr val="tx1"/>
                </a:solidFill>
                <a:latin typeface="Times New Roman" pitchFamily="18" charset="0"/>
              </a:defRPr>
            </a:lvl1pPr>
            <a:lvl2pPr marL="63023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r">
              <a:lnSpc>
                <a:spcPct val="115000"/>
              </a:lnSpc>
              <a:spcBef>
                <a:spcPct val="50000"/>
              </a:spcBef>
            </a:pPr>
            <a:r>
              <a:rPr lang="ar-SA" altLang="en-US" sz="2100" dirty="0">
                <a:solidFill>
                  <a:srgbClr val="000000"/>
                </a:solidFill>
                <a:latin typeface="Liberation Sans"/>
              </a:rPr>
              <a:t>تقوم شركة ما </a:t>
            </a:r>
            <a:r>
              <a:rPr lang="ar-SA" altLang="en-US" sz="2100" dirty="0" smtClean="0">
                <a:solidFill>
                  <a:srgbClr val="000000"/>
                </a:solidFill>
                <a:latin typeface="Liberation Sans"/>
              </a:rPr>
              <a:t>ب</a:t>
            </a:r>
            <a:r>
              <a:rPr lang="ar-JO" altLang="en-US" sz="2100" dirty="0" smtClean="0">
                <a:solidFill>
                  <a:srgbClr val="000000"/>
                </a:solidFill>
                <a:latin typeface="Liberation Sans"/>
              </a:rPr>
              <a:t>تصنيف م</a:t>
            </a:r>
            <a:r>
              <a:rPr lang="ar-SA" altLang="en-US" sz="2100" dirty="0" smtClean="0">
                <a:solidFill>
                  <a:srgbClr val="000000"/>
                </a:solidFill>
                <a:latin typeface="Liberation Sans"/>
              </a:rPr>
              <a:t>صرف </a:t>
            </a:r>
            <a:r>
              <a:rPr lang="ar-JO" altLang="en-US" sz="2100" dirty="0" smtClean="0">
                <a:solidFill>
                  <a:srgbClr val="000000"/>
                </a:solidFill>
                <a:latin typeface="Liberation Sans"/>
              </a:rPr>
              <a:t>الاصول</a:t>
            </a:r>
            <a:r>
              <a:rPr lang="ar-SA" altLang="en-US" sz="2100" dirty="0" smtClean="0">
                <a:solidFill>
                  <a:srgbClr val="000000"/>
                </a:solidFill>
                <a:latin typeface="Liberation Sans"/>
              </a:rPr>
              <a:t> </a:t>
            </a:r>
            <a:r>
              <a:rPr lang="ar-SA" altLang="en-US" sz="2100" dirty="0">
                <a:solidFill>
                  <a:srgbClr val="000000"/>
                </a:solidFill>
                <a:latin typeface="Liberation Sans"/>
              </a:rPr>
              <a:t>الرأسمالية </a:t>
            </a:r>
            <a:r>
              <a:rPr lang="ar-SA" altLang="en-US" sz="2100" dirty="0" smtClean="0">
                <a:solidFill>
                  <a:srgbClr val="000000"/>
                </a:solidFill>
                <a:latin typeface="Liberation Sans"/>
              </a:rPr>
              <a:t>ال</a:t>
            </a:r>
            <a:r>
              <a:rPr lang="ar-JO" altLang="en-US" sz="2100" dirty="0" smtClean="0">
                <a:solidFill>
                  <a:srgbClr val="000000"/>
                </a:solidFill>
                <a:latin typeface="Liberation Sans"/>
              </a:rPr>
              <a:t>ذي يقل عن </a:t>
            </a:r>
            <a:r>
              <a:rPr lang="ar-SA" altLang="en-US" sz="2100" dirty="0" smtClean="0">
                <a:solidFill>
                  <a:srgbClr val="000000"/>
                </a:solidFill>
                <a:latin typeface="Liberation Sans"/>
              </a:rPr>
              <a:t>2500 </a:t>
            </a:r>
            <a:r>
              <a:rPr lang="ar-SA" altLang="en-US" sz="2100" dirty="0">
                <a:solidFill>
                  <a:srgbClr val="000000"/>
                </a:solidFill>
                <a:latin typeface="Liberation Sans"/>
              </a:rPr>
              <a:t>يورو على </a:t>
            </a:r>
            <a:r>
              <a:rPr lang="ar-SA" altLang="en-US" sz="2100" dirty="0" smtClean="0">
                <a:solidFill>
                  <a:srgbClr val="000000"/>
                </a:solidFill>
                <a:latin typeface="Liberation Sans"/>
              </a:rPr>
              <a:t>أ</a:t>
            </a:r>
            <a:r>
              <a:rPr lang="ar-JO" altLang="en-US" sz="2100" dirty="0" smtClean="0">
                <a:solidFill>
                  <a:srgbClr val="000000"/>
                </a:solidFill>
                <a:latin typeface="Liberation Sans"/>
              </a:rPr>
              <a:t>نه غير مهم نسبياً, حيث لتبعت الشركة هذا الاجراء لعدة سنين. </a:t>
            </a:r>
            <a:endParaRPr lang="en-US" altLang="en-US" sz="2100" dirty="0">
              <a:solidFill>
                <a:srgbClr val="000000"/>
              </a:solidFill>
              <a:latin typeface="Liberation Sans"/>
            </a:endParaRPr>
          </a:p>
        </p:txBody>
      </p:sp>
      <p:sp>
        <p:nvSpPr>
          <p:cNvPr id="268304" name="AutoShape 16"/>
          <p:cNvSpPr>
            <a:spLocks noChangeArrowheads="1"/>
          </p:cNvSpPr>
          <p:nvPr/>
        </p:nvSpPr>
        <p:spPr bwMode="auto">
          <a:xfrm>
            <a:off x="7010400" y="2385025"/>
            <a:ext cx="1905000" cy="944951"/>
          </a:xfrm>
          <a:prstGeom prst="flowChartAlternateProcess">
            <a:avLst/>
          </a:prstGeom>
          <a:solidFill>
            <a:srgbClr val="336699"/>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ar-SA" altLang="en-US" sz="2200" b="1" dirty="0">
                <a:solidFill>
                  <a:schemeClr val="bg1"/>
                </a:solidFill>
                <a:effectLst>
                  <a:outerShdw blurRad="38100" dist="38100" dir="2700000" algn="tl">
                    <a:srgbClr val="000000"/>
                  </a:outerShdw>
                </a:effectLst>
                <a:latin typeface="Liberation Sans"/>
              </a:rPr>
              <a:t>على الأرجح غير مادية</a:t>
            </a:r>
            <a:endParaRPr lang="en-US" altLang="en-US" sz="2200" b="1" dirty="0">
              <a:solidFill>
                <a:schemeClr val="bg1"/>
              </a:solidFill>
              <a:effectLst>
                <a:outerShdw blurRad="38100" dist="38100" dir="2700000" algn="tl">
                  <a:srgbClr val="000000"/>
                </a:outerShdw>
              </a:effectLst>
              <a:latin typeface="Liberation Sans"/>
            </a:endParaRP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
        <p:nvSpPr>
          <p:cNvPr id="9" name="Rectangle 8"/>
          <p:cNvSpPr txBox="1">
            <a:spLocks noChangeArrowheads="1"/>
          </p:cNvSpPr>
          <p:nvPr/>
        </p:nvSpPr>
        <p:spPr bwMode="auto">
          <a:xfrm>
            <a:off x="5334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dirty="0">
                <a:solidFill>
                  <a:srgbClr val="CC0000"/>
                </a:solidFill>
                <a:effectLst/>
              </a:rPr>
              <a:t>Cost Constraint</a:t>
            </a:r>
            <a:endParaRPr lang="en-US" altLang="en-US" sz="3200" dirty="0">
              <a:solidFill>
                <a:srgbClr val="CC0000"/>
              </a:solidFill>
              <a:effectLst/>
              <a:ea typeface="+mn-ea"/>
              <a:cs typeface="+mn-cs"/>
            </a:endParaRPr>
          </a:p>
        </p:txBody>
      </p:sp>
    </p:spTree>
    <p:extLst>
      <p:ext uri="{BB962C8B-B14F-4D97-AF65-F5344CB8AC3E}">
        <p14:creationId xmlns:p14="http://schemas.microsoft.com/office/powerpoint/2010/main" val="41158396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8304"/>
                                        </p:tgtEl>
                                        <p:attrNameLst>
                                          <p:attrName>style.visibility</p:attrName>
                                        </p:attrNameLst>
                                      </p:cBhvr>
                                      <p:to>
                                        <p:strVal val="visible"/>
                                      </p:to>
                                    </p:set>
                                    <p:animEffect transition="in" filter="wipe(left)">
                                      <p:cBhvr>
                                        <p:cTn id="7" dur="500"/>
                                        <p:tgtEl>
                                          <p:spTgt spid="268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04"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962900" y="897256"/>
            <a:ext cx="952500" cy="45719"/>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9" name="Rectangle 8"/>
          <p:cNvSpPr/>
          <p:nvPr/>
        </p:nvSpPr>
        <p:spPr bwMode="auto">
          <a:xfrm>
            <a:off x="8763000" y="897256"/>
            <a:ext cx="152400" cy="1007744"/>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dirty="0"/>
          </a:p>
        </p:txBody>
      </p:sp>
      <p:sp>
        <p:nvSpPr>
          <p:cNvPr id="32" name="Rectangle 31"/>
          <p:cNvSpPr/>
          <p:nvPr/>
        </p:nvSpPr>
        <p:spPr bwMode="auto">
          <a:xfrm flipV="1">
            <a:off x="7571232" y="1700784"/>
            <a:ext cx="1333500" cy="20421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pic>
        <p:nvPicPr>
          <p:cNvPr id="330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988" y="12510"/>
            <a:ext cx="6646812" cy="684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4" name="Text Box 10"/>
          <p:cNvSpPr txBox="1">
            <a:spLocks noChangeArrowheads="1"/>
          </p:cNvSpPr>
          <p:nvPr/>
        </p:nvSpPr>
        <p:spPr bwMode="auto">
          <a:xfrm>
            <a:off x="7848600" y="6369050"/>
            <a:ext cx="1143000" cy="336550"/>
          </a:xfrm>
          <a:prstGeom prst="rect">
            <a:avLst/>
          </a:prstGeom>
          <a:noFill/>
          <a:ln>
            <a:noFill/>
          </a:ln>
          <a:effectLst/>
        </p:spPr>
        <p:txBody>
          <a:bodyPr wrap="square">
            <a:spAutoFit/>
          </a:bodyPr>
          <a:lstStyle>
            <a:defPPr>
              <a:defRPr lang="en-US"/>
            </a:defPPr>
            <a:lvl1pPr marL="457200" indent="-457200" algn="r">
              <a:spcBef>
                <a:spcPct val="50000"/>
              </a:spcBef>
              <a:defRPr sz="1600" b="1" i="1">
                <a:solidFill>
                  <a:schemeClr val="bg2"/>
                </a:solidFill>
                <a:latin typeface="Arial" charset="0"/>
              </a:defRPr>
            </a:lvl1pPr>
            <a:lvl2pPr marL="914400" indent="-457200" algn="l">
              <a:defRPr>
                <a:latin typeface="Times New Roman" pitchFamily="18" charset="0"/>
              </a:defRPr>
            </a:lvl2pPr>
            <a:lvl3pPr marL="1371600" indent="-457200" algn="l">
              <a:defRPr>
                <a:latin typeface="Times New Roman" pitchFamily="18" charset="0"/>
              </a:defRPr>
            </a:lvl3pPr>
            <a:lvl4pPr marL="1828800" indent="-457200" algn="l">
              <a:defRPr>
                <a:latin typeface="Times New Roman" pitchFamily="18" charset="0"/>
              </a:defRPr>
            </a:lvl4pPr>
            <a:lvl5pPr marL="2286000" indent="-457200" algn="l">
              <a:defRPr>
                <a:latin typeface="Times New Roman" pitchFamily="18" charset="0"/>
              </a:defRPr>
            </a:lvl5pPr>
            <a:lvl6pPr marL="2743200" indent="-457200" eaLnBrk="0" fontAlgn="base" hangingPunct="0">
              <a:spcBef>
                <a:spcPct val="0"/>
              </a:spcBef>
              <a:spcAft>
                <a:spcPct val="0"/>
              </a:spcAft>
              <a:defRPr>
                <a:latin typeface="Times New Roman" pitchFamily="18" charset="0"/>
              </a:defRPr>
            </a:lvl6pPr>
            <a:lvl7pPr marL="3200400" indent="-457200" eaLnBrk="0" fontAlgn="base" hangingPunct="0">
              <a:spcBef>
                <a:spcPct val="0"/>
              </a:spcBef>
              <a:spcAft>
                <a:spcPct val="0"/>
              </a:spcAft>
              <a:defRPr>
                <a:latin typeface="Times New Roman" pitchFamily="18" charset="0"/>
              </a:defRPr>
            </a:lvl7pPr>
            <a:lvl8pPr marL="3657600" indent="-457200" eaLnBrk="0" fontAlgn="base" hangingPunct="0">
              <a:spcBef>
                <a:spcPct val="0"/>
              </a:spcBef>
              <a:spcAft>
                <a:spcPct val="0"/>
              </a:spcAft>
              <a:defRPr>
                <a:latin typeface="Times New Roman" pitchFamily="18" charset="0"/>
              </a:defRPr>
            </a:lvl8pPr>
            <a:lvl9pPr marL="4114800" indent="-457200" eaLnBrk="0" fontAlgn="base" hangingPunct="0">
              <a:spcBef>
                <a:spcPct val="0"/>
              </a:spcBef>
              <a:spcAft>
                <a:spcPct val="0"/>
              </a:spcAft>
              <a:defRPr>
                <a:latin typeface="Times New Roman" pitchFamily="18" charset="0"/>
              </a:defRPr>
            </a:lvl9pPr>
          </a:lstStyle>
          <a:p>
            <a:r>
              <a:rPr lang="en-US" altLang="en-US" dirty="0">
                <a:latin typeface="Liberation Sans"/>
              </a:rPr>
              <a:t>LO 2</a:t>
            </a:r>
          </a:p>
        </p:txBody>
      </p:sp>
      <p:pic>
        <p:nvPicPr>
          <p:cNvPr id="2" name="Picture 1"/>
          <p:cNvPicPr>
            <a:picLocks noChangeAspect="1"/>
          </p:cNvPicPr>
          <p:nvPr/>
        </p:nvPicPr>
        <p:blipFill>
          <a:blip r:embed="rId4"/>
          <a:stretch>
            <a:fillRect/>
          </a:stretch>
        </p:blipFill>
        <p:spPr>
          <a:xfrm>
            <a:off x="7924800" y="15332"/>
            <a:ext cx="1219200" cy="6842668"/>
          </a:xfrm>
          <a:prstGeom prst="rect">
            <a:avLst/>
          </a:prstGeom>
        </p:spPr>
      </p:pic>
      <p:pic>
        <p:nvPicPr>
          <p:cNvPr id="3" name="Picture 2"/>
          <p:cNvPicPr>
            <a:picLocks noChangeAspect="1"/>
          </p:cNvPicPr>
          <p:nvPr/>
        </p:nvPicPr>
        <p:blipFill>
          <a:blip r:embed="rId4"/>
          <a:stretch>
            <a:fillRect/>
          </a:stretch>
        </p:blipFill>
        <p:spPr>
          <a:xfrm>
            <a:off x="0" y="352"/>
            <a:ext cx="1277988" cy="6324247"/>
          </a:xfrm>
          <a:prstGeom prst="rect">
            <a:avLst/>
          </a:prstGeom>
        </p:spPr>
      </p:pic>
      <p:pic>
        <p:nvPicPr>
          <p:cNvPr id="4" name="Picture 3"/>
          <p:cNvPicPr preferRelativeResize="0">
            <a:picLocks/>
          </p:cNvPicPr>
          <p:nvPr/>
        </p:nvPicPr>
        <p:blipFill>
          <a:blip r:embed="rId4"/>
          <a:stretch>
            <a:fillRect/>
          </a:stretch>
        </p:blipFill>
        <p:spPr>
          <a:xfrm>
            <a:off x="762000" y="6178152"/>
            <a:ext cx="643264" cy="679848"/>
          </a:xfrm>
          <a:prstGeom prst="rect">
            <a:avLst/>
          </a:prstGeom>
        </p:spPr>
      </p:pic>
      <p:pic>
        <p:nvPicPr>
          <p:cNvPr id="18" name="Picture 17"/>
          <p:cNvPicPr preferRelativeResize="0">
            <a:picLocks/>
          </p:cNvPicPr>
          <p:nvPr/>
        </p:nvPicPr>
        <p:blipFill>
          <a:blip r:embed="rId4"/>
          <a:stretch>
            <a:fillRect/>
          </a:stretch>
        </p:blipFill>
        <p:spPr>
          <a:xfrm>
            <a:off x="0" y="6641836"/>
            <a:ext cx="941802" cy="216621"/>
          </a:xfrm>
          <a:prstGeom prst="rect">
            <a:avLst/>
          </a:prstGeom>
        </p:spPr>
      </p:pic>
      <p:pic>
        <p:nvPicPr>
          <p:cNvPr id="19" name="Picture 18"/>
          <p:cNvPicPr preferRelativeResize="0">
            <a:picLocks/>
          </p:cNvPicPr>
          <p:nvPr/>
        </p:nvPicPr>
        <p:blipFill>
          <a:blip r:embed="rId4"/>
          <a:stretch>
            <a:fillRect/>
          </a:stretch>
        </p:blipFill>
        <p:spPr>
          <a:xfrm>
            <a:off x="0" y="6172200"/>
            <a:ext cx="204963" cy="679848"/>
          </a:xfrm>
          <a:prstGeom prst="rect">
            <a:avLst/>
          </a:prstGeom>
        </p:spPr>
      </p:pic>
      <p:sp>
        <p:nvSpPr>
          <p:cNvPr id="211982" name="Text Box 1038"/>
          <p:cNvSpPr txBox="1">
            <a:spLocks noChangeArrowheads="1"/>
          </p:cNvSpPr>
          <p:nvPr/>
        </p:nvSpPr>
        <p:spPr bwMode="auto">
          <a:xfrm>
            <a:off x="990600" y="5120249"/>
            <a:ext cx="213360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200" b="1" dirty="0">
                <a:solidFill>
                  <a:srgbClr val="006666"/>
                </a:solidFill>
                <a:latin typeface="Liberation Sans"/>
              </a:rPr>
              <a:t>ILLUSTRATION 2.7</a:t>
            </a:r>
            <a:r>
              <a:rPr lang="en-US" altLang="en-US" sz="1200" dirty="0">
                <a:solidFill>
                  <a:srgbClr val="006666"/>
                </a:solidFill>
                <a:latin typeface="Liberation Sans"/>
              </a:rPr>
              <a:t>  </a:t>
            </a:r>
            <a:r>
              <a:rPr lang="en-US" altLang="en-US" sz="1200" dirty="0">
                <a:latin typeface="Liberation Sans"/>
              </a:rPr>
              <a:t>Conceptual </a:t>
            </a:r>
            <a:r>
              <a:rPr lang="en-US" altLang="en-US" sz="1200" dirty="0">
                <a:solidFill>
                  <a:srgbClr val="000000"/>
                </a:solidFill>
                <a:latin typeface="Liberation Sans"/>
              </a:rPr>
              <a:t>Framework for Financial Reporting</a:t>
            </a:r>
          </a:p>
        </p:txBody>
      </p:sp>
      <p:sp>
        <p:nvSpPr>
          <p:cNvPr id="15" name="Text Box 10"/>
          <p:cNvSpPr txBox="1">
            <a:spLocks noChangeArrowheads="1"/>
          </p:cNvSpPr>
          <p:nvPr/>
        </p:nvSpPr>
        <p:spPr bwMode="auto">
          <a:xfrm>
            <a:off x="304800" y="3429000"/>
            <a:ext cx="2514600" cy="946150"/>
          </a:xfrm>
          <a:prstGeom prst="rect">
            <a:avLst/>
          </a:prstGeom>
          <a:noFill/>
          <a:ln>
            <a:noFill/>
          </a:ln>
          <a:effectLst/>
        </p:spPr>
        <p:txBody>
          <a:bodyPr>
            <a:spAutoFit/>
          </a:bodyPr>
          <a:lstStyle/>
          <a:p>
            <a:pPr algn="l"/>
            <a:r>
              <a:rPr lang="en-US" altLang="en-US" sz="2800" b="1" dirty="0">
                <a:solidFill>
                  <a:srgbClr val="CC0000"/>
                </a:solidFill>
                <a:latin typeface="Liberation Sans"/>
              </a:rPr>
              <a:t>Summary of the Structure</a:t>
            </a:r>
          </a:p>
        </p:txBody>
      </p:sp>
    </p:spTree>
    <p:extLst>
      <p:ext uri="{BB962C8B-B14F-4D97-AF65-F5344CB8AC3E}">
        <p14:creationId xmlns:p14="http://schemas.microsoft.com/office/powerpoint/2010/main" val="325093171"/>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685028" y="2671017"/>
            <a:ext cx="8153400" cy="17895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ar-SA" altLang="en-US" sz="1800" b="0" dirty="0">
                <a:latin typeface="Liberation Sans"/>
              </a:rPr>
              <a:t>خطط المجلس الدولي للمعايير المحاسبية و مجلس معايير المحاسبة المالية في الأصل لتطوير إطار مفاهيمي مشترك. تقاربت المجالس في موضوعين: أهداف التقارير المالية والخصائص النوعية للمعلومات المحاسبية. ومع ذلك ، قرر مجلس معايير المحاسبة الدولية أنه من المهم المضي قدمًا واستكمال أجزاء أخرى من الإطار المفاهيمي. لم ينضم مجلس معايير المحاسبة المالية إلى هذا المركز رغم أنه يبدو الآن أنه من المرجح أن يبدأ قريباً في إضافة وتعديل إطاره المفاهيمي القائم أيضاً.</a:t>
            </a:r>
            <a:endParaRPr lang="en-US" altLang="en-US" sz="1800" b="0" dirty="0">
              <a:latin typeface="Liberation San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folHlink"/>
              </a:solidFill>
              <a:effectLst>
                <a:outerShdw blurRad="38100" dist="38100" dir="2700000" algn="tl">
                  <a:srgbClr val="000000">
                    <a:alpha val="43137"/>
                  </a:srgbClr>
                </a:outerShdw>
              </a:effectLst>
              <a:latin typeface="Comic Sans MS" pitchFamily="66" charset="0"/>
            </a:endParaRPr>
          </a:p>
        </p:txBody>
      </p:sp>
      <p:sp>
        <p:nvSpPr>
          <p:cNvPr id="10"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5</a:t>
            </a:r>
          </a:p>
        </p:txBody>
      </p:sp>
      <p:pic>
        <p:nvPicPr>
          <p:cNvPr id="11" name="Picture 10"/>
          <p:cNvPicPr>
            <a:picLocks noChangeAspect="1"/>
          </p:cNvPicPr>
          <p:nvPr/>
        </p:nvPicPr>
        <p:blipFill>
          <a:blip r:embed="rId5"/>
          <a:stretch>
            <a:fillRect/>
          </a:stretch>
        </p:blipFill>
        <p:spPr>
          <a:xfrm>
            <a:off x="609600" y="1600011"/>
            <a:ext cx="8001000" cy="762189"/>
          </a:xfrm>
          <a:prstGeom prst="rect">
            <a:avLst/>
          </a:prstGeom>
        </p:spPr>
      </p:pic>
      <p:sp>
        <p:nvSpPr>
          <p:cNvPr id="12" name="Rectangle 2"/>
          <p:cNvSpPr txBox="1">
            <a:spLocks noChangeArrowheads="1"/>
          </p:cNvSpPr>
          <p:nvPr/>
        </p:nvSpPr>
        <p:spPr bwMode="auto">
          <a:xfrm>
            <a:off x="674510" y="1698786"/>
            <a:ext cx="7478890" cy="828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a:lstStyle>
          <a:p>
            <a:pPr marL="0" indent="0">
              <a:spcBef>
                <a:spcPts val="0"/>
              </a:spcBef>
              <a:buClr>
                <a:srgbClr val="CC0000"/>
              </a:buClr>
              <a:buSzTx/>
              <a:buNone/>
            </a:pPr>
            <a:r>
              <a:rPr lang="en-US" altLang="en-US" sz="1600" dirty="0">
                <a:solidFill>
                  <a:srgbClr val="CC0000"/>
                </a:solidFill>
                <a:effectLst/>
                <a:latin typeface="Liberation Sans" panose="020B0604020202020204" pitchFamily="34" charset="0"/>
              </a:rPr>
              <a:t>LEARNING OBJECTIVE 5</a:t>
            </a:r>
            <a:endParaRPr lang="ar-SA" altLang="en-US" sz="1600" dirty="0">
              <a:solidFill>
                <a:srgbClr val="CC0000"/>
              </a:solidFill>
              <a:effectLst/>
              <a:latin typeface="Liberation Sans" panose="020B0604020202020204" pitchFamily="34" charset="0"/>
            </a:endParaRPr>
          </a:p>
          <a:p>
            <a:pPr marL="0" indent="0">
              <a:spcBef>
                <a:spcPts val="0"/>
              </a:spcBef>
              <a:buClr>
                <a:srgbClr val="CC0000"/>
              </a:buClr>
              <a:buSzTx/>
              <a:buNone/>
            </a:pPr>
            <a:r>
              <a:rPr lang="ar-SA" sz="1600" b="0" kern="0" dirty="0">
                <a:effectLst/>
                <a:latin typeface="Liberation Sans" panose="020B0604020202020204" pitchFamily="34" charset="0"/>
              </a:rPr>
              <a:t>قارن بين الإطار المفاهيمي الكامن وراء </a:t>
            </a:r>
            <a:r>
              <a:rPr lang="en-US" sz="1600" b="0" kern="0" dirty="0">
                <a:effectLst/>
                <a:latin typeface="Liberation Sans" panose="020B0604020202020204" pitchFamily="34" charset="0"/>
              </a:rPr>
              <a:t> IFRS</a:t>
            </a:r>
            <a:r>
              <a:rPr lang="ar-SA" sz="1600" b="0" kern="0" dirty="0">
                <a:effectLst/>
                <a:latin typeface="Liberation Sans" panose="020B0604020202020204" pitchFamily="34" charset="0"/>
              </a:rPr>
              <a:t>و </a:t>
            </a:r>
            <a:r>
              <a:rPr lang="en-US" sz="1600" b="0" kern="0" dirty="0">
                <a:effectLst/>
                <a:latin typeface="Liberation Sans" panose="020B0604020202020204" pitchFamily="34" charset="0"/>
              </a:rPr>
              <a:t>  U.S. GAAP.</a:t>
            </a:r>
          </a:p>
          <a:p>
            <a:pPr marL="0" indent="0">
              <a:spcBef>
                <a:spcPts val="0"/>
              </a:spcBef>
              <a:buClr>
                <a:srgbClr val="CC0000"/>
              </a:buClr>
              <a:buSzTx/>
              <a:buNone/>
            </a:pPr>
            <a:endParaRPr lang="en-US" sz="1600" b="0" kern="0" dirty="0">
              <a:effectLst/>
              <a:latin typeface="Liberation Sans" panose="020B0604020202020204" pitchFamily="34" charset="0"/>
            </a:endParaRPr>
          </a:p>
        </p:txBody>
      </p:sp>
      <p:cxnSp>
        <p:nvCxnSpPr>
          <p:cNvPr id="13" name="Straight Connector 12"/>
          <p:cNvCxnSpPr/>
          <p:nvPr/>
        </p:nvCxnSpPr>
        <p:spPr bwMode="auto">
          <a:xfrm>
            <a:off x="601136" y="2379132"/>
            <a:ext cx="8009464" cy="519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606782" y="1595006"/>
            <a:ext cx="8003818" cy="5005"/>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56674782"/>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801624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ar-SA" altLang="en-US" sz="2200" dirty="0">
                <a:solidFill>
                  <a:srgbClr val="006666"/>
                </a:solidFill>
                <a:latin typeface="Liberation Sans"/>
              </a:rPr>
              <a:t>حقائق ذات صلة</a:t>
            </a:r>
            <a:endParaRPr lang="en-US" altLang="en-US" sz="2200" dirty="0">
              <a:solidFill>
                <a:srgbClr val="006666"/>
              </a:solidFill>
              <a:latin typeface="Liberation Sans"/>
            </a:endParaRPr>
          </a:p>
        </p:txBody>
      </p:sp>
      <p:sp>
        <p:nvSpPr>
          <p:cNvPr id="58371" name="Rectangle 3"/>
          <p:cNvSpPr>
            <a:spLocks noChangeArrowheads="1"/>
          </p:cNvSpPr>
          <p:nvPr/>
        </p:nvSpPr>
        <p:spPr bwMode="auto">
          <a:xfrm>
            <a:off x="533400" y="1998663"/>
            <a:ext cx="8153400" cy="26359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r">
              <a:lnSpc>
                <a:spcPct val="125000"/>
              </a:lnSpc>
              <a:spcAft>
                <a:spcPts val="600"/>
              </a:spcAft>
            </a:pPr>
            <a:r>
              <a:rPr lang="ar-SA" sz="1800" b="0" dirty="0">
                <a:latin typeface="Liberation Sans"/>
              </a:rPr>
              <a:t>فيما يلي أوجه التشابه والاختلاف الرئيسية بين مبادئ المحاسبة الأمريكية المقبولة عموماً والمعايير الدولية لإعداد التقارير المالية المتعلقة بالإطار المفاهيمي لإعداد التقارير المالية.</a:t>
            </a:r>
          </a:p>
          <a:p>
            <a:pPr marL="0" indent="0" algn="r">
              <a:lnSpc>
                <a:spcPct val="125000"/>
              </a:lnSpc>
              <a:spcAft>
                <a:spcPts val="600"/>
              </a:spcAft>
            </a:pPr>
            <a:r>
              <a:rPr lang="ar-SA" sz="1800" dirty="0">
                <a:latin typeface="Liberation Sans"/>
              </a:rPr>
              <a:t>التشابه</a:t>
            </a:r>
          </a:p>
          <a:p>
            <a:pPr marL="0" indent="0" algn="r">
              <a:lnSpc>
                <a:spcPct val="125000"/>
              </a:lnSpc>
              <a:spcAft>
                <a:spcPts val="600"/>
              </a:spcAft>
            </a:pPr>
            <a:r>
              <a:rPr lang="ar-SA" sz="1800" b="0" dirty="0">
                <a:latin typeface="Liberation Sans"/>
              </a:rPr>
              <a:t>في عام 2010 ، أكمل المجلس الدولي لمعايير المحاسبة ومجلس معايير المحاسبة الدولية المرحلة الأولى من الإطار المفاهيمي المنشأ بشكل مشترك. في هذه المرحلة الأولى ، اتفقوا على هدف التقارير المالية ومجموعة مشتركة من الخصائص النوعية المرغوبة. تم تقديم هذه في مناقشة الفصل الثاني. لاحظ أنه قبل هذه المرحلة المتقاربة ، ركز الإطار المفاهيمي على هدف توفير المعلومات عن أداء الإدارة (الإشراف).</a:t>
            </a:r>
            <a:endParaRPr lang="en-US" sz="1800" b="0" dirty="0">
              <a:latin typeface="Liberation San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5</a:t>
            </a:r>
          </a:p>
        </p:txBody>
      </p:sp>
    </p:spTree>
    <p:extLst>
      <p:ext uri="{BB962C8B-B14F-4D97-AF65-F5344CB8AC3E}">
        <p14:creationId xmlns:p14="http://schemas.microsoft.com/office/powerpoint/2010/main" val="3277835416"/>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801624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ar-SA" altLang="en-US" sz="2200" dirty="0">
                <a:solidFill>
                  <a:srgbClr val="006666"/>
                </a:solidFill>
                <a:latin typeface="Liberation Sans"/>
              </a:rPr>
              <a:t>حقائق ذات صلة</a:t>
            </a:r>
            <a:endParaRPr lang="en-US" altLang="en-US" sz="2200" dirty="0">
              <a:solidFill>
                <a:srgbClr val="006666"/>
              </a:solidFill>
              <a:latin typeface="Liberation Sans"/>
            </a:endParaRPr>
          </a:p>
        </p:txBody>
      </p:sp>
      <p:sp>
        <p:nvSpPr>
          <p:cNvPr id="58371" name="Rectangle 3"/>
          <p:cNvSpPr>
            <a:spLocks noChangeArrowheads="1"/>
          </p:cNvSpPr>
          <p:nvPr/>
        </p:nvSpPr>
        <p:spPr bwMode="auto">
          <a:xfrm>
            <a:off x="533400" y="1998663"/>
            <a:ext cx="8153400" cy="36747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r">
              <a:lnSpc>
                <a:spcPct val="125000"/>
              </a:lnSpc>
              <a:spcAft>
                <a:spcPts val="600"/>
              </a:spcAft>
            </a:pPr>
            <a:r>
              <a:rPr lang="ar-SA" sz="1800" dirty="0">
                <a:latin typeface="Liberation Sans"/>
              </a:rPr>
              <a:t>التشابه</a:t>
            </a:r>
            <a:endParaRPr lang="en-US" sz="1800" dirty="0">
              <a:latin typeface="Liberation Sans"/>
            </a:endParaRPr>
          </a:p>
          <a:p>
            <a:pPr marL="285750" indent="-285750" algn="r">
              <a:lnSpc>
                <a:spcPct val="125000"/>
              </a:lnSpc>
              <a:spcAft>
                <a:spcPts val="600"/>
              </a:spcAft>
              <a:buFont typeface="Arial" panose="020B0604020202020204" pitchFamily="34" charset="0"/>
              <a:buChar char="•"/>
            </a:pPr>
            <a:r>
              <a:rPr lang="ar-SA" sz="1800" b="0" dirty="0">
                <a:latin typeface="Liberation Sans"/>
              </a:rPr>
              <a:t>- تتشابه الأطر المفاهيمية القائمة التي تقوم عليها مبادئ المحاسبة الأمريكية (والمعايير الدولية لإعداد التقارير المالية بمعنى ، يتم تنظيمها بطريقة مماثلة الهدف ، العناصر ، الخصائص النوعية ، إلخ. لا توجد حاجة حقيقية لتغيير العديد من جوانب الأطر القائمة إلا من أجل التقريب بين طرق مختلفة لمناقشة المفاهيم نفسها بشكل أساسي.</a:t>
            </a:r>
          </a:p>
          <a:p>
            <a:pPr marL="285750" indent="-285750" algn="r">
              <a:lnSpc>
                <a:spcPct val="125000"/>
              </a:lnSpc>
              <a:spcAft>
                <a:spcPts val="600"/>
              </a:spcAft>
              <a:buFont typeface="Arial" panose="020B0604020202020204" pitchFamily="34" charset="0"/>
              <a:buChar char="•"/>
            </a:pPr>
            <a:r>
              <a:rPr lang="ar-SA" sz="1800" b="0" dirty="0">
                <a:latin typeface="Liberation Sans"/>
              </a:rPr>
              <a:t>- يوجد لدى كل من مجلس معايير المحاسبة الدولية و مجلس معايير المحاسبة المالية مبادئ قياس مماثلة ، بناءً على التكلفة التاريخية والقيمة العادلة. في عام 2011 ، أصدرت المجالس معيارًا متقاربًا بشأن قياس القيمة العادلة بحيث يكون تعريف القيمة العادلة وتقنيات القياس والإفصاح هو نفسه بين المعايير المحاسبية المقبولة عموماً والولايات المتحدة الأمريكية للمقاييس الدولية عندما يتم استخدام القيمة العادلة في البيانات المالية.</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5</a:t>
            </a:r>
          </a:p>
        </p:txBody>
      </p:sp>
    </p:spTree>
    <p:extLst>
      <p:ext uri="{BB962C8B-B14F-4D97-AF65-F5344CB8AC3E}">
        <p14:creationId xmlns:p14="http://schemas.microsoft.com/office/powerpoint/2010/main" val="2381035126"/>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0772" y="1459827"/>
            <a:ext cx="8153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ar-SA" altLang="en-US" sz="2200" dirty="0">
                <a:solidFill>
                  <a:srgbClr val="006666"/>
                </a:solidFill>
                <a:latin typeface="Liberation Sans"/>
              </a:rPr>
              <a:t>حقائق ذات صلة</a:t>
            </a:r>
            <a:endParaRPr lang="en-US" altLang="en-US" sz="2200" dirty="0">
              <a:solidFill>
                <a:srgbClr val="006666"/>
              </a:solidFill>
              <a:latin typeface="Liberation Sans"/>
            </a:endParaRPr>
          </a:p>
        </p:txBody>
      </p:sp>
      <p:sp>
        <p:nvSpPr>
          <p:cNvPr id="58371" name="Rectangle 3"/>
          <p:cNvSpPr>
            <a:spLocks noChangeArrowheads="1"/>
          </p:cNvSpPr>
          <p:nvPr/>
        </p:nvSpPr>
        <p:spPr bwMode="auto">
          <a:xfrm>
            <a:off x="533400" y="1998663"/>
            <a:ext cx="8153400" cy="332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r">
              <a:lnSpc>
                <a:spcPct val="125000"/>
              </a:lnSpc>
              <a:spcBef>
                <a:spcPts val="1200"/>
              </a:spcBef>
              <a:spcAft>
                <a:spcPts val="600"/>
              </a:spcAft>
            </a:pPr>
            <a:r>
              <a:rPr lang="ar-SA" sz="1800" dirty="0">
                <a:latin typeface="Liberation Sans"/>
              </a:rPr>
              <a:t>الفوارق</a:t>
            </a:r>
            <a:endParaRPr lang="en-US" sz="1800" dirty="0">
              <a:latin typeface="Liberation Sans"/>
            </a:endParaRPr>
          </a:p>
          <a:p>
            <a:pPr marL="285750" indent="-285750" algn="r">
              <a:lnSpc>
                <a:spcPct val="125000"/>
              </a:lnSpc>
              <a:spcAft>
                <a:spcPts val="600"/>
              </a:spcAft>
              <a:buFont typeface="Arial" panose="020B0604020202020204" pitchFamily="34" charset="0"/>
              <a:buChar char="•"/>
            </a:pPr>
            <a:r>
              <a:rPr lang="ar-SA" sz="1800" b="0" dirty="0">
                <a:latin typeface="Liberation Sans"/>
              </a:rPr>
              <a:t>- على الرغم من أن كل من المحاسبية الأمريكية والمعايير الدولية لإعداد التقارير المالية يزيدان من استخدام القيمة العادلة لأصول التقارير ، إلا أن المعايير الدولية للتقارير المالية اعتمدت في هذه المرحلة نطاقًا أوسع. كأمثلة ، بموجب المعايير الدولية للتقارير المالية ، يمكن للشركات تطبيق القيمة العادلة للممتلكات والمنشآت والمعدات ؛ الموارد الطبيعية وفي بعض الحالات ، الأصول غير الملموسة.</a:t>
            </a:r>
          </a:p>
          <a:p>
            <a:pPr marL="285750" indent="-285750" algn="r">
              <a:lnSpc>
                <a:spcPct val="125000"/>
              </a:lnSpc>
              <a:spcAft>
                <a:spcPts val="600"/>
              </a:spcAft>
              <a:buFont typeface="Arial" panose="020B0604020202020204" pitchFamily="34" charset="0"/>
              <a:buChar char="•"/>
            </a:pPr>
            <a:r>
              <a:rPr lang="ar-SA" sz="1800" b="0" dirty="0">
                <a:latin typeface="Liberation Sans"/>
              </a:rPr>
              <a:t>- لدى مبادئ المحاسبة الأمريكية بيان المفهوم لتوجيه تقدير القيم العادلة عند عدم توفر البيانات المتعلقة بالسوق (بيان مفاهيم المحاسبة المالية رقم 7 ، "استخدام معلومات التدفق النقدي والقيمة الحالية في المحاسبة"). لم يصدر مجلس معايير المحاسبة الدولية بيان مفهوم مماثل. أصدرت معيارًا للقيمة العادلة (المعيار الدولي للتقارير المالية 13) يتقارب مع مبادئ المحاسبة الأمريكية .</a:t>
            </a:r>
            <a:r>
              <a:rPr lang="en-US" sz="1800" b="0" dirty="0">
                <a:latin typeface="Liberation Sans"/>
              </a:rPr>
              <a:t>).</a:t>
            </a:r>
            <a:endParaRPr lang="ar-SA" sz="1800" b="0" dirty="0">
              <a:latin typeface="Liberation San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5</a:t>
            </a:r>
          </a:p>
        </p:txBody>
      </p:sp>
    </p:spTree>
    <p:extLst>
      <p:ext uri="{BB962C8B-B14F-4D97-AF65-F5344CB8AC3E}">
        <p14:creationId xmlns:p14="http://schemas.microsoft.com/office/powerpoint/2010/main" val="2172563075"/>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8153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ar-SA" altLang="en-US" sz="2200" dirty="0">
                <a:solidFill>
                  <a:srgbClr val="006666"/>
                </a:solidFill>
                <a:latin typeface="Liberation Sans"/>
              </a:rPr>
              <a:t>حقائق ذات صلة</a:t>
            </a:r>
            <a:endParaRPr lang="en-US" altLang="en-US" sz="2200" dirty="0">
              <a:solidFill>
                <a:srgbClr val="006666"/>
              </a:solidFill>
              <a:latin typeface="Liberation Sans"/>
            </a:endParaRPr>
          </a:p>
        </p:txBody>
      </p:sp>
      <p:sp>
        <p:nvSpPr>
          <p:cNvPr id="58371" name="Rectangle 3"/>
          <p:cNvSpPr>
            <a:spLocks noChangeArrowheads="1"/>
          </p:cNvSpPr>
          <p:nvPr/>
        </p:nvSpPr>
        <p:spPr bwMode="auto">
          <a:xfrm>
            <a:off x="533400" y="1998663"/>
            <a:ext cx="8153400" cy="29822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r">
              <a:lnSpc>
                <a:spcPct val="125000"/>
              </a:lnSpc>
              <a:spcBef>
                <a:spcPts val="1200"/>
              </a:spcBef>
              <a:spcAft>
                <a:spcPts val="600"/>
              </a:spcAft>
            </a:pPr>
            <a:r>
              <a:rPr lang="ar-SA" sz="1800" dirty="0">
                <a:latin typeface="Liberation Sans"/>
              </a:rPr>
              <a:t>الفوارق</a:t>
            </a:r>
            <a:endParaRPr lang="en-US" sz="1800" dirty="0">
              <a:latin typeface="Liberation Sans"/>
            </a:endParaRPr>
          </a:p>
          <a:p>
            <a:pPr marL="285750" indent="-285750" algn="r">
              <a:lnSpc>
                <a:spcPct val="125000"/>
              </a:lnSpc>
              <a:spcAft>
                <a:spcPts val="600"/>
              </a:spcAft>
              <a:buFont typeface="Arial" panose="020B0604020202020204" pitchFamily="34" charset="0"/>
              <a:buChar char="•"/>
            </a:pPr>
            <a:r>
              <a:rPr lang="ar-SA" sz="1800" b="0" dirty="0">
                <a:latin typeface="Liberation Sans"/>
              </a:rPr>
              <a:t>- افتراض الوحدة النقدية جزء من كل إطار. ومع ذلك ، فإن وحدة القياس تختلف اعتمادًا على العملة المستخدمة في البلد الذي تم تأسيس الشركة فيه (على سبيل المثال ، </a:t>
            </a:r>
            <a:r>
              <a:rPr lang="ar-SA" sz="1800" b="0" dirty="0" err="1">
                <a:latin typeface="Liberation Sans"/>
              </a:rPr>
              <a:t>اليوان</a:t>
            </a:r>
            <a:r>
              <a:rPr lang="ar-SA" sz="1800" b="0" dirty="0">
                <a:latin typeface="Liberation Sans"/>
              </a:rPr>
              <a:t> الصيني والين الياباني والجنيه البريطاني).</a:t>
            </a:r>
          </a:p>
          <a:p>
            <a:pPr marL="285750" indent="-285750" algn="r">
              <a:lnSpc>
                <a:spcPct val="125000"/>
              </a:lnSpc>
              <a:spcAft>
                <a:spcPts val="600"/>
              </a:spcAft>
              <a:buFont typeface="Arial" panose="020B0604020202020204" pitchFamily="34" charset="0"/>
              <a:buChar char="•"/>
            </a:pPr>
            <a:r>
              <a:rPr lang="ar-SA" sz="1800" b="0" dirty="0">
                <a:latin typeface="Liberation Sans"/>
              </a:rPr>
              <a:t>- يشكل افتراض الكيان الاقتصادي أيضًا جزءًا من كل إطار على الرغم من أن بعض الاختلافات الثقافية تؤدي إلى اختلافات في تطبيقها. على سبيل المثال ، في اليابان ، قامت العديد من الشركات بتشكيل تحالفات قوية لدرجة أنها تتصرف بشكل مماثل مع أقسام الشركات ذات الصلة على الرغم من أنها ليست في الواقع جزءًا من نفس الشركة.</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5</a:t>
            </a:r>
          </a:p>
        </p:txBody>
      </p:sp>
    </p:spTree>
    <p:extLst>
      <p:ext uri="{BB962C8B-B14F-4D97-AF65-F5344CB8AC3E}">
        <p14:creationId xmlns:p14="http://schemas.microsoft.com/office/powerpoint/2010/main" val="1570183964"/>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801624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50000"/>
              </a:spcBef>
              <a:defRPr sz="2200" b="1">
                <a:solidFill>
                  <a:srgbClr val="800000"/>
                </a:solidFill>
                <a:latin typeface="Arial"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r>
              <a:rPr lang="ar-SA" altLang="en-US" dirty="0">
                <a:solidFill>
                  <a:srgbClr val="006666"/>
                </a:solidFill>
                <a:latin typeface="Liberation Sans"/>
              </a:rPr>
              <a:t>بالنسبة </a:t>
            </a:r>
            <a:r>
              <a:rPr lang="ar-SA" altLang="en-US" dirty="0" err="1">
                <a:solidFill>
                  <a:srgbClr val="006666"/>
                </a:solidFill>
                <a:latin typeface="Liberation Sans"/>
              </a:rPr>
              <a:t>للارقام</a:t>
            </a:r>
            <a:r>
              <a:rPr lang="ar-SA" altLang="en-US" dirty="0">
                <a:solidFill>
                  <a:srgbClr val="006666"/>
                </a:solidFill>
                <a:latin typeface="Liberation Sans"/>
              </a:rPr>
              <a:t> </a:t>
            </a:r>
            <a:endParaRPr lang="en-US" altLang="en-US" dirty="0">
              <a:solidFill>
                <a:srgbClr val="006666"/>
              </a:solidFill>
              <a:latin typeface="Liberation Sans"/>
            </a:endParaRPr>
          </a:p>
        </p:txBody>
      </p:sp>
      <p:sp>
        <p:nvSpPr>
          <p:cNvPr id="58371" name="Rectangle 3"/>
          <p:cNvSpPr>
            <a:spLocks noChangeArrowheads="1"/>
          </p:cNvSpPr>
          <p:nvPr/>
        </p:nvSpPr>
        <p:spPr bwMode="auto">
          <a:xfrm>
            <a:off x="533400" y="1998663"/>
            <a:ext cx="8305800" cy="10970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25000"/>
              </a:lnSpc>
              <a:spcAft>
                <a:spcPts val="600"/>
              </a:spcAft>
            </a:pPr>
            <a:r>
              <a:rPr lang="ar-SA" altLang="en-US" sz="1800" dirty="0">
                <a:latin typeface="Liberation Sans"/>
              </a:rPr>
              <a:t>في حين أن الإطار المفاهيمي الذي يرتكز عليه أساس مبادئ المحاسبة المقبولة عموماً في الولايات المتحدة يشبه إلى حد كبير تلك المستخدمة لتطوير المعايير الدولية لإعداد التقارير المالية ، فإن العناصر المحددة وتعريفاتها بموجب المعايير المحاسبية المقبولة عموماً للولايات المتحدة تختلف.</a:t>
            </a:r>
            <a:endParaRPr lang="en-US" altLang="en-US" sz="1800" dirty="0">
              <a:latin typeface="Liberation San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p>
            <a:pPr algn="l"/>
            <a:r>
              <a:rPr lang="en-US" sz="3400" b="1" dirty="0">
                <a:solidFill>
                  <a:schemeClr val="bg1"/>
                </a:solidFill>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8" name="Straight Connector 7"/>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5</a:t>
            </a:r>
          </a:p>
        </p:txBody>
      </p:sp>
    </p:spTree>
    <p:extLst>
      <p:ext uri="{BB962C8B-B14F-4D97-AF65-F5344CB8AC3E}">
        <p14:creationId xmlns:p14="http://schemas.microsoft.com/office/powerpoint/2010/main" val="1737719796"/>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762000" y="1371600"/>
            <a:ext cx="77724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just">
              <a:lnSpc>
                <a:spcPct val="130000"/>
              </a:lnSpc>
            </a:pPr>
            <a:r>
              <a:rPr lang="en-US" altLang="en-US" sz="2000" b="0" dirty="0">
                <a:solidFill>
                  <a:schemeClr val="tx1"/>
                </a:solidFill>
                <a:latin typeface="Liberation Sans"/>
              </a:rPr>
              <a:t>Copyright © 2018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188422" name="Line 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5540" name="Rectangle 7"/>
          <p:cNvSpPr>
            <a:spLocks noChangeArrowheads="1"/>
          </p:cNvSpPr>
          <p:nvPr/>
        </p:nvSpPr>
        <p:spPr bwMode="auto">
          <a:xfrm>
            <a:off x="0" y="457200"/>
            <a:ext cx="9144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b="1" dirty="0">
                <a:latin typeface="Liberation Sans"/>
              </a:rPr>
              <a:t>COPYRIGHT</a:t>
            </a:r>
          </a:p>
        </p:txBody>
      </p:sp>
    </p:spTree>
    <p:extLst>
      <p:ext uri="{BB962C8B-B14F-4D97-AF65-F5344CB8AC3E}">
        <p14:creationId xmlns:p14="http://schemas.microsoft.com/office/powerpoint/2010/main" val="2113378143"/>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533293" y="1046947"/>
            <a:ext cx="8229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dirty="0">
                <a:solidFill>
                  <a:srgbClr val="CC0000"/>
                </a:solidFill>
                <a:latin typeface="Liberation Sans"/>
              </a:rPr>
              <a:t>Development of a Conceptual Framework</a:t>
            </a:r>
            <a:endParaRPr lang="ar-SA" altLang="en-US" sz="2800" b="1" dirty="0">
              <a:solidFill>
                <a:srgbClr val="CC0000"/>
              </a:solidFill>
              <a:latin typeface="Liberation Sans"/>
            </a:endParaRPr>
          </a:p>
          <a:p>
            <a:pPr algn="r"/>
            <a:r>
              <a:rPr lang="ar-SA" altLang="en-US" sz="2800" b="1" dirty="0">
                <a:solidFill>
                  <a:srgbClr val="CC0000"/>
                </a:solidFill>
                <a:latin typeface="Liberation Sans"/>
              </a:rPr>
              <a:t>تطور الإطار النظري</a:t>
            </a:r>
            <a:endParaRPr lang="en-US" altLang="en-US" sz="2800" b="1" dirty="0">
              <a:solidFill>
                <a:srgbClr val="CC0000"/>
              </a:solidFill>
              <a:latin typeface="Liberation San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Text Box 3"/>
          <p:cNvSpPr txBox="1">
            <a:spLocks noChangeArrowheads="1"/>
          </p:cNvSpPr>
          <p:nvPr/>
        </p:nvSpPr>
        <p:spPr bwMode="auto">
          <a:xfrm>
            <a:off x="533400" y="1981200"/>
            <a:ext cx="8077200" cy="3285515"/>
          </a:xfrm>
          <a:prstGeom prst="rect">
            <a:avLst/>
          </a:prstGeom>
          <a:solidFill>
            <a:schemeClr val="bg1"/>
          </a:solidFill>
          <a:ln>
            <a:noFill/>
          </a:ln>
          <a:effectLst/>
          <a:extLst>
            <a:ext uri="{91240B29-F687-4F45-9708-019B960494DF}">
              <a14:hiddenLine xmlns:a14="http://schemas.microsoft.com/office/drawing/2010/main" w="381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342900" indent="-342900" algn="r">
              <a:lnSpc>
                <a:spcPct val="125000"/>
              </a:lnSpc>
              <a:spcBef>
                <a:spcPts val="300"/>
              </a:spcBef>
              <a:buSzPct val="80000"/>
              <a:buFont typeface="Wingdings" pitchFamily="2" charset="2"/>
              <a:buChar char="§"/>
            </a:pPr>
            <a:r>
              <a:rPr lang="ar-SA" sz="2000" dirty="0">
                <a:latin typeface="Liberation Sans"/>
              </a:rPr>
              <a:t>أصدر مجلس معايير المحاسبة الدولية "الإطار النظري لإعداد التقارير المالية 2010" ، لكنه لا يزال يعمل على تحديثه من أجل خدمة المستخدمين المتنوعين.</a:t>
            </a:r>
          </a:p>
          <a:p>
            <a:pPr algn="r">
              <a:lnSpc>
                <a:spcPct val="125000"/>
              </a:lnSpc>
              <a:spcBef>
                <a:spcPts val="300"/>
              </a:spcBef>
              <a:buSzPct val="80000"/>
            </a:pPr>
            <a:endParaRPr lang="ar-SA" sz="2000" dirty="0">
              <a:latin typeface="Liberation Sans"/>
            </a:endParaRPr>
          </a:p>
          <a:p>
            <a:pPr marL="342900" indent="-342900" algn="r">
              <a:lnSpc>
                <a:spcPct val="125000"/>
              </a:lnSpc>
              <a:spcBef>
                <a:spcPts val="300"/>
              </a:spcBef>
              <a:buSzPct val="80000"/>
              <a:buFont typeface="Wingdings" pitchFamily="2" charset="2"/>
              <a:buChar char="§"/>
            </a:pPr>
            <a:r>
              <a:rPr lang="ar-SA" sz="2000" dirty="0">
                <a:latin typeface="Liberation Sans"/>
              </a:rPr>
              <a:t>الإطار النظري </a:t>
            </a:r>
            <a:r>
              <a:rPr lang="ar-SA" sz="2000" dirty="0" smtClean="0">
                <a:latin typeface="Liberation Sans"/>
              </a:rPr>
              <a:t>ل</a:t>
            </a:r>
            <a:r>
              <a:rPr lang="ar-JO" sz="2000" dirty="0" smtClean="0">
                <a:latin typeface="Liberation Sans"/>
              </a:rPr>
              <a:t>ا </a:t>
            </a:r>
            <a:r>
              <a:rPr lang="ar-JO" sz="2000" dirty="0" err="1" smtClean="0">
                <a:latin typeface="Liberation Sans"/>
              </a:rPr>
              <a:t>يعتير</a:t>
            </a:r>
            <a:r>
              <a:rPr lang="ar-JO" sz="2000" dirty="0" smtClean="0">
                <a:latin typeface="Liberation Sans"/>
              </a:rPr>
              <a:t> </a:t>
            </a:r>
            <a:r>
              <a:rPr lang="ar-SA" sz="2000" dirty="0" smtClean="0">
                <a:latin typeface="Liberation Sans"/>
              </a:rPr>
              <a:t>مع</a:t>
            </a:r>
            <a:r>
              <a:rPr lang="ar-JO" sz="2000" dirty="0" smtClean="0">
                <a:latin typeface="Liberation Sans"/>
              </a:rPr>
              <a:t>ياراً من المعايير الدولية, </a:t>
            </a:r>
            <a:r>
              <a:rPr lang="ar-SA" sz="2000" dirty="0" smtClean="0">
                <a:latin typeface="Liberation Sans"/>
              </a:rPr>
              <a:t>ولكن</a:t>
            </a:r>
            <a:r>
              <a:rPr lang="ar-JO" sz="2000" dirty="0" smtClean="0">
                <a:latin typeface="Liberation Sans"/>
              </a:rPr>
              <a:t>ه </a:t>
            </a:r>
            <a:r>
              <a:rPr lang="ar-SA" sz="2000" dirty="0" smtClean="0">
                <a:latin typeface="Liberation Sans"/>
              </a:rPr>
              <a:t>ي</a:t>
            </a:r>
            <a:r>
              <a:rPr lang="ar-JO" sz="2000" dirty="0" err="1" smtClean="0">
                <a:latin typeface="Liberation Sans"/>
              </a:rPr>
              <a:t>عتبر</a:t>
            </a:r>
            <a:r>
              <a:rPr lang="ar-JO" sz="2000" dirty="0" smtClean="0">
                <a:latin typeface="Liberation Sans"/>
              </a:rPr>
              <a:t> بديلاً يقدم الارشادات للتعامل مع </a:t>
            </a:r>
            <a:r>
              <a:rPr lang="ar-SA" sz="2000" dirty="0" smtClean="0">
                <a:latin typeface="Liberation Sans"/>
              </a:rPr>
              <a:t>العديد </a:t>
            </a:r>
            <a:r>
              <a:rPr lang="ar-SA" sz="2000" dirty="0">
                <a:latin typeface="Liberation Sans"/>
              </a:rPr>
              <a:t>من الحالات </a:t>
            </a:r>
            <a:r>
              <a:rPr lang="ar-JO" sz="2000" dirty="0" smtClean="0">
                <a:latin typeface="Liberation Sans"/>
              </a:rPr>
              <a:t> والقضايا </a:t>
            </a:r>
            <a:r>
              <a:rPr lang="ar-SA" sz="2000" dirty="0" smtClean="0">
                <a:latin typeface="Liberation Sans"/>
              </a:rPr>
              <a:t>التي </a:t>
            </a:r>
            <a:r>
              <a:rPr lang="ar-JO" sz="2000" dirty="0" smtClean="0">
                <a:latin typeface="Liberation Sans"/>
              </a:rPr>
              <a:t>تحدث في مجال اعداد </a:t>
            </a:r>
            <a:r>
              <a:rPr lang="ar-JO" sz="2000" dirty="0" err="1" smtClean="0">
                <a:latin typeface="Liberation Sans"/>
              </a:rPr>
              <a:t>اللتقارير</a:t>
            </a:r>
            <a:r>
              <a:rPr lang="ar-JO" sz="2000" dirty="0" smtClean="0">
                <a:latin typeface="Liberation Sans"/>
              </a:rPr>
              <a:t> المالية والتي لا توجد معايير تعالجها وتحدد كيفية التعامل معها. </a:t>
            </a:r>
            <a:r>
              <a:rPr lang="en-US" sz="2000" dirty="0" smtClean="0">
                <a:latin typeface="Liberation Sans"/>
              </a:rPr>
              <a:t>. </a:t>
            </a:r>
            <a:endParaRPr lang="en-US" sz="2000" dirty="0">
              <a:latin typeface="Liberation Sans"/>
            </a:endParaRPr>
          </a:p>
          <a:p>
            <a:pPr marL="342900" indent="-342900" algn="r">
              <a:lnSpc>
                <a:spcPct val="125000"/>
              </a:lnSpc>
              <a:spcBef>
                <a:spcPts val="300"/>
              </a:spcBef>
              <a:buSzPct val="80000"/>
              <a:buFont typeface="Wingdings" pitchFamily="2" charset="2"/>
              <a:buChar char="§"/>
            </a:pPr>
            <a:r>
              <a:rPr lang="ar-SA" sz="2000" dirty="0" smtClean="0">
                <a:latin typeface="Liberation Sans"/>
              </a:rPr>
              <a:t>و</a:t>
            </a:r>
            <a:r>
              <a:rPr lang="ar-JO" sz="2000" dirty="0" smtClean="0">
                <a:latin typeface="Liberation Sans"/>
              </a:rPr>
              <a:t>لكن بحال وجود تعارض بين الاطار النظري للقوائم المالية وبين المعايير الدولية </a:t>
            </a:r>
            <a:r>
              <a:rPr lang="ar-JO" sz="2000" dirty="0" err="1" smtClean="0">
                <a:latin typeface="Liberation Sans"/>
              </a:rPr>
              <a:t>لاعداد</a:t>
            </a:r>
            <a:r>
              <a:rPr lang="ar-JO" sz="2000" dirty="0" smtClean="0">
                <a:latin typeface="Liberation Sans"/>
              </a:rPr>
              <a:t> تلك القوائم فحينها يجب الاحتكام للمعايير وليس للاطار النظري.</a:t>
            </a:r>
            <a:endParaRPr lang="en-US" sz="2000" dirty="0">
              <a:latin typeface="Liberation Sans"/>
            </a:endParaRPr>
          </a:p>
        </p:txBody>
      </p:sp>
      <p:sp>
        <p:nvSpPr>
          <p:cNvPr id="10" name="Text Box 3"/>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a:rPr>
              <a:t>LO 1</a:t>
            </a:r>
          </a:p>
        </p:txBody>
      </p:sp>
      <p:sp>
        <p:nvSpPr>
          <p:cNvPr id="11" name="Rectangle 10"/>
          <p:cNvSpPr>
            <a:spLocks noGrp="1" noChangeArrowheads="1"/>
          </p:cNvSpPr>
          <p:nvPr>
            <p:ph type="title" idx="4294967295"/>
          </p:nvPr>
        </p:nvSpPr>
        <p:spPr bwMode="auto">
          <a:xfrm>
            <a:off x="533400" y="381000"/>
            <a:ext cx="8229600" cy="560387"/>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kern="1200" dirty="0">
                <a:solidFill>
                  <a:schemeClr val="tx1"/>
                </a:solidFill>
                <a:effectLst/>
                <a:ea typeface="+mn-ea"/>
                <a:cs typeface="+mn-cs"/>
              </a:rPr>
              <a:t>Conceptual Framework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610600" cy="4800600"/>
          </a:xfrm>
        </p:spPr>
        <p:txBody>
          <a:bodyPr/>
          <a:lstStyle/>
          <a:p>
            <a:pPr marL="0" indent="0">
              <a:lnSpc>
                <a:spcPct val="125000"/>
              </a:lnSpc>
              <a:spcBef>
                <a:spcPts val="300"/>
              </a:spcBef>
              <a:buSzPct val="80000"/>
              <a:buNone/>
            </a:pPr>
            <a:r>
              <a:rPr lang="ar-SA" sz="2000" b="0" dirty="0"/>
              <a:t>في الوقت الحاضر ، يتكون الإطار النظري من </a:t>
            </a:r>
            <a:r>
              <a:rPr lang="ar-SA" sz="2000" b="0" dirty="0" smtClean="0"/>
              <a:t>التالي</a:t>
            </a:r>
            <a:r>
              <a:rPr lang="ar-JO" sz="2000" b="0" dirty="0" smtClean="0"/>
              <a:t>:</a:t>
            </a:r>
          </a:p>
          <a:p>
            <a:pPr marL="0" indent="0">
              <a:lnSpc>
                <a:spcPct val="125000"/>
              </a:lnSpc>
              <a:spcBef>
                <a:spcPts val="300"/>
              </a:spcBef>
              <a:buSzPct val="80000"/>
              <a:buNone/>
            </a:pPr>
            <a:r>
              <a:rPr lang="ar-JO" sz="2000" b="0" dirty="0" smtClean="0"/>
              <a:t>1- الفصل الاول حيث يوضح ويناقش الاهداف العامة من اعداد التقارير المالية</a:t>
            </a:r>
            <a:r>
              <a:rPr lang="ar-SA" sz="2000" b="0" dirty="0" smtClean="0"/>
              <a:t>.</a:t>
            </a:r>
            <a:endParaRPr lang="ar-JO" sz="2000" b="0" dirty="0" smtClean="0"/>
          </a:p>
          <a:p>
            <a:pPr marL="0" indent="0">
              <a:lnSpc>
                <a:spcPct val="125000"/>
              </a:lnSpc>
              <a:spcBef>
                <a:spcPts val="300"/>
              </a:spcBef>
              <a:buSzPct val="80000"/>
              <a:buNone/>
            </a:pPr>
            <a:r>
              <a:rPr lang="ar-JO" sz="2000" b="0" dirty="0" smtClean="0"/>
              <a:t>2- مواصفات تتعلق بجودة التقارير المالية واستخداماته.</a:t>
            </a:r>
          </a:p>
          <a:p>
            <a:pPr marL="0" indent="0">
              <a:lnSpc>
                <a:spcPct val="125000"/>
              </a:lnSpc>
              <a:spcBef>
                <a:spcPts val="300"/>
              </a:spcBef>
              <a:buSzPct val="80000"/>
              <a:buNone/>
            </a:pPr>
            <a:r>
              <a:rPr lang="ar-JO" sz="2000" b="0" dirty="0" smtClean="0"/>
              <a:t>3- الاطار النظري ويتكون من:</a:t>
            </a:r>
          </a:p>
          <a:p>
            <a:pPr marL="1147763">
              <a:lnSpc>
                <a:spcPct val="125000"/>
              </a:lnSpc>
              <a:spcBef>
                <a:spcPts val="300"/>
              </a:spcBef>
              <a:buSzPct val="100000"/>
              <a:buFont typeface="Wingdings" pitchFamily="2" charset="2"/>
              <a:buChar char="Ø"/>
            </a:pPr>
            <a:r>
              <a:rPr lang="ar-SA" sz="2000" b="0" dirty="0" smtClean="0"/>
              <a:t>الافتراض </a:t>
            </a:r>
            <a:r>
              <a:rPr lang="ar-SA" sz="2000" b="0" dirty="0"/>
              <a:t>الأساسي - افتراض </a:t>
            </a:r>
            <a:r>
              <a:rPr lang="ar-SA" sz="2000" b="0" dirty="0" smtClean="0"/>
              <a:t>استمرارية</a:t>
            </a:r>
            <a:r>
              <a:rPr lang="ar-JO" sz="2000" b="0" dirty="0" smtClean="0"/>
              <a:t> المنشأة الى ما لا نهاية</a:t>
            </a:r>
            <a:r>
              <a:rPr lang="ar-SA" sz="2000" b="0" dirty="0" smtClean="0"/>
              <a:t>.</a:t>
            </a:r>
            <a:endParaRPr lang="ar-SA" sz="2000" b="0" dirty="0"/>
          </a:p>
          <a:p>
            <a:pPr marL="1147763">
              <a:lnSpc>
                <a:spcPct val="125000"/>
              </a:lnSpc>
              <a:spcBef>
                <a:spcPts val="300"/>
              </a:spcBef>
              <a:buSzPct val="100000"/>
              <a:buFont typeface="Wingdings" pitchFamily="2" charset="2"/>
              <a:buChar char="Ø"/>
            </a:pPr>
            <a:r>
              <a:rPr lang="ar-SA" sz="2000" b="0" dirty="0"/>
              <a:t>عناصر </a:t>
            </a:r>
            <a:r>
              <a:rPr lang="ar-SA" sz="2000" b="0" dirty="0" smtClean="0"/>
              <a:t>ال</a:t>
            </a:r>
            <a:r>
              <a:rPr lang="ar-JO" sz="2000" b="0" dirty="0" smtClean="0"/>
              <a:t>قوائم </a:t>
            </a:r>
            <a:r>
              <a:rPr lang="ar-SA" sz="2000" b="0" dirty="0" smtClean="0"/>
              <a:t>المالية</a:t>
            </a:r>
            <a:r>
              <a:rPr lang="ar-SA" sz="2000" b="0" dirty="0"/>
              <a:t>.</a:t>
            </a:r>
          </a:p>
          <a:p>
            <a:pPr marL="1147763">
              <a:lnSpc>
                <a:spcPct val="125000"/>
              </a:lnSpc>
              <a:spcBef>
                <a:spcPts val="300"/>
              </a:spcBef>
              <a:buSzPct val="100000"/>
              <a:buFont typeface="Wingdings" pitchFamily="2" charset="2"/>
              <a:buChar char="Ø"/>
            </a:pPr>
            <a:r>
              <a:rPr lang="ar-SA" sz="2000" b="0" dirty="0"/>
              <a:t>الاعتراف بعناصر </a:t>
            </a:r>
            <a:r>
              <a:rPr lang="ar-SA" sz="2000" b="0" dirty="0" smtClean="0"/>
              <a:t>ال</a:t>
            </a:r>
            <a:r>
              <a:rPr lang="ar-JO" sz="2000" b="0" dirty="0" smtClean="0"/>
              <a:t>قوائم ا</a:t>
            </a:r>
            <a:r>
              <a:rPr lang="ar-SA" sz="2000" b="0" dirty="0" smtClean="0"/>
              <a:t>لمالية</a:t>
            </a:r>
            <a:r>
              <a:rPr lang="ar-SA" sz="2000" b="0" dirty="0"/>
              <a:t>.</a:t>
            </a:r>
          </a:p>
          <a:p>
            <a:pPr marL="1147763">
              <a:lnSpc>
                <a:spcPct val="125000"/>
              </a:lnSpc>
              <a:spcBef>
                <a:spcPts val="300"/>
              </a:spcBef>
              <a:buSzPct val="100000"/>
              <a:buFont typeface="Wingdings" pitchFamily="2" charset="2"/>
              <a:buChar char="Ø"/>
            </a:pPr>
            <a:r>
              <a:rPr lang="ar-SA" sz="2000" b="0" dirty="0"/>
              <a:t>قياس عناصر </a:t>
            </a:r>
            <a:r>
              <a:rPr lang="ar-SA" sz="2000" b="0" dirty="0" smtClean="0"/>
              <a:t>ال</a:t>
            </a:r>
            <a:r>
              <a:rPr lang="ar-JO" sz="2000" b="0" dirty="0" smtClean="0"/>
              <a:t>قوائم </a:t>
            </a:r>
            <a:r>
              <a:rPr lang="ar-SA" sz="2000" b="0" dirty="0" smtClean="0"/>
              <a:t>المالية</a:t>
            </a:r>
            <a:r>
              <a:rPr lang="ar-SA" sz="2000" b="0" dirty="0"/>
              <a:t>. </a:t>
            </a:r>
          </a:p>
          <a:p>
            <a:pPr marL="1147763">
              <a:lnSpc>
                <a:spcPct val="125000"/>
              </a:lnSpc>
              <a:spcBef>
                <a:spcPts val="300"/>
              </a:spcBef>
              <a:buSzPct val="100000"/>
              <a:buFont typeface="Wingdings" pitchFamily="2" charset="2"/>
              <a:buChar char="Ø"/>
            </a:pPr>
            <a:r>
              <a:rPr lang="ar-SA" sz="2000" b="0" dirty="0"/>
              <a:t>مفاهيم </a:t>
            </a:r>
            <a:r>
              <a:rPr lang="ar-JO" sz="2000" b="0" dirty="0" smtClean="0"/>
              <a:t>وتصورات تتعلق ب</a:t>
            </a:r>
            <a:r>
              <a:rPr lang="ar-SA" sz="2000" b="0" dirty="0" smtClean="0"/>
              <a:t>رأس </a:t>
            </a:r>
            <a:r>
              <a:rPr lang="ar-SA" sz="2000" b="0" dirty="0"/>
              <a:t>المال </a:t>
            </a:r>
            <a:r>
              <a:rPr lang="ar-SA" sz="2000" b="0" dirty="0" smtClean="0"/>
              <a:t>و</a:t>
            </a:r>
            <a:r>
              <a:rPr lang="ar-JO" sz="2000" b="0" dirty="0" smtClean="0"/>
              <a:t>اهمية ال</a:t>
            </a:r>
            <a:r>
              <a:rPr lang="ar-SA" sz="2000" b="0" dirty="0" smtClean="0"/>
              <a:t>ح</a:t>
            </a:r>
            <a:r>
              <a:rPr lang="ar-JO" sz="2000" b="0" dirty="0" smtClean="0"/>
              <a:t>ا</a:t>
            </a:r>
            <a:r>
              <a:rPr lang="ar-SA" sz="2000" b="0" dirty="0" smtClean="0"/>
              <a:t>فظ</a:t>
            </a:r>
            <a:r>
              <a:rPr lang="ar-JO" sz="2000" b="0" dirty="0" smtClean="0"/>
              <a:t>ة عليه. </a:t>
            </a:r>
            <a:endParaRPr lang="en-US" dirty="0"/>
          </a:p>
        </p:txBody>
      </p:sp>
      <p:sp>
        <p:nvSpPr>
          <p:cNvPr id="3" name="Text Box 2"/>
          <p:cNvSpPr txBox="1">
            <a:spLocks noChangeArrowheads="1"/>
          </p:cNvSpPr>
          <p:nvPr/>
        </p:nvSpPr>
        <p:spPr bwMode="auto">
          <a:xfrm>
            <a:off x="152400" y="0"/>
            <a:ext cx="8229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800" b="1" dirty="0">
                <a:solidFill>
                  <a:srgbClr val="CC0000"/>
                </a:solidFill>
                <a:latin typeface="Liberation Sans"/>
              </a:rPr>
              <a:t>Development of a Conceptual Framework</a:t>
            </a:r>
            <a:endParaRPr lang="ar-SA" altLang="en-US" sz="2800" b="1" dirty="0">
              <a:solidFill>
                <a:srgbClr val="CC0000"/>
              </a:solidFill>
              <a:latin typeface="Liberation Sans"/>
            </a:endParaRPr>
          </a:p>
          <a:p>
            <a:pPr algn="r"/>
            <a:r>
              <a:rPr lang="ar-SA" altLang="en-US" sz="2800" b="1" dirty="0">
                <a:solidFill>
                  <a:srgbClr val="CC0000"/>
                </a:solidFill>
                <a:latin typeface="Liberation Sans"/>
              </a:rPr>
              <a:t>تطور الإطار النظري</a:t>
            </a:r>
            <a:endParaRPr lang="en-US" altLang="en-US" sz="2800" b="1" dirty="0">
              <a:solidFill>
                <a:srgbClr val="CC0000"/>
              </a:solidFill>
              <a:latin typeface="Liberation Sans"/>
            </a:endParaRPr>
          </a:p>
          <a:p>
            <a:pPr algn="l"/>
            <a:endParaRPr lang="en-US" altLang="en-US" sz="2800" b="1" dirty="0">
              <a:solidFill>
                <a:srgbClr val="CC0000"/>
              </a:solidFill>
              <a:latin typeface="Liberation Sans"/>
            </a:endParaRPr>
          </a:p>
        </p:txBody>
      </p:sp>
    </p:spTree>
    <p:extLst>
      <p:ext uri="{BB962C8B-B14F-4D97-AF65-F5344CB8AC3E}">
        <p14:creationId xmlns:p14="http://schemas.microsoft.com/office/powerpoint/2010/main" val="31976203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533400" y="1970267"/>
            <a:ext cx="7315200" cy="513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lnSpc>
                <a:spcPct val="115000"/>
              </a:lnSpc>
              <a:spcBef>
                <a:spcPct val="30000"/>
              </a:spcBef>
              <a:buSzPct val="80000"/>
            </a:pPr>
            <a:r>
              <a:rPr lang="ar-JO" altLang="en-US" sz="2600" b="1" dirty="0" smtClean="0">
                <a:latin typeface="Liberation Sans"/>
              </a:rPr>
              <a:t>يتكون الاطار النظري من </a:t>
            </a:r>
            <a:r>
              <a:rPr lang="ar-SA" altLang="en-US" sz="2600" b="1" dirty="0" smtClean="0">
                <a:latin typeface="Liberation Sans"/>
              </a:rPr>
              <a:t>ثلاث </a:t>
            </a:r>
            <a:r>
              <a:rPr lang="ar-SA" altLang="en-US" sz="2600" b="1" dirty="0">
                <a:latin typeface="Liberation Sans"/>
              </a:rPr>
              <a:t>مستويات:</a:t>
            </a:r>
            <a:endParaRPr lang="en-US" altLang="en-US" sz="2600" dirty="0">
              <a:latin typeface="Liberation Sans"/>
            </a:endParaRPr>
          </a:p>
        </p:txBody>
      </p:sp>
      <p:sp>
        <p:nvSpPr>
          <p:cNvPr id="225294" name="Text Box 14"/>
          <p:cNvSpPr txBox="1">
            <a:spLocks noChangeArrowheads="1"/>
          </p:cNvSpPr>
          <p:nvPr/>
        </p:nvSpPr>
        <p:spPr bwMode="auto">
          <a:xfrm>
            <a:off x="1043608" y="1107110"/>
            <a:ext cx="79479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800" b="1" dirty="0">
                <a:solidFill>
                  <a:srgbClr val="CC0000"/>
                </a:solidFill>
                <a:latin typeface="Liberation Sans"/>
              </a:rPr>
              <a:t>Overview of the Conceptual Framework</a:t>
            </a:r>
            <a:endParaRPr lang="ar-SA" altLang="en-US" sz="2800" b="1" dirty="0">
              <a:solidFill>
                <a:srgbClr val="CC0000"/>
              </a:solidFill>
              <a:latin typeface="Liberation Sans"/>
            </a:endParaRPr>
          </a:p>
          <a:p>
            <a:pPr algn="r"/>
            <a:r>
              <a:rPr lang="ar-SA" altLang="en-US" sz="2800" b="1" dirty="0">
                <a:solidFill>
                  <a:srgbClr val="CC0000"/>
                </a:solidFill>
                <a:latin typeface="Liberation Sans"/>
              </a:rPr>
              <a:t>نظرة عامة على الاطار النظري</a:t>
            </a:r>
            <a:endParaRPr lang="en-US" altLang="en-US" sz="2800" b="1" dirty="0">
              <a:solidFill>
                <a:srgbClr val="CC0000"/>
              </a:solidFill>
              <a:latin typeface="Liberation San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Text Box 3"/>
          <p:cNvSpPr txBox="1">
            <a:spLocks noChangeArrowheads="1"/>
          </p:cNvSpPr>
          <p:nvPr/>
        </p:nvSpPr>
        <p:spPr bwMode="auto">
          <a:xfrm>
            <a:off x="533400" y="2590800"/>
            <a:ext cx="7772400" cy="2658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r">
              <a:lnSpc>
                <a:spcPct val="125000"/>
              </a:lnSpc>
              <a:spcBef>
                <a:spcPct val="50000"/>
              </a:spcBef>
              <a:buClr>
                <a:srgbClr val="CC0000"/>
              </a:buClr>
              <a:buSzPct val="80000"/>
              <a:buFont typeface="Wingdings" pitchFamily="2" charset="2"/>
              <a:buChar char="u"/>
            </a:pPr>
            <a:r>
              <a:rPr lang="ar-SA" altLang="en-US" sz="2300" b="1" dirty="0">
                <a:latin typeface="Liberation Sans"/>
              </a:rPr>
              <a:t>المستوى الأول=أهداف التقارير المالية</a:t>
            </a:r>
            <a:endParaRPr lang="en-US" altLang="en-US" sz="2300" dirty="0">
              <a:latin typeface="Liberation Sans"/>
            </a:endParaRPr>
          </a:p>
          <a:p>
            <a:pPr lvl="1" algn="r">
              <a:lnSpc>
                <a:spcPct val="125000"/>
              </a:lnSpc>
              <a:spcBef>
                <a:spcPct val="50000"/>
              </a:spcBef>
              <a:buClr>
                <a:srgbClr val="CC0000"/>
              </a:buClr>
              <a:buSzPct val="80000"/>
              <a:buFont typeface="Wingdings" pitchFamily="2" charset="2"/>
              <a:buChar char="u"/>
            </a:pPr>
            <a:r>
              <a:rPr lang="ar-SA" altLang="en-US" sz="2300" b="1" dirty="0">
                <a:latin typeface="Liberation Sans"/>
              </a:rPr>
              <a:t>المستوى الثاني=الخصائص النوعية </a:t>
            </a:r>
            <a:r>
              <a:rPr lang="ar-JO" altLang="en-US" sz="2300" b="1" dirty="0" smtClean="0">
                <a:latin typeface="Liberation Sans"/>
              </a:rPr>
              <a:t>للتقارير المالية وعناصر القوائم المالية. </a:t>
            </a:r>
            <a:endParaRPr lang="en-US" altLang="en-US" sz="2300" dirty="0">
              <a:latin typeface="Liberation Sans"/>
            </a:endParaRPr>
          </a:p>
          <a:p>
            <a:pPr lvl="1" algn="r">
              <a:lnSpc>
                <a:spcPct val="125000"/>
              </a:lnSpc>
              <a:spcBef>
                <a:spcPct val="50000"/>
              </a:spcBef>
              <a:buClr>
                <a:srgbClr val="CC0000"/>
              </a:buClr>
              <a:buSzPct val="80000"/>
              <a:buFont typeface="Wingdings" pitchFamily="2" charset="2"/>
              <a:buChar char="u"/>
            </a:pPr>
            <a:r>
              <a:rPr lang="ar-SA" altLang="en-US" sz="2300" b="1" dirty="0">
                <a:latin typeface="Liberation Sans"/>
              </a:rPr>
              <a:t>المستوى </a:t>
            </a:r>
            <a:r>
              <a:rPr lang="ar-SA" altLang="en-US" sz="2300" b="1" dirty="0" smtClean="0">
                <a:latin typeface="Liberation Sans"/>
              </a:rPr>
              <a:t>الثالث</a:t>
            </a:r>
            <a:r>
              <a:rPr lang="ar-JO" altLang="en-US" sz="2300" b="1" dirty="0" smtClean="0">
                <a:latin typeface="Liberation Sans"/>
              </a:rPr>
              <a:t> </a:t>
            </a:r>
            <a:r>
              <a:rPr lang="ar-SA" altLang="en-US" sz="2300" b="1" dirty="0" smtClean="0">
                <a:latin typeface="Liberation Sans"/>
              </a:rPr>
              <a:t>=</a:t>
            </a:r>
            <a:r>
              <a:rPr lang="ar-JO" altLang="en-US" sz="2300" b="1" dirty="0" smtClean="0">
                <a:latin typeface="Liberation Sans"/>
              </a:rPr>
              <a:t> توضيح </a:t>
            </a:r>
            <a:r>
              <a:rPr lang="ar-JO" altLang="en-US" sz="2300" b="1" dirty="0" err="1" smtClean="0">
                <a:latin typeface="Liberation Sans"/>
              </a:rPr>
              <a:t>المبادىء</a:t>
            </a:r>
            <a:r>
              <a:rPr lang="ar-JO" altLang="en-US" sz="2300" b="1" dirty="0" smtClean="0">
                <a:latin typeface="Liberation Sans"/>
              </a:rPr>
              <a:t> المحاسبية المتعلقة ب</a:t>
            </a:r>
            <a:r>
              <a:rPr lang="ar-SA" altLang="en-US" sz="2300" b="1" dirty="0" smtClean="0">
                <a:latin typeface="Liberation Sans"/>
              </a:rPr>
              <a:t>الاعتراف</a:t>
            </a:r>
            <a:r>
              <a:rPr lang="ar-JO" altLang="en-US" sz="2300" b="1" dirty="0" smtClean="0">
                <a:latin typeface="Liberation Sans"/>
              </a:rPr>
              <a:t> </a:t>
            </a:r>
            <a:r>
              <a:rPr lang="ar-JO" altLang="en-US" sz="2300" b="1" dirty="0" err="1" smtClean="0">
                <a:latin typeface="Liberation Sans"/>
              </a:rPr>
              <a:t>بالايرادات</a:t>
            </a:r>
            <a:r>
              <a:rPr lang="ar-JO" altLang="en-US" sz="2300" b="1" dirty="0" smtClean="0">
                <a:latin typeface="Liberation Sans"/>
              </a:rPr>
              <a:t> والمصروفات, </a:t>
            </a:r>
            <a:r>
              <a:rPr lang="ar-SA" altLang="en-US" sz="2300" b="1" dirty="0" smtClean="0">
                <a:latin typeface="Liberation Sans"/>
              </a:rPr>
              <a:t>القياس </a:t>
            </a:r>
            <a:r>
              <a:rPr lang="ar-SA" altLang="en-US" sz="2300" b="1" dirty="0" err="1" smtClean="0">
                <a:latin typeface="Liberation Sans"/>
              </a:rPr>
              <a:t>والافصا</a:t>
            </a:r>
            <a:r>
              <a:rPr lang="ar-JO" altLang="en-US" sz="2300" b="1" dirty="0" smtClean="0">
                <a:latin typeface="Liberation Sans"/>
              </a:rPr>
              <a:t>ح التام في القوائم المالية.</a:t>
            </a:r>
            <a:endParaRPr lang="en-US" altLang="en-US" sz="2300" dirty="0">
              <a:latin typeface="Liberation Sans"/>
            </a:endParaRPr>
          </a:p>
        </p:txBody>
      </p:sp>
      <p:sp>
        <p:nvSpPr>
          <p:cNvPr id="11" name="Text Box 3"/>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a:rPr>
              <a:t>LO 1</a:t>
            </a:r>
          </a:p>
        </p:txBody>
      </p:sp>
      <p:sp>
        <p:nvSpPr>
          <p:cNvPr id="12" name="Rectangle 10"/>
          <p:cNvSpPr txBox="1">
            <a:spLocks noChangeArrowheads="1"/>
          </p:cNvSpPr>
          <p:nvPr/>
        </p:nvSpPr>
        <p:spPr bwMode="auto">
          <a:xfrm>
            <a:off x="533400" y="381000"/>
            <a:ext cx="8229600" cy="560387"/>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Liberation Sans"/>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kern="1200" dirty="0">
                <a:solidFill>
                  <a:schemeClr val="tx1"/>
                </a:solidFill>
                <a:effectLst/>
                <a:ea typeface="+mn-ea"/>
                <a:cs typeface="+mn-cs"/>
              </a:rPr>
              <a:t>Conceptual Framework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p:cNvSpPr/>
          <p:nvPr/>
        </p:nvSpPr>
        <p:spPr bwMode="auto">
          <a:xfrm rot="10800000">
            <a:off x="1524000" y="2209797"/>
            <a:ext cx="5791200" cy="6172202"/>
          </a:xfrm>
          <a:prstGeom prst="triangle">
            <a:avLst>
              <a:gd name="adj" fmla="val 49110"/>
            </a:avLst>
          </a:prstGeom>
          <a:solidFill>
            <a:srgbClr val="F9EFA5"/>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2" name="Isosceles Triangle 1"/>
          <p:cNvSpPr/>
          <p:nvPr/>
        </p:nvSpPr>
        <p:spPr bwMode="auto">
          <a:xfrm rot="10800000">
            <a:off x="2514599" y="4264384"/>
            <a:ext cx="3886199" cy="4301063"/>
          </a:xfrm>
          <a:prstGeom prst="triangle">
            <a:avLst>
              <a:gd name="adj" fmla="val 51307"/>
            </a:avLst>
          </a:prstGeom>
          <a:solidFill>
            <a:srgbClr val="98DCFE"/>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211971" name="AutoShape 1027"/>
          <p:cNvSpPr>
            <a:spLocks noChangeArrowheads="1"/>
          </p:cNvSpPr>
          <p:nvPr/>
        </p:nvSpPr>
        <p:spPr bwMode="auto">
          <a:xfrm rot="5400000" flipH="1">
            <a:off x="4914900" y="-1257300"/>
            <a:ext cx="2057400" cy="4724400"/>
          </a:xfrm>
          <a:prstGeom prst="flowChartManualInput">
            <a:avLst/>
          </a:prstGeom>
          <a:solidFill>
            <a:srgbClr val="FDF9F1"/>
          </a:solidFill>
          <a:ln w="12700">
            <a:solidFill>
              <a:schemeClr val="tx1"/>
            </a:solidFill>
            <a:miter lim="800000"/>
            <a:headEnd/>
            <a:tailEnd/>
          </a:ln>
          <a:effectLst/>
          <a:extLst/>
        </p:spPr>
        <p:txBody>
          <a:bodyPr wrap="none" anchor="ctr"/>
          <a:lstStyle/>
          <a:p>
            <a:endParaRPr lang="en-US" dirty="0"/>
          </a:p>
        </p:txBody>
      </p:sp>
      <p:sp>
        <p:nvSpPr>
          <p:cNvPr id="211972" name="AutoShape 1028"/>
          <p:cNvSpPr>
            <a:spLocks noChangeArrowheads="1"/>
          </p:cNvSpPr>
          <p:nvPr/>
        </p:nvSpPr>
        <p:spPr bwMode="auto">
          <a:xfrm rot="16200000">
            <a:off x="1866900" y="-1257300"/>
            <a:ext cx="2057400" cy="4724400"/>
          </a:xfrm>
          <a:prstGeom prst="flowChartManualInput">
            <a:avLst/>
          </a:prstGeom>
          <a:solidFill>
            <a:srgbClr val="FDF9F1"/>
          </a:solidFill>
          <a:ln w="12700">
            <a:solidFill>
              <a:schemeClr val="tx1"/>
            </a:solidFill>
            <a:miter lim="800000"/>
            <a:headEnd/>
            <a:tailEnd/>
          </a:ln>
          <a:effectLst/>
          <a:extLst/>
        </p:spPr>
        <p:txBody>
          <a:bodyPr wrap="none" anchor="ctr"/>
          <a:lstStyle/>
          <a:p>
            <a:endParaRPr lang="en-US" dirty="0"/>
          </a:p>
        </p:txBody>
      </p:sp>
      <p:sp>
        <p:nvSpPr>
          <p:cNvPr id="211974" name="Rectangle 1030"/>
          <p:cNvSpPr>
            <a:spLocks noChangeArrowheads="1"/>
          </p:cNvSpPr>
          <p:nvPr/>
        </p:nvSpPr>
        <p:spPr bwMode="auto">
          <a:xfrm>
            <a:off x="3352800" y="76200"/>
            <a:ext cx="2133600" cy="2057400"/>
          </a:xfrm>
          <a:prstGeom prst="rect">
            <a:avLst/>
          </a:prstGeom>
          <a:solidFill>
            <a:srgbClr val="FDF9F1"/>
          </a:solidFill>
          <a:ln w="12700">
            <a:solidFill>
              <a:schemeClr val="tx1"/>
            </a:solidFill>
            <a:miter lim="800000"/>
            <a:headEnd/>
            <a:tailEnd/>
          </a:ln>
          <a:effectLst/>
          <a:extLst/>
        </p:spPr>
        <p:txBody>
          <a:bodyPr wrap="none" anchor="ctr"/>
          <a:lstStyle/>
          <a:p>
            <a:endParaRPr lang="en-US" dirty="0"/>
          </a:p>
        </p:txBody>
      </p:sp>
      <p:sp>
        <p:nvSpPr>
          <p:cNvPr id="211975" name="Text Box 1031"/>
          <p:cNvSpPr txBox="1">
            <a:spLocks noChangeArrowheads="1"/>
          </p:cNvSpPr>
          <p:nvPr/>
        </p:nvSpPr>
        <p:spPr bwMode="auto">
          <a:xfrm>
            <a:off x="1447800" y="152400"/>
            <a:ext cx="1828800"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68375" indent="-457200" algn="l">
              <a:defRPr sz="2400">
                <a:solidFill>
                  <a:schemeClr val="tx1"/>
                </a:solidFill>
                <a:latin typeface="Times New Roman" pitchFamily="18" charset="0"/>
              </a:defRPr>
            </a:lvl2pPr>
            <a:lvl3pPr marL="1539875" indent="-457200" algn="l">
              <a:defRPr sz="2400">
                <a:solidFill>
                  <a:schemeClr val="tx1"/>
                </a:solidFill>
                <a:latin typeface="Times New Roman" pitchFamily="18" charset="0"/>
              </a:defRPr>
            </a:lvl3pPr>
            <a:lvl4pPr marL="2111375" indent="-457200" algn="l">
              <a:defRPr sz="2400">
                <a:solidFill>
                  <a:schemeClr val="tx1"/>
                </a:solidFill>
                <a:latin typeface="Times New Roman" pitchFamily="18" charset="0"/>
              </a:defRPr>
            </a:lvl4pPr>
            <a:lvl5pPr marL="2682875" indent="-457200" algn="l">
              <a:defRPr sz="2400">
                <a:solidFill>
                  <a:schemeClr val="tx1"/>
                </a:solidFill>
                <a:latin typeface="Times New Roman" pitchFamily="18" charset="0"/>
              </a:defRPr>
            </a:lvl5pPr>
            <a:lvl6pPr marL="3140075" indent="-457200" eaLnBrk="0" fontAlgn="base" hangingPunct="0">
              <a:spcBef>
                <a:spcPct val="0"/>
              </a:spcBef>
              <a:spcAft>
                <a:spcPct val="0"/>
              </a:spcAft>
              <a:defRPr sz="2400">
                <a:solidFill>
                  <a:schemeClr val="tx1"/>
                </a:solidFill>
                <a:latin typeface="Times New Roman" pitchFamily="18" charset="0"/>
              </a:defRPr>
            </a:lvl6pPr>
            <a:lvl7pPr marL="3597275" indent="-457200" eaLnBrk="0" fontAlgn="base" hangingPunct="0">
              <a:spcBef>
                <a:spcPct val="0"/>
              </a:spcBef>
              <a:spcAft>
                <a:spcPct val="0"/>
              </a:spcAft>
              <a:defRPr sz="2400">
                <a:solidFill>
                  <a:schemeClr val="tx1"/>
                </a:solidFill>
                <a:latin typeface="Times New Roman" pitchFamily="18" charset="0"/>
              </a:defRPr>
            </a:lvl7pPr>
            <a:lvl8pPr marL="4054475" indent="-457200" eaLnBrk="0" fontAlgn="base" hangingPunct="0">
              <a:spcBef>
                <a:spcPct val="0"/>
              </a:spcBef>
              <a:spcAft>
                <a:spcPct val="0"/>
              </a:spcAft>
              <a:defRPr sz="2400">
                <a:solidFill>
                  <a:schemeClr val="tx1"/>
                </a:solidFill>
                <a:latin typeface="Times New Roman" pitchFamily="18" charset="0"/>
              </a:defRPr>
            </a:lvl8pPr>
            <a:lvl9pPr marL="4511675"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ar-SA" altLang="en-US" sz="1400" b="1" u="sng" dirty="0" smtClean="0">
                <a:latin typeface="Liberation Sans"/>
              </a:rPr>
              <a:t>ال</a:t>
            </a:r>
            <a:r>
              <a:rPr lang="ar-JO" altLang="en-US" sz="1400" b="1" u="sng" dirty="0" smtClean="0">
                <a:latin typeface="Liberation Sans"/>
              </a:rPr>
              <a:t>فرضيات المحاسبية</a:t>
            </a:r>
            <a:endParaRPr lang="en-US" altLang="en-US" sz="1400" dirty="0">
              <a:latin typeface="Liberation Sans"/>
            </a:endParaRPr>
          </a:p>
          <a:p>
            <a:pPr marL="0" indent="0" algn="r">
              <a:spcBef>
                <a:spcPct val="50000"/>
              </a:spcBef>
            </a:pPr>
            <a:r>
              <a:rPr lang="ar-JO" altLang="en-US" sz="1400" dirty="0" smtClean="0">
                <a:latin typeface="Liberation Sans"/>
              </a:rPr>
              <a:t>1- </a:t>
            </a:r>
            <a:r>
              <a:rPr lang="ar-SA" altLang="en-US" sz="1400" dirty="0" smtClean="0">
                <a:latin typeface="Liberation Sans"/>
              </a:rPr>
              <a:t>الوحدة </a:t>
            </a:r>
            <a:r>
              <a:rPr lang="ar-SA" altLang="en-US" sz="1400" dirty="0">
                <a:latin typeface="Liberation Sans"/>
              </a:rPr>
              <a:t>الاقتصادية</a:t>
            </a:r>
            <a:endParaRPr lang="en-US" altLang="en-US" sz="1400" dirty="0">
              <a:latin typeface="Liberation Sans"/>
            </a:endParaRPr>
          </a:p>
          <a:p>
            <a:pPr marL="0" indent="0" algn="r">
              <a:spcBef>
                <a:spcPct val="50000"/>
              </a:spcBef>
            </a:pPr>
            <a:r>
              <a:rPr lang="ar-JO" altLang="en-US" sz="1400" dirty="0" smtClean="0">
                <a:latin typeface="Liberation Sans"/>
              </a:rPr>
              <a:t>2- </a:t>
            </a:r>
            <a:r>
              <a:rPr lang="ar-SA" altLang="en-US" sz="1400" dirty="0" smtClean="0">
                <a:latin typeface="Liberation Sans"/>
              </a:rPr>
              <a:t>الاستمرار</a:t>
            </a:r>
            <a:endParaRPr lang="en-US" altLang="en-US" sz="1400" dirty="0">
              <a:latin typeface="Liberation Sans"/>
            </a:endParaRPr>
          </a:p>
          <a:p>
            <a:pPr marL="0" indent="0" algn="r">
              <a:spcBef>
                <a:spcPct val="50000"/>
              </a:spcBef>
            </a:pPr>
            <a:r>
              <a:rPr lang="ar-JO" altLang="en-US" sz="1400" dirty="0" smtClean="0">
                <a:latin typeface="Liberation Sans"/>
              </a:rPr>
              <a:t>3- </a:t>
            </a:r>
            <a:r>
              <a:rPr lang="ar-SA" altLang="en-US" sz="1400" dirty="0" smtClean="0">
                <a:latin typeface="Liberation Sans"/>
              </a:rPr>
              <a:t>وحدة </a:t>
            </a:r>
            <a:r>
              <a:rPr lang="ar-SA" altLang="en-US" sz="1400" dirty="0">
                <a:latin typeface="Liberation Sans"/>
              </a:rPr>
              <a:t>النقد</a:t>
            </a:r>
            <a:endParaRPr lang="en-US" altLang="en-US" sz="1400" dirty="0">
              <a:latin typeface="Liberation Sans"/>
            </a:endParaRPr>
          </a:p>
          <a:p>
            <a:pPr marL="0" indent="0" algn="r">
              <a:spcBef>
                <a:spcPct val="50000"/>
              </a:spcBef>
            </a:pPr>
            <a:r>
              <a:rPr lang="ar-JO" altLang="en-US" sz="1400" dirty="0" smtClean="0">
                <a:latin typeface="Liberation Sans"/>
              </a:rPr>
              <a:t>4- </a:t>
            </a:r>
            <a:r>
              <a:rPr lang="ar-SA" altLang="en-US" sz="1400" dirty="0" smtClean="0">
                <a:latin typeface="Liberation Sans"/>
              </a:rPr>
              <a:t>الفترة</a:t>
            </a:r>
            <a:endParaRPr lang="en-US" altLang="en-US" sz="1400" dirty="0">
              <a:latin typeface="Liberation Sans"/>
            </a:endParaRPr>
          </a:p>
          <a:p>
            <a:pPr marL="0" indent="0" algn="r">
              <a:spcBef>
                <a:spcPct val="50000"/>
              </a:spcBef>
            </a:pPr>
            <a:r>
              <a:rPr lang="ar-JO" altLang="en-US" sz="1400" dirty="0" smtClean="0">
                <a:latin typeface="Liberation Sans"/>
              </a:rPr>
              <a:t>5- </a:t>
            </a:r>
            <a:r>
              <a:rPr lang="ar-SA" altLang="en-US" sz="1400" dirty="0" smtClean="0">
                <a:latin typeface="Liberation Sans"/>
              </a:rPr>
              <a:t>الاستحقاق</a:t>
            </a:r>
            <a:endParaRPr lang="en-US" altLang="en-US" sz="1400" dirty="0">
              <a:latin typeface="Liberation Sans"/>
            </a:endParaRPr>
          </a:p>
        </p:txBody>
      </p:sp>
      <p:sp>
        <p:nvSpPr>
          <p:cNvPr id="211976" name="Text Box 1032"/>
          <p:cNvSpPr txBox="1">
            <a:spLocks noChangeArrowheads="1"/>
          </p:cNvSpPr>
          <p:nvPr/>
        </p:nvSpPr>
        <p:spPr bwMode="auto">
          <a:xfrm>
            <a:off x="3352800" y="152400"/>
            <a:ext cx="2133600"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68375" indent="-457200" algn="l">
              <a:defRPr sz="2400">
                <a:solidFill>
                  <a:schemeClr val="tx1"/>
                </a:solidFill>
                <a:latin typeface="Times New Roman" pitchFamily="18" charset="0"/>
              </a:defRPr>
            </a:lvl2pPr>
            <a:lvl3pPr marL="1539875" indent="-457200" algn="l">
              <a:defRPr sz="2400">
                <a:solidFill>
                  <a:schemeClr val="tx1"/>
                </a:solidFill>
                <a:latin typeface="Times New Roman" pitchFamily="18" charset="0"/>
              </a:defRPr>
            </a:lvl3pPr>
            <a:lvl4pPr marL="2111375" indent="-457200" algn="l">
              <a:defRPr sz="2400">
                <a:solidFill>
                  <a:schemeClr val="tx1"/>
                </a:solidFill>
                <a:latin typeface="Times New Roman" pitchFamily="18" charset="0"/>
              </a:defRPr>
            </a:lvl4pPr>
            <a:lvl5pPr marL="2682875" indent="-457200" algn="l">
              <a:defRPr sz="2400">
                <a:solidFill>
                  <a:schemeClr val="tx1"/>
                </a:solidFill>
                <a:latin typeface="Times New Roman" pitchFamily="18" charset="0"/>
              </a:defRPr>
            </a:lvl5pPr>
            <a:lvl6pPr marL="3140075" indent="-457200" eaLnBrk="0" fontAlgn="base" hangingPunct="0">
              <a:spcBef>
                <a:spcPct val="0"/>
              </a:spcBef>
              <a:spcAft>
                <a:spcPct val="0"/>
              </a:spcAft>
              <a:defRPr sz="2400">
                <a:solidFill>
                  <a:schemeClr val="tx1"/>
                </a:solidFill>
                <a:latin typeface="Times New Roman" pitchFamily="18" charset="0"/>
              </a:defRPr>
            </a:lvl6pPr>
            <a:lvl7pPr marL="3597275" indent="-457200" eaLnBrk="0" fontAlgn="base" hangingPunct="0">
              <a:spcBef>
                <a:spcPct val="0"/>
              </a:spcBef>
              <a:spcAft>
                <a:spcPct val="0"/>
              </a:spcAft>
              <a:defRPr sz="2400">
                <a:solidFill>
                  <a:schemeClr val="tx1"/>
                </a:solidFill>
                <a:latin typeface="Times New Roman" pitchFamily="18" charset="0"/>
              </a:defRPr>
            </a:lvl7pPr>
            <a:lvl8pPr marL="4054475" indent="-457200" eaLnBrk="0" fontAlgn="base" hangingPunct="0">
              <a:spcBef>
                <a:spcPct val="0"/>
              </a:spcBef>
              <a:spcAft>
                <a:spcPct val="0"/>
              </a:spcAft>
              <a:defRPr sz="2400">
                <a:solidFill>
                  <a:schemeClr val="tx1"/>
                </a:solidFill>
                <a:latin typeface="Times New Roman" pitchFamily="18" charset="0"/>
              </a:defRPr>
            </a:lvl8pPr>
            <a:lvl9pPr marL="4511675"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ar-SA" altLang="en-US" sz="1400" b="1" u="sng" dirty="0">
                <a:latin typeface="Liberation Sans"/>
              </a:rPr>
              <a:t>المبادئ</a:t>
            </a:r>
            <a:endParaRPr lang="en-US" altLang="en-US" sz="1400" b="1" u="sng" dirty="0">
              <a:latin typeface="Liberation Sans"/>
            </a:endParaRPr>
          </a:p>
          <a:p>
            <a:pPr marL="0" indent="0" algn="r">
              <a:spcBef>
                <a:spcPct val="50000"/>
              </a:spcBef>
            </a:pPr>
            <a:r>
              <a:rPr lang="ar-JO" altLang="en-US" sz="1400" dirty="0" smtClean="0">
                <a:latin typeface="Liberation Sans"/>
              </a:rPr>
              <a:t>1- </a:t>
            </a:r>
            <a:r>
              <a:rPr lang="ar-SA" altLang="en-US" sz="1400" dirty="0" smtClean="0">
                <a:latin typeface="Liberation Sans"/>
              </a:rPr>
              <a:t>القياس</a:t>
            </a:r>
            <a:endParaRPr lang="en-US" altLang="en-US" sz="1400" dirty="0">
              <a:latin typeface="Liberation Sans"/>
            </a:endParaRPr>
          </a:p>
          <a:p>
            <a:pPr marL="0" indent="0" algn="r">
              <a:spcBef>
                <a:spcPct val="50000"/>
              </a:spcBef>
            </a:pPr>
            <a:r>
              <a:rPr lang="ar-JO" altLang="en-US" sz="1400" dirty="0" smtClean="0">
                <a:latin typeface="Liberation Sans"/>
              </a:rPr>
              <a:t>2- </a:t>
            </a:r>
            <a:r>
              <a:rPr lang="ar-SA" altLang="en-US" sz="1400" dirty="0" smtClean="0">
                <a:latin typeface="Liberation Sans"/>
              </a:rPr>
              <a:t>الاعتراف </a:t>
            </a:r>
            <a:r>
              <a:rPr lang="ar-SA" altLang="en-US" sz="1400" dirty="0" err="1" smtClean="0">
                <a:latin typeface="Liberation Sans"/>
              </a:rPr>
              <a:t>بالايرادات</a:t>
            </a:r>
            <a:endParaRPr lang="en-US" altLang="en-US" sz="1400" dirty="0" smtClean="0">
              <a:latin typeface="Liberation Sans"/>
            </a:endParaRPr>
          </a:p>
          <a:p>
            <a:pPr marL="0" indent="0" algn="r">
              <a:spcBef>
                <a:spcPct val="50000"/>
              </a:spcBef>
            </a:pPr>
            <a:r>
              <a:rPr lang="ar-JO" altLang="en-US" sz="1400" dirty="0" smtClean="0">
                <a:latin typeface="Liberation Sans"/>
              </a:rPr>
              <a:t>3- </a:t>
            </a:r>
            <a:r>
              <a:rPr lang="ar-SA" altLang="en-US" sz="1400" dirty="0" smtClean="0">
                <a:latin typeface="Liberation Sans"/>
              </a:rPr>
              <a:t>الاعتراف</a:t>
            </a:r>
            <a:r>
              <a:rPr lang="ar-JO" altLang="en-US" sz="1400" dirty="0" smtClean="0">
                <a:latin typeface="Liberation Sans"/>
              </a:rPr>
              <a:t> بالمصروفات  </a:t>
            </a:r>
            <a:r>
              <a:rPr lang="ar-SA" altLang="en-US" sz="1400" dirty="0" smtClean="0">
                <a:latin typeface="Liberation Sans"/>
              </a:rPr>
              <a:t>الافصاح</a:t>
            </a:r>
            <a:endParaRPr lang="en-US" altLang="en-US" sz="1400" dirty="0">
              <a:latin typeface="Liberation Sans"/>
            </a:endParaRPr>
          </a:p>
        </p:txBody>
      </p:sp>
      <p:sp>
        <p:nvSpPr>
          <p:cNvPr id="211977" name="Text Box 1033"/>
          <p:cNvSpPr txBox="1">
            <a:spLocks noChangeArrowheads="1"/>
          </p:cNvSpPr>
          <p:nvPr/>
        </p:nvSpPr>
        <p:spPr bwMode="auto">
          <a:xfrm>
            <a:off x="5638800" y="152400"/>
            <a:ext cx="18288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68375" indent="-457200" algn="l">
              <a:defRPr sz="2400">
                <a:solidFill>
                  <a:schemeClr val="tx1"/>
                </a:solidFill>
                <a:latin typeface="Times New Roman" pitchFamily="18" charset="0"/>
              </a:defRPr>
            </a:lvl2pPr>
            <a:lvl3pPr marL="1539875" indent="-457200" algn="l">
              <a:defRPr sz="2400">
                <a:solidFill>
                  <a:schemeClr val="tx1"/>
                </a:solidFill>
                <a:latin typeface="Times New Roman" pitchFamily="18" charset="0"/>
              </a:defRPr>
            </a:lvl3pPr>
            <a:lvl4pPr marL="2111375" indent="-457200" algn="l">
              <a:defRPr sz="2400">
                <a:solidFill>
                  <a:schemeClr val="tx1"/>
                </a:solidFill>
                <a:latin typeface="Times New Roman" pitchFamily="18" charset="0"/>
              </a:defRPr>
            </a:lvl4pPr>
            <a:lvl5pPr marL="2682875" indent="-457200" algn="l">
              <a:defRPr sz="2400">
                <a:solidFill>
                  <a:schemeClr val="tx1"/>
                </a:solidFill>
                <a:latin typeface="Times New Roman" pitchFamily="18" charset="0"/>
              </a:defRPr>
            </a:lvl5pPr>
            <a:lvl6pPr marL="3140075" indent="-457200" eaLnBrk="0" fontAlgn="base" hangingPunct="0">
              <a:spcBef>
                <a:spcPct val="0"/>
              </a:spcBef>
              <a:spcAft>
                <a:spcPct val="0"/>
              </a:spcAft>
              <a:defRPr sz="2400">
                <a:solidFill>
                  <a:schemeClr val="tx1"/>
                </a:solidFill>
                <a:latin typeface="Times New Roman" pitchFamily="18" charset="0"/>
              </a:defRPr>
            </a:lvl6pPr>
            <a:lvl7pPr marL="3597275" indent="-457200" eaLnBrk="0" fontAlgn="base" hangingPunct="0">
              <a:spcBef>
                <a:spcPct val="0"/>
              </a:spcBef>
              <a:spcAft>
                <a:spcPct val="0"/>
              </a:spcAft>
              <a:defRPr sz="2400">
                <a:solidFill>
                  <a:schemeClr val="tx1"/>
                </a:solidFill>
                <a:latin typeface="Times New Roman" pitchFamily="18" charset="0"/>
              </a:defRPr>
            </a:lvl7pPr>
            <a:lvl8pPr marL="4054475" indent="-457200" eaLnBrk="0" fontAlgn="base" hangingPunct="0">
              <a:spcBef>
                <a:spcPct val="0"/>
              </a:spcBef>
              <a:spcAft>
                <a:spcPct val="0"/>
              </a:spcAft>
              <a:defRPr sz="2400">
                <a:solidFill>
                  <a:schemeClr val="tx1"/>
                </a:solidFill>
                <a:latin typeface="Times New Roman" pitchFamily="18" charset="0"/>
              </a:defRPr>
            </a:lvl8pPr>
            <a:lvl9pPr marL="4511675"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ar-SA" altLang="en-US" sz="1400" b="1" u="sng" dirty="0" smtClean="0">
                <a:latin typeface="Liberation Sans"/>
              </a:rPr>
              <a:t>القيود</a:t>
            </a:r>
            <a:endParaRPr lang="en-US" altLang="en-US" sz="1400" b="1" u="sng" dirty="0" smtClean="0">
              <a:latin typeface="Liberation Sans"/>
            </a:endParaRPr>
          </a:p>
          <a:p>
            <a:pPr marL="0" indent="0" algn="r">
              <a:spcBef>
                <a:spcPct val="50000"/>
              </a:spcBef>
            </a:pPr>
            <a:r>
              <a:rPr lang="ar-JO" altLang="en-US" sz="1400" dirty="0">
                <a:latin typeface="Liberation Sans"/>
              </a:rPr>
              <a:t>ا</a:t>
            </a:r>
            <a:r>
              <a:rPr lang="ar-SA" altLang="en-US" sz="1400" dirty="0" smtClean="0">
                <a:latin typeface="Liberation Sans"/>
              </a:rPr>
              <a:t>لتكلفة</a:t>
            </a:r>
            <a:endParaRPr lang="en-US" altLang="en-US" sz="1400" dirty="0">
              <a:latin typeface="Liberation Sans"/>
            </a:endParaRPr>
          </a:p>
        </p:txBody>
      </p:sp>
      <p:sp>
        <p:nvSpPr>
          <p:cNvPr id="211978" name="Text Box 1034"/>
          <p:cNvSpPr txBox="1">
            <a:spLocks noChangeArrowheads="1"/>
          </p:cNvSpPr>
          <p:nvPr/>
        </p:nvSpPr>
        <p:spPr bwMode="auto">
          <a:xfrm>
            <a:off x="3352800" y="4458831"/>
            <a:ext cx="2133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1550" indent="-457200" algn="l">
              <a:defRPr sz="2400">
                <a:solidFill>
                  <a:schemeClr val="tx1"/>
                </a:solidFill>
                <a:latin typeface="Times New Roman" pitchFamily="18" charset="0"/>
              </a:defRPr>
            </a:lvl2pPr>
            <a:lvl3pPr marL="1543050" indent="-457200" algn="l">
              <a:defRPr sz="2400">
                <a:solidFill>
                  <a:schemeClr val="tx1"/>
                </a:solidFill>
                <a:latin typeface="Times New Roman" pitchFamily="18" charset="0"/>
              </a:defRPr>
            </a:lvl3pPr>
            <a:lvl4pPr marL="2114550" indent="-457200" algn="l">
              <a:defRPr sz="2400">
                <a:solidFill>
                  <a:schemeClr val="tx1"/>
                </a:solidFill>
                <a:latin typeface="Times New Roman" pitchFamily="18" charset="0"/>
              </a:defRPr>
            </a:lvl4pPr>
            <a:lvl5pPr marL="2686050" indent="-457200" algn="l">
              <a:defRPr sz="2400">
                <a:solidFill>
                  <a:schemeClr val="tx1"/>
                </a:solidFill>
                <a:latin typeface="Times New Roman" pitchFamily="18" charset="0"/>
              </a:defRPr>
            </a:lvl5pPr>
            <a:lvl6pPr marL="3143250" indent="-457200" eaLnBrk="0" fontAlgn="base" hangingPunct="0">
              <a:spcBef>
                <a:spcPct val="0"/>
              </a:spcBef>
              <a:spcAft>
                <a:spcPct val="0"/>
              </a:spcAft>
              <a:defRPr sz="2400">
                <a:solidFill>
                  <a:schemeClr val="tx1"/>
                </a:solidFill>
                <a:latin typeface="Times New Roman" pitchFamily="18" charset="0"/>
              </a:defRPr>
            </a:lvl6pPr>
            <a:lvl7pPr marL="3600450" indent="-457200" eaLnBrk="0" fontAlgn="base" hangingPunct="0">
              <a:spcBef>
                <a:spcPct val="0"/>
              </a:spcBef>
              <a:spcAft>
                <a:spcPct val="0"/>
              </a:spcAft>
              <a:defRPr sz="2400">
                <a:solidFill>
                  <a:schemeClr val="tx1"/>
                </a:solidFill>
                <a:latin typeface="Times New Roman" pitchFamily="18" charset="0"/>
              </a:defRPr>
            </a:lvl7pPr>
            <a:lvl8pPr marL="4057650" indent="-457200" eaLnBrk="0" fontAlgn="base" hangingPunct="0">
              <a:spcBef>
                <a:spcPct val="0"/>
              </a:spcBef>
              <a:spcAft>
                <a:spcPct val="0"/>
              </a:spcAft>
              <a:defRPr sz="2400">
                <a:solidFill>
                  <a:schemeClr val="tx1"/>
                </a:solidFill>
                <a:latin typeface="Times New Roman" pitchFamily="18" charset="0"/>
              </a:defRPr>
            </a:lvl8pPr>
            <a:lvl9pPr marL="4514850" indent="-457200" eaLnBrk="0" fontAlgn="base" hangingPunct="0">
              <a:spcBef>
                <a:spcPct val="0"/>
              </a:spcBef>
              <a:spcAft>
                <a:spcPct val="0"/>
              </a:spcAft>
              <a:defRPr sz="2400">
                <a:solidFill>
                  <a:schemeClr val="tx1"/>
                </a:solidFill>
                <a:latin typeface="Times New Roman" pitchFamily="18" charset="0"/>
              </a:defRPr>
            </a:lvl9pPr>
          </a:lstStyle>
          <a:p>
            <a:pPr algn="ctr"/>
            <a:r>
              <a:rPr lang="ar-SA" altLang="en-US" sz="1400" b="1" u="sng" dirty="0">
                <a:latin typeface="Liberation Sans"/>
              </a:rPr>
              <a:t>الأهداف</a:t>
            </a:r>
            <a:endParaRPr lang="en-US" altLang="en-US" sz="1400" dirty="0">
              <a:latin typeface="Liberation Sans"/>
            </a:endParaRPr>
          </a:p>
          <a:p>
            <a:pPr algn="ctr"/>
            <a:r>
              <a:rPr lang="ar-SA" altLang="en-US" sz="1400" dirty="0">
                <a:latin typeface="Liberation Sans"/>
              </a:rPr>
              <a:t>تقديم معلومات:</a:t>
            </a:r>
          </a:p>
          <a:p>
            <a:pPr algn="ctr"/>
            <a:r>
              <a:rPr lang="ar-SA" altLang="en-US" sz="1400" dirty="0">
                <a:latin typeface="Liberation Sans"/>
              </a:rPr>
              <a:t>1/مفيدة في قرارات الاستثمار والاتمان </a:t>
            </a:r>
          </a:p>
          <a:p>
            <a:pPr algn="ctr"/>
            <a:r>
              <a:rPr lang="ar-SA" altLang="en-US" sz="1400" dirty="0">
                <a:latin typeface="Liberation Sans"/>
              </a:rPr>
              <a:t>2/مفيدة في تقدير التدفقات النقدية المستقبلية</a:t>
            </a:r>
          </a:p>
          <a:p>
            <a:pPr algn="ctr"/>
            <a:r>
              <a:rPr lang="ar-SA" altLang="en-US" sz="1400" dirty="0">
                <a:latin typeface="Liberation Sans"/>
              </a:rPr>
              <a:t>3/عن موارد المنشأة والحقوق عليها والتغيرات فيها</a:t>
            </a:r>
            <a:endParaRPr lang="en-US" altLang="en-US" sz="1400" dirty="0">
              <a:latin typeface="Liberation Sans"/>
            </a:endParaRPr>
          </a:p>
        </p:txBody>
      </p:sp>
      <p:sp>
        <p:nvSpPr>
          <p:cNvPr id="211981" name="Text Box 1037"/>
          <p:cNvSpPr txBox="1">
            <a:spLocks noChangeArrowheads="1"/>
          </p:cNvSpPr>
          <p:nvPr/>
        </p:nvSpPr>
        <p:spPr bwMode="auto">
          <a:xfrm>
            <a:off x="4800600" y="2514600"/>
            <a:ext cx="1295400" cy="150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71550" indent="-457200" algn="l">
              <a:defRPr sz="2400">
                <a:solidFill>
                  <a:schemeClr val="tx1"/>
                </a:solidFill>
                <a:latin typeface="Times New Roman" pitchFamily="18" charset="0"/>
              </a:defRPr>
            </a:lvl2pPr>
            <a:lvl3pPr marL="1543050" indent="-457200" algn="l">
              <a:defRPr sz="2400">
                <a:solidFill>
                  <a:schemeClr val="tx1"/>
                </a:solidFill>
                <a:latin typeface="Times New Roman" pitchFamily="18" charset="0"/>
              </a:defRPr>
            </a:lvl3pPr>
            <a:lvl4pPr marL="2114550" indent="-457200" algn="l">
              <a:defRPr sz="2400">
                <a:solidFill>
                  <a:schemeClr val="tx1"/>
                </a:solidFill>
                <a:latin typeface="Times New Roman" pitchFamily="18" charset="0"/>
              </a:defRPr>
            </a:lvl4pPr>
            <a:lvl5pPr marL="2686050" indent="-457200" algn="l">
              <a:defRPr sz="2400">
                <a:solidFill>
                  <a:schemeClr val="tx1"/>
                </a:solidFill>
                <a:latin typeface="Times New Roman" pitchFamily="18" charset="0"/>
              </a:defRPr>
            </a:lvl5pPr>
            <a:lvl6pPr marL="3143250" indent="-457200" eaLnBrk="0" fontAlgn="base" hangingPunct="0">
              <a:spcBef>
                <a:spcPct val="0"/>
              </a:spcBef>
              <a:spcAft>
                <a:spcPct val="0"/>
              </a:spcAft>
              <a:defRPr sz="2400">
                <a:solidFill>
                  <a:schemeClr val="tx1"/>
                </a:solidFill>
                <a:latin typeface="Times New Roman" pitchFamily="18" charset="0"/>
              </a:defRPr>
            </a:lvl6pPr>
            <a:lvl7pPr marL="3600450" indent="-457200" eaLnBrk="0" fontAlgn="base" hangingPunct="0">
              <a:spcBef>
                <a:spcPct val="0"/>
              </a:spcBef>
              <a:spcAft>
                <a:spcPct val="0"/>
              </a:spcAft>
              <a:defRPr sz="2400">
                <a:solidFill>
                  <a:schemeClr val="tx1"/>
                </a:solidFill>
                <a:latin typeface="Times New Roman" pitchFamily="18" charset="0"/>
              </a:defRPr>
            </a:lvl7pPr>
            <a:lvl8pPr marL="4057650" indent="-457200" eaLnBrk="0" fontAlgn="base" hangingPunct="0">
              <a:spcBef>
                <a:spcPct val="0"/>
              </a:spcBef>
              <a:spcAft>
                <a:spcPct val="0"/>
              </a:spcAft>
              <a:defRPr sz="2400">
                <a:solidFill>
                  <a:schemeClr val="tx1"/>
                </a:solidFill>
                <a:latin typeface="Times New Roman" pitchFamily="18" charset="0"/>
              </a:defRPr>
            </a:lvl8pPr>
            <a:lvl9pPr marL="4514850" indent="-457200" eaLnBrk="0" fontAlgn="base" hangingPunct="0">
              <a:spcBef>
                <a:spcPct val="0"/>
              </a:spcBef>
              <a:spcAft>
                <a:spcPct val="0"/>
              </a:spcAft>
              <a:defRPr sz="2400">
                <a:solidFill>
                  <a:schemeClr val="tx1"/>
                </a:solidFill>
                <a:latin typeface="Times New Roman" pitchFamily="18" charset="0"/>
              </a:defRPr>
            </a:lvl9pPr>
          </a:lstStyle>
          <a:p>
            <a:pPr algn="ctr">
              <a:spcAft>
                <a:spcPct val="30000"/>
              </a:spcAft>
            </a:pPr>
            <a:r>
              <a:rPr lang="ar-SA" altLang="en-US" sz="1400" b="1" u="sng" dirty="0">
                <a:latin typeface="Liberation Sans"/>
              </a:rPr>
              <a:t>العناصر</a:t>
            </a:r>
            <a:endParaRPr lang="en-US" altLang="en-US" sz="1400" dirty="0">
              <a:latin typeface="Liberation Sans"/>
            </a:endParaRPr>
          </a:p>
          <a:p>
            <a:pPr>
              <a:lnSpc>
                <a:spcPct val="105000"/>
              </a:lnSpc>
              <a:buFontTx/>
              <a:buAutoNum type="arabicPeriod"/>
            </a:pPr>
            <a:r>
              <a:rPr lang="ar-SA" altLang="en-US" sz="1400" dirty="0">
                <a:latin typeface="Liberation Sans"/>
              </a:rPr>
              <a:t>الأصول</a:t>
            </a:r>
            <a:endParaRPr lang="en-US" altLang="en-US" sz="1400" dirty="0">
              <a:latin typeface="Liberation Sans"/>
            </a:endParaRPr>
          </a:p>
          <a:p>
            <a:pPr>
              <a:lnSpc>
                <a:spcPct val="105000"/>
              </a:lnSpc>
              <a:buFontTx/>
              <a:buAutoNum type="arabicPeriod"/>
            </a:pPr>
            <a:r>
              <a:rPr lang="ar-SA" altLang="en-US" sz="1400" dirty="0">
                <a:latin typeface="Liberation Sans"/>
              </a:rPr>
              <a:t>الالتزامات</a:t>
            </a:r>
            <a:endParaRPr lang="en-US" altLang="en-US" sz="1400" dirty="0">
              <a:latin typeface="Liberation Sans"/>
            </a:endParaRPr>
          </a:p>
          <a:p>
            <a:pPr>
              <a:lnSpc>
                <a:spcPct val="105000"/>
              </a:lnSpc>
              <a:buFontTx/>
              <a:buAutoNum type="arabicPeriod"/>
            </a:pPr>
            <a:r>
              <a:rPr lang="ar-SA" altLang="en-US" sz="1400" dirty="0">
                <a:latin typeface="Liberation Sans"/>
              </a:rPr>
              <a:t>حق الملكية</a:t>
            </a:r>
            <a:endParaRPr lang="en-US" altLang="en-US" sz="1400" dirty="0">
              <a:latin typeface="Liberation Sans"/>
            </a:endParaRPr>
          </a:p>
          <a:p>
            <a:pPr>
              <a:lnSpc>
                <a:spcPct val="105000"/>
              </a:lnSpc>
              <a:buFontTx/>
              <a:buAutoNum type="arabicPeriod"/>
            </a:pPr>
            <a:r>
              <a:rPr lang="ar-SA" altLang="en-US" sz="1400" dirty="0">
                <a:latin typeface="Liberation Sans"/>
              </a:rPr>
              <a:t>الإيرادات</a:t>
            </a:r>
            <a:endParaRPr lang="en-US" altLang="en-US" sz="1400" dirty="0">
              <a:latin typeface="Liberation Sans"/>
            </a:endParaRPr>
          </a:p>
          <a:p>
            <a:pPr>
              <a:lnSpc>
                <a:spcPct val="105000"/>
              </a:lnSpc>
              <a:buFontTx/>
              <a:buAutoNum type="arabicPeriod"/>
            </a:pPr>
            <a:r>
              <a:rPr lang="ar-SA" altLang="en-US" sz="1400" dirty="0">
                <a:latin typeface="Liberation Sans"/>
              </a:rPr>
              <a:t>المصروفات</a:t>
            </a:r>
            <a:endParaRPr lang="en-US" altLang="en-US" sz="1400" dirty="0">
              <a:latin typeface="Liberation Sans"/>
            </a:endParaRPr>
          </a:p>
        </p:txBody>
      </p:sp>
      <p:sp>
        <p:nvSpPr>
          <p:cNvPr id="211982" name="Text Box 1038"/>
          <p:cNvSpPr txBox="1">
            <a:spLocks noChangeArrowheads="1"/>
          </p:cNvSpPr>
          <p:nvPr/>
        </p:nvSpPr>
        <p:spPr bwMode="auto">
          <a:xfrm>
            <a:off x="567267" y="5288220"/>
            <a:ext cx="213360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200" b="1" dirty="0">
                <a:solidFill>
                  <a:srgbClr val="006666"/>
                </a:solidFill>
                <a:latin typeface="Liberation Sans" panose="020B0604020202020204" pitchFamily="34" charset="0"/>
              </a:rPr>
              <a:t>ILLUSTRATION 2.7  </a:t>
            </a:r>
            <a:r>
              <a:rPr lang="en-US" altLang="en-US" sz="1200" dirty="0">
                <a:latin typeface="Liberation Sans"/>
              </a:rPr>
              <a:t>Conceptual </a:t>
            </a:r>
            <a:r>
              <a:rPr lang="en-US" altLang="en-US" sz="1200" dirty="0">
                <a:solidFill>
                  <a:srgbClr val="000000"/>
                </a:solidFill>
                <a:latin typeface="Liberation Sans"/>
              </a:rPr>
              <a:t>Framework for Financial Reporting</a:t>
            </a:r>
          </a:p>
        </p:txBody>
      </p:sp>
      <p:sp>
        <p:nvSpPr>
          <p:cNvPr id="211985" name="Line 1041"/>
          <p:cNvSpPr>
            <a:spLocks noChangeShapeType="1"/>
          </p:cNvSpPr>
          <p:nvPr/>
        </p:nvSpPr>
        <p:spPr bwMode="auto">
          <a:xfrm>
            <a:off x="4419600" y="2209800"/>
            <a:ext cx="0" cy="1981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1988" name="Line 1044"/>
          <p:cNvSpPr>
            <a:spLocks noChangeShapeType="1"/>
          </p:cNvSpPr>
          <p:nvPr/>
        </p:nvSpPr>
        <p:spPr bwMode="auto">
          <a:xfrm flipH="1">
            <a:off x="6400799" y="2209800"/>
            <a:ext cx="914399" cy="1981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1989" name="Line 1045"/>
          <p:cNvSpPr>
            <a:spLocks noChangeShapeType="1"/>
          </p:cNvSpPr>
          <p:nvPr/>
        </p:nvSpPr>
        <p:spPr bwMode="auto">
          <a:xfrm>
            <a:off x="1524000" y="2209800"/>
            <a:ext cx="57912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1991" name="Text Box 1047"/>
          <p:cNvSpPr txBox="1">
            <a:spLocks noChangeArrowheads="1"/>
          </p:cNvSpPr>
          <p:nvPr/>
        </p:nvSpPr>
        <p:spPr bwMode="auto">
          <a:xfrm>
            <a:off x="6019800" y="5112603"/>
            <a:ext cx="2590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altLang="en-US" sz="1600" b="1" dirty="0">
                <a:latin typeface="Liberation Sans"/>
              </a:rPr>
              <a:t>المستوى الاول</a:t>
            </a:r>
            <a:endParaRPr lang="en-US" altLang="en-US" sz="1600" b="1" dirty="0">
              <a:latin typeface="Liberation Sans"/>
            </a:endParaRPr>
          </a:p>
        </p:txBody>
      </p:sp>
      <p:sp>
        <p:nvSpPr>
          <p:cNvPr id="211992" name="Text Box 1048"/>
          <p:cNvSpPr txBox="1">
            <a:spLocks noChangeArrowheads="1"/>
          </p:cNvSpPr>
          <p:nvPr/>
        </p:nvSpPr>
        <p:spPr bwMode="auto">
          <a:xfrm>
            <a:off x="7010400" y="2895600"/>
            <a:ext cx="1905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1600" b="1" dirty="0">
                <a:latin typeface="Liberation Sans"/>
              </a:rPr>
              <a:t>المستوى الثاني</a:t>
            </a:r>
            <a:endParaRPr lang="en-US" altLang="en-US" sz="1600" b="1" dirty="0">
              <a:latin typeface="Liberation Sans"/>
            </a:endParaRPr>
          </a:p>
        </p:txBody>
      </p:sp>
      <p:sp>
        <p:nvSpPr>
          <p:cNvPr id="211993" name="Text Box 1049"/>
          <p:cNvSpPr txBox="1">
            <a:spLocks noChangeArrowheads="1"/>
          </p:cNvSpPr>
          <p:nvPr/>
        </p:nvSpPr>
        <p:spPr bwMode="auto">
          <a:xfrm>
            <a:off x="7086600" y="914400"/>
            <a:ext cx="1752600" cy="338554"/>
          </a:xfrm>
          <a:prstGeom prst="rect">
            <a:avLst/>
          </a:prstGeom>
          <a:solidFill>
            <a:schemeClr val="bg1"/>
          </a:solidFill>
          <a:ln>
            <a:solidFill>
              <a:schemeClr val="tx1"/>
            </a:solidFill>
          </a:ln>
          <a:effectLst/>
        </p:spPr>
        <p:txBody>
          <a:bodyPr wrap="square">
            <a:spAutoFit/>
          </a:bodyPr>
          <a:lstStyle/>
          <a:p>
            <a:pPr>
              <a:spcBef>
                <a:spcPct val="50000"/>
              </a:spcBef>
            </a:pPr>
            <a:r>
              <a:rPr lang="ar-SA" altLang="en-US" sz="1600" b="1" dirty="0">
                <a:latin typeface="Liberation Sans"/>
              </a:rPr>
              <a:t>المستوى الثالث</a:t>
            </a:r>
            <a:endParaRPr lang="en-US" altLang="en-US" sz="1600" b="1" dirty="0">
              <a:latin typeface="Liberation Sans"/>
            </a:endParaRPr>
          </a:p>
        </p:txBody>
      </p:sp>
      <p:sp>
        <p:nvSpPr>
          <p:cNvPr id="211996" name="Text Box 1052"/>
          <p:cNvSpPr txBox="1">
            <a:spLocks noChangeArrowheads="1"/>
          </p:cNvSpPr>
          <p:nvPr/>
        </p:nvSpPr>
        <p:spPr bwMode="auto">
          <a:xfrm>
            <a:off x="2286000" y="2286000"/>
            <a:ext cx="1905000" cy="91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342900" indent="-2286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gn="ctr">
              <a:spcBef>
                <a:spcPct val="40000"/>
              </a:spcBef>
            </a:pPr>
            <a:r>
              <a:rPr lang="ar-SA" altLang="en-US" sz="1400" b="1" u="sng" dirty="0">
                <a:latin typeface="Liberation Sans"/>
              </a:rPr>
              <a:t>الخصائص النوعية</a:t>
            </a:r>
            <a:endParaRPr lang="en-US" altLang="en-US" sz="1400" dirty="0">
              <a:latin typeface="Liberation Sans"/>
            </a:endParaRPr>
          </a:p>
          <a:p>
            <a:pPr lvl="1">
              <a:spcBef>
                <a:spcPct val="40000"/>
              </a:spcBef>
              <a:buFontTx/>
              <a:buAutoNum type="arabicPeriod"/>
            </a:pPr>
            <a:r>
              <a:rPr lang="ar-SA" altLang="en-US" sz="1400" dirty="0">
                <a:latin typeface="Liberation Sans"/>
              </a:rPr>
              <a:t>الخصائص الاساسية</a:t>
            </a:r>
            <a:endParaRPr lang="en-US" altLang="en-US" sz="1400" dirty="0">
              <a:latin typeface="Liberation Sans"/>
            </a:endParaRPr>
          </a:p>
          <a:p>
            <a:pPr lvl="1">
              <a:spcBef>
                <a:spcPct val="40000"/>
              </a:spcBef>
              <a:buFontTx/>
              <a:buAutoNum type="arabicPeriod"/>
            </a:pPr>
            <a:r>
              <a:rPr lang="ar-SA" altLang="en-US" sz="1400" dirty="0">
                <a:latin typeface="Liberation Sans"/>
              </a:rPr>
              <a:t>خصائص تحسينية</a:t>
            </a:r>
            <a:endParaRPr lang="en-US" altLang="en-US" sz="1400" dirty="0">
              <a:latin typeface="Liberation Sans"/>
            </a:endParaRPr>
          </a:p>
        </p:txBody>
      </p:sp>
      <p:sp>
        <p:nvSpPr>
          <p:cNvPr id="8" name="Rectangle 7"/>
          <p:cNvSpPr/>
          <p:nvPr/>
        </p:nvSpPr>
        <p:spPr bwMode="auto">
          <a:xfrm>
            <a:off x="7934680" y="897256"/>
            <a:ext cx="952500" cy="45719"/>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9" name="Rectangle 8"/>
          <p:cNvSpPr/>
          <p:nvPr/>
        </p:nvSpPr>
        <p:spPr bwMode="auto">
          <a:xfrm>
            <a:off x="8763000" y="897256"/>
            <a:ext cx="152400" cy="1007744"/>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dirty="0"/>
          </a:p>
        </p:txBody>
      </p:sp>
      <p:sp>
        <p:nvSpPr>
          <p:cNvPr id="32" name="Rectangle 31"/>
          <p:cNvSpPr/>
          <p:nvPr/>
        </p:nvSpPr>
        <p:spPr bwMode="auto">
          <a:xfrm flipV="1">
            <a:off x="7548656" y="1700784"/>
            <a:ext cx="1333500" cy="20421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6" name="Rectangle 5"/>
          <p:cNvSpPr/>
          <p:nvPr/>
        </p:nvSpPr>
        <p:spPr bwMode="auto">
          <a:xfrm>
            <a:off x="1981200" y="4201682"/>
            <a:ext cx="4800600" cy="80124"/>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33" name="Line 1045"/>
          <p:cNvSpPr>
            <a:spLocks noChangeShapeType="1"/>
          </p:cNvSpPr>
          <p:nvPr/>
        </p:nvSpPr>
        <p:spPr bwMode="auto">
          <a:xfrm flipV="1">
            <a:off x="2472264" y="4191000"/>
            <a:ext cx="3928533" cy="1128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 name="Line 1045"/>
          <p:cNvSpPr>
            <a:spLocks noChangeShapeType="1"/>
          </p:cNvSpPr>
          <p:nvPr/>
        </p:nvSpPr>
        <p:spPr bwMode="auto">
          <a:xfrm flipV="1">
            <a:off x="2514598" y="4281316"/>
            <a:ext cx="3879270" cy="331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p:wipe dir="r"/>
  </p:transition>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ch02 (1)</Template>
  <TotalTime>4415</TotalTime>
  <Pages>43</Pages>
  <Words>4656</Words>
  <Application>Microsoft Office PowerPoint</Application>
  <PresentationFormat>On-screen Show (4:3)</PresentationFormat>
  <Paragraphs>483</Paragraphs>
  <Slides>59</Slides>
  <Notes>52</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movnglnc</vt:lpstr>
      <vt:lpstr>PowerPoint Presentation</vt:lpstr>
      <vt:lpstr>LEARNING OBJECTIVES</vt:lpstr>
      <vt:lpstr>PowerPoint Presentation</vt:lpstr>
      <vt:lpstr>Conceptual Framework</vt:lpstr>
      <vt:lpstr>PowerPoint Presentation</vt:lpstr>
      <vt:lpstr>Conceptual Framework</vt:lpstr>
      <vt:lpstr>PowerPoint Presentation</vt:lpstr>
      <vt:lpstr>PowerPoint Presentation</vt:lpstr>
      <vt:lpstr>PowerPoint Presentation</vt:lpstr>
      <vt:lpstr>Basic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مبدء قياس او تقييم بنود القوائم المالية Measurement Principles</vt:lpstr>
      <vt:lpstr>PowerPoint Presentation</vt:lpstr>
      <vt:lpstr>PowerPoint Presentation</vt:lpstr>
      <vt:lpstr>PowerPoint Presentation</vt:lpstr>
      <vt:lpstr>PowerPoint Presentation</vt:lpstr>
      <vt:lpstr>PowerPoint Presentation</vt:lpstr>
      <vt:lpstr>Basic Principles of Accounting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ABDULLAH SALEH ALHUMAIDAN</dc:creator>
  <cp:lastModifiedBy>ADMIN</cp:lastModifiedBy>
  <cp:revision>73</cp:revision>
  <cp:lastPrinted>1999-09-16T17:08:20Z</cp:lastPrinted>
  <dcterms:created xsi:type="dcterms:W3CDTF">2019-02-04T22:07:35Z</dcterms:created>
  <dcterms:modified xsi:type="dcterms:W3CDTF">2019-10-05T20:22:45Z</dcterms:modified>
</cp:coreProperties>
</file>