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960" y="2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8C9AF-5CF4-4386-A005-26980501039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7C9F073-3690-4445-816C-E57E52020D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8C4157F-921C-4AF8-AE95-D7E50A2553A2}"/>
              </a:ext>
            </a:extLst>
          </p:cNvPr>
          <p:cNvSpPr>
            <a:spLocks noGrp="1"/>
          </p:cNvSpPr>
          <p:nvPr>
            <p:ph type="dt" sz="half" idx="10"/>
          </p:nvPr>
        </p:nvSpPr>
        <p:spPr/>
        <p:txBody>
          <a:bodyPr/>
          <a:lstStyle/>
          <a:p>
            <a:fld id="{7B4B32F8-5186-43ED-9276-19F2428ED024}" type="datetimeFigureOut">
              <a:rPr lang="en-US" smtClean="0"/>
              <a:t>12/28/2022</a:t>
            </a:fld>
            <a:endParaRPr lang="en-US"/>
          </a:p>
        </p:txBody>
      </p:sp>
      <p:sp>
        <p:nvSpPr>
          <p:cNvPr id="5" name="Footer Placeholder 4">
            <a:extLst>
              <a:ext uri="{FF2B5EF4-FFF2-40B4-BE49-F238E27FC236}">
                <a16:creationId xmlns:a16="http://schemas.microsoft.com/office/drawing/2014/main" id="{0C490BF1-E0C1-4576-ACFC-E22B5F0F93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4B8149-08BF-4CA0-BC3C-A217146274C8}"/>
              </a:ext>
            </a:extLst>
          </p:cNvPr>
          <p:cNvSpPr>
            <a:spLocks noGrp="1"/>
          </p:cNvSpPr>
          <p:nvPr>
            <p:ph type="sldNum" sz="quarter" idx="12"/>
          </p:nvPr>
        </p:nvSpPr>
        <p:spPr/>
        <p:txBody>
          <a:bodyPr/>
          <a:lstStyle/>
          <a:p>
            <a:fld id="{749D9CBB-690A-4160-B0DF-AE976784C5E5}" type="slidenum">
              <a:rPr lang="en-US" smtClean="0"/>
              <a:t>‹#›</a:t>
            </a:fld>
            <a:endParaRPr lang="en-US"/>
          </a:p>
        </p:txBody>
      </p:sp>
    </p:spTree>
    <p:extLst>
      <p:ext uri="{BB962C8B-B14F-4D97-AF65-F5344CB8AC3E}">
        <p14:creationId xmlns:p14="http://schemas.microsoft.com/office/powerpoint/2010/main" val="2693904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D75AF-E043-4F3D-A704-8DB188ED0D8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F7DC441-64A2-4CAF-8ED2-674CD9F8563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793858-12C1-41E7-9C13-FCBAA03441C8}"/>
              </a:ext>
            </a:extLst>
          </p:cNvPr>
          <p:cNvSpPr>
            <a:spLocks noGrp="1"/>
          </p:cNvSpPr>
          <p:nvPr>
            <p:ph type="dt" sz="half" idx="10"/>
          </p:nvPr>
        </p:nvSpPr>
        <p:spPr/>
        <p:txBody>
          <a:bodyPr/>
          <a:lstStyle/>
          <a:p>
            <a:fld id="{7B4B32F8-5186-43ED-9276-19F2428ED024}" type="datetimeFigureOut">
              <a:rPr lang="en-US" smtClean="0"/>
              <a:t>12/28/2022</a:t>
            </a:fld>
            <a:endParaRPr lang="en-US"/>
          </a:p>
        </p:txBody>
      </p:sp>
      <p:sp>
        <p:nvSpPr>
          <p:cNvPr id="5" name="Footer Placeholder 4">
            <a:extLst>
              <a:ext uri="{FF2B5EF4-FFF2-40B4-BE49-F238E27FC236}">
                <a16:creationId xmlns:a16="http://schemas.microsoft.com/office/drawing/2014/main" id="{3A497388-D4AC-4078-B007-2F6580E0D5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75A03E-33BA-4F99-9019-9403DF143D42}"/>
              </a:ext>
            </a:extLst>
          </p:cNvPr>
          <p:cNvSpPr>
            <a:spLocks noGrp="1"/>
          </p:cNvSpPr>
          <p:nvPr>
            <p:ph type="sldNum" sz="quarter" idx="12"/>
          </p:nvPr>
        </p:nvSpPr>
        <p:spPr/>
        <p:txBody>
          <a:bodyPr/>
          <a:lstStyle/>
          <a:p>
            <a:fld id="{749D9CBB-690A-4160-B0DF-AE976784C5E5}" type="slidenum">
              <a:rPr lang="en-US" smtClean="0"/>
              <a:t>‹#›</a:t>
            </a:fld>
            <a:endParaRPr lang="en-US"/>
          </a:p>
        </p:txBody>
      </p:sp>
    </p:spTree>
    <p:extLst>
      <p:ext uri="{BB962C8B-B14F-4D97-AF65-F5344CB8AC3E}">
        <p14:creationId xmlns:p14="http://schemas.microsoft.com/office/powerpoint/2010/main" val="3612120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03DC0C-3420-4223-8A29-55BEE648217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0DCB6C7-0E89-4978-9C76-9CD32281FAF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C2EAE2-85E5-4E48-9FCE-A14B79398A39}"/>
              </a:ext>
            </a:extLst>
          </p:cNvPr>
          <p:cNvSpPr>
            <a:spLocks noGrp="1"/>
          </p:cNvSpPr>
          <p:nvPr>
            <p:ph type="dt" sz="half" idx="10"/>
          </p:nvPr>
        </p:nvSpPr>
        <p:spPr/>
        <p:txBody>
          <a:bodyPr/>
          <a:lstStyle/>
          <a:p>
            <a:fld id="{7B4B32F8-5186-43ED-9276-19F2428ED024}" type="datetimeFigureOut">
              <a:rPr lang="en-US" smtClean="0"/>
              <a:t>12/28/2022</a:t>
            </a:fld>
            <a:endParaRPr lang="en-US"/>
          </a:p>
        </p:txBody>
      </p:sp>
      <p:sp>
        <p:nvSpPr>
          <p:cNvPr id="5" name="Footer Placeholder 4">
            <a:extLst>
              <a:ext uri="{FF2B5EF4-FFF2-40B4-BE49-F238E27FC236}">
                <a16:creationId xmlns:a16="http://schemas.microsoft.com/office/drawing/2014/main" id="{5CB3C837-B3D1-4ABF-9B47-C7420D121B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7BF230-6C09-4612-BB65-67D1E6CCAD5C}"/>
              </a:ext>
            </a:extLst>
          </p:cNvPr>
          <p:cNvSpPr>
            <a:spLocks noGrp="1"/>
          </p:cNvSpPr>
          <p:nvPr>
            <p:ph type="sldNum" sz="quarter" idx="12"/>
          </p:nvPr>
        </p:nvSpPr>
        <p:spPr/>
        <p:txBody>
          <a:bodyPr/>
          <a:lstStyle/>
          <a:p>
            <a:fld id="{749D9CBB-690A-4160-B0DF-AE976784C5E5}" type="slidenum">
              <a:rPr lang="en-US" smtClean="0"/>
              <a:t>‹#›</a:t>
            </a:fld>
            <a:endParaRPr lang="en-US"/>
          </a:p>
        </p:txBody>
      </p:sp>
    </p:spTree>
    <p:extLst>
      <p:ext uri="{BB962C8B-B14F-4D97-AF65-F5344CB8AC3E}">
        <p14:creationId xmlns:p14="http://schemas.microsoft.com/office/powerpoint/2010/main" val="2148483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E3758-6253-4F29-9D58-0C1ECA957A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A54918-EE29-4F24-BB76-3F21C635D1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D15D17-C524-423B-8942-04E536E20783}"/>
              </a:ext>
            </a:extLst>
          </p:cNvPr>
          <p:cNvSpPr>
            <a:spLocks noGrp="1"/>
          </p:cNvSpPr>
          <p:nvPr>
            <p:ph type="dt" sz="half" idx="10"/>
          </p:nvPr>
        </p:nvSpPr>
        <p:spPr/>
        <p:txBody>
          <a:bodyPr/>
          <a:lstStyle/>
          <a:p>
            <a:fld id="{7B4B32F8-5186-43ED-9276-19F2428ED024}" type="datetimeFigureOut">
              <a:rPr lang="en-US" smtClean="0"/>
              <a:t>12/28/2022</a:t>
            </a:fld>
            <a:endParaRPr lang="en-US"/>
          </a:p>
        </p:txBody>
      </p:sp>
      <p:sp>
        <p:nvSpPr>
          <p:cNvPr id="5" name="Footer Placeholder 4">
            <a:extLst>
              <a:ext uri="{FF2B5EF4-FFF2-40B4-BE49-F238E27FC236}">
                <a16:creationId xmlns:a16="http://schemas.microsoft.com/office/drawing/2014/main" id="{8BCB3A69-7CA4-4FB8-9BE9-56EFB7184C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6C8EF9-0A8A-43BF-8C3C-DBA5182C9142}"/>
              </a:ext>
            </a:extLst>
          </p:cNvPr>
          <p:cNvSpPr>
            <a:spLocks noGrp="1"/>
          </p:cNvSpPr>
          <p:nvPr>
            <p:ph type="sldNum" sz="quarter" idx="12"/>
          </p:nvPr>
        </p:nvSpPr>
        <p:spPr/>
        <p:txBody>
          <a:bodyPr/>
          <a:lstStyle/>
          <a:p>
            <a:fld id="{749D9CBB-690A-4160-B0DF-AE976784C5E5}" type="slidenum">
              <a:rPr lang="en-US" smtClean="0"/>
              <a:t>‹#›</a:t>
            </a:fld>
            <a:endParaRPr lang="en-US"/>
          </a:p>
        </p:txBody>
      </p:sp>
    </p:spTree>
    <p:extLst>
      <p:ext uri="{BB962C8B-B14F-4D97-AF65-F5344CB8AC3E}">
        <p14:creationId xmlns:p14="http://schemas.microsoft.com/office/powerpoint/2010/main" val="3105508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55DAE-C369-48CE-A1DF-9AA3C907B16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8E4EDF-D8D9-4E98-8C1D-2CFCA5CA26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B530288-0034-4CC4-91A4-447E12055CC3}"/>
              </a:ext>
            </a:extLst>
          </p:cNvPr>
          <p:cNvSpPr>
            <a:spLocks noGrp="1"/>
          </p:cNvSpPr>
          <p:nvPr>
            <p:ph type="dt" sz="half" idx="10"/>
          </p:nvPr>
        </p:nvSpPr>
        <p:spPr/>
        <p:txBody>
          <a:bodyPr/>
          <a:lstStyle/>
          <a:p>
            <a:fld id="{7B4B32F8-5186-43ED-9276-19F2428ED024}" type="datetimeFigureOut">
              <a:rPr lang="en-US" smtClean="0"/>
              <a:t>12/28/2022</a:t>
            </a:fld>
            <a:endParaRPr lang="en-US"/>
          </a:p>
        </p:txBody>
      </p:sp>
      <p:sp>
        <p:nvSpPr>
          <p:cNvPr id="5" name="Footer Placeholder 4">
            <a:extLst>
              <a:ext uri="{FF2B5EF4-FFF2-40B4-BE49-F238E27FC236}">
                <a16:creationId xmlns:a16="http://schemas.microsoft.com/office/drawing/2014/main" id="{C6B5C9F6-6F56-4617-B0F6-A5F928E8B9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37153F-BD3A-40B4-8FD0-697844702D5E}"/>
              </a:ext>
            </a:extLst>
          </p:cNvPr>
          <p:cNvSpPr>
            <a:spLocks noGrp="1"/>
          </p:cNvSpPr>
          <p:nvPr>
            <p:ph type="sldNum" sz="quarter" idx="12"/>
          </p:nvPr>
        </p:nvSpPr>
        <p:spPr/>
        <p:txBody>
          <a:bodyPr/>
          <a:lstStyle/>
          <a:p>
            <a:fld id="{749D9CBB-690A-4160-B0DF-AE976784C5E5}" type="slidenum">
              <a:rPr lang="en-US" smtClean="0"/>
              <a:t>‹#›</a:t>
            </a:fld>
            <a:endParaRPr lang="en-US"/>
          </a:p>
        </p:txBody>
      </p:sp>
    </p:spTree>
    <p:extLst>
      <p:ext uri="{BB962C8B-B14F-4D97-AF65-F5344CB8AC3E}">
        <p14:creationId xmlns:p14="http://schemas.microsoft.com/office/powerpoint/2010/main" val="2051161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E61A1-FE6E-426D-9D20-0F572263F3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B328AB-BA64-4E8C-BD74-D145FC8E16B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2F97C0F-F615-4F0B-B39E-1BF39314F2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436E9FC-8995-4447-9A9C-D835E5D9F0F4}"/>
              </a:ext>
            </a:extLst>
          </p:cNvPr>
          <p:cNvSpPr>
            <a:spLocks noGrp="1"/>
          </p:cNvSpPr>
          <p:nvPr>
            <p:ph type="dt" sz="half" idx="10"/>
          </p:nvPr>
        </p:nvSpPr>
        <p:spPr/>
        <p:txBody>
          <a:bodyPr/>
          <a:lstStyle/>
          <a:p>
            <a:fld id="{7B4B32F8-5186-43ED-9276-19F2428ED024}" type="datetimeFigureOut">
              <a:rPr lang="en-US" smtClean="0"/>
              <a:t>12/28/2022</a:t>
            </a:fld>
            <a:endParaRPr lang="en-US"/>
          </a:p>
        </p:txBody>
      </p:sp>
      <p:sp>
        <p:nvSpPr>
          <p:cNvPr id="6" name="Footer Placeholder 5">
            <a:extLst>
              <a:ext uri="{FF2B5EF4-FFF2-40B4-BE49-F238E27FC236}">
                <a16:creationId xmlns:a16="http://schemas.microsoft.com/office/drawing/2014/main" id="{4BC5E0BE-4814-4ACA-8D48-A2F981D16E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F58366-03B6-4286-9FDD-48B270BB505C}"/>
              </a:ext>
            </a:extLst>
          </p:cNvPr>
          <p:cNvSpPr>
            <a:spLocks noGrp="1"/>
          </p:cNvSpPr>
          <p:nvPr>
            <p:ph type="sldNum" sz="quarter" idx="12"/>
          </p:nvPr>
        </p:nvSpPr>
        <p:spPr/>
        <p:txBody>
          <a:bodyPr/>
          <a:lstStyle/>
          <a:p>
            <a:fld id="{749D9CBB-690A-4160-B0DF-AE976784C5E5}" type="slidenum">
              <a:rPr lang="en-US" smtClean="0"/>
              <a:t>‹#›</a:t>
            </a:fld>
            <a:endParaRPr lang="en-US"/>
          </a:p>
        </p:txBody>
      </p:sp>
    </p:spTree>
    <p:extLst>
      <p:ext uri="{BB962C8B-B14F-4D97-AF65-F5344CB8AC3E}">
        <p14:creationId xmlns:p14="http://schemas.microsoft.com/office/powerpoint/2010/main" val="2990437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D2509-3B44-4D8C-B432-2ADA2127430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57EFA17-CD88-4DB4-999E-7FE495A881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18EBE7-AECD-4B20-BDFC-6569B137619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A20D65-3B47-4AF9-A654-772ED763AE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1AAE3D9-486D-4335-B5E1-C5385DA313B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D3F645-AA3B-48FF-80FA-319647D773BA}"/>
              </a:ext>
            </a:extLst>
          </p:cNvPr>
          <p:cNvSpPr>
            <a:spLocks noGrp="1"/>
          </p:cNvSpPr>
          <p:nvPr>
            <p:ph type="dt" sz="half" idx="10"/>
          </p:nvPr>
        </p:nvSpPr>
        <p:spPr/>
        <p:txBody>
          <a:bodyPr/>
          <a:lstStyle/>
          <a:p>
            <a:fld id="{7B4B32F8-5186-43ED-9276-19F2428ED024}" type="datetimeFigureOut">
              <a:rPr lang="en-US" smtClean="0"/>
              <a:t>12/28/2022</a:t>
            </a:fld>
            <a:endParaRPr lang="en-US"/>
          </a:p>
        </p:txBody>
      </p:sp>
      <p:sp>
        <p:nvSpPr>
          <p:cNvPr id="8" name="Footer Placeholder 7">
            <a:extLst>
              <a:ext uri="{FF2B5EF4-FFF2-40B4-BE49-F238E27FC236}">
                <a16:creationId xmlns:a16="http://schemas.microsoft.com/office/drawing/2014/main" id="{84A3C9BE-D3FB-47F6-8ABA-64A624FE41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9DDC4F8-05A9-4BE9-896D-4C039B3C584E}"/>
              </a:ext>
            </a:extLst>
          </p:cNvPr>
          <p:cNvSpPr>
            <a:spLocks noGrp="1"/>
          </p:cNvSpPr>
          <p:nvPr>
            <p:ph type="sldNum" sz="quarter" idx="12"/>
          </p:nvPr>
        </p:nvSpPr>
        <p:spPr/>
        <p:txBody>
          <a:bodyPr/>
          <a:lstStyle/>
          <a:p>
            <a:fld id="{749D9CBB-690A-4160-B0DF-AE976784C5E5}" type="slidenum">
              <a:rPr lang="en-US" smtClean="0"/>
              <a:t>‹#›</a:t>
            </a:fld>
            <a:endParaRPr lang="en-US"/>
          </a:p>
        </p:txBody>
      </p:sp>
    </p:spTree>
    <p:extLst>
      <p:ext uri="{BB962C8B-B14F-4D97-AF65-F5344CB8AC3E}">
        <p14:creationId xmlns:p14="http://schemas.microsoft.com/office/powerpoint/2010/main" val="4063374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76079-8C98-4F49-BB72-F7AC1FB5BB7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FDB6700-A602-45F2-AF52-5B7D626A4599}"/>
              </a:ext>
            </a:extLst>
          </p:cNvPr>
          <p:cNvSpPr>
            <a:spLocks noGrp="1"/>
          </p:cNvSpPr>
          <p:nvPr>
            <p:ph type="dt" sz="half" idx="10"/>
          </p:nvPr>
        </p:nvSpPr>
        <p:spPr/>
        <p:txBody>
          <a:bodyPr/>
          <a:lstStyle/>
          <a:p>
            <a:fld id="{7B4B32F8-5186-43ED-9276-19F2428ED024}" type="datetimeFigureOut">
              <a:rPr lang="en-US" smtClean="0"/>
              <a:t>12/28/2022</a:t>
            </a:fld>
            <a:endParaRPr lang="en-US"/>
          </a:p>
        </p:txBody>
      </p:sp>
      <p:sp>
        <p:nvSpPr>
          <p:cNvPr id="4" name="Footer Placeholder 3">
            <a:extLst>
              <a:ext uri="{FF2B5EF4-FFF2-40B4-BE49-F238E27FC236}">
                <a16:creationId xmlns:a16="http://schemas.microsoft.com/office/drawing/2014/main" id="{3FF79B21-D34A-48D8-8AF2-572B07AB11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0E56268-4B2B-464D-BA24-16DB3E8BB863}"/>
              </a:ext>
            </a:extLst>
          </p:cNvPr>
          <p:cNvSpPr>
            <a:spLocks noGrp="1"/>
          </p:cNvSpPr>
          <p:nvPr>
            <p:ph type="sldNum" sz="quarter" idx="12"/>
          </p:nvPr>
        </p:nvSpPr>
        <p:spPr/>
        <p:txBody>
          <a:bodyPr/>
          <a:lstStyle/>
          <a:p>
            <a:fld id="{749D9CBB-690A-4160-B0DF-AE976784C5E5}" type="slidenum">
              <a:rPr lang="en-US" smtClean="0"/>
              <a:t>‹#›</a:t>
            </a:fld>
            <a:endParaRPr lang="en-US"/>
          </a:p>
        </p:txBody>
      </p:sp>
    </p:spTree>
    <p:extLst>
      <p:ext uri="{BB962C8B-B14F-4D97-AF65-F5344CB8AC3E}">
        <p14:creationId xmlns:p14="http://schemas.microsoft.com/office/powerpoint/2010/main" val="2110442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13A5A2-498D-4270-8C3D-BA7AFD2A0B3C}"/>
              </a:ext>
            </a:extLst>
          </p:cNvPr>
          <p:cNvSpPr>
            <a:spLocks noGrp="1"/>
          </p:cNvSpPr>
          <p:nvPr>
            <p:ph type="dt" sz="half" idx="10"/>
          </p:nvPr>
        </p:nvSpPr>
        <p:spPr/>
        <p:txBody>
          <a:bodyPr/>
          <a:lstStyle/>
          <a:p>
            <a:fld id="{7B4B32F8-5186-43ED-9276-19F2428ED024}" type="datetimeFigureOut">
              <a:rPr lang="en-US" smtClean="0"/>
              <a:t>12/28/2022</a:t>
            </a:fld>
            <a:endParaRPr lang="en-US"/>
          </a:p>
        </p:txBody>
      </p:sp>
      <p:sp>
        <p:nvSpPr>
          <p:cNvPr id="3" name="Footer Placeholder 2">
            <a:extLst>
              <a:ext uri="{FF2B5EF4-FFF2-40B4-BE49-F238E27FC236}">
                <a16:creationId xmlns:a16="http://schemas.microsoft.com/office/drawing/2014/main" id="{76D432A2-B4E2-4D1B-94E1-315C2BAB40D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D852498-B8DB-458F-A827-601F27036397}"/>
              </a:ext>
            </a:extLst>
          </p:cNvPr>
          <p:cNvSpPr>
            <a:spLocks noGrp="1"/>
          </p:cNvSpPr>
          <p:nvPr>
            <p:ph type="sldNum" sz="quarter" idx="12"/>
          </p:nvPr>
        </p:nvSpPr>
        <p:spPr/>
        <p:txBody>
          <a:bodyPr/>
          <a:lstStyle/>
          <a:p>
            <a:fld id="{749D9CBB-690A-4160-B0DF-AE976784C5E5}" type="slidenum">
              <a:rPr lang="en-US" smtClean="0"/>
              <a:t>‹#›</a:t>
            </a:fld>
            <a:endParaRPr lang="en-US"/>
          </a:p>
        </p:txBody>
      </p:sp>
    </p:spTree>
    <p:extLst>
      <p:ext uri="{BB962C8B-B14F-4D97-AF65-F5344CB8AC3E}">
        <p14:creationId xmlns:p14="http://schemas.microsoft.com/office/powerpoint/2010/main" val="1121902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8471D-67E6-42A8-A3AD-8D741B47E7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594CAE7-1ECD-4785-88EE-FFA479F159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93A301-8705-4778-A184-14B0A5C1FA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511443-1AB5-4AED-A0FF-F006703B9C31}"/>
              </a:ext>
            </a:extLst>
          </p:cNvPr>
          <p:cNvSpPr>
            <a:spLocks noGrp="1"/>
          </p:cNvSpPr>
          <p:nvPr>
            <p:ph type="dt" sz="half" idx="10"/>
          </p:nvPr>
        </p:nvSpPr>
        <p:spPr/>
        <p:txBody>
          <a:bodyPr/>
          <a:lstStyle/>
          <a:p>
            <a:fld id="{7B4B32F8-5186-43ED-9276-19F2428ED024}" type="datetimeFigureOut">
              <a:rPr lang="en-US" smtClean="0"/>
              <a:t>12/28/2022</a:t>
            </a:fld>
            <a:endParaRPr lang="en-US"/>
          </a:p>
        </p:txBody>
      </p:sp>
      <p:sp>
        <p:nvSpPr>
          <p:cNvPr id="6" name="Footer Placeholder 5">
            <a:extLst>
              <a:ext uri="{FF2B5EF4-FFF2-40B4-BE49-F238E27FC236}">
                <a16:creationId xmlns:a16="http://schemas.microsoft.com/office/drawing/2014/main" id="{47A53604-220B-4626-A67C-4A457DDB8F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422120-7450-4028-8388-15B744A412EB}"/>
              </a:ext>
            </a:extLst>
          </p:cNvPr>
          <p:cNvSpPr>
            <a:spLocks noGrp="1"/>
          </p:cNvSpPr>
          <p:nvPr>
            <p:ph type="sldNum" sz="quarter" idx="12"/>
          </p:nvPr>
        </p:nvSpPr>
        <p:spPr/>
        <p:txBody>
          <a:bodyPr/>
          <a:lstStyle/>
          <a:p>
            <a:fld id="{749D9CBB-690A-4160-B0DF-AE976784C5E5}" type="slidenum">
              <a:rPr lang="en-US" smtClean="0"/>
              <a:t>‹#›</a:t>
            </a:fld>
            <a:endParaRPr lang="en-US"/>
          </a:p>
        </p:txBody>
      </p:sp>
    </p:spTree>
    <p:extLst>
      <p:ext uri="{BB962C8B-B14F-4D97-AF65-F5344CB8AC3E}">
        <p14:creationId xmlns:p14="http://schemas.microsoft.com/office/powerpoint/2010/main" val="1741885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E7850-6BEB-4675-B261-3B7F5FB65F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3FAE41A-DF44-4AC1-9927-F8405E3020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5A14DF4-25C7-4158-A3DE-7F8780160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582847-74BF-4834-A232-F1588630255B}"/>
              </a:ext>
            </a:extLst>
          </p:cNvPr>
          <p:cNvSpPr>
            <a:spLocks noGrp="1"/>
          </p:cNvSpPr>
          <p:nvPr>
            <p:ph type="dt" sz="half" idx="10"/>
          </p:nvPr>
        </p:nvSpPr>
        <p:spPr/>
        <p:txBody>
          <a:bodyPr/>
          <a:lstStyle/>
          <a:p>
            <a:fld id="{7B4B32F8-5186-43ED-9276-19F2428ED024}" type="datetimeFigureOut">
              <a:rPr lang="en-US" smtClean="0"/>
              <a:t>12/28/2022</a:t>
            </a:fld>
            <a:endParaRPr lang="en-US"/>
          </a:p>
        </p:txBody>
      </p:sp>
      <p:sp>
        <p:nvSpPr>
          <p:cNvPr id="6" name="Footer Placeholder 5">
            <a:extLst>
              <a:ext uri="{FF2B5EF4-FFF2-40B4-BE49-F238E27FC236}">
                <a16:creationId xmlns:a16="http://schemas.microsoft.com/office/drawing/2014/main" id="{42675582-228E-494C-B002-1700C0DEA1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2F29CD-099F-4C03-A9AA-49308923D894}"/>
              </a:ext>
            </a:extLst>
          </p:cNvPr>
          <p:cNvSpPr>
            <a:spLocks noGrp="1"/>
          </p:cNvSpPr>
          <p:nvPr>
            <p:ph type="sldNum" sz="quarter" idx="12"/>
          </p:nvPr>
        </p:nvSpPr>
        <p:spPr/>
        <p:txBody>
          <a:bodyPr/>
          <a:lstStyle/>
          <a:p>
            <a:fld id="{749D9CBB-690A-4160-B0DF-AE976784C5E5}" type="slidenum">
              <a:rPr lang="en-US" smtClean="0"/>
              <a:t>‹#›</a:t>
            </a:fld>
            <a:endParaRPr lang="en-US"/>
          </a:p>
        </p:txBody>
      </p:sp>
    </p:spTree>
    <p:extLst>
      <p:ext uri="{BB962C8B-B14F-4D97-AF65-F5344CB8AC3E}">
        <p14:creationId xmlns:p14="http://schemas.microsoft.com/office/powerpoint/2010/main" val="4263457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8EBADB-3678-4441-8BF1-DD5E07F588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6569BF3-9A86-4A25-A532-053989CAFC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E23BEB-F202-40CA-B9F9-5AF77534BF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4B32F8-5186-43ED-9276-19F2428ED024}" type="datetimeFigureOut">
              <a:rPr lang="en-US" smtClean="0"/>
              <a:t>12/28/2022</a:t>
            </a:fld>
            <a:endParaRPr lang="en-US"/>
          </a:p>
        </p:txBody>
      </p:sp>
      <p:sp>
        <p:nvSpPr>
          <p:cNvPr id="5" name="Footer Placeholder 4">
            <a:extLst>
              <a:ext uri="{FF2B5EF4-FFF2-40B4-BE49-F238E27FC236}">
                <a16:creationId xmlns:a16="http://schemas.microsoft.com/office/drawing/2014/main" id="{8035D387-49B3-4AE0-808F-A3A5FA1D28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0AAAB25-28A5-435D-BDF5-9F5E493632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9D9CBB-690A-4160-B0DF-AE976784C5E5}" type="slidenum">
              <a:rPr lang="en-US" smtClean="0"/>
              <a:t>‹#›</a:t>
            </a:fld>
            <a:endParaRPr lang="en-US"/>
          </a:p>
        </p:txBody>
      </p:sp>
    </p:spTree>
    <p:extLst>
      <p:ext uri="{BB962C8B-B14F-4D97-AF65-F5344CB8AC3E}">
        <p14:creationId xmlns:p14="http://schemas.microsoft.com/office/powerpoint/2010/main" val="1936738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0D8D0-797B-4EE7-97F4-45E4AEA59016}"/>
              </a:ext>
            </a:extLst>
          </p:cNvPr>
          <p:cNvSpPr>
            <a:spLocks noGrp="1"/>
          </p:cNvSpPr>
          <p:nvPr>
            <p:ph type="ctrTitle"/>
          </p:nvPr>
        </p:nvSpPr>
        <p:spPr/>
        <p:txBody>
          <a:bodyPr/>
          <a:lstStyle/>
          <a:p>
            <a:r>
              <a:rPr lang="en-US" dirty="0"/>
              <a:t>Academic Writing</a:t>
            </a:r>
          </a:p>
        </p:txBody>
      </p:sp>
      <p:sp>
        <p:nvSpPr>
          <p:cNvPr id="3" name="Subtitle 2">
            <a:extLst>
              <a:ext uri="{FF2B5EF4-FFF2-40B4-BE49-F238E27FC236}">
                <a16:creationId xmlns:a16="http://schemas.microsoft.com/office/drawing/2014/main" id="{019D69DB-B70C-457F-92D7-1CB09EF38DBB}"/>
              </a:ext>
            </a:extLst>
          </p:cNvPr>
          <p:cNvSpPr>
            <a:spLocks noGrp="1"/>
          </p:cNvSpPr>
          <p:nvPr>
            <p:ph type="subTitle" idx="1"/>
          </p:nvPr>
        </p:nvSpPr>
        <p:spPr/>
        <p:txBody>
          <a:bodyPr>
            <a:norm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CV Writing and e-mail</a:t>
            </a:r>
          </a:p>
          <a:p>
            <a:r>
              <a:rPr lang="en-US" dirty="0"/>
              <a:t>Second Grade</a:t>
            </a:r>
          </a:p>
          <a:p>
            <a:r>
              <a:rPr lang="en-US" dirty="0"/>
              <a:t>2022-2023</a:t>
            </a:r>
          </a:p>
        </p:txBody>
      </p:sp>
    </p:spTree>
    <p:extLst>
      <p:ext uri="{BB962C8B-B14F-4D97-AF65-F5344CB8AC3E}">
        <p14:creationId xmlns:p14="http://schemas.microsoft.com/office/powerpoint/2010/main" val="3485614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748C8-F1F8-4F27-96EA-4760FC726F9B}"/>
              </a:ext>
            </a:extLst>
          </p:cNvPr>
          <p:cNvSpPr>
            <a:spLocks noGrp="1"/>
          </p:cNvSpPr>
          <p:nvPr>
            <p:ph type="title"/>
          </p:nvPr>
        </p:nvSpPr>
        <p:spPr/>
        <p:txBody>
          <a:bodyPr/>
          <a:lstStyle/>
          <a:p>
            <a:r>
              <a:rPr lang="en-US" sz="4400" b="1" i="0" u="none" strike="noStrike" dirty="0">
                <a:solidFill>
                  <a:srgbClr val="000000"/>
                </a:solidFill>
                <a:effectLst/>
                <a:latin typeface="Calibri" panose="020F0502020204030204" pitchFamily="34" charset="0"/>
              </a:rPr>
              <a:t>What to include in cover letter</a:t>
            </a:r>
            <a:endParaRPr lang="en-US" dirty="0"/>
          </a:p>
        </p:txBody>
      </p:sp>
      <p:sp>
        <p:nvSpPr>
          <p:cNvPr id="3" name="Content Placeholder 2">
            <a:extLst>
              <a:ext uri="{FF2B5EF4-FFF2-40B4-BE49-F238E27FC236}">
                <a16:creationId xmlns:a16="http://schemas.microsoft.com/office/drawing/2014/main" id="{6B5E010B-20D9-4FB0-B72E-DDC16574A2D9}"/>
              </a:ext>
            </a:extLst>
          </p:cNvPr>
          <p:cNvSpPr>
            <a:spLocks noGrp="1"/>
          </p:cNvSpPr>
          <p:nvPr>
            <p:ph idx="1"/>
          </p:nvPr>
        </p:nvSpPr>
        <p:spPr/>
        <p:txBody>
          <a:bodyPr/>
          <a:lstStyle/>
          <a:p>
            <a:pPr rtl="0" fontAlgn="base">
              <a:spcBef>
                <a:spcPts val="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Your personal details (e.g. name, address, phone number)</a:t>
            </a:r>
            <a:endParaRPr lang="en-US" sz="2800" b="0" i="0" u="none" strike="noStrike" dirty="0">
              <a:solidFill>
                <a:srgbClr val="000000"/>
              </a:solidFill>
              <a:effectLst/>
              <a:latin typeface="Arial" panose="020B0604020202020204" pitchFamily="34" charset="0"/>
            </a:endParaRPr>
          </a:p>
          <a:p>
            <a:pPr rtl="0" fontAlgn="base">
              <a:spcBef>
                <a:spcPts val="64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The hiring manager’s name (if you have it)</a:t>
            </a:r>
            <a:endParaRPr lang="en-US" sz="2800" b="0" i="0" u="none" strike="noStrike" dirty="0">
              <a:solidFill>
                <a:srgbClr val="000000"/>
              </a:solidFill>
              <a:effectLst/>
              <a:latin typeface="Arial" panose="020B0604020202020204" pitchFamily="34" charset="0"/>
            </a:endParaRPr>
          </a:p>
          <a:p>
            <a:pPr rtl="0" fontAlgn="base">
              <a:spcBef>
                <a:spcPts val="64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Where you found the vacancy</a:t>
            </a:r>
            <a:endParaRPr lang="en-US" sz="2800" b="0" i="0" u="none" strike="noStrike" dirty="0">
              <a:solidFill>
                <a:srgbClr val="000000"/>
              </a:solidFill>
              <a:effectLst/>
              <a:latin typeface="Arial" panose="020B0604020202020204" pitchFamily="34" charset="0"/>
            </a:endParaRPr>
          </a:p>
          <a:p>
            <a:pPr rtl="0" fontAlgn="base">
              <a:spcBef>
                <a:spcPts val="64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Why you’re suitable for the job</a:t>
            </a:r>
            <a:endParaRPr lang="en-US" sz="2800" b="0" i="0" u="none" strike="noStrike" dirty="0">
              <a:solidFill>
                <a:srgbClr val="000000"/>
              </a:solidFill>
              <a:effectLst/>
              <a:latin typeface="Arial" panose="020B0604020202020204" pitchFamily="34" charset="0"/>
            </a:endParaRPr>
          </a:p>
          <a:p>
            <a:pPr rtl="0" fontAlgn="base">
              <a:spcBef>
                <a:spcPts val="64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What you can do for the company</a:t>
            </a:r>
            <a:endParaRPr lang="en-US" sz="2800" b="0" i="0" u="none" strike="noStrike" dirty="0">
              <a:solidFill>
                <a:srgbClr val="000000"/>
              </a:solidFill>
              <a:effectLst/>
              <a:latin typeface="Arial" panose="020B0604020202020204" pitchFamily="34" charset="0"/>
            </a:endParaRPr>
          </a:p>
          <a:p>
            <a:pPr rtl="0" fontAlgn="base">
              <a:spcBef>
                <a:spcPts val="64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Closing statements (including thanking the recruiter for their time). </a:t>
            </a:r>
            <a:endParaRPr lang="en-US" sz="2800" b="0" i="0" u="none" strike="noStrike" dirty="0">
              <a:solidFill>
                <a:srgbClr val="000000"/>
              </a:solidFill>
              <a:effectLst/>
              <a:latin typeface="Arial" panose="020B0604020202020204" pitchFamily="34" charset="0"/>
            </a:endParaRPr>
          </a:p>
          <a:p>
            <a:br>
              <a:rPr lang="en-US" b="0" dirty="0">
                <a:effectLst/>
              </a:rPr>
            </a:br>
            <a:endParaRPr lang="en-US" dirty="0"/>
          </a:p>
        </p:txBody>
      </p:sp>
    </p:spTree>
    <p:extLst>
      <p:ext uri="{BB962C8B-B14F-4D97-AF65-F5344CB8AC3E}">
        <p14:creationId xmlns:p14="http://schemas.microsoft.com/office/powerpoint/2010/main" val="1181681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00640-22BF-4654-8379-944F42E10116}"/>
              </a:ext>
            </a:extLst>
          </p:cNvPr>
          <p:cNvSpPr>
            <a:spLocks noGrp="1"/>
          </p:cNvSpPr>
          <p:nvPr>
            <p:ph type="title"/>
          </p:nvPr>
        </p:nvSpPr>
        <p:spPr/>
        <p:txBody>
          <a:bodyPr/>
          <a:lstStyle/>
          <a:p>
            <a:r>
              <a:rPr lang="en-US" b="1" dirty="0"/>
              <a:t>Assignment</a:t>
            </a:r>
          </a:p>
        </p:txBody>
      </p:sp>
      <p:sp>
        <p:nvSpPr>
          <p:cNvPr id="3" name="Content Placeholder 2">
            <a:extLst>
              <a:ext uri="{FF2B5EF4-FFF2-40B4-BE49-F238E27FC236}">
                <a16:creationId xmlns:a16="http://schemas.microsoft.com/office/drawing/2014/main" id="{2230ADE5-8D94-4306-8574-15E813CAE5DF}"/>
              </a:ext>
            </a:extLst>
          </p:cNvPr>
          <p:cNvSpPr>
            <a:spLocks noGrp="1"/>
          </p:cNvSpPr>
          <p:nvPr>
            <p:ph idx="1"/>
          </p:nvPr>
        </p:nvSpPr>
        <p:spPr/>
        <p:txBody>
          <a:bodyPr/>
          <a:lstStyle/>
          <a:p>
            <a:r>
              <a:rPr lang="en-US" sz="2800" b="0" i="0" u="none" strike="noStrike" dirty="0">
                <a:solidFill>
                  <a:srgbClr val="000000"/>
                </a:solidFill>
                <a:effectLst/>
                <a:latin typeface="Calibri" panose="020F0502020204030204" pitchFamily="34" charset="0"/>
              </a:rPr>
              <a:t>Write a cover letter as if you are applying to a teaching position as a  teacher) in one of the international schools</a:t>
            </a:r>
            <a:endParaRPr lang="en-US" dirty="0"/>
          </a:p>
        </p:txBody>
      </p:sp>
    </p:spTree>
    <p:extLst>
      <p:ext uri="{BB962C8B-B14F-4D97-AF65-F5344CB8AC3E}">
        <p14:creationId xmlns:p14="http://schemas.microsoft.com/office/powerpoint/2010/main" val="3467189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E331A-F9FC-4AAA-9B6A-46F4EA9B6F3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05601B5A-C074-4993-A3DC-6C22FFAECFC4}"/>
              </a:ext>
            </a:extLst>
          </p:cNvPr>
          <p:cNvSpPr>
            <a:spLocks noGrp="1"/>
          </p:cNvSpPr>
          <p:nvPr>
            <p:ph idx="1"/>
          </p:nvPr>
        </p:nvSpPr>
        <p:spPr/>
        <p:txBody>
          <a:bodyPr/>
          <a:lstStyle/>
          <a:p>
            <a:pPr marL="0" indent="0">
              <a:buNone/>
            </a:pPr>
            <a:r>
              <a:rPr lang="en-US" sz="2800" b="1" i="0" u="none" strike="noStrike" dirty="0">
                <a:solidFill>
                  <a:srgbClr val="000000"/>
                </a:solidFill>
                <a:effectLst/>
                <a:latin typeface="Calibri" panose="020F0502020204030204" pitchFamily="34" charset="0"/>
              </a:rPr>
              <a:t>What mistakes can you find in this CV?</a:t>
            </a:r>
            <a:endParaRPr lang="en-US" dirty="0"/>
          </a:p>
          <a:p>
            <a:pPr marL="0" indent="0">
              <a:buNone/>
            </a:pPr>
            <a:r>
              <a:rPr lang="en-US" dirty="0"/>
              <a:t>A sample to be shown.</a:t>
            </a:r>
          </a:p>
        </p:txBody>
      </p:sp>
    </p:spTree>
    <p:extLst>
      <p:ext uri="{BB962C8B-B14F-4D97-AF65-F5344CB8AC3E}">
        <p14:creationId xmlns:p14="http://schemas.microsoft.com/office/powerpoint/2010/main" val="1170776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84A4A-F00B-4040-9364-57361561BD2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1847CD4E-E8E1-40A9-937E-F1C292238F6A}"/>
              </a:ext>
            </a:extLst>
          </p:cNvPr>
          <p:cNvSpPr>
            <a:spLocks noGrp="1"/>
          </p:cNvSpPr>
          <p:nvPr>
            <p:ph idx="1"/>
          </p:nvPr>
        </p:nvSpPr>
        <p:spPr/>
        <p:txBody>
          <a:bodyPr>
            <a:normAutofit fontScale="32500" lnSpcReduction="20000"/>
          </a:bodyPr>
          <a:lstStyle/>
          <a:p>
            <a:pPr rtl="0" fontAlgn="base">
              <a:spcBef>
                <a:spcPts val="0"/>
              </a:spcBef>
              <a:spcAft>
                <a:spcPts val="0"/>
              </a:spcAft>
              <a:buFont typeface="Arial" panose="020B0604020202020204" pitchFamily="34" charset="0"/>
              <a:buChar char="•"/>
            </a:pPr>
            <a:r>
              <a:rPr lang="en-US" sz="4200" b="0" i="0" u="none" strike="noStrike" dirty="0">
                <a:solidFill>
                  <a:srgbClr val="000000"/>
                </a:solidFill>
                <a:effectLst/>
                <a:latin typeface="Calibri" panose="020F0502020204030204" pitchFamily="34" charset="0"/>
              </a:rPr>
              <a:t>You don’t need to write CV</a:t>
            </a:r>
            <a:endParaRPr lang="en-US" sz="4200" b="0" i="0" u="none" strike="noStrike" dirty="0">
              <a:solidFill>
                <a:srgbClr val="000000"/>
              </a:solidFill>
              <a:effectLst/>
              <a:latin typeface="Arial" panose="020B0604020202020204" pitchFamily="34" charset="0"/>
            </a:endParaRPr>
          </a:p>
          <a:p>
            <a:pPr rtl="0" fontAlgn="base">
              <a:spcBef>
                <a:spcPts val="448"/>
              </a:spcBef>
              <a:spcAft>
                <a:spcPts val="0"/>
              </a:spcAft>
              <a:buFont typeface="Arial" panose="020B0604020202020204" pitchFamily="34" charset="0"/>
              <a:buChar char="•"/>
            </a:pPr>
            <a:r>
              <a:rPr lang="en-US" sz="4200" b="0" i="0" u="none" strike="noStrike" dirty="0">
                <a:solidFill>
                  <a:srgbClr val="000000"/>
                </a:solidFill>
                <a:effectLst/>
                <a:latin typeface="Calibri" panose="020F0502020204030204" pitchFamily="34" charset="0"/>
              </a:rPr>
              <a:t>You don’t need to write personal information</a:t>
            </a:r>
            <a:endParaRPr lang="en-US" sz="4200" b="0" i="0" u="none" strike="noStrike" dirty="0">
              <a:solidFill>
                <a:srgbClr val="000000"/>
              </a:solidFill>
              <a:effectLst/>
              <a:latin typeface="Arial" panose="020B0604020202020204" pitchFamily="34" charset="0"/>
            </a:endParaRPr>
          </a:p>
          <a:p>
            <a:pPr rtl="0" fontAlgn="base">
              <a:spcBef>
                <a:spcPts val="448"/>
              </a:spcBef>
              <a:spcAft>
                <a:spcPts val="0"/>
              </a:spcAft>
              <a:buFont typeface="Arial" panose="020B0604020202020204" pitchFamily="34" charset="0"/>
              <a:buChar char="•"/>
            </a:pPr>
            <a:r>
              <a:rPr lang="en-US" sz="4200" b="0" i="0" u="none" strike="noStrike" dirty="0">
                <a:solidFill>
                  <a:srgbClr val="000000"/>
                </a:solidFill>
                <a:effectLst/>
                <a:latin typeface="Calibri" panose="020F0502020204030204" pitchFamily="34" charset="0"/>
              </a:rPr>
              <a:t>There is no personal objective</a:t>
            </a:r>
            <a:endParaRPr lang="en-US" sz="4200" b="0" i="0" u="none" strike="noStrike" dirty="0">
              <a:solidFill>
                <a:srgbClr val="000000"/>
              </a:solidFill>
              <a:effectLst/>
              <a:latin typeface="Arial" panose="020B0604020202020204" pitchFamily="34" charset="0"/>
            </a:endParaRPr>
          </a:p>
          <a:p>
            <a:pPr rtl="0" fontAlgn="base">
              <a:spcBef>
                <a:spcPts val="448"/>
              </a:spcBef>
              <a:spcAft>
                <a:spcPts val="0"/>
              </a:spcAft>
              <a:buFont typeface="Arial" panose="020B0604020202020204" pitchFamily="34" charset="0"/>
              <a:buChar char="•"/>
            </a:pPr>
            <a:r>
              <a:rPr lang="en-US" sz="4200" b="0" i="0" u="none" strike="noStrike" dirty="0">
                <a:solidFill>
                  <a:srgbClr val="000000"/>
                </a:solidFill>
                <a:effectLst/>
                <a:latin typeface="Calibri" panose="020F0502020204030204" pitchFamily="34" charset="0"/>
              </a:rPr>
              <a:t>Location?</a:t>
            </a:r>
            <a:endParaRPr lang="en-US" sz="4200" b="0" i="0" u="none" strike="noStrike" dirty="0">
              <a:solidFill>
                <a:srgbClr val="000000"/>
              </a:solidFill>
              <a:effectLst/>
              <a:latin typeface="Arial" panose="020B0604020202020204" pitchFamily="34" charset="0"/>
            </a:endParaRPr>
          </a:p>
          <a:p>
            <a:pPr rtl="0" fontAlgn="base">
              <a:spcBef>
                <a:spcPts val="448"/>
              </a:spcBef>
              <a:spcAft>
                <a:spcPts val="0"/>
              </a:spcAft>
              <a:buFont typeface="Arial" panose="020B0604020202020204" pitchFamily="34" charset="0"/>
              <a:buChar char="•"/>
            </a:pPr>
            <a:r>
              <a:rPr lang="en-US" sz="4200" b="0" i="0" u="none" strike="noStrike" dirty="0">
                <a:solidFill>
                  <a:srgbClr val="000000"/>
                </a:solidFill>
                <a:effectLst/>
                <a:latin typeface="Calibri" panose="020F0502020204030204" pitchFamily="34" charset="0"/>
              </a:rPr>
              <a:t>State email address?</a:t>
            </a:r>
            <a:endParaRPr lang="en-US" sz="4200" b="0" i="0" u="none" strike="noStrike" dirty="0">
              <a:solidFill>
                <a:srgbClr val="000000"/>
              </a:solidFill>
              <a:effectLst/>
              <a:latin typeface="Arial" panose="020B0604020202020204" pitchFamily="34" charset="0"/>
            </a:endParaRPr>
          </a:p>
          <a:p>
            <a:pPr rtl="0" fontAlgn="base">
              <a:spcBef>
                <a:spcPts val="448"/>
              </a:spcBef>
              <a:spcAft>
                <a:spcPts val="0"/>
              </a:spcAft>
              <a:buFont typeface="Arial" panose="020B0604020202020204" pitchFamily="34" charset="0"/>
              <a:buChar char="•"/>
            </a:pPr>
            <a:r>
              <a:rPr lang="en-US" sz="4200" b="0" i="0" u="none" strike="noStrike" dirty="0">
                <a:solidFill>
                  <a:srgbClr val="000000"/>
                </a:solidFill>
                <a:effectLst/>
                <a:latin typeface="Calibri" panose="020F0502020204030204" pitchFamily="34" charset="0"/>
              </a:rPr>
              <a:t>Religion? </a:t>
            </a:r>
            <a:endParaRPr lang="en-US" sz="4200" b="0" i="0" u="none" strike="noStrike" dirty="0">
              <a:solidFill>
                <a:srgbClr val="000000"/>
              </a:solidFill>
              <a:effectLst/>
              <a:latin typeface="Arial" panose="020B0604020202020204" pitchFamily="34" charset="0"/>
            </a:endParaRPr>
          </a:p>
          <a:p>
            <a:pPr rtl="0" fontAlgn="base">
              <a:spcBef>
                <a:spcPts val="448"/>
              </a:spcBef>
              <a:spcAft>
                <a:spcPts val="0"/>
              </a:spcAft>
              <a:buFont typeface="Arial" panose="020B0604020202020204" pitchFamily="34" charset="0"/>
              <a:buChar char="•"/>
            </a:pPr>
            <a:r>
              <a:rPr lang="en-US" sz="4200" b="0" i="0" u="none" strike="noStrike" dirty="0">
                <a:solidFill>
                  <a:srgbClr val="000000"/>
                </a:solidFill>
                <a:effectLst/>
                <a:latin typeface="Calibri" panose="020F0502020204030204" pitchFamily="34" charset="0"/>
              </a:rPr>
              <a:t>Marital status?</a:t>
            </a:r>
            <a:endParaRPr lang="en-US" sz="4200" b="0" i="0" u="none" strike="noStrike" dirty="0">
              <a:solidFill>
                <a:srgbClr val="000000"/>
              </a:solidFill>
              <a:effectLst/>
              <a:latin typeface="Arial" panose="020B0604020202020204" pitchFamily="34" charset="0"/>
            </a:endParaRPr>
          </a:p>
          <a:p>
            <a:pPr rtl="0" fontAlgn="base">
              <a:spcBef>
                <a:spcPts val="448"/>
              </a:spcBef>
              <a:spcAft>
                <a:spcPts val="0"/>
              </a:spcAft>
              <a:buFont typeface="Arial" panose="020B0604020202020204" pitchFamily="34" charset="0"/>
              <a:buChar char="•"/>
            </a:pPr>
            <a:r>
              <a:rPr lang="en-US" sz="4200" b="0" i="0" u="none" strike="noStrike" dirty="0">
                <a:solidFill>
                  <a:srgbClr val="000000"/>
                </a:solidFill>
                <a:effectLst/>
                <a:latin typeface="Calibri" panose="020F0502020204030204" pitchFamily="34" charset="0"/>
              </a:rPr>
              <a:t>Date of birth? </a:t>
            </a:r>
            <a:endParaRPr lang="en-US" sz="4200" b="0" i="0" u="none" strike="noStrike" dirty="0">
              <a:solidFill>
                <a:srgbClr val="000000"/>
              </a:solidFill>
              <a:effectLst/>
              <a:latin typeface="Arial" panose="020B0604020202020204" pitchFamily="34" charset="0"/>
            </a:endParaRPr>
          </a:p>
          <a:p>
            <a:pPr rtl="0" fontAlgn="base">
              <a:spcBef>
                <a:spcPts val="448"/>
              </a:spcBef>
              <a:spcAft>
                <a:spcPts val="0"/>
              </a:spcAft>
              <a:buFont typeface="Arial" panose="020B0604020202020204" pitchFamily="34" charset="0"/>
              <a:buChar char="•"/>
            </a:pPr>
            <a:r>
              <a:rPr lang="en-US" sz="4200" b="0" i="0" u="none" strike="noStrike" dirty="0">
                <a:solidFill>
                  <a:srgbClr val="000000"/>
                </a:solidFill>
                <a:effectLst/>
                <a:latin typeface="Calibri" panose="020F0502020204030204" pitchFamily="34" charset="0"/>
              </a:rPr>
              <a:t>Education?</a:t>
            </a:r>
            <a:endParaRPr lang="en-US" sz="4200" b="0" i="0" u="none" strike="noStrike" dirty="0">
              <a:solidFill>
                <a:srgbClr val="000000"/>
              </a:solidFill>
              <a:effectLst/>
              <a:latin typeface="Arial" panose="020B0604020202020204" pitchFamily="34" charset="0"/>
            </a:endParaRPr>
          </a:p>
          <a:p>
            <a:pPr rtl="0" fontAlgn="base">
              <a:spcBef>
                <a:spcPts val="448"/>
              </a:spcBef>
              <a:spcAft>
                <a:spcPts val="0"/>
              </a:spcAft>
              <a:buFont typeface="Arial" panose="020B0604020202020204" pitchFamily="34" charset="0"/>
              <a:buChar char="•"/>
            </a:pPr>
            <a:r>
              <a:rPr lang="en-US" sz="4200" b="0" i="0" u="none" strike="noStrike" dirty="0">
                <a:solidFill>
                  <a:srgbClr val="000000"/>
                </a:solidFill>
                <a:effectLst/>
                <a:latin typeface="Calibri" panose="020F0502020204030204" pitchFamily="34" charset="0"/>
              </a:rPr>
              <a:t>No year is given for the graduation.</a:t>
            </a:r>
            <a:endParaRPr lang="en-US" sz="4200" b="0" i="0" u="none" strike="noStrike" dirty="0">
              <a:solidFill>
                <a:srgbClr val="000000"/>
              </a:solidFill>
              <a:effectLst/>
              <a:latin typeface="Arial" panose="020B0604020202020204" pitchFamily="34" charset="0"/>
            </a:endParaRPr>
          </a:p>
          <a:p>
            <a:pPr rtl="0" fontAlgn="base">
              <a:spcBef>
                <a:spcPts val="448"/>
              </a:spcBef>
              <a:spcAft>
                <a:spcPts val="0"/>
              </a:spcAft>
              <a:buFont typeface="Arial" panose="020B0604020202020204" pitchFamily="34" charset="0"/>
              <a:buChar char="•"/>
            </a:pPr>
            <a:r>
              <a:rPr lang="en-US" sz="4200" b="0" i="0" u="none" strike="noStrike" dirty="0">
                <a:solidFill>
                  <a:srgbClr val="000000"/>
                </a:solidFill>
                <a:effectLst/>
                <a:latin typeface="Calibri" panose="020F0502020204030204" pitchFamily="34" charset="0"/>
              </a:rPr>
              <a:t>Subjects studied?</a:t>
            </a:r>
            <a:endParaRPr lang="en-US" sz="4200" b="0" i="0" u="none" strike="noStrike" dirty="0">
              <a:solidFill>
                <a:srgbClr val="000000"/>
              </a:solidFill>
              <a:effectLst/>
              <a:latin typeface="Arial" panose="020B0604020202020204" pitchFamily="34" charset="0"/>
            </a:endParaRPr>
          </a:p>
          <a:p>
            <a:pPr rtl="0" fontAlgn="base">
              <a:spcBef>
                <a:spcPts val="448"/>
              </a:spcBef>
              <a:spcAft>
                <a:spcPts val="0"/>
              </a:spcAft>
              <a:buFont typeface="Arial" panose="020B0604020202020204" pitchFamily="34" charset="0"/>
              <a:buChar char="•"/>
            </a:pPr>
            <a:r>
              <a:rPr lang="en-US" sz="4200" b="0" i="0" u="none" strike="noStrike" dirty="0">
                <a:solidFill>
                  <a:srgbClr val="000000"/>
                </a:solidFill>
                <a:effectLst/>
                <a:latin typeface="Calibri" panose="020F0502020204030204" pitchFamily="34" charset="0"/>
              </a:rPr>
              <a:t>Languages have to be written in details</a:t>
            </a:r>
            <a:endParaRPr lang="en-US" sz="4200" b="0" i="0" u="none" strike="noStrike" dirty="0">
              <a:solidFill>
                <a:srgbClr val="000000"/>
              </a:solidFill>
              <a:effectLst/>
              <a:latin typeface="Arial" panose="020B0604020202020204" pitchFamily="34" charset="0"/>
            </a:endParaRPr>
          </a:p>
          <a:p>
            <a:pPr rtl="0" fontAlgn="base">
              <a:spcBef>
                <a:spcPts val="448"/>
              </a:spcBef>
              <a:spcAft>
                <a:spcPts val="0"/>
              </a:spcAft>
              <a:buFont typeface="Arial" panose="020B0604020202020204" pitchFamily="34" charset="0"/>
              <a:buChar char="•"/>
            </a:pPr>
            <a:r>
              <a:rPr lang="en-US" sz="4200" b="0" i="0" u="none" strike="noStrike" dirty="0">
                <a:solidFill>
                  <a:srgbClr val="000000"/>
                </a:solidFill>
                <a:effectLst/>
                <a:latin typeface="Calibri" panose="020F0502020204030204" pitchFamily="34" charset="0"/>
              </a:rPr>
              <a:t>Skills? no skills are mentioned</a:t>
            </a:r>
            <a:endParaRPr lang="en-US" sz="4200" b="0" i="0" u="none" strike="noStrike" dirty="0">
              <a:solidFill>
                <a:srgbClr val="000000"/>
              </a:solidFill>
              <a:effectLst/>
              <a:latin typeface="Arial" panose="020B0604020202020204" pitchFamily="34" charset="0"/>
            </a:endParaRPr>
          </a:p>
          <a:p>
            <a:pPr rtl="0" fontAlgn="base">
              <a:spcBef>
                <a:spcPts val="448"/>
              </a:spcBef>
              <a:spcAft>
                <a:spcPts val="0"/>
              </a:spcAft>
              <a:buFont typeface="Arial" panose="020B0604020202020204" pitchFamily="34" charset="0"/>
              <a:buChar char="•"/>
            </a:pPr>
            <a:r>
              <a:rPr lang="en-US" sz="4200" b="0" i="0" u="none" strike="noStrike" dirty="0">
                <a:solidFill>
                  <a:srgbClr val="000000"/>
                </a:solidFill>
                <a:effectLst/>
                <a:latin typeface="Calibri" panose="020F0502020204030204" pitchFamily="34" charset="0"/>
              </a:rPr>
              <a:t>Experience? Not in detail</a:t>
            </a:r>
            <a:endParaRPr lang="en-US" sz="4200" b="0" i="0" u="none" strike="noStrike" dirty="0">
              <a:solidFill>
                <a:srgbClr val="000000"/>
              </a:solidFill>
              <a:effectLst/>
              <a:latin typeface="Arial" panose="020B0604020202020204" pitchFamily="34" charset="0"/>
            </a:endParaRPr>
          </a:p>
          <a:p>
            <a:pPr rtl="0" fontAlgn="base">
              <a:spcBef>
                <a:spcPts val="448"/>
              </a:spcBef>
              <a:spcAft>
                <a:spcPts val="0"/>
              </a:spcAft>
              <a:buFont typeface="Arial" panose="020B0604020202020204" pitchFamily="34" charset="0"/>
              <a:buChar char="•"/>
            </a:pPr>
            <a:r>
              <a:rPr lang="en-US" sz="4200" b="1" i="0" u="none" strike="noStrike" dirty="0">
                <a:solidFill>
                  <a:srgbClr val="000000"/>
                </a:solidFill>
                <a:effectLst/>
                <a:latin typeface="Calibri" panose="020F0502020204030204" pitchFamily="34" charset="0"/>
              </a:rPr>
              <a:t>Some other parts are missing. </a:t>
            </a:r>
            <a:endParaRPr lang="en-US" sz="4200" b="1" i="0" u="none" strike="noStrike" dirty="0">
              <a:solidFill>
                <a:srgbClr val="000000"/>
              </a:solidFill>
              <a:effectLst/>
              <a:latin typeface="Arial" panose="020B0604020202020204" pitchFamily="34" charset="0"/>
            </a:endParaRPr>
          </a:p>
          <a:p>
            <a:br>
              <a:rPr lang="en-US" b="0" dirty="0">
                <a:effectLst/>
              </a:rPr>
            </a:br>
            <a:br>
              <a:rPr lang="en-US" b="0" dirty="0">
                <a:effectLst/>
              </a:rPr>
            </a:br>
            <a:br>
              <a:rPr lang="en-US" b="0" dirty="0">
                <a:effectLst/>
              </a:rPr>
            </a:br>
            <a:br>
              <a:rPr lang="en-US" b="0" dirty="0">
                <a:effectLst/>
              </a:rPr>
            </a:br>
            <a:br>
              <a:rPr lang="en-US" b="0" dirty="0">
                <a:effectLst/>
              </a:rPr>
            </a:br>
            <a:br>
              <a:rPr lang="en-US" b="0" dirty="0">
                <a:effectLst/>
              </a:rPr>
            </a:br>
            <a:endParaRPr lang="en-US" dirty="0"/>
          </a:p>
        </p:txBody>
      </p:sp>
    </p:spTree>
    <p:extLst>
      <p:ext uri="{BB962C8B-B14F-4D97-AF65-F5344CB8AC3E}">
        <p14:creationId xmlns:p14="http://schemas.microsoft.com/office/powerpoint/2010/main" val="1919738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1161C-4BD8-425D-A594-FE705BB39B8B}"/>
              </a:ext>
            </a:extLst>
          </p:cNvPr>
          <p:cNvSpPr>
            <a:spLocks noGrp="1"/>
          </p:cNvSpPr>
          <p:nvPr>
            <p:ph type="title"/>
          </p:nvPr>
        </p:nvSpPr>
        <p:spPr/>
        <p:txBody>
          <a:bodyPr/>
          <a:lstStyle/>
          <a:p>
            <a:r>
              <a:rPr lang="en-US" sz="4400" b="1" i="0" u="none" strike="noStrike" dirty="0">
                <a:solidFill>
                  <a:srgbClr val="538CD5"/>
                </a:solidFill>
                <a:effectLst/>
                <a:latin typeface="Calibri" panose="020F0502020204030204" pitchFamily="34" charset="0"/>
              </a:rPr>
              <a:t>What is email?</a:t>
            </a:r>
            <a:endParaRPr lang="en-US" dirty="0"/>
          </a:p>
        </p:txBody>
      </p:sp>
      <p:sp>
        <p:nvSpPr>
          <p:cNvPr id="3" name="Content Placeholder 2">
            <a:extLst>
              <a:ext uri="{FF2B5EF4-FFF2-40B4-BE49-F238E27FC236}">
                <a16:creationId xmlns:a16="http://schemas.microsoft.com/office/drawing/2014/main" id="{63D9EFC1-EBF3-4AB4-9118-44BF4BF276DA}"/>
              </a:ext>
            </a:extLst>
          </p:cNvPr>
          <p:cNvSpPr>
            <a:spLocks noGrp="1"/>
          </p:cNvSpPr>
          <p:nvPr>
            <p:ph idx="1"/>
          </p:nvPr>
        </p:nvSpPr>
        <p:spPr/>
        <p:txBody>
          <a:bodyPr/>
          <a:lstStyle/>
          <a:p>
            <a:pPr rtl="0" fontAlgn="base">
              <a:spcBef>
                <a:spcPts val="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Is an important way and method of communication that is fast, cheap and accessible. </a:t>
            </a:r>
            <a:endParaRPr lang="en-US" sz="2800" b="0" i="0" u="none" strike="noStrike" dirty="0">
              <a:solidFill>
                <a:srgbClr val="000000"/>
              </a:solidFill>
              <a:effectLst/>
              <a:latin typeface="Arial" panose="020B0604020202020204" pitchFamily="34" charset="0"/>
            </a:endParaRPr>
          </a:p>
          <a:p>
            <a:pPr rtl="0" fontAlgn="base">
              <a:spcBef>
                <a:spcPts val="72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Is a way to transmit all kinds of electronic data. </a:t>
            </a:r>
            <a:endParaRPr lang="en-US" sz="2800" b="0" i="0" u="none" strike="noStrike" dirty="0">
              <a:solidFill>
                <a:srgbClr val="000000"/>
              </a:solidFill>
              <a:effectLst/>
              <a:latin typeface="Arial" panose="020B0604020202020204" pitchFamily="34" charset="0"/>
            </a:endParaRPr>
          </a:p>
          <a:p>
            <a:pPr rtl="0" fontAlgn="base">
              <a:spcBef>
                <a:spcPts val="72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“means of sending messages among computers”.</a:t>
            </a:r>
            <a:endParaRPr lang="en-US" sz="2800" b="0" i="0" u="none" strike="noStrike" dirty="0">
              <a:solidFill>
                <a:srgbClr val="000000"/>
              </a:solidFill>
              <a:effectLst/>
              <a:latin typeface="Arial" panose="020B0604020202020204" pitchFamily="34" charset="0"/>
            </a:endParaRPr>
          </a:p>
          <a:p>
            <a:endParaRPr lang="en-US" dirty="0"/>
          </a:p>
        </p:txBody>
      </p:sp>
    </p:spTree>
    <p:extLst>
      <p:ext uri="{BB962C8B-B14F-4D97-AF65-F5344CB8AC3E}">
        <p14:creationId xmlns:p14="http://schemas.microsoft.com/office/powerpoint/2010/main" val="11057301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127E5-EDDC-4284-8AC0-56421384FF5C}"/>
              </a:ext>
            </a:extLst>
          </p:cNvPr>
          <p:cNvSpPr>
            <a:spLocks noGrp="1"/>
          </p:cNvSpPr>
          <p:nvPr>
            <p:ph type="title"/>
          </p:nvPr>
        </p:nvSpPr>
        <p:spPr/>
        <p:txBody>
          <a:bodyPr/>
          <a:lstStyle/>
          <a:p>
            <a:r>
              <a:rPr lang="en-US" sz="4400" b="1" i="0" u="none" strike="noStrike" dirty="0">
                <a:solidFill>
                  <a:srgbClr val="5F497A"/>
                </a:solidFill>
                <a:effectLst/>
                <a:latin typeface="Calibri" panose="020F0502020204030204" pitchFamily="34" charset="0"/>
              </a:rPr>
              <a:t>Advantages</a:t>
            </a:r>
            <a:endParaRPr lang="en-US" dirty="0"/>
          </a:p>
        </p:txBody>
      </p:sp>
      <p:sp>
        <p:nvSpPr>
          <p:cNvPr id="3" name="Content Placeholder 2">
            <a:extLst>
              <a:ext uri="{FF2B5EF4-FFF2-40B4-BE49-F238E27FC236}">
                <a16:creationId xmlns:a16="http://schemas.microsoft.com/office/drawing/2014/main" id="{28555A22-B9DC-4169-968D-CDDF903498CA}"/>
              </a:ext>
            </a:extLst>
          </p:cNvPr>
          <p:cNvSpPr>
            <a:spLocks noGrp="1"/>
          </p:cNvSpPr>
          <p:nvPr>
            <p:ph idx="1"/>
          </p:nvPr>
        </p:nvSpPr>
        <p:spPr/>
        <p:txBody>
          <a:bodyPr>
            <a:normAutofit fontScale="92500" lnSpcReduction="10000"/>
          </a:bodyPr>
          <a:lstStyle/>
          <a:p>
            <a:pPr rtl="0" fontAlgn="base">
              <a:spcBef>
                <a:spcPts val="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Free</a:t>
            </a:r>
            <a:endParaRPr lang="en-US" sz="2800" b="0" i="0" u="none" strike="noStrike" dirty="0">
              <a:solidFill>
                <a:srgbClr val="000000"/>
              </a:solidFill>
              <a:effectLst/>
              <a:latin typeface="Arial" panose="020B0604020202020204" pitchFamily="34" charset="0"/>
            </a:endParaRPr>
          </a:p>
          <a:p>
            <a:pPr rtl="0" fontAlgn="base">
              <a:spcBef>
                <a:spcPts val="44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Personal and easy to use</a:t>
            </a:r>
            <a:endParaRPr lang="en-US" sz="2800" b="0" i="0" u="none" strike="noStrike" dirty="0">
              <a:solidFill>
                <a:srgbClr val="000000"/>
              </a:solidFill>
              <a:effectLst/>
              <a:latin typeface="Arial" panose="020B0604020202020204" pitchFamily="34" charset="0"/>
            </a:endParaRPr>
          </a:p>
          <a:p>
            <a:pPr rtl="0" fontAlgn="base">
              <a:spcBef>
                <a:spcPts val="44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Communication without physical presence</a:t>
            </a:r>
            <a:endParaRPr lang="en-US" sz="2800" b="0" i="0" u="none" strike="noStrike" dirty="0">
              <a:solidFill>
                <a:srgbClr val="000000"/>
              </a:solidFill>
              <a:effectLst/>
              <a:latin typeface="Arial" panose="020B0604020202020204" pitchFamily="34" charset="0"/>
            </a:endParaRPr>
          </a:p>
          <a:p>
            <a:pPr rtl="0" fontAlgn="base">
              <a:spcBef>
                <a:spcPts val="44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Fast </a:t>
            </a:r>
            <a:endParaRPr lang="en-US" sz="2800" b="0" i="0" u="none" strike="noStrike" dirty="0">
              <a:solidFill>
                <a:srgbClr val="000000"/>
              </a:solidFill>
              <a:effectLst/>
              <a:latin typeface="Arial" panose="020B0604020202020204" pitchFamily="34" charset="0"/>
            </a:endParaRPr>
          </a:p>
          <a:p>
            <a:pPr rtl="0" fontAlgn="base">
              <a:spcBef>
                <a:spcPts val="44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Global </a:t>
            </a:r>
            <a:endParaRPr lang="en-US" sz="2800" b="0" i="0" u="none" strike="noStrike" dirty="0">
              <a:solidFill>
                <a:srgbClr val="000000"/>
              </a:solidFill>
              <a:effectLst/>
              <a:latin typeface="Arial" panose="020B0604020202020204" pitchFamily="34" charset="0"/>
            </a:endParaRPr>
          </a:p>
          <a:p>
            <a:pPr rtl="0" fontAlgn="base">
              <a:spcBef>
                <a:spcPts val="44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less space taking file cabinets and folders</a:t>
            </a:r>
            <a:endParaRPr lang="en-US" sz="2800" b="0" i="0" u="none" strike="noStrike" dirty="0">
              <a:solidFill>
                <a:srgbClr val="000000"/>
              </a:solidFill>
              <a:effectLst/>
              <a:latin typeface="Arial" panose="020B0604020202020204" pitchFamily="34" charset="0"/>
            </a:endParaRPr>
          </a:p>
          <a:p>
            <a:pPr rtl="0" fontAlgn="base">
              <a:spcBef>
                <a:spcPts val="44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Permanent </a:t>
            </a:r>
            <a:endParaRPr lang="en-US" sz="2800" b="0" i="0" u="none" strike="noStrike" dirty="0">
              <a:solidFill>
                <a:srgbClr val="000000"/>
              </a:solidFill>
              <a:effectLst/>
              <a:latin typeface="Arial" panose="020B0604020202020204" pitchFamily="34" charset="0"/>
            </a:endParaRPr>
          </a:p>
          <a:p>
            <a:pPr rtl="0" fontAlgn="base">
              <a:spcBef>
                <a:spcPts val="44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 Send automated emails with a certain text ( auto responses)</a:t>
            </a:r>
            <a:endParaRPr lang="en-US" sz="2800" b="0" i="0" u="none" strike="noStrike" dirty="0">
              <a:solidFill>
                <a:srgbClr val="000000"/>
              </a:solidFill>
              <a:effectLst/>
              <a:latin typeface="Arial" panose="020B0604020202020204" pitchFamily="34" charset="0"/>
            </a:endParaRPr>
          </a:p>
          <a:p>
            <a:pPr rtl="0" fontAlgn="base">
              <a:spcBef>
                <a:spcPts val="44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Environment friendly ( no cut down trees)</a:t>
            </a:r>
            <a:endParaRPr lang="en-US" sz="2800" b="0" i="0" u="none" strike="noStrike" dirty="0">
              <a:solidFill>
                <a:srgbClr val="000000"/>
              </a:solidFill>
              <a:effectLst/>
              <a:latin typeface="Arial" panose="020B0604020202020204" pitchFamily="34" charset="0"/>
            </a:endParaRPr>
          </a:p>
          <a:p>
            <a:pPr rtl="0" fontAlgn="base">
              <a:spcBef>
                <a:spcPts val="44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Products can be advertised with emails. </a:t>
            </a:r>
            <a:endParaRPr lang="en-US" sz="2800" b="0" i="0" u="none" strike="noStrike" dirty="0">
              <a:solidFill>
                <a:srgbClr val="000000"/>
              </a:solidFill>
              <a:effectLst/>
              <a:latin typeface="Arial" panose="020B0604020202020204" pitchFamily="34" charset="0"/>
            </a:endParaRPr>
          </a:p>
          <a:p>
            <a:pPr rtl="0" fontAlgn="base">
              <a:spcBef>
                <a:spcPts val="44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Failure notification.</a:t>
            </a:r>
            <a:endParaRPr lang="en-US" sz="2800" b="0" i="0" u="none" strike="noStrike" dirty="0">
              <a:solidFill>
                <a:srgbClr val="000000"/>
              </a:solidFill>
              <a:effectLst/>
              <a:latin typeface="Arial" panose="020B0604020202020204" pitchFamily="34" charset="0"/>
            </a:endParaRPr>
          </a:p>
          <a:p>
            <a:endParaRPr lang="en-US" dirty="0"/>
          </a:p>
        </p:txBody>
      </p:sp>
    </p:spTree>
    <p:extLst>
      <p:ext uri="{BB962C8B-B14F-4D97-AF65-F5344CB8AC3E}">
        <p14:creationId xmlns:p14="http://schemas.microsoft.com/office/powerpoint/2010/main" val="1749234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5FE78-2D76-4248-82D6-BD7266E0D77E}"/>
              </a:ext>
            </a:extLst>
          </p:cNvPr>
          <p:cNvSpPr>
            <a:spLocks noGrp="1"/>
          </p:cNvSpPr>
          <p:nvPr>
            <p:ph type="title"/>
          </p:nvPr>
        </p:nvSpPr>
        <p:spPr/>
        <p:txBody>
          <a:bodyPr/>
          <a:lstStyle/>
          <a:p>
            <a:r>
              <a:rPr lang="en-US" sz="4400" b="1" i="0" u="none" strike="noStrike" dirty="0">
                <a:solidFill>
                  <a:srgbClr val="000000"/>
                </a:solidFill>
                <a:effectLst/>
                <a:latin typeface="Calibri" panose="020F0502020204030204" pitchFamily="34" charset="0"/>
              </a:rPr>
              <a:t>Disadvantages</a:t>
            </a:r>
            <a:endParaRPr lang="en-US" dirty="0"/>
          </a:p>
        </p:txBody>
      </p:sp>
      <p:sp>
        <p:nvSpPr>
          <p:cNvPr id="3" name="Content Placeholder 2">
            <a:extLst>
              <a:ext uri="{FF2B5EF4-FFF2-40B4-BE49-F238E27FC236}">
                <a16:creationId xmlns:a16="http://schemas.microsoft.com/office/drawing/2014/main" id="{37A4DBC0-7E48-4477-ADB9-28FDE06ECFA5}"/>
              </a:ext>
            </a:extLst>
          </p:cNvPr>
          <p:cNvSpPr>
            <a:spLocks noGrp="1"/>
          </p:cNvSpPr>
          <p:nvPr>
            <p:ph idx="1"/>
          </p:nvPr>
        </p:nvSpPr>
        <p:spPr/>
        <p:txBody>
          <a:bodyPr>
            <a:normAutofit lnSpcReduction="10000"/>
          </a:bodyPr>
          <a:lstStyle/>
          <a:p>
            <a:pPr rtl="0" fontAlgn="base">
              <a:spcBef>
                <a:spcPts val="0"/>
              </a:spcBef>
              <a:spcAft>
                <a:spcPts val="0"/>
              </a:spcAft>
              <a:buFont typeface="Arial" panose="020B0604020202020204" pitchFamily="34" charset="0"/>
              <a:buChar char="•"/>
            </a:pPr>
            <a:r>
              <a:rPr lang="en-US" sz="2800" b="0" i="0" u="none" strike="noStrike" dirty="0">
                <a:solidFill>
                  <a:srgbClr val="17365D"/>
                </a:solidFill>
                <a:effectLst/>
                <a:latin typeface="Calibri" panose="020F0502020204030204" pitchFamily="34" charset="0"/>
              </a:rPr>
              <a:t>Lack of personal touch</a:t>
            </a:r>
            <a:endParaRPr lang="en-US" sz="2800" b="0" i="0" u="none" strike="noStrike" dirty="0">
              <a:solidFill>
                <a:srgbClr val="17365D"/>
              </a:solidFill>
              <a:effectLst/>
              <a:latin typeface="Arial" panose="020B0604020202020204" pitchFamily="34" charset="0"/>
            </a:endParaRPr>
          </a:p>
          <a:p>
            <a:pPr rtl="0" fontAlgn="base">
              <a:spcBef>
                <a:spcPts val="640"/>
              </a:spcBef>
              <a:spcAft>
                <a:spcPts val="0"/>
              </a:spcAft>
              <a:buFont typeface="Arial" panose="020B0604020202020204" pitchFamily="34" charset="0"/>
              <a:buChar char="•"/>
            </a:pPr>
            <a:r>
              <a:rPr lang="en-US" sz="2800" b="0" i="0" u="none" strike="noStrike" dirty="0">
                <a:solidFill>
                  <a:srgbClr val="17365D"/>
                </a:solidFill>
                <a:effectLst/>
                <a:latin typeface="Calibri" panose="020F0502020204030204" pitchFamily="34" charset="0"/>
              </a:rPr>
              <a:t>Misunderstanding</a:t>
            </a:r>
            <a:endParaRPr lang="en-US" sz="2800" b="0" i="0" u="none" strike="noStrike" dirty="0">
              <a:solidFill>
                <a:srgbClr val="17365D"/>
              </a:solidFill>
              <a:effectLst/>
              <a:latin typeface="Arial" panose="020B0604020202020204" pitchFamily="34" charset="0"/>
            </a:endParaRPr>
          </a:p>
          <a:p>
            <a:pPr rtl="0" fontAlgn="base">
              <a:spcBef>
                <a:spcPts val="640"/>
              </a:spcBef>
              <a:spcAft>
                <a:spcPts val="0"/>
              </a:spcAft>
              <a:buFont typeface="Arial" panose="020B0604020202020204" pitchFamily="34" charset="0"/>
              <a:buChar char="•"/>
            </a:pPr>
            <a:r>
              <a:rPr lang="en-US" sz="2800" b="0" i="0" u="none" strike="noStrike" dirty="0">
                <a:solidFill>
                  <a:srgbClr val="17365D"/>
                </a:solidFill>
                <a:effectLst/>
                <a:latin typeface="Calibri" panose="020F0502020204030204" pitchFamily="34" charset="0"/>
              </a:rPr>
              <a:t>Viruses</a:t>
            </a:r>
            <a:endParaRPr lang="en-US" sz="2800" b="0" i="0" u="none" strike="noStrike" dirty="0">
              <a:solidFill>
                <a:srgbClr val="17365D"/>
              </a:solidFill>
              <a:effectLst/>
              <a:latin typeface="Arial" panose="020B0604020202020204" pitchFamily="34" charset="0"/>
            </a:endParaRPr>
          </a:p>
          <a:p>
            <a:pPr rtl="0" fontAlgn="base">
              <a:spcBef>
                <a:spcPts val="640"/>
              </a:spcBef>
              <a:spcAft>
                <a:spcPts val="0"/>
              </a:spcAft>
              <a:buFont typeface="Arial" panose="020B0604020202020204" pitchFamily="34" charset="0"/>
              <a:buChar char="•"/>
            </a:pPr>
            <a:r>
              <a:rPr lang="en-US" sz="2800" b="0" i="0" u="none" strike="noStrike" dirty="0">
                <a:solidFill>
                  <a:srgbClr val="17365D"/>
                </a:solidFill>
                <a:effectLst/>
                <a:latin typeface="Calibri" panose="020F0502020204030204" pitchFamily="34" charset="0"/>
              </a:rPr>
              <a:t>Spam and hack</a:t>
            </a:r>
            <a:endParaRPr lang="en-US" sz="2800" b="0" i="0" u="none" strike="noStrike" dirty="0">
              <a:solidFill>
                <a:srgbClr val="17365D"/>
              </a:solidFill>
              <a:effectLst/>
              <a:latin typeface="Arial" panose="020B0604020202020204" pitchFamily="34" charset="0"/>
            </a:endParaRPr>
          </a:p>
          <a:p>
            <a:pPr rtl="0" fontAlgn="base">
              <a:spcBef>
                <a:spcPts val="640"/>
              </a:spcBef>
              <a:spcAft>
                <a:spcPts val="0"/>
              </a:spcAft>
              <a:buFont typeface="Arial" panose="020B0604020202020204" pitchFamily="34" charset="0"/>
              <a:buChar char="•"/>
            </a:pPr>
            <a:r>
              <a:rPr lang="en-US" sz="2800" b="0" i="0" u="none" strike="noStrike" dirty="0">
                <a:solidFill>
                  <a:srgbClr val="17365D"/>
                </a:solidFill>
                <a:effectLst/>
                <a:latin typeface="Calibri" panose="020F0502020204030204" pitchFamily="34" charset="0"/>
              </a:rPr>
              <a:t>Lost password</a:t>
            </a:r>
            <a:endParaRPr lang="en-US" sz="2800" b="0" i="0" u="none" strike="noStrike" dirty="0">
              <a:solidFill>
                <a:srgbClr val="17365D"/>
              </a:solidFill>
              <a:effectLst/>
              <a:latin typeface="Arial" panose="020B0604020202020204" pitchFamily="34" charset="0"/>
            </a:endParaRPr>
          </a:p>
          <a:p>
            <a:pPr rtl="0" fontAlgn="base">
              <a:spcBef>
                <a:spcPts val="640"/>
              </a:spcBef>
              <a:spcAft>
                <a:spcPts val="0"/>
              </a:spcAft>
              <a:buFont typeface="Arial" panose="020B0604020202020204" pitchFamily="34" charset="0"/>
              <a:buChar char="•"/>
            </a:pPr>
            <a:r>
              <a:rPr lang="en-US" sz="2800" b="0" i="0" u="none" strike="noStrike" dirty="0">
                <a:solidFill>
                  <a:srgbClr val="17365D"/>
                </a:solidFill>
                <a:effectLst/>
                <a:latin typeface="Calibri" panose="020F0502020204030204" pitchFamily="34" charset="0"/>
              </a:rPr>
              <a:t>Needs internet access</a:t>
            </a:r>
            <a:endParaRPr lang="en-US" sz="2800" b="0" i="0" u="none" strike="noStrike" dirty="0">
              <a:solidFill>
                <a:srgbClr val="17365D"/>
              </a:solidFill>
              <a:effectLst/>
              <a:latin typeface="Arial" panose="020B0604020202020204" pitchFamily="34" charset="0"/>
            </a:endParaRPr>
          </a:p>
          <a:p>
            <a:pPr rtl="0" fontAlgn="base">
              <a:spcBef>
                <a:spcPts val="640"/>
              </a:spcBef>
              <a:spcAft>
                <a:spcPts val="0"/>
              </a:spcAft>
              <a:buFont typeface="Arial" panose="020B0604020202020204" pitchFamily="34" charset="0"/>
              <a:buChar char="•"/>
            </a:pPr>
            <a:r>
              <a:rPr lang="en-US" sz="2800" b="0" i="0" u="none" strike="noStrike" dirty="0">
                <a:solidFill>
                  <a:srgbClr val="17365D"/>
                </a:solidFill>
                <a:effectLst/>
                <a:latin typeface="Calibri" panose="020F0502020204030204" pitchFamily="34" charset="0"/>
              </a:rPr>
              <a:t>Technical problems (non-delivery messages)</a:t>
            </a:r>
            <a:endParaRPr lang="en-US" sz="2800" b="0" i="0" u="none" strike="noStrike" dirty="0">
              <a:solidFill>
                <a:srgbClr val="17365D"/>
              </a:solidFill>
              <a:effectLst/>
              <a:latin typeface="Arial" panose="020B0604020202020204" pitchFamily="34" charset="0"/>
            </a:endParaRPr>
          </a:p>
          <a:p>
            <a:pPr rtl="0" fontAlgn="base">
              <a:spcBef>
                <a:spcPts val="640"/>
              </a:spcBef>
              <a:spcAft>
                <a:spcPts val="0"/>
              </a:spcAft>
              <a:buFont typeface="Arial" panose="020B0604020202020204" pitchFamily="34" charset="0"/>
              <a:buChar char="•"/>
            </a:pPr>
            <a:r>
              <a:rPr lang="en-US" sz="2800" b="0" i="0" u="none" strike="noStrike" dirty="0">
                <a:solidFill>
                  <a:srgbClr val="17365D"/>
                </a:solidFill>
                <a:effectLst/>
                <a:latin typeface="Calibri" panose="020F0502020204030204" pitchFamily="34" charset="0"/>
              </a:rPr>
              <a:t>Unreadable attachments </a:t>
            </a:r>
            <a:endParaRPr lang="en-US" sz="2800" b="0" i="0" u="none" strike="noStrike" dirty="0">
              <a:solidFill>
                <a:srgbClr val="17365D"/>
              </a:solidFill>
              <a:effectLst/>
              <a:latin typeface="Arial" panose="020B0604020202020204" pitchFamily="34" charset="0"/>
            </a:endParaRPr>
          </a:p>
          <a:p>
            <a:pPr marL="0" indent="0">
              <a:buNone/>
            </a:pPr>
            <a:br>
              <a:rPr lang="en-US" b="0" dirty="0">
                <a:effectLst/>
              </a:rPr>
            </a:br>
            <a:endParaRPr lang="en-US" dirty="0"/>
          </a:p>
        </p:txBody>
      </p:sp>
    </p:spTree>
    <p:extLst>
      <p:ext uri="{BB962C8B-B14F-4D97-AF65-F5344CB8AC3E}">
        <p14:creationId xmlns:p14="http://schemas.microsoft.com/office/powerpoint/2010/main" val="2923896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A95BE-F997-4812-9ABD-516BA9D052B2}"/>
              </a:ext>
            </a:extLst>
          </p:cNvPr>
          <p:cNvSpPr>
            <a:spLocks noGrp="1"/>
          </p:cNvSpPr>
          <p:nvPr>
            <p:ph type="title"/>
          </p:nvPr>
        </p:nvSpPr>
        <p:spPr/>
        <p:txBody>
          <a:bodyPr/>
          <a:lstStyle/>
          <a:p>
            <a:r>
              <a:rPr lang="en-US" sz="4400" b="1" i="0" u="none" strike="noStrike" dirty="0">
                <a:solidFill>
                  <a:srgbClr val="000000"/>
                </a:solidFill>
                <a:effectLst/>
                <a:latin typeface="Calibri" panose="020F0502020204030204" pitchFamily="34" charset="0"/>
              </a:rPr>
              <a:t>Parts (structure) of emails or letters</a:t>
            </a:r>
            <a:endParaRPr lang="en-US" dirty="0"/>
          </a:p>
        </p:txBody>
      </p:sp>
      <p:sp>
        <p:nvSpPr>
          <p:cNvPr id="3" name="Content Placeholder 2">
            <a:extLst>
              <a:ext uri="{FF2B5EF4-FFF2-40B4-BE49-F238E27FC236}">
                <a16:creationId xmlns:a16="http://schemas.microsoft.com/office/drawing/2014/main" id="{E2D3357E-4E0E-4953-BCDB-7E1319C0873D}"/>
              </a:ext>
            </a:extLst>
          </p:cNvPr>
          <p:cNvSpPr>
            <a:spLocks noGrp="1"/>
          </p:cNvSpPr>
          <p:nvPr>
            <p:ph idx="1"/>
          </p:nvPr>
        </p:nvSpPr>
        <p:spPr/>
        <p:txBody>
          <a:bodyPr/>
          <a:lstStyle/>
          <a:p>
            <a:pPr rtl="0" fontAlgn="base">
              <a:spcBef>
                <a:spcPts val="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Subject</a:t>
            </a:r>
            <a:endParaRPr lang="en-US" sz="2800" b="0" i="0" u="none" strike="noStrike" dirty="0">
              <a:solidFill>
                <a:srgbClr val="000000"/>
              </a:solidFill>
              <a:effectLst/>
              <a:latin typeface="Arial" panose="020B0604020202020204" pitchFamily="34" charset="0"/>
            </a:endParaRPr>
          </a:p>
          <a:p>
            <a:pPr rtl="0" fontAlgn="base">
              <a:spcBef>
                <a:spcPts val="64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Greetings </a:t>
            </a:r>
            <a:endParaRPr lang="en-US" sz="2800" b="0" i="0" u="none" strike="noStrike" dirty="0">
              <a:solidFill>
                <a:srgbClr val="000000"/>
              </a:solidFill>
              <a:effectLst/>
              <a:latin typeface="Arial" panose="020B0604020202020204" pitchFamily="34" charset="0"/>
            </a:endParaRPr>
          </a:p>
          <a:p>
            <a:pPr rtl="0" fontAlgn="base">
              <a:spcBef>
                <a:spcPts val="640"/>
              </a:spcBef>
              <a:spcAft>
                <a:spcPts val="0"/>
              </a:spcAft>
              <a:buFont typeface="Arial" panose="020B0604020202020204" pitchFamily="34" charset="0"/>
              <a:buChar char="•"/>
            </a:pPr>
            <a:r>
              <a:rPr lang="en-US" sz="2800" b="1" i="0" u="none" strike="noStrike" dirty="0">
                <a:solidFill>
                  <a:srgbClr val="000000"/>
                </a:solidFill>
                <a:effectLst/>
                <a:latin typeface="Calibri" panose="020F0502020204030204" pitchFamily="34" charset="0"/>
              </a:rPr>
              <a:t>Stage one</a:t>
            </a:r>
            <a:r>
              <a:rPr lang="en-US" sz="2800" b="0" i="0" u="none" strike="noStrike" dirty="0">
                <a:solidFill>
                  <a:srgbClr val="000000"/>
                </a:solidFill>
                <a:effectLst/>
                <a:latin typeface="Calibri" panose="020F0502020204030204" pitchFamily="34" charset="0"/>
              </a:rPr>
              <a:t>: state the purpose of and reason for your letter</a:t>
            </a:r>
            <a:endParaRPr lang="en-US" sz="2800" b="1" i="0" u="none" strike="noStrike" dirty="0">
              <a:solidFill>
                <a:srgbClr val="000000"/>
              </a:solidFill>
              <a:effectLst/>
              <a:latin typeface="Arial" panose="020B0604020202020204" pitchFamily="34" charset="0"/>
            </a:endParaRPr>
          </a:p>
          <a:p>
            <a:pPr rtl="0" fontAlgn="base">
              <a:spcBef>
                <a:spcPts val="640"/>
              </a:spcBef>
              <a:spcAft>
                <a:spcPts val="0"/>
              </a:spcAft>
              <a:buFont typeface="Arial" panose="020B0604020202020204" pitchFamily="34" charset="0"/>
              <a:buChar char="•"/>
            </a:pPr>
            <a:r>
              <a:rPr lang="en-US" sz="2800" b="1" i="0" u="none" strike="noStrike" dirty="0">
                <a:solidFill>
                  <a:srgbClr val="000000"/>
                </a:solidFill>
                <a:effectLst/>
                <a:latin typeface="Calibri" panose="020F0502020204030204" pitchFamily="34" charset="0"/>
              </a:rPr>
              <a:t>Stage two</a:t>
            </a:r>
            <a:r>
              <a:rPr lang="en-US" sz="2800" b="0" i="0" u="none" strike="noStrike" dirty="0">
                <a:solidFill>
                  <a:srgbClr val="000000"/>
                </a:solidFill>
                <a:effectLst/>
                <a:latin typeface="Calibri" panose="020F0502020204030204" pitchFamily="34" charset="0"/>
              </a:rPr>
              <a:t>: explain the situation and how it affects you ( in what way it is good or bad for you). </a:t>
            </a:r>
            <a:endParaRPr lang="en-US" sz="2800" b="1" i="0" u="none" strike="noStrike" dirty="0">
              <a:solidFill>
                <a:srgbClr val="000000"/>
              </a:solidFill>
              <a:effectLst/>
              <a:latin typeface="Arial" panose="020B0604020202020204" pitchFamily="34" charset="0"/>
            </a:endParaRPr>
          </a:p>
          <a:p>
            <a:r>
              <a:rPr lang="en-US" sz="2800" b="1" i="0" u="none" strike="noStrike" dirty="0">
                <a:solidFill>
                  <a:srgbClr val="000000"/>
                </a:solidFill>
                <a:effectLst/>
                <a:latin typeface="Calibri" panose="020F0502020204030204" pitchFamily="34" charset="0"/>
              </a:rPr>
              <a:t>Stage three</a:t>
            </a:r>
            <a:r>
              <a:rPr lang="en-US" sz="2800" b="0" i="0" u="none" strike="noStrike" dirty="0">
                <a:solidFill>
                  <a:srgbClr val="000000"/>
                </a:solidFill>
                <a:effectLst/>
                <a:latin typeface="Calibri" panose="020F0502020204030204" pitchFamily="34" charset="0"/>
              </a:rPr>
              <a:t>: say what you want the other person to do.</a:t>
            </a:r>
            <a:endParaRPr lang="en-US" dirty="0"/>
          </a:p>
        </p:txBody>
      </p:sp>
    </p:spTree>
    <p:extLst>
      <p:ext uri="{BB962C8B-B14F-4D97-AF65-F5344CB8AC3E}">
        <p14:creationId xmlns:p14="http://schemas.microsoft.com/office/powerpoint/2010/main" val="5680188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3E378-17E5-469C-888B-AE7267F9D5CA}"/>
              </a:ext>
            </a:extLst>
          </p:cNvPr>
          <p:cNvSpPr>
            <a:spLocks noGrp="1"/>
          </p:cNvSpPr>
          <p:nvPr>
            <p:ph type="title"/>
          </p:nvPr>
        </p:nvSpPr>
        <p:spPr/>
        <p:txBody>
          <a:bodyPr/>
          <a:lstStyle/>
          <a:p>
            <a:r>
              <a:rPr lang="en-US" sz="4400" b="1" i="0" u="none" strike="noStrike" dirty="0">
                <a:solidFill>
                  <a:srgbClr val="000000"/>
                </a:solidFill>
                <a:effectLst/>
                <a:latin typeface="Calibri" panose="020F0502020204030204" pitchFamily="34" charset="0"/>
              </a:rPr>
              <a:t>A letter requesting information</a:t>
            </a:r>
            <a:endParaRPr lang="en-US" dirty="0"/>
          </a:p>
        </p:txBody>
      </p:sp>
      <p:sp>
        <p:nvSpPr>
          <p:cNvPr id="3" name="Content Placeholder 2">
            <a:extLst>
              <a:ext uri="{FF2B5EF4-FFF2-40B4-BE49-F238E27FC236}">
                <a16:creationId xmlns:a16="http://schemas.microsoft.com/office/drawing/2014/main" id="{460D7CED-6E60-438C-BE44-0E63541A8A29}"/>
              </a:ext>
            </a:extLst>
          </p:cNvPr>
          <p:cNvSpPr>
            <a:spLocks noGrp="1"/>
          </p:cNvSpPr>
          <p:nvPr>
            <p:ph idx="1"/>
          </p:nvPr>
        </p:nvSpPr>
        <p:spPr/>
        <p:txBody>
          <a:bodyPr>
            <a:normAutofit fontScale="92500" lnSpcReduction="10000"/>
          </a:bodyPr>
          <a:lstStyle/>
          <a:p>
            <a:pPr rtl="0" fontAlgn="base">
              <a:spcBef>
                <a:spcPts val="0"/>
              </a:spcBef>
              <a:spcAft>
                <a:spcPts val="0"/>
              </a:spcAft>
              <a:buFont typeface="Arial" panose="020B0604020202020204" pitchFamily="34" charset="0"/>
              <a:buChar char="•"/>
            </a:pPr>
            <a:r>
              <a:rPr lang="en-US" b="0" dirty="0">
                <a:effectLst/>
              </a:rPr>
              <a:t> </a:t>
            </a:r>
            <a:r>
              <a:rPr lang="en-US" sz="2800" b="1" i="0" u="none" strike="noStrike" dirty="0">
                <a:solidFill>
                  <a:srgbClr val="000000"/>
                </a:solidFill>
                <a:effectLst/>
                <a:latin typeface="Calibri" panose="020F0502020204030204" pitchFamily="34" charset="0"/>
              </a:rPr>
              <a:t>Starting your letter</a:t>
            </a:r>
            <a:endParaRPr lang="en-US" sz="2800" b="1" i="0" u="none" strike="noStrike" dirty="0">
              <a:solidFill>
                <a:srgbClr val="000000"/>
              </a:solidFill>
              <a:effectLst/>
              <a:latin typeface="Arial" panose="020B0604020202020204" pitchFamily="34" charset="0"/>
            </a:endParaRPr>
          </a:p>
          <a:p>
            <a:pPr rtl="0" fontAlgn="base">
              <a:spcBef>
                <a:spcPts val="592"/>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Dear Sir/Madam,</a:t>
            </a:r>
            <a:endParaRPr lang="en-US" sz="2800" b="0" i="0" u="none" strike="noStrike" dirty="0">
              <a:solidFill>
                <a:srgbClr val="000000"/>
              </a:solidFill>
              <a:effectLst/>
              <a:latin typeface="Arial" panose="020B0604020202020204" pitchFamily="34" charset="0"/>
            </a:endParaRPr>
          </a:p>
          <a:p>
            <a:pPr rtl="0" fontAlgn="base">
              <a:spcBef>
                <a:spcPts val="592"/>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I would like to know more about the…..</a:t>
            </a:r>
            <a:endParaRPr lang="en-US" sz="2800" b="0" i="0" u="none" strike="noStrike" dirty="0">
              <a:solidFill>
                <a:srgbClr val="000000"/>
              </a:solidFill>
              <a:effectLst/>
              <a:latin typeface="Arial" panose="020B0604020202020204" pitchFamily="34" charset="0"/>
            </a:endParaRPr>
          </a:p>
          <a:p>
            <a:pPr marL="0" indent="0" rtl="0">
              <a:spcBef>
                <a:spcPts val="592"/>
              </a:spcBef>
              <a:spcAft>
                <a:spcPts val="0"/>
              </a:spcAft>
              <a:buNone/>
            </a:pPr>
            <a:br>
              <a:rPr lang="en-US" b="0" dirty="0">
                <a:effectLst/>
              </a:rPr>
            </a:br>
            <a:br>
              <a:rPr lang="en-US" b="0" dirty="0">
                <a:effectLst/>
              </a:rPr>
            </a:br>
            <a:r>
              <a:rPr lang="en-US" sz="2800" b="1" i="1" u="none" strike="noStrike" dirty="0">
                <a:solidFill>
                  <a:srgbClr val="000000"/>
                </a:solidFill>
                <a:effectLst/>
                <a:latin typeface="Calibri" panose="020F0502020204030204" pitchFamily="34" charset="0"/>
              </a:rPr>
              <a:t>End of your letter</a:t>
            </a:r>
            <a:endParaRPr lang="en-US" b="0" dirty="0">
              <a:effectLst/>
            </a:endParaRPr>
          </a:p>
          <a:p>
            <a:pPr rtl="0" fontAlgn="base">
              <a:spcBef>
                <a:spcPts val="592"/>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I look forward to hearing from you soon.</a:t>
            </a:r>
            <a:endParaRPr lang="en-US" sz="2800" b="0" i="0" u="none" strike="noStrike" dirty="0">
              <a:solidFill>
                <a:srgbClr val="000000"/>
              </a:solidFill>
              <a:effectLst/>
              <a:latin typeface="Arial" panose="020B0604020202020204" pitchFamily="34" charset="0"/>
            </a:endParaRPr>
          </a:p>
          <a:p>
            <a:pPr rtl="0" fontAlgn="base">
              <a:spcBef>
                <a:spcPts val="592"/>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Your faithfully,</a:t>
            </a:r>
            <a:endParaRPr lang="en-US" sz="2800" b="0" i="0" u="none" strike="noStrike" dirty="0">
              <a:solidFill>
                <a:srgbClr val="000000"/>
              </a:solidFill>
              <a:effectLst/>
              <a:latin typeface="Arial" panose="020B0604020202020204" pitchFamily="34" charset="0"/>
            </a:endParaRPr>
          </a:p>
          <a:p>
            <a:pPr rtl="0" fontAlgn="base">
              <a:spcBef>
                <a:spcPts val="592"/>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Your name.</a:t>
            </a:r>
            <a:endParaRPr lang="en-US" sz="2800" b="0" i="0" u="none" strike="noStrike" dirty="0">
              <a:solidFill>
                <a:srgbClr val="000000"/>
              </a:solidFill>
              <a:effectLst/>
              <a:latin typeface="Arial" panose="020B0604020202020204" pitchFamily="34" charset="0"/>
            </a:endParaRPr>
          </a:p>
          <a:p>
            <a:pPr marL="0" indent="0">
              <a:buNone/>
            </a:pPr>
            <a:br>
              <a:rPr lang="en-US" b="0" dirty="0">
                <a:effectLst/>
              </a:rPr>
            </a:br>
            <a:endParaRPr lang="en-US" dirty="0"/>
          </a:p>
        </p:txBody>
      </p:sp>
    </p:spTree>
    <p:extLst>
      <p:ext uri="{BB962C8B-B14F-4D97-AF65-F5344CB8AC3E}">
        <p14:creationId xmlns:p14="http://schemas.microsoft.com/office/powerpoint/2010/main" val="9652650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18C8C-5ACC-46B2-BC09-7FD0F98465AC}"/>
              </a:ext>
            </a:extLst>
          </p:cNvPr>
          <p:cNvSpPr>
            <a:spLocks noGrp="1"/>
          </p:cNvSpPr>
          <p:nvPr>
            <p:ph type="title"/>
          </p:nvPr>
        </p:nvSpPr>
        <p:spPr/>
        <p:txBody>
          <a:bodyPr/>
          <a:lstStyle/>
          <a:p>
            <a:r>
              <a:rPr lang="en-US" sz="4400" b="0" i="0" u="none" strike="noStrike" dirty="0">
                <a:solidFill>
                  <a:srgbClr val="000000"/>
                </a:solidFill>
                <a:effectLst/>
                <a:latin typeface="Calibri" panose="020F0502020204030204" pitchFamily="34" charset="0"/>
              </a:rPr>
              <a:t>A letter of complaint</a:t>
            </a:r>
            <a:endParaRPr lang="en-US" dirty="0"/>
          </a:p>
        </p:txBody>
      </p:sp>
      <p:sp>
        <p:nvSpPr>
          <p:cNvPr id="3" name="Content Placeholder 2">
            <a:extLst>
              <a:ext uri="{FF2B5EF4-FFF2-40B4-BE49-F238E27FC236}">
                <a16:creationId xmlns:a16="http://schemas.microsoft.com/office/drawing/2014/main" id="{158470C3-641B-4CB3-8D6D-F45391AE90A8}"/>
              </a:ext>
            </a:extLst>
          </p:cNvPr>
          <p:cNvSpPr>
            <a:spLocks noGrp="1"/>
          </p:cNvSpPr>
          <p:nvPr>
            <p:ph idx="1"/>
          </p:nvPr>
        </p:nvSpPr>
        <p:spPr/>
        <p:txBody>
          <a:bodyPr>
            <a:normAutofit fontScale="92500" lnSpcReduction="10000"/>
          </a:bodyPr>
          <a:lstStyle/>
          <a:p>
            <a:pPr rtl="0">
              <a:spcBef>
                <a:spcPts val="0"/>
              </a:spcBef>
              <a:spcAft>
                <a:spcPts val="0"/>
              </a:spcAft>
            </a:pPr>
            <a:r>
              <a:rPr lang="en-US" sz="2800" b="1" i="0" u="none" strike="noStrike" dirty="0">
                <a:solidFill>
                  <a:srgbClr val="000000"/>
                </a:solidFill>
                <a:effectLst/>
                <a:latin typeface="Calibri" panose="020F0502020204030204" pitchFamily="34" charset="0"/>
              </a:rPr>
              <a:t>Starting your letter</a:t>
            </a:r>
            <a:endParaRPr lang="en-US" b="0" dirty="0">
              <a:effectLst/>
            </a:endParaRPr>
          </a:p>
          <a:p>
            <a:pPr rtl="0">
              <a:spcBef>
                <a:spcPts val="496"/>
              </a:spcBef>
              <a:spcAft>
                <a:spcPts val="0"/>
              </a:spcAft>
            </a:pPr>
            <a:r>
              <a:rPr lang="en-US" sz="2800" b="0" i="0" u="none" strike="noStrike" dirty="0">
                <a:solidFill>
                  <a:srgbClr val="000000"/>
                </a:solidFill>
                <a:effectLst/>
                <a:latin typeface="Calibri" panose="020F0502020204030204" pitchFamily="34" charset="0"/>
              </a:rPr>
              <a:t>Dear Sir/Madam,</a:t>
            </a:r>
            <a:endParaRPr lang="en-US" b="0" dirty="0">
              <a:effectLst/>
            </a:endParaRPr>
          </a:p>
          <a:p>
            <a:pPr rtl="0">
              <a:spcBef>
                <a:spcPts val="496"/>
              </a:spcBef>
              <a:spcAft>
                <a:spcPts val="0"/>
              </a:spcAft>
            </a:pPr>
            <a:r>
              <a:rPr lang="en-US" sz="2800" b="0" i="0" u="none" strike="noStrike" dirty="0">
                <a:solidFill>
                  <a:srgbClr val="000000"/>
                </a:solidFill>
                <a:effectLst/>
                <a:latin typeface="Calibri" panose="020F0502020204030204" pitchFamily="34" charset="0"/>
              </a:rPr>
              <a:t>I am writing to express my dissatisfaction…..</a:t>
            </a:r>
            <a:endParaRPr lang="en-US" b="0" dirty="0">
              <a:effectLst/>
            </a:endParaRPr>
          </a:p>
          <a:p>
            <a:pPr rtl="0">
              <a:spcBef>
                <a:spcPts val="496"/>
              </a:spcBef>
              <a:spcAft>
                <a:spcPts val="0"/>
              </a:spcAft>
            </a:pPr>
            <a:br>
              <a:rPr lang="en-US" b="0" dirty="0">
                <a:effectLst/>
              </a:rPr>
            </a:br>
            <a:br>
              <a:rPr lang="en-US" b="0" dirty="0">
                <a:effectLst/>
              </a:rPr>
            </a:br>
            <a:r>
              <a:rPr lang="en-US" sz="2800" b="1" i="1" u="none" strike="noStrike" dirty="0">
                <a:solidFill>
                  <a:srgbClr val="000000"/>
                </a:solidFill>
                <a:effectLst/>
                <a:latin typeface="Calibri" panose="020F0502020204030204" pitchFamily="34" charset="0"/>
              </a:rPr>
              <a:t>End of your letter</a:t>
            </a:r>
            <a:endParaRPr lang="en-US" b="0" dirty="0">
              <a:effectLst/>
            </a:endParaRPr>
          </a:p>
          <a:p>
            <a:pPr rtl="0">
              <a:spcBef>
                <a:spcPts val="496"/>
              </a:spcBef>
              <a:spcAft>
                <a:spcPts val="0"/>
              </a:spcAft>
            </a:pPr>
            <a:r>
              <a:rPr lang="en-US" sz="2800" b="0" i="0" u="none" strike="noStrike" dirty="0">
                <a:solidFill>
                  <a:srgbClr val="000000"/>
                </a:solidFill>
                <a:effectLst/>
                <a:latin typeface="Calibri" panose="020F0502020204030204" pitchFamily="34" charset="0"/>
              </a:rPr>
              <a:t>I look forward to receiving your reply.</a:t>
            </a:r>
            <a:endParaRPr lang="en-US" b="0" dirty="0">
              <a:effectLst/>
            </a:endParaRPr>
          </a:p>
          <a:p>
            <a:pPr rtl="0">
              <a:spcBef>
                <a:spcPts val="496"/>
              </a:spcBef>
              <a:spcAft>
                <a:spcPts val="0"/>
              </a:spcAft>
            </a:pPr>
            <a:r>
              <a:rPr lang="en-US" sz="2800" b="0" i="0" u="none" strike="noStrike" dirty="0">
                <a:solidFill>
                  <a:srgbClr val="000000"/>
                </a:solidFill>
                <a:effectLst/>
                <a:latin typeface="Calibri" panose="020F0502020204030204" pitchFamily="34" charset="0"/>
              </a:rPr>
              <a:t>Your faithfully,</a:t>
            </a:r>
            <a:endParaRPr lang="en-US" b="0" dirty="0">
              <a:effectLst/>
            </a:endParaRPr>
          </a:p>
          <a:p>
            <a:pPr rtl="0">
              <a:spcBef>
                <a:spcPts val="496"/>
              </a:spcBef>
              <a:spcAft>
                <a:spcPts val="0"/>
              </a:spcAft>
            </a:pPr>
            <a:r>
              <a:rPr lang="en-US" sz="2800" b="0" i="0" u="none" strike="noStrike" dirty="0">
                <a:solidFill>
                  <a:srgbClr val="000000"/>
                </a:solidFill>
                <a:effectLst/>
                <a:latin typeface="Calibri" panose="020F0502020204030204" pitchFamily="34" charset="0"/>
              </a:rPr>
              <a:t>Your name</a:t>
            </a:r>
            <a:endParaRPr lang="en-US" b="0" dirty="0">
              <a:effectLst/>
            </a:endParaRPr>
          </a:p>
          <a:p>
            <a:pPr marL="0" indent="0">
              <a:buNone/>
            </a:pPr>
            <a:br>
              <a:rPr lang="en-US" dirty="0"/>
            </a:br>
            <a:endParaRPr lang="en-US" dirty="0"/>
          </a:p>
        </p:txBody>
      </p:sp>
    </p:spTree>
    <p:extLst>
      <p:ext uri="{BB962C8B-B14F-4D97-AF65-F5344CB8AC3E}">
        <p14:creationId xmlns:p14="http://schemas.microsoft.com/office/powerpoint/2010/main" val="104894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5411A-BE6B-4E16-B449-E32DB3D09F7A}"/>
              </a:ext>
            </a:extLst>
          </p:cNvPr>
          <p:cNvSpPr>
            <a:spLocks noGrp="1"/>
          </p:cNvSpPr>
          <p:nvPr>
            <p:ph type="title"/>
          </p:nvPr>
        </p:nvSpPr>
        <p:spPr/>
        <p:txBody>
          <a:bodyPr/>
          <a:lstStyle/>
          <a:p>
            <a:pPr algn="ctr"/>
            <a:r>
              <a:rPr lang="en-US" b="1" dirty="0"/>
              <a:t>What’s a CV?</a:t>
            </a:r>
          </a:p>
        </p:txBody>
      </p:sp>
      <p:sp>
        <p:nvSpPr>
          <p:cNvPr id="3" name="Content Placeholder 2">
            <a:extLst>
              <a:ext uri="{FF2B5EF4-FFF2-40B4-BE49-F238E27FC236}">
                <a16:creationId xmlns:a16="http://schemas.microsoft.com/office/drawing/2014/main" id="{8FBE2F67-AABE-4DAC-9F28-3DD172DC3EB7}"/>
              </a:ext>
            </a:extLst>
          </p:cNvPr>
          <p:cNvSpPr>
            <a:spLocks noGrp="1"/>
          </p:cNvSpPr>
          <p:nvPr>
            <p:ph idx="1"/>
          </p:nvPr>
        </p:nvSpPr>
        <p:spPr/>
        <p:txBody>
          <a:bodyPr/>
          <a:lstStyle/>
          <a:p>
            <a:pPr rtl="0" fontAlgn="base">
              <a:spcBef>
                <a:spcPts val="0"/>
              </a:spcBef>
              <a:spcAft>
                <a:spcPts val="0"/>
              </a:spcAft>
              <a:buFont typeface="Arial" panose="020B0604020202020204" pitchFamily="34" charset="0"/>
              <a:buChar char="•"/>
            </a:pPr>
            <a:r>
              <a:rPr lang="en-US" b="0" dirty="0">
                <a:effectLst/>
              </a:rPr>
              <a:t> </a:t>
            </a:r>
            <a:r>
              <a:rPr lang="en-US" sz="1800" b="0" i="0" u="none" strike="noStrike" dirty="0">
                <a:solidFill>
                  <a:srgbClr val="000000"/>
                </a:solidFill>
                <a:effectLst/>
                <a:latin typeface="Calibri" panose="020F0502020204030204" pitchFamily="34" charset="0"/>
              </a:rPr>
              <a:t> </a:t>
            </a:r>
            <a:r>
              <a:rPr lang="en-US" sz="2800" b="0" i="0" u="none" strike="noStrike" dirty="0">
                <a:solidFill>
                  <a:srgbClr val="000000"/>
                </a:solidFill>
                <a:effectLst/>
                <a:latin typeface="Calibri" panose="020F0502020204030204" pitchFamily="34" charset="0"/>
              </a:rPr>
              <a:t>“A CV is your sales document that highlights your skills, achievements and experience in such a way that the reader is motivated to meet you”.</a:t>
            </a:r>
            <a:endParaRPr lang="en-US" sz="2800" b="0" i="0" u="none" strike="noStrike" dirty="0">
              <a:solidFill>
                <a:srgbClr val="000000"/>
              </a:solidFill>
              <a:effectLst/>
              <a:latin typeface="Arial" panose="020B0604020202020204" pitchFamily="34" charset="0"/>
            </a:endParaRPr>
          </a:p>
          <a:p>
            <a:pPr rtl="0" fontAlgn="base">
              <a:spcBef>
                <a:spcPts val="640"/>
              </a:spcBef>
              <a:spcAft>
                <a:spcPts val="0"/>
              </a:spcAft>
              <a:buFont typeface="Arial" panose="020B0604020202020204" pitchFamily="34" charset="0"/>
              <a:buChar char="•"/>
            </a:pPr>
            <a:br>
              <a:rPr lang="en-US" b="0" dirty="0">
                <a:effectLst/>
              </a:rPr>
            </a:br>
            <a:r>
              <a:rPr lang="en-US" sz="2800" b="0" i="0" u="none" strike="noStrike" dirty="0">
                <a:solidFill>
                  <a:srgbClr val="000000"/>
                </a:solidFill>
                <a:effectLst/>
                <a:latin typeface="Calibri" panose="020F0502020204030204" pitchFamily="34" charset="0"/>
              </a:rPr>
              <a:t>The objective of a CV is not to get you a job or to win you a contract, but to get you an interview or meeting.</a:t>
            </a:r>
            <a:endParaRPr lang="en-US" sz="2800" b="0" i="0" u="none" strike="noStrike" dirty="0">
              <a:solidFill>
                <a:srgbClr val="000000"/>
              </a:solidFill>
              <a:effectLst/>
              <a:latin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6098539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D9064-2BB4-4B13-B231-DBDC09D9109D}"/>
              </a:ext>
            </a:extLst>
          </p:cNvPr>
          <p:cNvSpPr>
            <a:spLocks noGrp="1"/>
          </p:cNvSpPr>
          <p:nvPr>
            <p:ph type="title"/>
          </p:nvPr>
        </p:nvSpPr>
        <p:spPr/>
        <p:txBody>
          <a:bodyPr/>
          <a:lstStyle/>
          <a:p>
            <a:r>
              <a:rPr lang="en-US" sz="4400" b="0" i="0" u="none" strike="noStrike" dirty="0">
                <a:solidFill>
                  <a:srgbClr val="000000"/>
                </a:solidFill>
                <a:effectLst/>
                <a:latin typeface="Calibri" panose="020F0502020204030204" pitchFamily="34" charset="0"/>
              </a:rPr>
              <a:t>A formal letter of apology</a:t>
            </a:r>
            <a:endParaRPr lang="en-US" dirty="0"/>
          </a:p>
        </p:txBody>
      </p:sp>
      <p:sp>
        <p:nvSpPr>
          <p:cNvPr id="3" name="Content Placeholder 2">
            <a:extLst>
              <a:ext uri="{FF2B5EF4-FFF2-40B4-BE49-F238E27FC236}">
                <a16:creationId xmlns:a16="http://schemas.microsoft.com/office/drawing/2014/main" id="{98A51990-515D-43D8-89D9-9127822BA881}"/>
              </a:ext>
            </a:extLst>
          </p:cNvPr>
          <p:cNvSpPr>
            <a:spLocks noGrp="1"/>
          </p:cNvSpPr>
          <p:nvPr>
            <p:ph idx="1"/>
          </p:nvPr>
        </p:nvSpPr>
        <p:spPr/>
        <p:txBody>
          <a:bodyPr>
            <a:normAutofit fontScale="92500" lnSpcReduction="10000"/>
          </a:bodyPr>
          <a:lstStyle/>
          <a:p>
            <a:pPr rtl="0">
              <a:spcBef>
                <a:spcPts val="0"/>
              </a:spcBef>
              <a:spcAft>
                <a:spcPts val="0"/>
              </a:spcAft>
            </a:pPr>
            <a:r>
              <a:rPr lang="en-US" sz="2800" b="1" i="0" u="none" strike="noStrike" dirty="0">
                <a:solidFill>
                  <a:srgbClr val="000000"/>
                </a:solidFill>
                <a:effectLst/>
                <a:latin typeface="Calibri" panose="020F0502020204030204" pitchFamily="34" charset="0"/>
              </a:rPr>
              <a:t>Starting your letter</a:t>
            </a:r>
            <a:endParaRPr lang="en-US" b="0" dirty="0">
              <a:effectLst/>
            </a:endParaRPr>
          </a:p>
          <a:p>
            <a:pPr rtl="0">
              <a:spcBef>
                <a:spcPts val="592"/>
              </a:spcBef>
              <a:spcAft>
                <a:spcPts val="0"/>
              </a:spcAft>
            </a:pPr>
            <a:r>
              <a:rPr lang="en-US" sz="2800" b="0" i="0" u="none" strike="noStrike">
                <a:solidFill>
                  <a:srgbClr val="000000"/>
                </a:solidFill>
                <a:effectLst/>
                <a:latin typeface="Calibri" panose="020F0502020204030204" pitchFamily="34" charset="0"/>
              </a:rPr>
              <a:t>Dear Mr. </a:t>
            </a:r>
            <a:r>
              <a:rPr lang="en-US" sz="2800" b="0" i="0" u="none" strike="noStrike" dirty="0">
                <a:solidFill>
                  <a:srgbClr val="000000"/>
                </a:solidFill>
                <a:effectLst/>
                <a:latin typeface="Calibri" panose="020F0502020204030204" pitchFamily="34" charset="0"/>
              </a:rPr>
              <a:t>Ali,</a:t>
            </a:r>
            <a:endParaRPr lang="en-US" b="0" dirty="0">
              <a:effectLst/>
            </a:endParaRPr>
          </a:p>
          <a:p>
            <a:pPr rtl="0">
              <a:spcBef>
                <a:spcPts val="592"/>
              </a:spcBef>
              <a:spcAft>
                <a:spcPts val="0"/>
              </a:spcAft>
            </a:pPr>
            <a:r>
              <a:rPr lang="en-US" sz="2800" b="0" i="0" u="none" strike="noStrike" dirty="0">
                <a:solidFill>
                  <a:srgbClr val="000000"/>
                </a:solidFill>
                <a:effectLst/>
                <a:latin typeface="Calibri" panose="020F0502020204030204" pitchFamily="34" charset="0"/>
              </a:rPr>
              <a:t>I am writing to inform you that I will not able to attend the………….</a:t>
            </a:r>
            <a:endParaRPr lang="en-US" b="0" dirty="0">
              <a:effectLst/>
            </a:endParaRPr>
          </a:p>
          <a:p>
            <a:pPr marL="0" indent="0" rtl="0">
              <a:spcBef>
                <a:spcPts val="592"/>
              </a:spcBef>
              <a:spcAft>
                <a:spcPts val="0"/>
              </a:spcAft>
              <a:buNone/>
            </a:pPr>
            <a:br>
              <a:rPr lang="en-US" b="0" dirty="0">
                <a:effectLst/>
              </a:rPr>
            </a:br>
            <a:br>
              <a:rPr lang="en-US" b="0" dirty="0">
                <a:effectLst/>
              </a:rPr>
            </a:br>
            <a:r>
              <a:rPr lang="en-US" sz="2800" b="1" i="1" u="none" strike="noStrike" dirty="0">
                <a:solidFill>
                  <a:srgbClr val="000000"/>
                </a:solidFill>
                <a:effectLst/>
                <a:latin typeface="Calibri" panose="020F0502020204030204" pitchFamily="34" charset="0"/>
              </a:rPr>
              <a:t>End of your letter</a:t>
            </a:r>
            <a:endParaRPr lang="en-US" b="0" dirty="0">
              <a:effectLst/>
            </a:endParaRPr>
          </a:p>
          <a:p>
            <a:pPr rtl="0">
              <a:spcBef>
                <a:spcPts val="592"/>
              </a:spcBef>
              <a:spcAft>
                <a:spcPts val="0"/>
              </a:spcAft>
            </a:pPr>
            <a:r>
              <a:rPr lang="en-US" sz="2800" b="0" i="0" u="none" strike="noStrike" dirty="0">
                <a:solidFill>
                  <a:srgbClr val="000000"/>
                </a:solidFill>
                <a:effectLst/>
                <a:latin typeface="Calibri" panose="020F0502020204030204" pitchFamily="34" charset="0"/>
              </a:rPr>
              <a:t>Once again, I would like to apologize.</a:t>
            </a:r>
            <a:endParaRPr lang="en-US" b="0" dirty="0">
              <a:effectLst/>
            </a:endParaRPr>
          </a:p>
          <a:p>
            <a:pPr rtl="0">
              <a:spcBef>
                <a:spcPts val="592"/>
              </a:spcBef>
              <a:spcAft>
                <a:spcPts val="0"/>
              </a:spcAft>
            </a:pPr>
            <a:r>
              <a:rPr lang="en-US" sz="2800" b="0" i="0" u="none" strike="noStrike" dirty="0">
                <a:solidFill>
                  <a:srgbClr val="000000"/>
                </a:solidFill>
                <a:effectLst/>
                <a:latin typeface="Calibri" panose="020F0502020204030204" pitchFamily="34" charset="0"/>
              </a:rPr>
              <a:t>Best wishes</a:t>
            </a:r>
            <a:endParaRPr lang="en-US" b="0" dirty="0">
              <a:effectLst/>
            </a:endParaRPr>
          </a:p>
          <a:p>
            <a:pPr rtl="0">
              <a:spcBef>
                <a:spcPts val="592"/>
              </a:spcBef>
              <a:spcAft>
                <a:spcPts val="0"/>
              </a:spcAft>
            </a:pPr>
            <a:r>
              <a:rPr lang="en-US" sz="2800" b="0" i="0" u="none" strike="noStrike" dirty="0">
                <a:solidFill>
                  <a:srgbClr val="000000"/>
                </a:solidFill>
                <a:effectLst/>
                <a:latin typeface="Calibri" panose="020F0502020204030204" pitchFamily="34" charset="0"/>
              </a:rPr>
              <a:t>Your name.</a:t>
            </a:r>
            <a:endParaRPr lang="en-US" b="0" dirty="0">
              <a:effectLst/>
            </a:endParaRPr>
          </a:p>
          <a:p>
            <a:pPr marL="0" indent="0">
              <a:buNone/>
            </a:pPr>
            <a:br>
              <a:rPr lang="en-US" dirty="0"/>
            </a:br>
            <a:endParaRPr lang="en-US" dirty="0"/>
          </a:p>
        </p:txBody>
      </p:sp>
    </p:spTree>
    <p:extLst>
      <p:ext uri="{BB962C8B-B14F-4D97-AF65-F5344CB8AC3E}">
        <p14:creationId xmlns:p14="http://schemas.microsoft.com/office/powerpoint/2010/main" val="21993638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0C078-8DEF-46EC-BB43-01714D3254EC}"/>
              </a:ext>
            </a:extLst>
          </p:cNvPr>
          <p:cNvSpPr>
            <a:spLocks noGrp="1"/>
          </p:cNvSpPr>
          <p:nvPr>
            <p:ph type="title"/>
          </p:nvPr>
        </p:nvSpPr>
        <p:spPr/>
        <p:txBody>
          <a:bodyPr/>
          <a:lstStyle/>
          <a:p>
            <a:r>
              <a:rPr lang="en-US" sz="4400" b="0" i="0" u="none" strike="noStrike" dirty="0">
                <a:solidFill>
                  <a:srgbClr val="000000"/>
                </a:solidFill>
                <a:effectLst/>
                <a:latin typeface="Calibri" panose="020F0502020204030204" pitchFamily="34" charset="0"/>
              </a:rPr>
              <a:t>Personal letter</a:t>
            </a:r>
            <a:endParaRPr lang="en-US" dirty="0"/>
          </a:p>
        </p:txBody>
      </p:sp>
      <p:sp>
        <p:nvSpPr>
          <p:cNvPr id="3" name="Content Placeholder 2">
            <a:extLst>
              <a:ext uri="{FF2B5EF4-FFF2-40B4-BE49-F238E27FC236}">
                <a16:creationId xmlns:a16="http://schemas.microsoft.com/office/drawing/2014/main" id="{128CFC6F-8E04-49BE-B486-9F8B53B50D10}"/>
              </a:ext>
            </a:extLst>
          </p:cNvPr>
          <p:cNvSpPr>
            <a:spLocks noGrp="1"/>
          </p:cNvSpPr>
          <p:nvPr>
            <p:ph idx="1"/>
          </p:nvPr>
        </p:nvSpPr>
        <p:spPr/>
        <p:txBody>
          <a:bodyPr>
            <a:normAutofit fontScale="92500" lnSpcReduction="10000"/>
          </a:bodyPr>
          <a:lstStyle/>
          <a:p>
            <a:pPr rtl="0">
              <a:spcBef>
                <a:spcPts val="0"/>
              </a:spcBef>
              <a:spcAft>
                <a:spcPts val="0"/>
              </a:spcAft>
            </a:pPr>
            <a:r>
              <a:rPr lang="en-US" sz="2800" b="1" i="0" u="none" strike="noStrike" dirty="0">
                <a:solidFill>
                  <a:srgbClr val="000000"/>
                </a:solidFill>
                <a:effectLst/>
                <a:latin typeface="Calibri" panose="020F0502020204030204" pitchFamily="34" charset="0"/>
              </a:rPr>
              <a:t>Starting your letter</a:t>
            </a:r>
            <a:endParaRPr lang="en-US" b="0" dirty="0">
              <a:effectLst/>
            </a:endParaRPr>
          </a:p>
          <a:p>
            <a:pPr rtl="0">
              <a:spcBef>
                <a:spcPts val="592"/>
              </a:spcBef>
              <a:spcAft>
                <a:spcPts val="0"/>
              </a:spcAft>
            </a:pPr>
            <a:r>
              <a:rPr lang="en-US" sz="2800" b="0" i="0" u="none" strike="noStrike" dirty="0">
                <a:solidFill>
                  <a:srgbClr val="000000"/>
                </a:solidFill>
                <a:effectLst/>
                <a:latin typeface="Calibri" panose="020F0502020204030204" pitchFamily="34" charset="0"/>
              </a:rPr>
              <a:t>Hi Ali,</a:t>
            </a:r>
            <a:endParaRPr lang="en-US" b="0" dirty="0">
              <a:effectLst/>
            </a:endParaRPr>
          </a:p>
          <a:p>
            <a:pPr rtl="0">
              <a:spcBef>
                <a:spcPts val="592"/>
              </a:spcBef>
              <a:spcAft>
                <a:spcPts val="0"/>
              </a:spcAft>
            </a:pPr>
            <a:r>
              <a:rPr lang="en-US" sz="2800" b="0" i="0" u="none" strike="noStrike" dirty="0">
                <a:solidFill>
                  <a:srgbClr val="000000"/>
                </a:solidFill>
                <a:effectLst/>
                <a:latin typeface="Calibri" panose="020F0502020204030204" pitchFamily="34" charset="0"/>
              </a:rPr>
              <a:t>Thanks for the photos…..</a:t>
            </a:r>
            <a:endParaRPr lang="en-US" b="0" dirty="0">
              <a:effectLst/>
            </a:endParaRPr>
          </a:p>
          <a:p>
            <a:pPr marL="0" indent="0" rtl="0">
              <a:spcBef>
                <a:spcPts val="592"/>
              </a:spcBef>
              <a:spcAft>
                <a:spcPts val="0"/>
              </a:spcAft>
              <a:buNone/>
            </a:pPr>
            <a:br>
              <a:rPr lang="en-US" b="0" dirty="0">
                <a:effectLst/>
              </a:rPr>
            </a:br>
            <a:br>
              <a:rPr lang="en-US" b="0" dirty="0">
                <a:effectLst/>
              </a:rPr>
            </a:br>
            <a:r>
              <a:rPr lang="en-US" sz="2800" b="1" i="1" u="none" strike="noStrike" dirty="0">
                <a:solidFill>
                  <a:srgbClr val="000000"/>
                </a:solidFill>
                <a:effectLst/>
                <a:latin typeface="Calibri" panose="020F0502020204030204" pitchFamily="34" charset="0"/>
              </a:rPr>
              <a:t>End of your letter</a:t>
            </a:r>
            <a:endParaRPr lang="en-US" b="0" dirty="0">
              <a:effectLst/>
            </a:endParaRPr>
          </a:p>
          <a:p>
            <a:pPr rtl="0">
              <a:spcBef>
                <a:spcPts val="592"/>
              </a:spcBef>
              <a:spcAft>
                <a:spcPts val="0"/>
              </a:spcAft>
            </a:pPr>
            <a:r>
              <a:rPr lang="en-US" sz="2800" b="0" i="0" u="none" strike="noStrike" dirty="0">
                <a:solidFill>
                  <a:srgbClr val="000000"/>
                </a:solidFill>
                <a:effectLst/>
                <a:latin typeface="Calibri" panose="020F0502020204030204" pitchFamily="34" charset="0"/>
              </a:rPr>
              <a:t>Anyway- must get on now. See you at Ali’s party next week.</a:t>
            </a:r>
            <a:endParaRPr lang="en-US" b="0" dirty="0">
              <a:effectLst/>
            </a:endParaRPr>
          </a:p>
          <a:p>
            <a:pPr rtl="0">
              <a:spcBef>
                <a:spcPts val="592"/>
              </a:spcBef>
              <a:spcAft>
                <a:spcPts val="0"/>
              </a:spcAft>
            </a:pPr>
            <a:r>
              <a:rPr lang="en-US" sz="2800" b="0" i="0" u="none" strike="noStrike" dirty="0">
                <a:solidFill>
                  <a:srgbClr val="000000"/>
                </a:solidFill>
                <a:effectLst/>
                <a:latin typeface="Calibri" panose="020F0502020204030204" pitchFamily="34" charset="0"/>
              </a:rPr>
              <a:t>Best, </a:t>
            </a:r>
            <a:endParaRPr lang="en-US" b="0" dirty="0">
              <a:effectLst/>
            </a:endParaRPr>
          </a:p>
          <a:p>
            <a:pPr rtl="0">
              <a:spcBef>
                <a:spcPts val="592"/>
              </a:spcBef>
              <a:spcAft>
                <a:spcPts val="0"/>
              </a:spcAft>
            </a:pPr>
            <a:r>
              <a:rPr lang="en-US" sz="2800" b="0" i="0" u="none" strike="noStrike" dirty="0">
                <a:solidFill>
                  <a:srgbClr val="000000"/>
                </a:solidFill>
                <a:effectLst/>
                <a:latin typeface="Calibri" panose="020F0502020204030204" pitchFamily="34" charset="0"/>
              </a:rPr>
              <a:t>Name.</a:t>
            </a:r>
            <a:endParaRPr lang="en-US" b="0" dirty="0">
              <a:effectLst/>
            </a:endParaRPr>
          </a:p>
          <a:p>
            <a:pPr marL="0" indent="0">
              <a:buNone/>
            </a:pPr>
            <a:br>
              <a:rPr lang="en-US" dirty="0"/>
            </a:br>
            <a:endParaRPr lang="en-US" dirty="0"/>
          </a:p>
        </p:txBody>
      </p:sp>
    </p:spTree>
    <p:extLst>
      <p:ext uri="{BB962C8B-B14F-4D97-AF65-F5344CB8AC3E}">
        <p14:creationId xmlns:p14="http://schemas.microsoft.com/office/powerpoint/2010/main" val="12295637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D8F5D-3744-4814-A9F9-120506E72766}"/>
              </a:ext>
            </a:extLst>
          </p:cNvPr>
          <p:cNvSpPr>
            <a:spLocks noGrp="1"/>
          </p:cNvSpPr>
          <p:nvPr>
            <p:ph type="title"/>
          </p:nvPr>
        </p:nvSpPr>
        <p:spPr/>
        <p:txBody>
          <a:bodyPr/>
          <a:lstStyle/>
          <a:p>
            <a:r>
              <a:rPr lang="en-US" sz="4400" b="0" i="0" u="none" strike="noStrike" dirty="0">
                <a:solidFill>
                  <a:srgbClr val="000000"/>
                </a:solidFill>
                <a:effectLst/>
                <a:latin typeface="Calibri" panose="020F0502020204030204" pitchFamily="34" charset="0"/>
              </a:rPr>
              <a:t>A job application</a:t>
            </a:r>
            <a:endParaRPr lang="en-US" dirty="0"/>
          </a:p>
        </p:txBody>
      </p:sp>
      <p:sp>
        <p:nvSpPr>
          <p:cNvPr id="3" name="Content Placeholder 2">
            <a:extLst>
              <a:ext uri="{FF2B5EF4-FFF2-40B4-BE49-F238E27FC236}">
                <a16:creationId xmlns:a16="http://schemas.microsoft.com/office/drawing/2014/main" id="{28BADA0F-DA47-435E-B5A0-A018A2B47D23}"/>
              </a:ext>
            </a:extLst>
          </p:cNvPr>
          <p:cNvSpPr>
            <a:spLocks noGrp="1"/>
          </p:cNvSpPr>
          <p:nvPr>
            <p:ph idx="1"/>
          </p:nvPr>
        </p:nvSpPr>
        <p:spPr/>
        <p:txBody>
          <a:bodyPr>
            <a:normAutofit lnSpcReduction="10000"/>
          </a:bodyPr>
          <a:lstStyle/>
          <a:p>
            <a:pPr rtl="0">
              <a:spcBef>
                <a:spcPts val="592"/>
              </a:spcBef>
              <a:spcAft>
                <a:spcPts val="0"/>
              </a:spcAft>
            </a:pPr>
            <a:r>
              <a:rPr lang="en-US" sz="2800" b="0" i="0" u="none" strike="noStrike" dirty="0">
                <a:solidFill>
                  <a:srgbClr val="000000"/>
                </a:solidFill>
                <a:effectLst/>
                <a:latin typeface="Calibri" panose="020F0502020204030204" pitchFamily="34" charset="0"/>
              </a:rPr>
              <a:t>Dear </a:t>
            </a:r>
            <a:r>
              <a:rPr lang="en-US" sz="2800" b="0" i="0" u="none" strike="noStrike" dirty="0" err="1">
                <a:solidFill>
                  <a:srgbClr val="000000"/>
                </a:solidFill>
                <a:effectLst/>
                <a:latin typeface="Calibri" panose="020F0502020204030204" pitchFamily="34" charset="0"/>
              </a:rPr>
              <a:t>Mr</a:t>
            </a:r>
            <a:r>
              <a:rPr lang="en-US" sz="2800" b="0" i="0" u="none" strike="noStrike" dirty="0">
                <a:solidFill>
                  <a:srgbClr val="000000"/>
                </a:solidFill>
                <a:effectLst/>
                <a:latin typeface="Calibri" panose="020F0502020204030204" pitchFamily="34" charset="0"/>
              </a:rPr>
              <a:t> Ali,</a:t>
            </a:r>
            <a:endParaRPr lang="en-US" b="0" dirty="0">
              <a:effectLst/>
            </a:endParaRPr>
          </a:p>
          <a:p>
            <a:pPr rtl="0">
              <a:spcBef>
                <a:spcPts val="592"/>
              </a:spcBef>
              <a:spcAft>
                <a:spcPts val="0"/>
              </a:spcAft>
            </a:pPr>
            <a:r>
              <a:rPr lang="en-US" sz="2800" b="0" i="0" u="none" strike="noStrike" dirty="0">
                <a:solidFill>
                  <a:srgbClr val="000000"/>
                </a:solidFill>
                <a:effectLst/>
                <a:latin typeface="Calibri" panose="020F0502020204030204" pitchFamily="34" charset="0"/>
              </a:rPr>
              <a:t>I am writing to apply for the job advertised…….</a:t>
            </a:r>
            <a:endParaRPr lang="en-US" b="0" dirty="0">
              <a:effectLst/>
            </a:endParaRPr>
          </a:p>
          <a:p>
            <a:pPr marL="0" indent="0" rtl="0">
              <a:spcBef>
                <a:spcPts val="592"/>
              </a:spcBef>
              <a:spcAft>
                <a:spcPts val="0"/>
              </a:spcAft>
              <a:buNone/>
            </a:pPr>
            <a:br>
              <a:rPr lang="en-US" b="0" dirty="0">
                <a:effectLst/>
              </a:rPr>
            </a:br>
            <a:br>
              <a:rPr lang="en-US" b="0" dirty="0">
                <a:effectLst/>
              </a:rPr>
            </a:br>
            <a:r>
              <a:rPr lang="en-US" sz="2800" b="1" i="1" u="none" strike="noStrike" dirty="0">
                <a:solidFill>
                  <a:srgbClr val="000000"/>
                </a:solidFill>
                <a:effectLst/>
                <a:latin typeface="Calibri" panose="020F0502020204030204" pitchFamily="34" charset="0"/>
              </a:rPr>
              <a:t>End of your letter</a:t>
            </a:r>
            <a:endParaRPr lang="en-US" b="0" dirty="0">
              <a:effectLst/>
            </a:endParaRPr>
          </a:p>
          <a:p>
            <a:pPr rtl="0">
              <a:spcBef>
                <a:spcPts val="592"/>
              </a:spcBef>
              <a:spcAft>
                <a:spcPts val="0"/>
              </a:spcAft>
            </a:pPr>
            <a:r>
              <a:rPr lang="en-US" sz="2800" b="0" i="0" u="none" strike="noStrike" dirty="0">
                <a:solidFill>
                  <a:srgbClr val="000000"/>
                </a:solidFill>
                <a:effectLst/>
                <a:latin typeface="Calibri" panose="020F0502020204030204" pitchFamily="34" charset="0"/>
              </a:rPr>
              <a:t>I look forward to hearing from you soon.</a:t>
            </a:r>
            <a:endParaRPr lang="en-US" b="0" dirty="0">
              <a:effectLst/>
            </a:endParaRPr>
          </a:p>
          <a:p>
            <a:pPr rtl="0">
              <a:spcBef>
                <a:spcPts val="592"/>
              </a:spcBef>
              <a:spcAft>
                <a:spcPts val="0"/>
              </a:spcAft>
            </a:pPr>
            <a:r>
              <a:rPr lang="en-US" sz="2800" b="0" i="0" u="none" strike="noStrike" dirty="0">
                <a:solidFill>
                  <a:srgbClr val="000000"/>
                </a:solidFill>
                <a:effectLst/>
                <a:latin typeface="Calibri" panose="020F0502020204030204" pitchFamily="34" charset="0"/>
              </a:rPr>
              <a:t>Your faithfully,</a:t>
            </a:r>
            <a:endParaRPr lang="en-US" b="0" dirty="0">
              <a:effectLst/>
            </a:endParaRPr>
          </a:p>
          <a:p>
            <a:pPr rtl="0">
              <a:spcBef>
                <a:spcPts val="592"/>
              </a:spcBef>
              <a:spcAft>
                <a:spcPts val="0"/>
              </a:spcAft>
            </a:pPr>
            <a:r>
              <a:rPr lang="en-US" sz="2800" b="0" i="0" u="none" strike="noStrike" dirty="0">
                <a:solidFill>
                  <a:srgbClr val="000000"/>
                </a:solidFill>
                <a:effectLst/>
                <a:latin typeface="Calibri" panose="020F0502020204030204" pitchFamily="34" charset="0"/>
              </a:rPr>
              <a:t>Your name</a:t>
            </a:r>
            <a:endParaRPr lang="en-US" b="0" dirty="0">
              <a:effectLst/>
            </a:endParaRPr>
          </a:p>
          <a:p>
            <a:pPr marL="0" indent="0">
              <a:buNone/>
            </a:pPr>
            <a:br>
              <a:rPr lang="en-US" dirty="0"/>
            </a:br>
            <a:endParaRPr lang="en-US" dirty="0"/>
          </a:p>
        </p:txBody>
      </p:sp>
    </p:spTree>
    <p:extLst>
      <p:ext uri="{BB962C8B-B14F-4D97-AF65-F5344CB8AC3E}">
        <p14:creationId xmlns:p14="http://schemas.microsoft.com/office/powerpoint/2010/main" val="15856837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08AEA-93AC-4540-A999-221191CD950C}"/>
              </a:ext>
            </a:extLst>
          </p:cNvPr>
          <p:cNvSpPr>
            <a:spLocks noGrp="1"/>
          </p:cNvSpPr>
          <p:nvPr>
            <p:ph type="title"/>
          </p:nvPr>
        </p:nvSpPr>
        <p:spPr/>
        <p:txBody>
          <a:bodyPr/>
          <a:lstStyle/>
          <a:p>
            <a:r>
              <a:rPr lang="en-US" sz="4400" b="0" i="0" u="none" strike="noStrike" dirty="0">
                <a:solidFill>
                  <a:srgbClr val="000000"/>
                </a:solidFill>
                <a:effectLst/>
                <a:latin typeface="Calibri" panose="020F0502020204030204" pitchFamily="34" charset="0"/>
              </a:rPr>
              <a:t>Example:</a:t>
            </a:r>
            <a:endParaRPr lang="en-US" dirty="0"/>
          </a:p>
        </p:txBody>
      </p:sp>
      <p:sp>
        <p:nvSpPr>
          <p:cNvPr id="3" name="Content Placeholder 2">
            <a:extLst>
              <a:ext uri="{FF2B5EF4-FFF2-40B4-BE49-F238E27FC236}">
                <a16:creationId xmlns:a16="http://schemas.microsoft.com/office/drawing/2014/main" id="{F93BD317-2496-4D33-A5E4-1604911AB001}"/>
              </a:ext>
            </a:extLst>
          </p:cNvPr>
          <p:cNvSpPr>
            <a:spLocks noGrp="1"/>
          </p:cNvSpPr>
          <p:nvPr>
            <p:ph idx="1"/>
          </p:nvPr>
        </p:nvSpPr>
        <p:spPr/>
        <p:txBody>
          <a:bodyPr>
            <a:normAutofit fontScale="77500" lnSpcReduction="20000"/>
          </a:bodyPr>
          <a:lstStyle/>
          <a:p>
            <a:pPr rtl="0" fontAlgn="base">
              <a:spcBef>
                <a:spcPts val="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I am writing to complain about the driving lessons that I recently took with your driving school. There are a number of reasons why I am not happy.</a:t>
            </a:r>
            <a:endParaRPr lang="en-US" sz="2800" b="0" i="0" u="none" strike="noStrike" dirty="0">
              <a:solidFill>
                <a:srgbClr val="000000"/>
              </a:solidFill>
              <a:effectLst/>
              <a:latin typeface="Arial" panose="020B0604020202020204" pitchFamily="34" charset="0"/>
            </a:endParaRPr>
          </a:p>
          <a:p>
            <a:pPr rtl="0" fontAlgn="base">
              <a:spcBef>
                <a:spcPts val="40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Firstly, I had three different instructions, it was difficult to build any kind of relationship with the person teaching me. Secondly, the lessons were supposed to be for one hour, but the instructors frequently ended lessons five minutes early.</a:t>
            </a:r>
            <a:endParaRPr lang="en-US" sz="2800" b="0" i="0" u="none" strike="noStrike" dirty="0">
              <a:solidFill>
                <a:srgbClr val="000000"/>
              </a:solidFill>
              <a:effectLst/>
              <a:latin typeface="Arial" panose="020B0604020202020204" pitchFamily="34" charset="0"/>
            </a:endParaRPr>
          </a:p>
          <a:p>
            <a:pPr rtl="0" fontAlgn="base">
              <a:spcBef>
                <a:spcPts val="40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In my opinion, the instructors were not very good either. They spent most of time explaining what I should do, and did not give me the time I needed to practice.</a:t>
            </a:r>
            <a:endParaRPr lang="en-US" sz="2800" b="0" i="0" u="none" strike="noStrike" dirty="0">
              <a:solidFill>
                <a:srgbClr val="000000"/>
              </a:solidFill>
              <a:effectLst/>
              <a:latin typeface="Arial" panose="020B0604020202020204" pitchFamily="34" charset="0"/>
            </a:endParaRPr>
          </a:p>
          <a:p>
            <a:pPr rtl="0" fontAlgn="base">
              <a:spcBef>
                <a:spcPts val="40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Finally, I was unhappy that your cars were not very modern and sometimes not clean inside. They were not what I expected from a professional driving school.</a:t>
            </a:r>
            <a:endParaRPr lang="en-US" sz="2800" b="0" i="0" u="none" strike="noStrike" dirty="0">
              <a:solidFill>
                <a:srgbClr val="000000"/>
              </a:solidFill>
              <a:effectLst/>
              <a:latin typeface="Arial" panose="020B0604020202020204" pitchFamily="34" charset="0"/>
            </a:endParaRPr>
          </a:p>
          <a:p>
            <a:pPr rtl="0" fontAlgn="base">
              <a:spcBef>
                <a:spcPts val="40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I hope you understand why I am not pleased with the service your school provided. In total I paid 500 pounds for the lessons and I would like you to refund 50% of that.</a:t>
            </a:r>
            <a:endParaRPr lang="en-US" sz="2800" b="0" i="0" u="none" strike="noStrike" dirty="0">
              <a:solidFill>
                <a:srgbClr val="000000"/>
              </a:solidFill>
              <a:effectLst/>
              <a:latin typeface="Arial" panose="020B0604020202020204" pitchFamily="34" charset="0"/>
            </a:endParaRPr>
          </a:p>
          <a:p>
            <a:pPr rtl="0" fontAlgn="base">
              <a:spcBef>
                <a:spcPts val="400"/>
              </a:spcBef>
              <a:spcAft>
                <a:spcPts val="0"/>
              </a:spcAft>
              <a:buFont typeface="Arial" panose="020B0604020202020204" pitchFamily="34" charset="0"/>
              <a:buChar char="•"/>
            </a:pPr>
            <a:br>
              <a:rPr lang="en-US" b="0" dirty="0">
                <a:effectLst/>
              </a:rPr>
            </a:br>
            <a:r>
              <a:rPr lang="en-US" sz="2800" b="0" i="0" u="none" strike="noStrike" dirty="0">
                <a:solidFill>
                  <a:srgbClr val="000000"/>
                </a:solidFill>
                <a:effectLst/>
                <a:latin typeface="Calibri" panose="020F0502020204030204" pitchFamily="34" charset="0"/>
              </a:rPr>
              <a:t> I look forward to hearing from you.</a:t>
            </a:r>
            <a:endParaRPr lang="en-US" sz="2800" b="0" i="0" u="none" strike="noStrike" dirty="0">
              <a:solidFill>
                <a:srgbClr val="000000"/>
              </a:solidFill>
              <a:effectLst/>
              <a:latin typeface="Arial" panose="020B0604020202020204" pitchFamily="34" charset="0"/>
            </a:endParaRPr>
          </a:p>
          <a:p>
            <a:pPr rtl="0" fontAlgn="base">
              <a:spcBef>
                <a:spcPts val="40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Your faithfully, </a:t>
            </a:r>
            <a:endParaRPr lang="en-US" sz="2800" b="0" i="0" u="none" strike="noStrike" dirty="0">
              <a:solidFill>
                <a:srgbClr val="000000"/>
              </a:solidFill>
              <a:effectLst/>
              <a:latin typeface="Arial" panose="020B0604020202020204" pitchFamily="34" charset="0"/>
            </a:endParaRPr>
          </a:p>
          <a:p>
            <a:r>
              <a:rPr lang="en-US" dirty="0"/>
              <a:t>Your Name</a:t>
            </a:r>
          </a:p>
        </p:txBody>
      </p:sp>
    </p:spTree>
    <p:extLst>
      <p:ext uri="{BB962C8B-B14F-4D97-AF65-F5344CB8AC3E}">
        <p14:creationId xmlns:p14="http://schemas.microsoft.com/office/powerpoint/2010/main" val="3552475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D7628-DA3D-4BE3-92FE-3671AA63EF51}"/>
              </a:ext>
            </a:extLst>
          </p:cNvPr>
          <p:cNvSpPr>
            <a:spLocks noGrp="1"/>
          </p:cNvSpPr>
          <p:nvPr>
            <p:ph type="title"/>
          </p:nvPr>
        </p:nvSpPr>
        <p:spPr/>
        <p:txBody>
          <a:bodyPr/>
          <a:lstStyle/>
          <a:p>
            <a:r>
              <a:rPr lang="en-US" sz="4400" b="1" i="0" u="none" strike="noStrike" dirty="0">
                <a:solidFill>
                  <a:srgbClr val="000000"/>
                </a:solidFill>
                <a:effectLst/>
                <a:latin typeface="Calibri" panose="020F0502020204030204" pitchFamily="34" charset="0"/>
              </a:rPr>
              <a:t>It should be:</a:t>
            </a:r>
            <a:br>
              <a:rPr lang="en-US" b="0" dirty="0">
                <a:effectLst/>
              </a:rPr>
            </a:br>
            <a:endParaRPr lang="en-US" dirty="0"/>
          </a:p>
        </p:txBody>
      </p:sp>
      <p:sp>
        <p:nvSpPr>
          <p:cNvPr id="3" name="Content Placeholder 2">
            <a:extLst>
              <a:ext uri="{FF2B5EF4-FFF2-40B4-BE49-F238E27FC236}">
                <a16:creationId xmlns:a16="http://schemas.microsoft.com/office/drawing/2014/main" id="{7B965108-5BFA-4A85-9DDB-D179A95E706F}"/>
              </a:ext>
            </a:extLst>
          </p:cNvPr>
          <p:cNvSpPr>
            <a:spLocks noGrp="1"/>
          </p:cNvSpPr>
          <p:nvPr>
            <p:ph idx="1"/>
          </p:nvPr>
        </p:nvSpPr>
        <p:spPr/>
        <p:txBody>
          <a:bodyPr/>
          <a:lstStyle/>
          <a:p>
            <a:pPr rtl="0" fontAlgn="base">
              <a:spcBef>
                <a:spcPts val="64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Relevant</a:t>
            </a:r>
            <a:endParaRPr lang="en-US" sz="2800" b="0" i="0" u="none" strike="noStrike" dirty="0">
              <a:solidFill>
                <a:srgbClr val="000000"/>
              </a:solidFill>
              <a:effectLst/>
              <a:latin typeface="Arial" panose="020B0604020202020204" pitchFamily="34" charset="0"/>
            </a:endParaRPr>
          </a:p>
          <a:p>
            <a:pPr rtl="0" fontAlgn="base">
              <a:spcBef>
                <a:spcPts val="64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Selling your achievements</a:t>
            </a:r>
            <a:endParaRPr lang="en-US" sz="2800" b="0" i="0" u="none" strike="noStrike" dirty="0">
              <a:solidFill>
                <a:srgbClr val="000000"/>
              </a:solidFill>
              <a:effectLst/>
              <a:latin typeface="Arial" panose="020B0604020202020204" pitchFamily="34" charset="0"/>
            </a:endParaRPr>
          </a:p>
          <a:p>
            <a:pPr rtl="0" fontAlgn="base">
              <a:spcBef>
                <a:spcPts val="64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Easy to read and follow</a:t>
            </a:r>
            <a:endParaRPr lang="en-US" sz="2800" b="0" i="0" u="none" strike="noStrike" dirty="0">
              <a:solidFill>
                <a:srgbClr val="000000"/>
              </a:solidFill>
              <a:effectLst/>
              <a:latin typeface="Arial" panose="020B0604020202020204" pitchFamily="34" charset="0"/>
            </a:endParaRPr>
          </a:p>
          <a:p>
            <a:pPr rtl="0" fontAlgn="base">
              <a:spcBef>
                <a:spcPts val="64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Detailed and accurate</a:t>
            </a:r>
            <a:endParaRPr lang="en-US" sz="2800" b="0" i="0" u="none" strike="noStrike" dirty="0">
              <a:solidFill>
                <a:srgbClr val="000000"/>
              </a:solidFill>
              <a:effectLst/>
              <a:latin typeface="Arial" panose="020B0604020202020204" pitchFamily="34" charset="0"/>
            </a:endParaRPr>
          </a:p>
          <a:p>
            <a:pPr rtl="0" fontAlgn="base">
              <a:spcBef>
                <a:spcPts val="64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Truthful</a:t>
            </a:r>
            <a:endParaRPr lang="en-US" sz="2800" b="0" i="0" u="none" strike="noStrike" dirty="0">
              <a:solidFill>
                <a:srgbClr val="000000"/>
              </a:solidFill>
              <a:effectLst/>
              <a:latin typeface="Arial" panose="020B0604020202020204" pitchFamily="34" charset="0"/>
            </a:endParaRPr>
          </a:p>
          <a:p>
            <a:pPr rtl="0" fontAlgn="base">
              <a:spcBef>
                <a:spcPts val="64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Highlighting the skills you have developed both in and outside of work.</a:t>
            </a:r>
            <a:endParaRPr lang="en-US" sz="2800" b="0" i="0" u="none" strike="noStrike" dirty="0">
              <a:solidFill>
                <a:srgbClr val="000000"/>
              </a:solidFill>
              <a:effectLst/>
              <a:latin typeface="Arial" panose="020B0604020202020204" pitchFamily="34" charset="0"/>
            </a:endParaRPr>
          </a:p>
          <a:p>
            <a:endParaRPr lang="en-US" dirty="0"/>
          </a:p>
        </p:txBody>
      </p:sp>
    </p:spTree>
    <p:extLst>
      <p:ext uri="{BB962C8B-B14F-4D97-AF65-F5344CB8AC3E}">
        <p14:creationId xmlns:p14="http://schemas.microsoft.com/office/powerpoint/2010/main" val="853326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4A0CF-3AD0-45B9-AC93-0CBF522AB3CD}"/>
              </a:ext>
            </a:extLst>
          </p:cNvPr>
          <p:cNvSpPr>
            <a:spLocks noGrp="1"/>
          </p:cNvSpPr>
          <p:nvPr>
            <p:ph type="title"/>
          </p:nvPr>
        </p:nvSpPr>
        <p:spPr/>
        <p:txBody>
          <a:bodyPr/>
          <a:lstStyle/>
          <a:p>
            <a:r>
              <a:rPr lang="en-US" sz="4400" b="1" i="0" u="none" strike="noStrike" dirty="0">
                <a:solidFill>
                  <a:srgbClr val="000000"/>
                </a:solidFill>
                <a:effectLst/>
                <a:latin typeface="Calibri" panose="020F0502020204030204" pitchFamily="34" charset="0"/>
              </a:rPr>
              <a:t>It should NOT be:</a:t>
            </a:r>
            <a:endParaRPr lang="en-US" dirty="0"/>
          </a:p>
        </p:txBody>
      </p:sp>
      <p:sp>
        <p:nvSpPr>
          <p:cNvPr id="3" name="Content Placeholder 2">
            <a:extLst>
              <a:ext uri="{FF2B5EF4-FFF2-40B4-BE49-F238E27FC236}">
                <a16:creationId xmlns:a16="http://schemas.microsoft.com/office/drawing/2014/main" id="{5FD86681-56EB-4E4C-B9DB-0CE83193F26E}"/>
              </a:ext>
            </a:extLst>
          </p:cNvPr>
          <p:cNvSpPr>
            <a:spLocks noGrp="1"/>
          </p:cNvSpPr>
          <p:nvPr>
            <p:ph idx="1"/>
          </p:nvPr>
        </p:nvSpPr>
        <p:spPr/>
        <p:txBody>
          <a:bodyPr/>
          <a:lstStyle/>
          <a:p>
            <a:pPr rtl="0" fontAlgn="base">
              <a:spcBef>
                <a:spcPts val="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Full of irrelevant information</a:t>
            </a:r>
            <a:endParaRPr lang="en-US" sz="2800" b="0" i="0" u="none" strike="noStrike" dirty="0">
              <a:solidFill>
                <a:srgbClr val="000000"/>
              </a:solidFill>
              <a:effectLst/>
              <a:latin typeface="Arial" panose="020B0604020202020204" pitchFamily="34" charset="0"/>
            </a:endParaRPr>
          </a:p>
          <a:p>
            <a:pPr rtl="0" fontAlgn="base">
              <a:spcBef>
                <a:spcPts val="64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A list of job titles and duties</a:t>
            </a:r>
            <a:endParaRPr lang="en-US" sz="2800" b="0" i="0" u="none" strike="noStrike" dirty="0">
              <a:solidFill>
                <a:srgbClr val="000000"/>
              </a:solidFill>
              <a:effectLst/>
              <a:latin typeface="Arial" panose="020B0604020202020204" pitchFamily="34" charset="0"/>
            </a:endParaRPr>
          </a:p>
          <a:p>
            <a:pPr rtl="0" fontAlgn="base">
              <a:spcBef>
                <a:spcPts val="64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Jumbled and overcrowded</a:t>
            </a:r>
            <a:endParaRPr lang="en-US" sz="2800" b="0" i="0" u="none" strike="noStrike" dirty="0">
              <a:solidFill>
                <a:srgbClr val="000000"/>
              </a:solidFill>
              <a:effectLst/>
              <a:latin typeface="Arial" panose="020B0604020202020204" pitchFamily="34" charset="0"/>
            </a:endParaRPr>
          </a:p>
          <a:p>
            <a:pPr rtl="0" fontAlgn="base">
              <a:spcBef>
                <a:spcPts val="64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Vague and lacking in detail</a:t>
            </a:r>
            <a:endParaRPr lang="en-US" sz="2800" b="0" i="0" u="none" strike="noStrike" dirty="0">
              <a:solidFill>
                <a:srgbClr val="000000"/>
              </a:solidFill>
              <a:effectLst/>
              <a:latin typeface="Arial" panose="020B0604020202020204" pitchFamily="34" charset="0"/>
            </a:endParaRPr>
          </a:p>
          <a:p>
            <a:pPr rtl="0" fontAlgn="base">
              <a:spcBef>
                <a:spcPts val="64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Dishonest </a:t>
            </a:r>
            <a:endParaRPr lang="en-US" sz="2800" b="0" i="0" u="none" strike="noStrike" dirty="0">
              <a:solidFill>
                <a:srgbClr val="000000"/>
              </a:solidFill>
              <a:effectLst/>
              <a:latin typeface="Arial" panose="020B0604020202020204" pitchFamily="34" charset="0"/>
            </a:endParaRPr>
          </a:p>
          <a:p>
            <a:endParaRPr lang="en-US" dirty="0"/>
          </a:p>
        </p:txBody>
      </p:sp>
    </p:spTree>
    <p:extLst>
      <p:ext uri="{BB962C8B-B14F-4D97-AF65-F5344CB8AC3E}">
        <p14:creationId xmlns:p14="http://schemas.microsoft.com/office/powerpoint/2010/main" val="1542161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E4804-9FC7-4D89-BE82-10E0D859FB4B}"/>
              </a:ext>
            </a:extLst>
          </p:cNvPr>
          <p:cNvSpPr>
            <a:spLocks noGrp="1"/>
          </p:cNvSpPr>
          <p:nvPr>
            <p:ph type="title"/>
          </p:nvPr>
        </p:nvSpPr>
        <p:spPr/>
        <p:txBody>
          <a:bodyPr/>
          <a:lstStyle/>
          <a:p>
            <a:r>
              <a:rPr lang="en-US" sz="4400" b="1" i="0" u="sng" dirty="0">
                <a:solidFill>
                  <a:srgbClr val="000000"/>
                </a:solidFill>
                <a:effectLst/>
                <a:latin typeface="Calibri" panose="020F0502020204030204" pitchFamily="34" charset="0"/>
              </a:rPr>
              <a:t>Reasons for rejection (CV)</a:t>
            </a:r>
            <a:endParaRPr lang="en-US" dirty="0"/>
          </a:p>
        </p:txBody>
      </p:sp>
      <p:sp>
        <p:nvSpPr>
          <p:cNvPr id="3" name="Content Placeholder 2">
            <a:extLst>
              <a:ext uri="{FF2B5EF4-FFF2-40B4-BE49-F238E27FC236}">
                <a16:creationId xmlns:a16="http://schemas.microsoft.com/office/drawing/2014/main" id="{AC1AEB40-18FC-443B-A2A9-1629F22C9D74}"/>
              </a:ext>
            </a:extLst>
          </p:cNvPr>
          <p:cNvSpPr>
            <a:spLocks noGrp="1"/>
          </p:cNvSpPr>
          <p:nvPr>
            <p:ph idx="1"/>
          </p:nvPr>
        </p:nvSpPr>
        <p:spPr/>
        <p:txBody>
          <a:bodyPr/>
          <a:lstStyle/>
          <a:p>
            <a:pPr rtl="0" fontAlgn="base">
              <a:spcBef>
                <a:spcPts val="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The CV was too long and boring. </a:t>
            </a:r>
            <a:endParaRPr lang="en-US" sz="2800" b="0" i="0" u="none" strike="noStrike" dirty="0">
              <a:solidFill>
                <a:srgbClr val="000000"/>
              </a:solidFill>
              <a:effectLst/>
              <a:latin typeface="Arial" panose="020B0604020202020204" pitchFamily="34" charset="0"/>
            </a:endParaRPr>
          </a:p>
          <a:p>
            <a:pPr rtl="0" fontAlgn="base">
              <a:spcBef>
                <a:spcPts val="64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The CV was irrelevant to the reader’s needs.</a:t>
            </a:r>
            <a:endParaRPr lang="en-US" sz="2800" b="0" i="0" u="none" strike="noStrike" dirty="0">
              <a:solidFill>
                <a:srgbClr val="000000"/>
              </a:solidFill>
              <a:effectLst/>
              <a:latin typeface="Arial" panose="020B0604020202020204" pitchFamily="34" charset="0"/>
            </a:endParaRPr>
          </a:p>
          <a:p>
            <a:pPr rtl="0" fontAlgn="base">
              <a:spcBef>
                <a:spcPts val="64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The CV was difficult to follow because of poor layout and the reader lost interest. </a:t>
            </a:r>
            <a:endParaRPr lang="en-US" sz="2800" b="0" i="0" u="none" strike="noStrike" dirty="0">
              <a:solidFill>
                <a:srgbClr val="000000"/>
              </a:solidFill>
              <a:effectLst/>
              <a:latin typeface="Arial" panose="020B0604020202020204" pitchFamily="34" charset="0"/>
            </a:endParaRPr>
          </a:p>
          <a:p>
            <a:pPr rtl="0" fontAlgn="base">
              <a:spcBef>
                <a:spcPts val="64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Your CV arrived too late to be considered.</a:t>
            </a:r>
            <a:endParaRPr lang="en-US" sz="2800" b="0" i="0" u="none" strike="noStrike" dirty="0">
              <a:solidFill>
                <a:srgbClr val="000000"/>
              </a:solidFill>
              <a:effectLst/>
              <a:latin typeface="Arial" panose="020B0604020202020204" pitchFamily="34" charset="0"/>
            </a:endParaRPr>
          </a:p>
          <a:p>
            <a:pPr rtl="0" fontAlgn="base">
              <a:spcBef>
                <a:spcPts val="64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Due to the volume of applicants your CV was never read. </a:t>
            </a:r>
            <a:endParaRPr lang="en-US" sz="2800" b="0" i="0" u="none" strike="noStrike" dirty="0">
              <a:solidFill>
                <a:srgbClr val="000000"/>
              </a:solidFill>
              <a:effectLst/>
              <a:latin typeface="Arial" panose="020B0604020202020204" pitchFamily="34" charset="0"/>
            </a:endParaRPr>
          </a:p>
          <a:p>
            <a:pPr rtl="0" fontAlgn="base">
              <a:spcBef>
                <a:spcPts val="64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Grammatical and spelling mis</a:t>
            </a:r>
            <a:endParaRPr lang="en-US" sz="2800" b="0" i="0" u="none" strike="noStrike" dirty="0">
              <a:solidFill>
                <a:srgbClr val="000000"/>
              </a:solidFill>
              <a:effectLst/>
              <a:latin typeface="Arial" panose="020B0604020202020204" pitchFamily="34" charset="0"/>
            </a:endParaRPr>
          </a:p>
          <a:p>
            <a:endParaRPr lang="en-US" dirty="0"/>
          </a:p>
        </p:txBody>
      </p:sp>
    </p:spTree>
    <p:extLst>
      <p:ext uri="{BB962C8B-B14F-4D97-AF65-F5344CB8AC3E}">
        <p14:creationId xmlns:p14="http://schemas.microsoft.com/office/powerpoint/2010/main" val="2752171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39996-9D3B-413A-8D56-D0A255FD5853}"/>
              </a:ext>
            </a:extLst>
          </p:cNvPr>
          <p:cNvSpPr>
            <a:spLocks noGrp="1"/>
          </p:cNvSpPr>
          <p:nvPr>
            <p:ph type="title"/>
          </p:nvPr>
        </p:nvSpPr>
        <p:spPr>
          <a:xfrm>
            <a:off x="838200" y="365125"/>
            <a:ext cx="10515600" cy="799255"/>
          </a:xfrm>
        </p:spPr>
        <p:txBody>
          <a:bodyPr/>
          <a:lstStyle/>
          <a:p>
            <a:r>
              <a:rPr lang="en-US" sz="4400" b="1" i="0" u="sng" dirty="0">
                <a:solidFill>
                  <a:srgbClr val="000000"/>
                </a:solidFill>
                <a:effectLst/>
                <a:latin typeface="Calibri" panose="020F0502020204030204" pitchFamily="34" charset="0"/>
              </a:rPr>
              <a:t>What to include in CV?</a:t>
            </a:r>
            <a:endParaRPr lang="en-US" dirty="0"/>
          </a:p>
        </p:txBody>
      </p:sp>
      <p:sp>
        <p:nvSpPr>
          <p:cNvPr id="3" name="Content Placeholder 2">
            <a:extLst>
              <a:ext uri="{FF2B5EF4-FFF2-40B4-BE49-F238E27FC236}">
                <a16:creationId xmlns:a16="http://schemas.microsoft.com/office/drawing/2014/main" id="{450E35E5-79D4-4684-8697-C55EDA463C25}"/>
              </a:ext>
            </a:extLst>
          </p:cNvPr>
          <p:cNvSpPr>
            <a:spLocks noGrp="1"/>
          </p:cNvSpPr>
          <p:nvPr>
            <p:ph idx="1"/>
          </p:nvPr>
        </p:nvSpPr>
        <p:spPr>
          <a:xfrm>
            <a:off x="838200" y="1414360"/>
            <a:ext cx="10515600" cy="4762603"/>
          </a:xfrm>
        </p:spPr>
        <p:txBody>
          <a:bodyPr>
            <a:normAutofit fontScale="85000" lnSpcReduction="20000"/>
          </a:bodyPr>
          <a:lstStyle/>
          <a:p>
            <a:pPr rtl="0" fontAlgn="base">
              <a:spcBef>
                <a:spcPts val="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Contact detail</a:t>
            </a:r>
            <a:endParaRPr lang="en-US" sz="2800" b="0" i="0" u="none" strike="noStrike" dirty="0">
              <a:solidFill>
                <a:srgbClr val="000000"/>
              </a:solidFill>
              <a:effectLst/>
              <a:latin typeface="Arial" panose="020B0604020202020204" pitchFamily="34" charset="0"/>
            </a:endParaRPr>
          </a:p>
          <a:p>
            <a:pPr rtl="0" fontAlgn="base">
              <a:spcBef>
                <a:spcPts val="544"/>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Personal Profile</a:t>
            </a:r>
            <a:endParaRPr lang="en-US" sz="2800" b="0" i="0" u="none" strike="noStrike" dirty="0">
              <a:solidFill>
                <a:srgbClr val="000000"/>
              </a:solidFill>
              <a:effectLst/>
              <a:latin typeface="Arial" panose="020B0604020202020204" pitchFamily="34" charset="0"/>
            </a:endParaRPr>
          </a:p>
          <a:p>
            <a:pPr rtl="0" fontAlgn="base">
              <a:spcBef>
                <a:spcPts val="544"/>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Education and qualification (Qualification, grade – Institution – Year) </a:t>
            </a:r>
            <a:endParaRPr lang="en-US" sz="2800" b="0" i="0" u="none" strike="noStrike" dirty="0">
              <a:solidFill>
                <a:srgbClr val="000000"/>
              </a:solidFill>
              <a:effectLst/>
              <a:latin typeface="Arial" panose="020B0604020202020204" pitchFamily="34" charset="0"/>
            </a:endParaRPr>
          </a:p>
          <a:p>
            <a:pPr rtl="0" fontAlgn="base">
              <a:spcBef>
                <a:spcPts val="544"/>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Employment history and experiences</a:t>
            </a:r>
            <a:endParaRPr lang="en-US" sz="2800" b="0" i="0" u="none" strike="noStrike" dirty="0">
              <a:solidFill>
                <a:srgbClr val="000000"/>
              </a:solidFill>
              <a:effectLst/>
              <a:latin typeface="Arial" panose="020B0604020202020204" pitchFamily="34" charset="0"/>
            </a:endParaRPr>
          </a:p>
          <a:p>
            <a:pPr rtl="0" fontAlgn="base">
              <a:spcBef>
                <a:spcPts val="544"/>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Training and professional development </a:t>
            </a:r>
            <a:endParaRPr lang="en-US" sz="2800" b="0" i="0" u="none" strike="noStrike" dirty="0">
              <a:solidFill>
                <a:srgbClr val="000000"/>
              </a:solidFill>
              <a:effectLst/>
              <a:latin typeface="Arial" panose="020B0604020202020204" pitchFamily="34" charset="0"/>
            </a:endParaRPr>
          </a:p>
          <a:p>
            <a:pPr rtl="0" fontAlgn="base">
              <a:spcBef>
                <a:spcPts val="544"/>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Membership of Professional Bodies</a:t>
            </a:r>
            <a:endParaRPr lang="en-US" sz="2800" b="0" i="0" u="none" strike="noStrike" dirty="0">
              <a:solidFill>
                <a:srgbClr val="000000"/>
              </a:solidFill>
              <a:effectLst/>
              <a:latin typeface="Arial" panose="020B0604020202020204" pitchFamily="34" charset="0"/>
            </a:endParaRPr>
          </a:p>
          <a:p>
            <a:pPr rtl="0" fontAlgn="base">
              <a:spcBef>
                <a:spcPts val="544"/>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Languages</a:t>
            </a:r>
            <a:endParaRPr lang="en-US" sz="2800" b="0" i="0" u="none" strike="noStrike" dirty="0">
              <a:solidFill>
                <a:srgbClr val="000000"/>
              </a:solidFill>
              <a:effectLst/>
              <a:latin typeface="Arial" panose="020B0604020202020204" pitchFamily="34" charset="0"/>
            </a:endParaRPr>
          </a:p>
          <a:p>
            <a:pPr rtl="0" fontAlgn="base">
              <a:spcBef>
                <a:spcPts val="544"/>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Computer skills</a:t>
            </a:r>
            <a:endParaRPr lang="en-US" sz="2800" b="0" i="0" u="none" strike="noStrike" dirty="0">
              <a:solidFill>
                <a:srgbClr val="000000"/>
              </a:solidFill>
              <a:effectLst/>
              <a:latin typeface="Arial" panose="020B0604020202020204" pitchFamily="34" charset="0"/>
            </a:endParaRPr>
          </a:p>
          <a:p>
            <a:pPr rtl="0" fontAlgn="base">
              <a:spcBef>
                <a:spcPts val="544"/>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Awards and recognition</a:t>
            </a:r>
            <a:endParaRPr lang="en-US" sz="2800" b="0" i="0" u="none" strike="noStrike" dirty="0">
              <a:solidFill>
                <a:srgbClr val="000000"/>
              </a:solidFill>
              <a:effectLst/>
              <a:latin typeface="Arial" panose="020B0604020202020204" pitchFamily="34" charset="0"/>
            </a:endParaRPr>
          </a:p>
          <a:p>
            <a:pPr rtl="0" fontAlgn="base">
              <a:spcBef>
                <a:spcPts val="544"/>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Publications</a:t>
            </a:r>
            <a:endParaRPr lang="en-US" sz="2800" b="0" i="0" u="none" strike="noStrike" dirty="0">
              <a:solidFill>
                <a:srgbClr val="000000"/>
              </a:solidFill>
              <a:effectLst/>
              <a:latin typeface="Arial" panose="020B0604020202020204" pitchFamily="34" charset="0"/>
            </a:endParaRPr>
          </a:p>
          <a:p>
            <a:pPr rtl="0" fontAlgn="base">
              <a:spcBef>
                <a:spcPts val="544"/>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Hobbies and interests</a:t>
            </a:r>
            <a:endParaRPr lang="en-US" sz="2800" b="0" i="0" u="none" strike="noStrike" dirty="0">
              <a:solidFill>
                <a:srgbClr val="000000"/>
              </a:solidFill>
              <a:effectLst/>
              <a:latin typeface="Arial" panose="020B0604020202020204" pitchFamily="34" charset="0"/>
            </a:endParaRPr>
          </a:p>
          <a:p>
            <a:pPr rtl="0" fontAlgn="base">
              <a:spcBef>
                <a:spcPts val="544"/>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References (References available on request) </a:t>
            </a:r>
            <a:endParaRPr lang="en-US" sz="2800" b="0" i="0" u="none" strike="noStrike" dirty="0">
              <a:solidFill>
                <a:srgbClr val="000000"/>
              </a:solidFill>
              <a:effectLst/>
              <a:latin typeface="Arial" panose="020B0604020202020204" pitchFamily="34" charset="0"/>
            </a:endParaRPr>
          </a:p>
          <a:p>
            <a:pPr marL="0" indent="0">
              <a:buNone/>
            </a:pPr>
            <a:br>
              <a:rPr lang="en-US" b="0" dirty="0">
                <a:effectLst/>
              </a:rPr>
            </a:br>
            <a:endParaRPr lang="en-US" dirty="0"/>
          </a:p>
        </p:txBody>
      </p:sp>
    </p:spTree>
    <p:extLst>
      <p:ext uri="{BB962C8B-B14F-4D97-AF65-F5344CB8AC3E}">
        <p14:creationId xmlns:p14="http://schemas.microsoft.com/office/powerpoint/2010/main" val="1366332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2B6E8-FB26-4729-9040-05FD06746A6E}"/>
              </a:ext>
            </a:extLst>
          </p:cNvPr>
          <p:cNvSpPr>
            <a:spLocks noGrp="1"/>
          </p:cNvSpPr>
          <p:nvPr>
            <p:ph type="title"/>
          </p:nvPr>
        </p:nvSpPr>
        <p:spPr/>
        <p:txBody>
          <a:bodyPr/>
          <a:lstStyle/>
          <a:p>
            <a:r>
              <a:rPr lang="en-US" sz="4400" b="1" i="0" u="sng" dirty="0">
                <a:solidFill>
                  <a:srgbClr val="000000"/>
                </a:solidFill>
                <a:effectLst/>
                <a:latin typeface="Calibri" panose="020F0502020204030204" pitchFamily="34" charset="0"/>
              </a:rPr>
              <a:t>Personal Profile</a:t>
            </a:r>
            <a:endParaRPr lang="en-US" dirty="0"/>
          </a:p>
        </p:txBody>
      </p:sp>
      <p:sp>
        <p:nvSpPr>
          <p:cNvPr id="3" name="Content Placeholder 2">
            <a:extLst>
              <a:ext uri="{FF2B5EF4-FFF2-40B4-BE49-F238E27FC236}">
                <a16:creationId xmlns:a16="http://schemas.microsoft.com/office/drawing/2014/main" id="{CA3DEDCF-1453-4F1B-AE01-F836A4055EFA}"/>
              </a:ext>
            </a:extLst>
          </p:cNvPr>
          <p:cNvSpPr>
            <a:spLocks noGrp="1"/>
          </p:cNvSpPr>
          <p:nvPr>
            <p:ph idx="1"/>
          </p:nvPr>
        </p:nvSpPr>
        <p:spPr/>
        <p:txBody>
          <a:bodyPr/>
          <a:lstStyle/>
          <a:p>
            <a:pPr rtl="0" fontAlgn="base">
              <a:spcBef>
                <a:spcPts val="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Who are you?</a:t>
            </a:r>
            <a:endParaRPr lang="en-US" sz="2800" b="0" i="0" u="none" strike="noStrike" dirty="0">
              <a:solidFill>
                <a:srgbClr val="000000"/>
              </a:solidFill>
              <a:effectLst/>
              <a:latin typeface="Arial" panose="020B0604020202020204" pitchFamily="34" charset="0"/>
            </a:endParaRPr>
          </a:p>
          <a:p>
            <a:pPr rtl="0" fontAlgn="base">
              <a:spcBef>
                <a:spcPts val="64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What can you offer the company?</a:t>
            </a:r>
            <a:endParaRPr lang="en-US" sz="2800" b="0" i="0" u="none" strike="noStrike" dirty="0">
              <a:solidFill>
                <a:srgbClr val="000000"/>
              </a:solidFill>
              <a:effectLst/>
              <a:latin typeface="Arial" panose="020B0604020202020204" pitchFamily="34" charset="0"/>
            </a:endParaRPr>
          </a:p>
          <a:p>
            <a:pPr rtl="0" fontAlgn="base">
              <a:spcBef>
                <a:spcPts val="64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What are your career goals?</a:t>
            </a:r>
            <a:endParaRPr lang="en-US" sz="2800" b="0" i="0" u="none" strike="noStrike" dirty="0">
              <a:solidFill>
                <a:srgbClr val="000000"/>
              </a:solidFill>
              <a:effectLst/>
              <a:latin typeface="Arial" panose="020B0604020202020204" pitchFamily="34" charset="0"/>
            </a:endParaRPr>
          </a:p>
          <a:p>
            <a:pPr marL="0" indent="0">
              <a:buNone/>
            </a:pPr>
            <a:br>
              <a:rPr lang="en-US" b="0" dirty="0">
                <a:effectLst/>
              </a:rPr>
            </a:br>
            <a:endParaRPr lang="en-US" dirty="0"/>
          </a:p>
        </p:txBody>
      </p:sp>
    </p:spTree>
    <p:extLst>
      <p:ext uri="{BB962C8B-B14F-4D97-AF65-F5344CB8AC3E}">
        <p14:creationId xmlns:p14="http://schemas.microsoft.com/office/powerpoint/2010/main" val="2200911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B63B4-9168-4265-80B9-C978BA56A320}"/>
              </a:ext>
            </a:extLst>
          </p:cNvPr>
          <p:cNvSpPr>
            <a:spLocks noGrp="1"/>
          </p:cNvSpPr>
          <p:nvPr>
            <p:ph type="title"/>
          </p:nvPr>
        </p:nvSpPr>
        <p:spPr/>
        <p:txBody>
          <a:bodyPr/>
          <a:lstStyle/>
          <a:p>
            <a:r>
              <a:rPr lang="en-US" sz="4400" b="1" i="0" u="none" strike="noStrike" dirty="0">
                <a:solidFill>
                  <a:srgbClr val="000000"/>
                </a:solidFill>
                <a:effectLst/>
                <a:latin typeface="Calibri" panose="020F0502020204030204" pitchFamily="34" charset="0"/>
              </a:rPr>
              <a:t>Employment history and experiences</a:t>
            </a:r>
            <a:endParaRPr lang="en-US" dirty="0"/>
          </a:p>
        </p:txBody>
      </p:sp>
      <p:sp>
        <p:nvSpPr>
          <p:cNvPr id="3" name="Content Placeholder 2">
            <a:extLst>
              <a:ext uri="{FF2B5EF4-FFF2-40B4-BE49-F238E27FC236}">
                <a16:creationId xmlns:a16="http://schemas.microsoft.com/office/drawing/2014/main" id="{EABA84DD-50FF-4CF3-8E2E-FFEB7AD9E8BE}"/>
              </a:ext>
            </a:extLst>
          </p:cNvPr>
          <p:cNvSpPr>
            <a:spLocks noGrp="1"/>
          </p:cNvSpPr>
          <p:nvPr>
            <p:ph idx="1"/>
          </p:nvPr>
        </p:nvSpPr>
        <p:spPr/>
        <p:txBody>
          <a:bodyPr/>
          <a:lstStyle/>
          <a:p>
            <a:pPr rtl="0">
              <a:spcBef>
                <a:spcPts val="0"/>
              </a:spcBef>
              <a:spcAft>
                <a:spcPts val="0"/>
              </a:spcAft>
            </a:pPr>
            <a:r>
              <a:rPr lang="en-US" sz="2800" b="0" i="0" u="none" strike="noStrike" dirty="0">
                <a:solidFill>
                  <a:srgbClr val="000000"/>
                </a:solidFill>
                <a:effectLst/>
                <a:latin typeface="Calibri" panose="020F0502020204030204" pitchFamily="34" charset="0"/>
              </a:rPr>
              <a:t>For each of the position of the previous employment, you should include:</a:t>
            </a:r>
            <a:endParaRPr lang="en-US" b="0" dirty="0">
              <a:effectLst/>
            </a:endParaRPr>
          </a:p>
          <a:p>
            <a:pPr rtl="0" fontAlgn="base">
              <a:spcBef>
                <a:spcPts val="64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state your job title,</a:t>
            </a:r>
            <a:endParaRPr lang="en-US" sz="2800" b="0" i="0" u="none" strike="noStrike" dirty="0">
              <a:solidFill>
                <a:srgbClr val="000000"/>
              </a:solidFill>
              <a:effectLst/>
              <a:latin typeface="Arial" panose="020B0604020202020204" pitchFamily="34" charset="0"/>
            </a:endParaRPr>
          </a:p>
          <a:p>
            <a:pPr rtl="0" fontAlgn="base">
              <a:spcBef>
                <a:spcPts val="64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 the employer,</a:t>
            </a:r>
            <a:endParaRPr lang="en-US" sz="2800" b="0" i="0" u="none" strike="noStrike" dirty="0">
              <a:solidFill>
                <a:srgbClr val="000000"/>
              </a:solidFill>
              <a:effectLst/>
              <a:latin typeface="Arial" panose="020B0604020202020204" pitchFamily="34" charset="0"/>
            </a:endParaRPr>
          </a:p>
          <a:p>
            <a:pPr rtl="0" fontAlgn="base">
              <a:spcBef>
                <a:spcPts val="64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 the dates you worked</a:t>
            </a:r>
            <a:endParaRPr lang="en-US" sz="2800" b="0" i="0" u="none" strike="noStrike" dirty="0">
              <a:solidFill>
                <a:srgbClr val="000000"/>
              </a:solidFill>
              <a:effectLst/>
              <a:latin typeface="Arial" panose="020B0604020202020204" pitchFamily="34" charset="0"/>
            </a:endParaRPr>
          </a:p>
          <a:p>
            <a:pPr rtl="0" fontAlgn="base">
              <a:spcBef>
                <a:spcPts val="64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A line that summarizes the role. </a:t>
            </a:r>
            <a:endParaRPr lang="en-US" sz="2800" b="0" i="0" u="none" strike="noStrike" dirty="0">
              <a:solidFill>
                <a:srgbClr val="000000"/>
              </a:solidFill>
              <a:effectLst/>
              <a:latin typeface="Arial" panose="020B0604020202020204" pitchFamily="34" charset="0"/>
            </a:endParaRPr>
          </a:p>
          <a:p>
            <a:pPr rtl="0" fontAlgn="base">
              <a:spcBef>
                <a:spcPts val="64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key responsibilities, skills and achievements, in bullet points</a:t>
            </a:r>
            <a:endParaRPr lang="en-US" sz="2800" b="0" i="0" u="none" strike="noStrike" dirty="0">
              <a:solidFill>
                <a:srgbClr val="000000"/>
              </a:solidFill>
              <a:effectLst/>
              <a:latin typeface="Arial" panose="020B0604020202020204" pitchFamily="34" charset="0"/>
            </a:endParaRPr>
          </a:p>
          <a:p>
            <a:endParaRPr lang="en-US" dirty="0"/>
          </a:p>
        </p:txBody>
      </p:sp>
    </p:spTree>
    <p:extLst>
      <p:ext uri="{BB962C8B-B14F-4D97-AF65-F5344CB8AC3E}">
        <p14:creationId xmlns:p14="http://schemas.microsoft.com/office/powerpoint/2010/main" val="3052819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53D6B-AAD4-47AE-A17D-B88018242A4F}"/>
              </a:ext>
            </a:extLst>
          </p:cNvPr>
          <p:cNvSpPr>
            <a:spLocks noGrp="1"/>
          </p:cNvSpPr>
          <p:nvPr>
            <p:ph type="title"/>
          </p:nvPr>
        </p:nvSpPr>
        <p:spPr/>
        <p:txBody>
          <a:bodyPr/>
          <a:lstStyle/>
          <a:p>
            <a:r>
              <a:rPr lang="en-US" sz="4400" b="1" i="0" u="none" strike="noStrike" dirty="0">
                <a:solidFill>
                  <a:srgbClr val="000000"/>
                </a:solidFill>
                <a:effectLst/>
                <a:latin typeface="Calibri" panose="020F0502020204030204" pitchFamily="34" charset="0"/>
              </a:rPr>
              <a:t>Covering letter</a:t>
            </a:r>
            <a:endParaRPr lang="en-US" dirty="0"/>
          </a:p>
        </p:txBody>
      </p:sp>
      <p:sp>
        <p:nvSpPr>
          <p:cNvPr id="3" name="Content Placeholder 2">
            <a:extLst>
              <a:ext uri="{FF2B5EF4-FFF2-40B4-BE49-F238E27FC236}">
                <a16:creationId xmlns:a16="http://schemas.microsoft.com/office/drawing/2014/main" id="{9D9ED865-214E-4E35-816E-4E0757E85A0E}"/>
              </a:ext>
            </a:extLst>
          </p:cNvPr>
          <p:cNvSpPr>
            <a:spLocks noGrp="1"/>
          </p:cNvSpPr>
          <p:nvPr>
            <p:ph idx="1"/>
          </p:nvPr>
        </p:nvSpPr>
        <p:spPr/>
        <p:txBody>
          <a:bodyPr/>
          <a:lstStyle/>
          <a:p>
            <a:pPr rtl="0" fontAlgn="base">
              <a:spcBef>
                <a:spcPts val="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A letter which accompanies a CV or application form when contacting an employer.</a:t>
            </a:r>
            <a:endParaRPr lang="en-US" sz="2800" b="0" i="0" u="none" strike="noStrike" dirty="0">
              <a:solidFill>
                <a:srgbClr val="000000"/>
              </a:solidFill>
              <a:effectLst/>
              <a:latin typeface="Arial" panose="020B0604020202020204" pitchFamily="34" charset="0"/>
            </a:endParaRPr>
          </a:p>
          <a:p>
            <a:pPr rtl="0" fontAlgn="base">
              <a:spcBef>
                <a:spcPts val="64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It should be job specific</a:t>
            </a:r>
            <a:endParaRPr lang="en-US" sz="2800" b="0" i="0" u="none" strike="noStrike" dirty="0">
              <a:solidFill>
                <a:srgbClr val="000000"/>
              </a:solidFill>
              <a:effectLst/>
              <a:latin typeface="Arial" panose="020B0604020202020204" pitchFamily="34" charset="0"/>
            </a:endParaRPr>
          </a:p>
          <a:p>
            <a:pPr rtl="0" fontAlgn="base">
              <a:spcBef>
                <a:spcPts val="640"/>
              </a:spcBef>
              <a:spcAft>
                <a:spcPts val="0"/>
              </a:spcAft>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tailor your cover letter for the job you would like to apply for.</a:t>
            </a:r>
            <a:endParaRPr lang="en-US" sz="2800" b="0" i="0" u="none" strike="noStrike" dirty="0">
              <a:solidFill>
                <a:srgbClr val="000000"/>
              </a:solidFill>
              <a:effectLst/>
              <a:latin typeface="Arial" panose="020B0604020202020204" pitchFamily="34" charset="0"/>
            </a:endParaRPr>
          </a:p>
          <a:p>
            <a:pPr marL="0" indent="0">
              <a:buNone/>
            </a:pPr>
            <a:br>
              <a:rPr lang="en-US" b="0" dirty="0">
                <a:effectLst/>
              </a:rPr>
            </a:br>
            <a:endParaRPr lang="en-US" dirty="0"/>
          </a:p>
        </p:txBody>
      </p:sp>
    </p:spTree>
    <p:extLst>
      <p:ext uri="{BB962C8B-B14F-4D97-AF65-F5344CB8AC3E}">
        <p14:creationId xmlns:p14="http://schemas.microsoft.com/office/powerpoint/2010/main" val="38359600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1099</Words>
  <Application>Microsoft Office PowerPoint</Application>
  <PresentationFormat>Widescreen</PresentationFormat>
  <Paragraphs>171</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Academic Writing</vt:lpstr>
      <vt:lpstr>What’s a CV?</vt:lpstr>
      <vt:lpstr>It should be: </vt:lpstr>
      <vt:lpstr>It should NOT be:</vt:lpstr>
      <vt:lpstr>Reasons for rejection (CV)</vt:lpstr>
      <vt:lpstr>What to include in CV?</vt:lpstr>
      <vt:lpstr>Personal Profile</vt:lpstr>
      <vt:lpstr>Employment history and experiences</vt:lpstr>
      <vt:lpstr>Covering letter</vt:lpstr>
      <vt:lpstr>What to include in cover letter</vt:lpstr>
      <vt:lpstr>Assignment</vt:lpstr>
      <vt:lpstr>PowerPoint Presentation</vt:lpstr>
      <vt:lpstr>PowerPoint Presentation</vt:lpstr>
      <vt:lpstr>What is email?</vt:lpstr>
      <vt:lpstr>Advantages</vt:lpstr>
      <vt:lpstr>Disadvantages</vt:lpstr>
      <vt:lpstr>Parts (structure) of emails or letters</vt:lpstr>
      <vt:lpstr>A letter requesting information</vt:lpstr>
      <vt:lpstr>A letter of complaint</vt:lpstr>
      <vt:lpstr>A formal letter of apology</vt:lpstr>
      <vt:lpstr>Personal letter</vt:lpstr>
      <vt:lpstr>A job application</vt:lpstr>
      <vt:lpstr>Example: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Writing</dc:title>
  <dc:creator>Chinar</dc:creator>
  <cp:lastModifiedBy>Chinar</cp:lastModifiedBy>
  <cp:revision>44</cp:revision>
  <dcterms:created xsi:type="dcterms:W3CDTF">2022-04-03T07:50:05Z</dcterms:created>
  <dcterms:modified xsi:type="dcterms:W3CDTF">2022-12-28T18:17:44Z</dcterms:modified>
</cp:coreProperties>
</file>