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4" r:id="rId2"/>
    <p:sldId id="278" r:id="rId3"/>
    <p:sldId id="279" r:id="rId4"/>
    <p:sldId id="265" r:id="rId5"/>
    <p:sldId id="266" r:id="rId6"/>
    <p:sldId id="267" r:id="rId7"/>
    <p:sldId id="268" r:id="rId8"/>
    <p:sldId id="484" r:id="rId9"/>
    <p:sldId id="618" r:id="rId10"/>
    <p:sldId id="485" r:id="rId11"/>
    <p:sldId id="486" r:id="rId12"/>
    <p:sldId id="488" r:id="rId13"/>
    <p:sldId id="490" r:id="rId14"/>
    <p:sldId id="514" r:id="rId15"/>
    <p:sldId id="619" r:id="rId16"/>
    <p:sldId id="620" r:id="rId17"/>
    <p:sldId id="515" r:id="rId18"/>
    <p:sldId id="521" r:id="rId19"/>
    <p:sldId id="522" r:id="rId20"/>
    <p:sldId id="523" r:id="rId21"/>
    <p:sldId id="574" r:id="rId22"/>
    <p:sldId id="621" r:id="rId23"/>
    <p:sldId id="589" r:id="rId24"/>
    <p:sldId id="568" r:id="rId25"/>
    <p:sldId id="569" r:id="rId26"/>
    <p:sldId id="570" r:id="rId27"/>
    <p:sldId id="571" r:id="rId28"/>
    <p:sldId id="572" r:id="rId29"/>
    <p:sldId id="57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0FE934-9C62-41C8-96D2-9DC6454D479E}">
          <p14:sldIdLst>
            <p14:sldId id="264"/>
            <p14:sldId id="278"/>
            <p14:sldId id="279"/>
            <p14:sldId id="265"/>
            <p14:sldId id="266"/>
            <p14:sldId id="267"/>
            <p14:sldId id="268"/>
            <p14:sldId id="484"/>
            <p14:sldId id="618"/>
            <p14:sldId id="485"/>
            <p14:sldId id="486"/>
            <p14:sldId id="488"/>
            <p14:sldId id="490"/>
            <p14:sldId id="514"/>
            <p14:sldId id="619"/>
            <p14:sldId id="620"/>
            <p14:sldId id="515"/>
            <p14:sldId id="521"/>
            <p14:sldId id="522"/>
            <p14:sldId id="523"/>
            <p14:sldId id="574"/>
            <p14:sldId id="621"/>
            <p14:sldId id="589"/>
            <p14:sldId id="568"/>
            <p14:sldId id="569"/>
            <p14:sldId id="570"/>
            <p14:sldId id="571"/>
            <p14:sldId id="572"/>
            <p14:sldId id="573"/>
          </p14:sldIdLst>
        </p14:section>
        <p14:section name="Untitled Section" id="{C0B97E0B-1ADC-4944-BC75-34BD7197719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B2FDC-AC76-463D-BA83-A0F43D924B3B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F8F76-94A9-4599-B08D-A813E602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2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568A-B224-4C57-A1C1-537C16CC9617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B22A9-704E-4145-ADED-A36614B7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0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328678-6C7C-49AF-A1E0-D0CBE5E59986}" type="slidenum">
              <a:rPr lang="zh-CN" altLang="en-US"/>
              <a:pPr eaLnBrk="1" hangingPunct="1"/>
              <a:t>21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82B9DF-0511-4093-8D5E-2CD381D3BB38}" type="slidenum">
              <a:rPr lang="zh-CN" altLang="en-US"/>
              <a:pPr eaLnBrk="1" hangingPunct="1"/>
              <a:t>24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745C83-2697-461E-B4B8-324946141918}" type="slidenum">
              <a:rPr lang="zh-CN" altLang="en-US"/>
              <a:pPr eaLnBrk="1" hangingPunct="1"/>
              <a:t>28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252696-AEF8-469E-9D4E-03CB803656BD}" type="slidenum">
              <a:rPr lang="zh-CN" altLang="en-US"/>
              <a:pPr eaLnBrk="1" hangingPunct="1"/>
              <a:t>29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60D9-BE60-4A22-A90D-3C22AB1181CB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3DC7-ABBB-44B4-A4BD-19B13182D339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3EAC-B326-4A5A-B71B-5D0110AE7BB6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FDE9202-7C21-4449-8DAD-CF51B304F5FC}" type="datetime1">
              <a:rPr lang="en-US" smtClean="0"/>
              <a:t>6/7/2019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1B20CB-87D8-4D2B-B7E6-EB7BB472EC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67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B5E-22C6-47A0-9C0C-A27F2290CEBF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647-1638-4888-8890-3E722C26F17C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C089-12E0-453D-9294-48A65E1EACA4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3B83-9637-49E1-800D-6AAD2E5B07BE}" type="datetime1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445F-7667-4A5C-93DC-73C83BBA0B52}" type="datetime1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3DA8-D96F-4D57-A1C7-7894798C0F2C}" type="datetime1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14AC-7013-4075-9D81-771C80B8D8E4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8A1-0088-4F61-83E4-B6A1D5C42766}" type="datetime1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0871-D02B-4A30-96D0-D6FF3FAAD6FE}" type="datetime1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4525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GB" dirty="0" smtClean="0"/>
              <a:t>What is Analytical Chemistry?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85900" y="2520950"/>
            <a:ext cx="6667500" cy="2630488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GB" dirty="0" smtClean="0"/>
              <a:t>The resolution of a chemical compound into its proximate or ultimate parts; the determination of its elements or of the foreign substances it may contain.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3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6" y="76200"/>
            <a:ext cx="914031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1622425"/>
            <a:ext cx="4949825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dirty="0" smtClean="0">
                <a:latin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</a:rPr>
              <a:t>aA</a:t>
            </a:r>
            <a:r>
              <a:rPr lang="en-US" dirty="0" smtClean="0">
                <a:latin typeface="Times New Roman" pitchFamily="18" charset="0"/>
              </a:rPr>
              <a:t>  + </a:t>
            </a:r>
            <a:r>
              <a:rPr lang="en-US" dirty="0" err="1" smtClean="0">
                <a:latin typeface="Times New Roman" pitchFamily="18" charset="0"/>
              </a:rPr>
              <a:t>bB</a:t>
            </a:r>
            <a:r>
              <a:rPr lang="en-US" dirty="0" smtClean="0">
                <a:latin typeface="Times New Roman" pitchFamily="18" charset="0"/>
              </a:rPr>
              <a:t>       </a:t>
            </a:r>
            <a:r>
              <a:rPr lang="tr-TR" i="1" dirty="0" smtClean="0">
                <a:latin typeface="Times New Roman" pitchFamily="18" charset="0"/>
              </a:rPr>
              <a:t>↔</a:t>
            </a: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cC</a:t>
            </a:r>
            <a:r>
              <a:rPr lang="en-US" dirty="0" smtClean="0">
                <a:latin typeface="Times New Roman" pitchFamily="18" charset="0"/>
              </a:rPr>
              <a:t>   +   </a:t>
            </a:r>
            <a:r>
              <a:rPr lang="en-US" dirty="0" err="1" smtClean="0">
                <a:latin typeface="Times New Roman" pitchFamily="18" charset="0"/>
              </a:rPr>
              <a:t>dD</a:t>
            </a:r>
            <a:endParaRPr lang="tr-TR" dirty="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tr-TR" dirty="0" smtClean="0">
              <a:latin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tr-TR" sz="2800" dirty="0" smtClean="0">
                <a:latin typeface="Times New Roman" pitchFamily="18" charset="0"/>
              </a:rPr>
              <a:t>a mol A react with  b mol B </a:t>
            </a:r>
          </a:p>
          <a:p>
            <a:pPr algn="just" eaLnBrk="1" hangingPunct="1">
              <a:buFontTx/>
              <a:buNone/>
            </a:pPr>
            <a:endParaRPr lang="tr-TR" sz="2800" dirty="0" smtClean="0">
              <a:latin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tr-TR" sz="2800" dirty="0" smtClean="0">
                <a:latin typeface="Times New Roman" pitchFamily="18" charset="0"/>
              </a:rPr>
              <a:t>When A is a standard (titrant)  the volume of A used  in the titration  and its molarity can be  used to calculate the mol number of B  </a:t>
            </a:r>
          </a:p>
        </p:txBody>
      </p:sp>
      <p:sp>
        <p:nvSpPr>
          <p:cNvPr id="26726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tr-TR" sz="3600" b="1" dirty="0" smtClean="0">
                <a:solidFill>
                  <a:srgbClr val="FF0000"/>
                </a:solidFill>
                <a:latin typeface="Sylfaen" pitchFamily="18" charset="0"/>
              </a:rPr>
              <a:t>Calculations in the volumetric titrimetry</a:t>
            </a:r>
            <a:endParaRPr lang="tr-TR" sz="3600" b="1" dirty="0" smtClean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2 Metin Yer Tutucusu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7772400" cy="1905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Example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A 25.0 mL sample of vinegar (dilute acetic acid, ) is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titrated and found to react with 94.7 mL of 0.200 M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</a:rPr>
              <a:t>NaOH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. What is the molarity of the</a:t>
            </a:r>
            <a:r>
              <a:rPr lang="tr-TR" sz="2800" dirty="0">
                <a:solidFill>
                  <a:schemeClr val="tx1"/>
                </a:solidFill>
                <a:latin typeface="Times New Roman" pitchFamily="18" charset="0"/>
              </a:rPr>
              <a:t> acetic acid solution?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The pH Scale</a:t>
            </a:r>
            <a:endParaRPr lang="tr-TR" sz="3600" b="1" dirty="0" smtClean="0">
              <a:solidFill>
                <a:srgbClr val="FF0000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2405063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3600" dirty="0" smtClean="0"/>
              <a:t>The </a:t>
            </a:r>
            <a:r>
              <a:rPr lang="en-US" sz="3600" b="1" dirty="0" smtClean="0"/>
              <a:t>pH</a:t>
            </a:r>
            <a:r>
              <a:rPr lang="en-US" sz="3600" dirty="0" smtClean="0"/>
              <a:t> is defined as the negative logarithm in base 10, of the hydronium ion concentration </a:t>
            </a:r>
            <a:endParaRPr lang="en-US" sz="3600" u="sng" dirty="0" smtClean="0"/>
          </a:p>
          <a:p>
            <a:pPr algn="ctr" eaLnBrk="1" hangingPunct="1"/>
            <a:r>
              <a:rPr lang="en-US" sz="3600" dirty="0" smtClean="0"/>
              <a:t>pH = - log[H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O+]</a:t>
            </a:r>
            <a:endParaRPr lang="en-US" sz="3600" u="sng" dirty="0" smtClean="0"/>
          </a:p>
          <a:p>
            <a:pPr algn="just" eaLnBrk="1" hangingPunct="1"/>
            <a:r>
              <a:rPr lang="en-US" sz="3600" dirty="0" smtClean="0"/>
              <a:t>The </a:t>
            </a:r>
            <a:r>
              <a:rPr lang="en-US" sz="3600" b="1" dirty="0" err="1" smtClean="0"/>
              <a:t>pOH</a:t>
            </a:r>
            <a:r>
              <a:rPr lang="en-US" sz="3600" dirty="0" smtClean="0"/>
              <a:t> is defined as the negative logarithm in base 10, of the hydroxyl ion concentration</a:t>
            </a:r>
            <a:endParaRPr lang="en-US" sz="3600" u="sng" dirty="0" smtClean="0"/>
          </a:p>
          <a:p>
            <a:pPr algn="ctr" eaLnBrk="1" hangingPunct="1"/>
            <a:r>
              <a:rPr lang="en-US" sz="3600" dirty="0" err="1" smtClean="0"/>
              <a:t>pOH</a:t>
            </a:r>
            <a:r>
              <a:rPr lang="en-US" sz="3600" dirty="0" smtClean="0"/>
              <a:t> = - log[OH-]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B20CB-87D8-4D2B-B7E6-EB7BB472EC8C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076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rrowheads="1"/>
          </p:cNvSpPr>
          <p:nvPr>
            <p:ph sz="half" idx="2"/>
          </p:nvPr>
        </p:nvSpPr>
        <p:spPr bwMode="auto">
          <a:xfrm>
            <a:off x="20638" y="14288"/>
            <a:ext cx="9123362" cy="676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rgbClr val="000000"/>
                </a:solidFill>
                <a:latin typeface="Arial" pitchFamily="34" charset="0"/>
                <a:cs typeface="+mn-cs"/>
              </a:rPr>
              <a:t>pH of an acidic solution &lt; 7.00</a:t>
            </a:r>
            <a:endParaRPr lang="tr-TR" i="1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endParaRPr lang="tr-TR" i="1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lang="en-US" i="1" dirty="0">
                <a:solidFill>
                  <a:srgbClr val="000000"/>
                </a:solidFill>
                <a:latin typeface="Arial" pitchFamily="34" charset="0"/>
                <a:cs typeface="+mn-cs"/>
              </a:rPr>
              <a:t>pH of a neutral solution = 7.00</a:t>
            </a:r>
            <a:endParaRPr lang="tr-TR" i="1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endParaRPr lang="tr-TR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lang="en-US" i="1" dirty="0">
                <a:solidFill>
                  <a:srgbClr val="000000"/>
                </a:solidFill>
                <a:latin typeface="Arial" pitchFamily="34" charset="0"/>
                <a:cs typeface="+mn-cs"/>
              </a:rPr>
              <a:t>pH of a basic solution    &gt; 7.00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B20CB-87D8-4D2B-B7E6-EB7BB472EC8C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67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1" y="533400"/>
            <a:ext cx="7772400" cy="518160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B20CB-87D8-4D2B-B7E6-EB7BB472EC8C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457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8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3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rgbClr val="FF0000"/>
                </a:solidFill>
              </a:rPr>
              <a:t>Buffer solution</a:t>
            </a:r>
            <a:endParaRPr lang="tr-TR" sz="5400" b="1" dirty="0" smtClean="0">
              <a:solidFill>
                <a:srgbClr val="FF0000"/>
              </a:solidFill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3600" dirty="0" smtClean="0">
                <a:latin typeface="Times New Roman" pitchFamily="18" charset="0"/>
              </a:rPr>
              <a:t>is a solution whose pH changes only very slightly upon the addition of small of either an acid or a base. </a:t>
            </a:r>
            <a:endParaRPr lang="tr-TR" sz="3600" dirty="0" smtClean="0">
              <a:latin typeface="Times New Roman" pitchFamily="18" charset="0"/>
            </a:endParaRPr>
          </a:p>
          <a:p>
            <a:pPr algn="just" eaLnBrk="1" hangingPunct="1"/>
            <a:endParaRPr lang="tr-TR" sz="3600" dirty="0" smtClean="0">
              <a:latin typeface="Times New Roman" pitchFamily="18" charset="0"/>
            </a:endParaRPr>
          </a:p>
          <a:p>
            <a:pPr algn="just" eaLnBrk="1" hangingPunct="1"/>
            <a:r>
              <a:rPr lang="en-US" sz="3600" dirty="0" smtClean="0">
                <a:latin typeface="Times New Roman" pitchFamily="18" charset="0"/>
              </a:rPr>
              <a:t>Buffer solutions contain a weak acid and its conjugate base ( its salt) or a weak base and its conjugate acid </a:t>
            </a:r>
            <a:r>
              <a:rPr lang="tr-TR" sz="3600" dirty="0" smtClean="0">
                <a:latin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</a:rPr>
              <a:t>( its salt).</a:t>
            </a:r>
            <a:endParaRPr lang="tr-TR" sz="3600" dirty="0" smtClean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4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57201"/>
            <a:ext cx="8604250" cy="44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1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Chemical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Chemical analysis includes any aspect of the chemical characterization of a sample material.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Analytical Chemistry?</a:t>
            </a:r>
          </a:p>
          <a:p>
            <a:pPr lvl="1" eaLnBrk="1" hangingPunct="1"/>
            <a:r>
              <a:rPr lang="en-US" dirty="0" smtClean="0"/>
              <a:t>“Science of Chemical Measurements”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1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41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7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Buffers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eaLnBrk="1" hangingPunct="1"/>
            <a:r>
              <a:rPr lang="en-US" altLang="zh-CN" i="1" dirty="0" smtClean="0">
                <a:solidFill>
                  <a:schemeClr val="accent2"/>
                </a:solidFill>
                <a:ea typeface="宋体" pitchFamily="2" charset="-122"/>
              </a:rPr>
              <a:t>A buffered solution resists changes in pH when acids or bases are added or when dilution occurs.</a:t>
            </a:r>
            <a: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  <a:t>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2450"/>
            <a:ext cx="457200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6876"/>
            <a:ext cx="91440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>
                <a:ea typeface="宋体" pitchFamily="2" charset="-122"/>
              </a:rPr>
              <a:t>The </a:t>
            </a:r>
            <a:r>
              <a:rPr lang="en-US" altLang="zh-CN" sz="4400" b="1" dirty="0">
                <a:ea typeface="宋体" pitchFamily="2" charset="-122"/>
              </a:rPr>
              <a:t>buffer</a:t>
            </a:r>
            <a:r>
              <a:rPr lang="en-US" altLang="zh-CN" sz="4400" dirty="0">
                <a:ea typeface="宋体" pitchFamily="2" charset="-122"/>
              </a:rPr>
              <a:t> is a mixture of an acid and its conjugate base. There must be comparable amounts of the conjugate acid and base (say, within a factor of 10) to exert significant buffering</a:t>
            </a:r>
            <a:r>
              <a:rPr lang="en-US" altLang="zh-CN" dirty="0">
                <a:ea typeface="宋体" pitchFamily="2" charset="-122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02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/>
          </a:bodyPr>
          <a:lstStyle/>
          <a:p>
            <a:endParaRPr lang="en-US" sz="6000" b="1" i="1" dirty="0">
              <a:solidFill>
                <a:srgbClr val="FF0000"/>
              </a:solidFill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87" y="2286001"/>
            <a:ext cx="848021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97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numbered figure pg 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724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3600" b="1" i="1" dirty="0" smtClean="0">
                <a:solidFill>
                  <a:srgbClr val="FF0000"/>
                </a:solidFill>
                <a:ea typeface="宋体" pitchFamily="2" charset="-122"/>
              </a:rPr>
              <a:t>Weak acids and bases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647700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6294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0"/>
            <a:ext cx="1943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477000" y="4114800"/>
            <a:ext cx="457200" cy="228600"/>
          </a:xfrm>
          <a:prstGeom prst="rect">
            <a:avLst/>
          </a:prstGeom>
          <a:solidFill>
            <a:srgbClr val="FF0000">
              <a:alpha val="2392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477000" y="5486400"/>
            <a:ext cx="457200" cy="228600"/>
          </a:xfrm>
          <a:prstGeom prst="rect">
            <a:avLst/>
          </a:prstGeom>
          <a:solidFill>
            <a:srgbClr val="FF0000">
              <a:alpha val="23921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relationship between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i="1" baseline="-25000" smtClean="0">
                <a:ea typeface="宋体" pitchFamily="2" charset="-122"/>
              </a:rPr>
              <a:t>a</a:t>
            </a:r>
            <a:r>
              <a:rPr lang="en-US" altLang="zh-CN" smtClean="0">
                <a:ea typeface="宋体" pitchFamily="2" charset="-122"/>
              </a:rPr>
              <a:t> and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i="1" baseline="-25000" smtClean="0">
                <a:ea typeface="宋体" pitchFamily="2" charset="-122"/>
              </a:rPr>
              <a:t>b</a:t>
            </a:r>
            <a:r>
              <a:rPr lang="en-US" altLang="zh-CN" smtClean="0">
                <a:ea typeface="宋体" pitchFamily="2" charset="-122"/>
              </a:rPr>
              <a:t> for a conjugate acid-base pair: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i="1" baseline="-25000" smtClean="0">
                <a:ea typeface="宋体" pitchFamily="2" charset="-122"/>
              </a:rPr>
              <a:t>a</a:t>
            </a:r>
            <a:r>
              <a:rPr lang="en-US" altLang="zh-CN" i="1" smtClean="0">
                <a:ea typeface="宋体" pitchFamily="2" charset="-122"/>
              </a:rPr>
              <a:t>*K</a:t>
            </a:r>
            <a:r>
              <a:rPr lang="en-US" altLang="zh-CN" i="1" baseline="-25000" smtClean="0">
                <a:ea typeface="宋体" pitchFamily="2" charset="-122"/>
              </a:rPr>
              <a:t>b</a:t>
            </a:r>
            <a:r>
              <a:rPr lang="en-US" altLang="zh-CN" smtClean="0">
                <a:ea typeface="宋体" pitchFamily="2" charset="-122"/>
              </a:rPr>
              <a:t> =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i="1" baseline="-25000" smtClean="0">
                <a:ea typeface="宋体" pitchFamily="2" charset="-122"/>
              </a:rPr>
              <a:t>w</a:t>
            </a:r>
            <a:r>
              <a:rPr lang="en-US" altLang="zh-CN" smtClean="0">
                <a:ea typeface="宋体" pitchFamily="2" charset="-122"/>
              </a:rPr>
              <a:t>.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Weak is conjugate to weak. The conjugate base of a weak acid is a weak base and vice verse.</a:t>
            </a:r>
          </a:p>
          <a:p>
            <a:pPr eaLnBrk="1" hangingPunct="1"/>
            <a:endParaRPr lang="en-US" altLang="zh-CN" smtClean="0">
              <a:ea typeface="宋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49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000" b="1" i="1" dirty="0" smtClean="0">
                <a:solidFill>
                  <a:srgbClr val="FF0000"/>
                </a:solidFill>
                <a:ea typeface="宋体" pitchFamily="2" charset="-122"/>
              </a:rPr>
              <a:t>Weak acid equilibria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000" smtClean="0">
                <a:ea typeface="宋体" pitchFamily="2" charset="-122"/>
              </a:rPr>
              <a:t>Why is the </a:t>
            </a:r>
            <a:r>
              <a:rPr lang="en-US" altLang="zh-CN" sz="2000" i="1" smtClean="0">
                <a:ea typeface="宋体" pitchFamily="2" charset="-122"/>
              </a:rPr>
              <a:t>ortho</a:t>
            </a:r>
            <a:r>
              <a:rPr lang="en-US" altLang="zh-CN" sz="2000" smtClean="0">
                <a:ea typeface="宋体" pitchFamily="2" charset="-122"/>
              </a:rPr>
              <a:t> isomer 30 times more acidic than the </a:t>
            </a:r>
            <a:r>
              <a:rPr lang="en-US" altLang="zh-CN" sz="2000" i="1" smtClean="0">
                <a:ea typeface="宋体" pitchFamily="2" charset="-122"/>
              </a:rPr>
              <a:t>para</a:t>
            </a:r>
            <a:r>
              <a:rPr lang="en-US" altLang="zh-CN" sz="2000" smtClean="0">
                <a:ea typeface="宋体" pitchFamily="2" charset="-122"/>
              </a:rPr>
              <a:t> isomer?</a:t>
            </a:r>
            <a:endParaRPr lang="zh-CN" altLang="en-US" sz="2000" smtClean="0">
              <a:ea typeface="宋体" pitchFamily="2" charset="-122"/>
            </a:endParaRPr>
          </a:p>
        </p:txBody>
      </p:sp>
      <p:pic>
        <p:nvPicPr>
          <p:cNvPr id="5124" name="Picture 4" descr="unnumbered figure pg 16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45735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3" name="Picture 5" descr="unnumbered figure pg 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55626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89350" y="5867400"/>
            <a:ext cx="5454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ea typeface="宋体" pitchFamily="2" charset="-122"/>
              </a:rPr>
              <a:t>The product of the acid dissociation reaction forms a strong, internal hydrogen bond, that drives the reaction forward.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Calculate the pH of a weak acid</a:t>
            </a:r>
          </a:p>
        </p:txBody>
      </p:sp>
      <p:pic>
        <p:nvPicPr>
          <p:cNvPr id="6147" name="Picture 3" descr="9-06-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524000"/>
            <a:ext cx="7391400" cy="195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74650" y="3657600"/>
            <a:ext cx="87645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ea typeface="宋体" pitchFamily="2" charset="-122"/>
              </a:rPr>
              <a:t>For any respectable weak acid, [H</a:t>
            </a:r>
            <a:r>
              <a:rPr lang="en-US" altLang="zh-CN" baseline="30000">
                <a:ea typeface="宋体" pitchFamily="2" charset="-122"/>
              </a:rPr>
              <a:t>+</a:t>
            </a:r>
            <a:r>
              <a:rPr lang="en-US" altLang="zh-CN">
                <a:ea typeface="宋体" pitchFamily="2" charset="-122"/>
              </a:rPr>
              <a:t>] from HA will be much greater than [H</a:t>
            </a:r>
            <a:r>
              <a:rPr lang="en-US" altLang="zh-CN" baseline="30000">
                <a:ea typeface="宋体" pitchFamily="2" charset="-122"/>
              </a:rPr>
              <a:t>+</a:t>
            </a:r>
            <a:r>
              <a:rPr lang="en-US" altLang="zh-CN">
                <a:ea typeface="宋体" pitchFamily="2" charset="-122"/>
              </a:rPr>
              <a:t>] from H</a:t>
            </a:r>
            <a:r>
              <a:rPr lang="en-US" altLang="zh-CN" baseline="-25000">
                <a:ea typeface="宋体" pitchFamily="2" charset="-122"/>
              </a:rPr>
              <a:t>2</a:t>
            </a:r>
            <a:r>
              <a:rPr lang="en-US" altLang="zh-CN">
                <a:ea typeface="宋体" pitchFamily="2" charset="-122"/>
              </a:rPr>
              <a:t>O</a:t>
            </a:r>
          </a:p>
          <a:p>
            <a:pPr eaLnBrk="1" hangingPunct="1"/>
            <a:r>
              <a:rPr lang="en-US" altLang="zh-CN">
                <a:ea typeface="宋体" pitchFamily="2" charset="-122"/>
              </a:rPr>
              <a:t>If dissociation of HA is much greater than H</a:t>
            </a:r>
            <a:r>
              <a:rPr lang="en-US" altLang="zh-CN" baseline="-25000">
                <a:ea typeface="宋体" pitchFamily="2" charset="-122"/>
              </a:rPr>
              <a:t>2</a:t>
            </a:r>
            <a:r>
              <a:rPr lang="en-US" altLang="zh-CN">
                <a:ea typeface="宋体" pitchFamily="2" charset="-122"/>
              </a:rPr>
              <a:t>O dissociation, [A</a:t>
            </a:r>
            <a:r>
              <a:rPr lang="en-US" altLang="zh-CN" baseline="30000">
                <a:ea typeface="宋体" pitchFamily="2" charset="-122"/>
              </a:rPr>
              <a:t>-</a:t>
            </a:r>
            <a:r>
              <a:rPr lang="en-US" altLang="zh-CN">
                <a:ea typeface="宋体" pitchFamily="2" charset="-122"/>
              </a:rPr>
              <a:t>] &gt;&gt;[OH</a:t>
            </a:r>
            <a:r>
              <a:rPr lang="en-US" altLang="zh-CN" baseline="30000">
                <a:ea typeface="宋体" pitchFamily="2" charset="-122"/>
              </a:rPr>
              <a:t>-</a:t>
            </a:r>
            <a:r>
              <a:rPr lang="en-US" altLang="zh-CN">
                <a:ea typeface="宋体" pitchFamily="2" charset="-122"/>
              </a:rPr>
              <a:t>]</a:t>
            </a:r>
          </a:p>
          <a:p>
            <a:pPr eaLnBrk="1" hangingPunct="1"/>
            <a:endParaRPr lang="en-US" altLang="zh-CN">
              <a:ea typeface="宋体" pitchFamily="2" charset="-122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95800"/>
            <a:ext cx="3124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2275" y="5370513"/>
            <a:ext cx="8172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ea typeface="宋体" pitchFamily="2" charset="-122"/>
              </a:rPr>
              <a:t>Example: Calculation the pH of 0.0500 M o-hydroxybenzoic acid solution.  The </a:t>
            </a:r>
          </a:p>
          <a:p>
            <a:pPr eaLnBrk="1" hangingPunct="1"/>
            <a:r>
              <a:rPr lang="en-US" altLang="zh-CN" i="1">
                <a:ea typeface="宋体" pitchFamily="2" charset="-122"/>
              </a:rPr>
              <a:t>K</a:t>
            </a:r>
            <a:r>
              <a:rPr lang="en-US" altLang="zh-CN" i="1" baseline="-25000">
                <a:ea typeface="宋体" pitchFamily="2" charset="-122"/>
              </a:rPr>
              <a:t>a</a:t>
            </a:r>
            <a:r>
              <a:rPr lang="en-US" altLang="zh-CN">
                <a:ea typeface="宋体" pitchFamily="2" charset="-122"/>
              </a:rPr>
              <a:t> = 1.0 x 10</a:t>
            </a:r>
            <a:r>
              <a:rPr lang="en-US" altLang="zh-CN" baseline="30000">
                <a:ea typeface="宋体" pitchFamily="2" charset="-122"/>
              </a:rPr>
              <a:t>-3</a:t>
            </a:r>
            <a:r>
              <a:rPr lang="en-US" altLang="zh-CN">
                <a:ea typeface="宋体" pitchFamily="2" charset="-122"/>
              </a:rPr>
              <a:t>.</a:t>
            </a:r>
          </a:p>
          <a:p>
            <a:pPr eaLnBrk="1" hangingPunct="1"/>
            <a:endParaRPr lang="en-US" altLang="zh-CN">
              <a:ea typeface="宋体" pitchFamily="2" charset="-122"/>
            </a:endParaRPr>
          </a:p>
          <a:p>
            <a:pPr eaLnBrk="1" hangingPunct="1"/>
            <a:r>
              <a:rPr lang="en-US" altLang="zh-CN">
                <a:ea typeface="宋体" pitchFamily="2" charset="-122"/>
              </a:rPr>
              <a:t>Solution: plug into the above equation with F= 0.0500 and </a:t>
            </a:r>
            <a:r>
              <a:rPr lang="en-US" altLang="zh-CN" i="1">
                <a:ea typeface="宋体" pitchFamily="2" charset="-122"/>
              </a:rPr>
              <a:t>Ka</a:t>
            </a:r>
            <a:r>
              <a:rPr lang="en-US" altLang="zh-CN">
                <a:ea typeface="宋体" pitchFamily="2" charset="-122"/>
              </a:rPr>
              <a:t> = 1.0 x 10</a:t>
            </a:r>
            <a:r>
              <a:rPr lang="en-US" altLang="zh-CN" baseline="30000">
                <a:ea typeface="宋体" pitchFamily="2" charset="-122"/>
              </a:rPr>
              <a:t>-3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9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2400" smtClean="0">
                <a:solidFill>
                  <a:schemeClr val="tx1"/>
                </a:solidFill>
                <a:ea typeface="宋体" pitchFamily="2" charset="-122"/>
              </a:rPr>
              <a:t>The </a:t>
            </a:r>
            <a:r>
              <a:rPr lang="en-US" altLang="zh-CN" sz="2400" b="1" smtClean="0">
                <a:solidFill>
                  <a:schemeClr val="tx1"/>
                </a:solidFill>
                <a:ea typeface="宋体" pitchFamily="2" charset="-122"/>
              </a:rPr>
              <a:t>fraction of dissociation,</a:t>
            </a:r>
            <a:r>
              <a:rPr lang="en-US" altLang="zh-CN" sz="2400" smtClean="0">
                <a:solidFill>
                  <a:schemeClr val="tx1"/>
                </a:solidFill>
                <a:ea typeface="宋体" pitchFamily="2" charset="-122"/>
              </a:rPr>
              <a:t> α, is defined as the fraction of the acid in the form A</a:t>
            </a:r>
            <a:r>
              <a:rPr lang="en-US" altLang="zh-CN" sz="2400" baseline="30000" smtClean="0">
                <a:solidFill>
                  <a:schemeClr val="tx1"/>
                </a:solidFill>
                <a:ea typeface="宋体" pitchFamily="2" charset="-122"/>
              </a:rPr>
              <a:t>−</a:t>
            </a:r>
            <a:r>
              <a:rPr lang="en-US" altLang="zh-CN" sz="4000" smtClean="0">
                <a:ea typeface="宋体" pitchFamily="2" charset="-122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Fraction of dissociation of a weak electrolyte increases as electrolyte is diluted. The </a:t>
            </a:r>
            <a:r>
              <a:rPr lang="en-US" altLang="zh-CN" sz="2400" smtClean="0">
                <a:solidFill>
                  <a:srgbClr val="0000FF"/>
                </a:solidFill>
                <a:ea typeface="宋体" pitchFamily="2" charset="-122"/>
              </a:rPr>
              <a:t>stronger</a:t>
            </a:r>
            <a:r>
              <a:rPr lang="en-US" altLang="zh-CN" sz="2400" smtClean="0">
                <a:ea typeface="宋体" pitchFamily="2" charset="-122"/>
              </a:rPr>
              <a:t> acid is more dissociated than the </a:t>
            </a:r>
            <a:r>
              <a:rPr lang="en-US" altLang="zh-CN" sz="2400" smtClean="0">
                <a:solidFill>
                  <a:srgbClr val="0000FF"/>
                </a:solidFill>
                <a:ea typeface="宋体" pitchFamily="2" charset="-122"/>
              </a:rPr>
              <a:t>weaker </a:t>
            </a:r>
            <a:r>
              <a:rPr lang="en-US" altLang="zh-CN" sz="2400" smtClean="0">
                <a:ea typeface="宋体" pitchFamily="2" charset="-122"/>
              </a:rPr>
              <a:t>acid at all concentrations. 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b="1" smtClean="0">
                <a:ea typeface="宋体" pitchFamily="2" charset="-122"/>
              </a:rPr>
              <a:t>Weak electrolytes</a:t>
            </a:r>
            <a:r>
              <a:rPr lang="en-US" altLang="zh-CN" sz="2400" smtClean="0">
                <a:ea typeface="宋体" pitchFamily="2" charset="-122"/>
              </a:rPr>
              <a:t> (compounds that are only partially dissociated) dissociate more as they are diluted. </a:t>
            </a:r>
          </a:p>
        </p:txBody>
      </p:sp>
      <p:pic>
        <p:nvPicPr>
          <p:cNvPr id="7172" name="Picture 4" descr="figure 9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5337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38200"/>
            <a:ext cx="3733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numbered figure pg 1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38600"/>
            <a:ext cx="52578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5400" b="1" dirty="0" smtClean="0">
                <a:solidFill>
                  <a:srgbClr val="FF0000"/>
                </a:solidFill>
                <a:ea typeface="宋体" pitchFamily="2" charset="-122"/>
              </a:rPr>
              <a:t>Weak base equilibria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2590800"/>
            <a:ext cx="7543800" cy="2239963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itchFamily="2" charset="-122"/>
              </a:rPr>
              <a:t>Calling the formal concentration of base F (= [B] + [BH</a:t>
            </a:r>
            <a:r>
              <a:rPr lang="en-US" altLang="zh-CN" sz="2000" baseline="30000" smtClean="0">
                <a:ea typeface="宋体" pitchFamily="2" charset="-122"/>
              </a:rPr>
              <a:t>+</a:t>
            </a:r>
            <a:r>
              <a:rPr lang="en-US" altLang="zh-CN" sz="2000" smtClean="0">
                <a:ea typeface="宋体" pitchFamily="2" charset="-122"/>
              </a:rPr>
              <a:t>]),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/>
            <a:r>
              <a:rPr lang="en-US" altLang="zh-CN" sz="1800" smtClean="0">
                <a:ea typeface="宋体" pitchFamily="2" charset="-122"/>
              </a:rPr>
              <a:t>Notice that approximation in the last equation looks  like a weak-acid problem, except that now  </a:t>
            </a:r>
            <a:r>
              <a:rPr lang="en-US" altLang="zh-CN" sz="1800" i="1" smtClean="0">
                <a:ea typeface="宋体" pitchFamily="2" charset="-122"/>
              </a:rPr>
              <a:t>x</a:t>
            </a:r>
            <a:r>
              <a:rPr lang="en-US" altLang="zh-CN" sz="1800" smtClean="0">
                <a:ea typeface="宋体" pitchFamily="2" charset="-122"/>
              </a:rPr>
              <a:t> = [OH</a:t>
            </a:r>
            <a:r>
              <a:rPr lang="en-US" altLang="zh-CN" sz="1800" baseline="30000" smtClean="0">
                <a:ea typeface="宋体" pitchFamily="2" charset="-122"/>
              </a:rPr>
              <a:t>−</a:t>
            </a:r>
            <a:r>
              <a:rPr lang="en-US" altLang="zh-CN" sz="1800" smtClean="0">
                <a:ea typeface="宋体" pitchFamily="2" charset="-122"/>
              </a:rPr>
              <a:t>].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3815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5052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Areas of Chemical Analysis and Questions They Answer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Quantitation: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much of substance X is in the sample?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Detection: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Does the sample contain substance X?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Identification: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is the identity of the substance in the sample?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Separation: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can the species of interest be separated from the sample matrix for better quantitation and identification?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4525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GB" dirty="0" smtClean="0"/>
              <a:t>What is Analytical Chemistry?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71700" y="2790825"/>
            <a:ext cx="4686300" cy="2159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GB" dirty="0" smtClean="0"/>
              <a:t>Qualitative Analysis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Quantitative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04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8429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GB" dirty="0" smtClean="0"/>
              <a:t>What is Analytical Chemistry?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3889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Autofit/>
          </a:bodyPr>
          <a:lstStyle/>
          <a:p>
            <a:pPr>
              <a:defRPr/>
            </a:pPr>
            <a:r>
              <a:rPr lang="en-GB" sz="4000" dirty="0" smtClean="0"/>
              <a:t>Qualitative analysis</a:t>
            </a:r>
          </a:p>
          <a:p>
            <a:pPr lvl="1">
              <a:defRPr/>
            </a:pPr>
            <a:r>
              <a:rPr lang="en-GB" sz="4000" dirty="0" smtClean="0"/>
              <a:t>The determination of the components of an unknown sample.</a:t>
            </a:r>
          </a:p>
          <a:p>
            <a:pPr lvl="1">
              <a:buFont typeface="Monotype Sorts" pitchFamily="2" charset="2"/>
              <a:buNone/>
              <a:defRPr/>
            </a:pPr>
            <a:endParaRPr lang="en-GB" sz="4000" dirty="0" smtClean="0"/>
          </a:p>
          <a:p>
            <a:pPr lvl="1">
              <a:defRPr/>
            </a:pPr>
            <a:r>
              <a:rPr lang="en-GB" sz="4000" dirty="0" smtClean="0"/>
              <a:t>Organic spectroscopy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1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848600" cy="52260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defRPr/>
            </a:pPr>
            <a:r>
              <a:rPr lang="en-GB" sz="4400" dirty="0" smtClean="0"/>
              <a:t>Quantitative analysis</a:t>
            </a:r>
          </a:p>
          <a:p>
            <a:pPr lvl="1">
              <a:defRPr/>
            </a:pPr>
            <a:r>
              <a:rPr lang="en-GB" sz="4400" dirty="0" smtClean="0"/>
              <a:t>The determination of the quantity of the components in a sample.</a:t>
            </a:r>
          </a:p>
          <a:p>
            <a:pPr lvl="1">
              <a:buFont typeface="Monotype Sorts" pitchFamily="2" charset="2"/>
              <a:buNone/>
              <a:defRPr/>
            </a:pPr>
            <a:endParaRPr lang="en-GB" sz="4400" dirty="0" smtClean="0"/>
          </a:p>
          <a:p>
            <a:pPr lvl="1">
              <a:defRPr/>
            </a:pPr>
            <a:r>
              <a:rPr lang="en-GB" sz="4400" dirty="0" smtClean="0"/>
              <a:t>Classical 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9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67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GB" dirty="0" smtClean="0"/>
              <a:t>What is Analytical Chemistry?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67800" y="6781800"/>
            <a:ext cx="76200" cy="7620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en-US" dirty="0" smtClean="0"/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3505200" y="2971800"/>
            <a:ext cx="2209800" cy="1447800"/>
            <a:chOff x="816" y="1488"/>
            <a:chExt cx="1392" cy="912"/>
          </a:xfrm>
        </p:grpSpPr>
        <p:sp>
          <p:nvSpPr>
            <p:cNvPr id="8219" name="AutoShape 8"/>
            <p:cNvSpPr>
              <a:spLocks noChangeArrowheads="1"/>
            </p:cNvSpPr>
            <p:nvPr/>
          </p:nvSpPr>
          <p:spPr bwMode="auto">
            <a:xfrm>
              <a:off x="816" y="1488"/>
              <a:ext cx="1392" cy="912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822" y="1569"/>
              <a:ext cx="138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Analytical</a:t>
              </a:r>
            </a:p>
            <a:p>
              <a:pPr algn="ctr">
                <a:defRPr/>
              </a:pPr>
              <a:r>
                <a:rPr lang="en-GB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Science</a:t>
              </a:r>
            </a:p>
          </p:txBody>
        </p:sp>
      </p:grp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1828800" y="4419600"/>
            <a:ext cx="2909888" cy="1928813"/>
            <a:chOff x="1152" y="2784"/>
            <a:chExt cx="1833" cy="1215"/>
          </a:xfrm>
        </p:grpSpPr>
        <p:sp>
          <p:nvSpPr>
            <p:cNvPr id="8217" name="Text Box 11"/>
            <p:cNvSpPr txBox="1">
              <a:spLocks noChangeArrowheads="1"/>
            </p:cNvSpPr>
            <p:nvPr/>
          </p:nvSpPr>
          <p:spPr bwMode="auto">
            <a:xfrm>
              <a:off x="1152" y="3664"/>
              <a:ext cx="1833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Organic Chemistry</a:t>
              </a:r>
            </a:p>
          </p:txBody>
        </p:sp>
        <p:cxnSp>
          <p:nvCxnSpPr>
            <p:cNvPr id="8218" name="AutoShape 17"/>
            <p:cNvCxnSpPr>
              <a:cxnSpLocks noChangeShapeType="1"/>
              <a:stCxn id="8217" idx="0"/>
              <a:endCxn id="8219" idx="2"/>
            </p:cNvCxnSpPr>
            <p:nvPr/>
          </p:nvCxnSpPr>
          <p:spPr bwMode="auto">
            <a:xfrm flipV="1">
              <a:off x="2069" y="2784"/>
              <a:ext cx="835" cy="88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4610100" y="4419600"/>
            <a:ext cx="3925888" cy="1166813"/>
            <a:chOff x="2904" y="2784"/>
            <a:chExt cx="2473" cy="735"/>
          </a:xfrm>
        </p:grpSpPr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3648" y="3184"/>
              <a:ext cx="1729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Physical</a:t>
              </a:r>
              <a:r>
                <a:rPr lang="en-GB" dirty="0"/>
                <a:t> Chemistry</a:t>
              </a:r>
            </a:p>
          </p:txBody>
        </p:sp>
        <p:cxnSp>
          <p:nvCxnSpPr>
            <p:cNvPr id="8216" name="AutoShape 18"/>
            <p:cNvCxnSpPr>
              <a:cxnSpLocks noChangeShapeType="1"/>
              <a:stCxn id="8219" idx="2"/>
              <a:endCxn id="8215" idx="1"/>
            </p:cNvCxnSpPr>
            <p:nvPr/>
          </p:nvCxnSpPr>
          <p:spPr bwMode="auto">
            <a:xfrm rot="16200000" flipH="1">
              <a:off x="2992" y="2696"/>
              <a:ext cx="568" cy="74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5705475" y="2362200"/>
            <a:ext cx="1987550" cy="1333500"/>
            <a:chOff x="3594" y="1488"/>
            <a:chExt cx="1252" cy="840"/>
          </a:xfrm>
        </p:grpSpPr>
        <p:sp>
          <p:nvSpPr>
            <p:cNvPr id="8213" name="Text Box 13"/>
            <p:cNvSpPr txBox="1">
              <a:spLocks noChangeArrowheads="1"/>
            </p:cNvSpPr>
            <p:nvPr/>
          </p:nvSpPr>
          <p:spPr bwMode="auto">
            <a:xfrm>
              <a:off x="4038" y="1488"/>
              <a:ext cx="808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Physics</a:t>
              </a:r>
            </a:p>
          </p:txBody>
        </p:sp>
        <p:cxnSp>
          <p:nvCxnSpPr>
            <p:cNvPr id="8214" name="AutoShape 19"/>
            <p:cNvCxnSpPr>
              <a:cxnSpLocks noChangeShapeType="1"/>
              <a:stCxn id="10246" idx="3"/>
              <a:endCxn id="8213" idx="1"/>
            </p:cNvCxnSpPr>
            <p:nvPr/>
          </p:nvCxnSpPr>
          <p:spPr bwMode="auto">
            <a:xfrm flipV="1">
              <a:off x="3594" y="1656"/>
              <a:ext cx="444" cy="67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533400" y="3695700"/>
            <a:ext cx="2981325" cy="823913"/>
            <a:chOff x="336" y="2328"/>
            <a:chExt cx="1878" cy="519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336" y="2512"/>
              <a:ext cx="1719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Materials Science</a:t>
              </a:r>
            </a:p>
          </p:txBody>
        </p:sp>
        <p:cxnSp>
          <p:nvCxnSpPr>
            <p:cNvPr id="8212" name="AutoShape 21"/>
            <p:cNvCxnSpPr>
              <a:cxnSpLocks noChangeShapeType="1"/>
              <a:stCxn id="10246" idx="1"/>
              <a:endCxn id="8211" idx="0"/>
            </p:cNvCxnSpPr>
            <p:nvPr/>
          </p:nvCxnSpPr>
          <p:spPr bwMode="auto">
            <a:xfrm rot="10800000" flipV="1">
              <a:off x="1196" y="2328"/>
              <a:ext cx="1018" cy="1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73" name="Group 33"/>
          <p:cNvGrpSpPr>
            <a:grpSpLocks/>
          </p:cNvGrpSpPr>
          <p:nvPr/>
        </p:nvGrpSpPr>
        <p:grpSpPr bwMode="auto">
          <a:xfrm>
            <a:off x="1066800" y="2057400"/>
            <a:ext cx="3543300" cy="914400"/>
            <a:chOff x="672" y="1296"/>
            <a:chExt cx="2232" cy="576"/>
          </a:xfrm>
        </p:grpSpPr>
        <p:sp>
          <p:nvSpPr>
            <p:cNvPr id="8209" name="Text Box 15"/>
            <p:cNvSpPr txBox="1">
              <a:spLocks noChangeArrowheads="1"/>
            </p:cNvSpPr>
            <p:nvPr/>
          </p:nvSpPr>
          <p:spPr bwMode="auto">
            <a:xfrm>
              <a:off x="672" y="1296"/>
              <a:ext cx="968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Medicine</a:t>
              </a:r>
            </a:p>
          </p:txBody>
        </p:sp>
        <p:cxnSp>
          <p:nvCxnSpPr>
            <p:cNvPr id="8210" name="AutoShape 22"/>
            <p:cNvCxnSpPr>
              <a:cxnSpLocks noChangeShapeType="1"/>
              <a:stCxn id="8219" idx="0"/>
              <a:endCxn id="8209" idx="3"/>
            </p:cNvCxnSpPr>
            <p:nvPr/>
          </p:nvCxnSpPr>
          <p:spPr bwMode="auto">
            <a:xfrm rot="5400000" flipH="1">
              <a:off x="2068" y="1036"/>
              <a:ext cx="408" cy="126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5715000" y="3810000"/>
            <a:ext cx="3429000" cy="531813"/>
            <a:chOff x="3600" y="2400"/>
            <a:chExt cx="2160" cy="335"/>
          </a:xfrm>
        </p:grpSpPr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4431" y="2400"/>
              <a:ext cx="1329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Biochemistry</a:t>
              </a:r>
            </a:p>
          </p:txBody>
        </p:sp>
        <p:sp>
          <p:nvSpPr>
            <p:cNvPr id="8208" name="Line 24"/>
            <p:cNvSpPr>
              <a:spLocks noChangeShapeType="1"/>
            </p:cNvSpPr>
            <p:nvPr/>
          </p:nvSpPr>
          <p:spPr bwMode="auto">
            <a:xfrm rot="10800000" flipH="1">
              <a:off x="3600" y="254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276" name="Group 36"/>
          <p:cNvGrpSpPr>
            <a:grpSpLocks/>
          </p:cNvGrpSpPr>
          <p:nvPr/>
        </p:nvGrpSpPr>
        <p:grpSpPr bwMode="auto">
          <a:xfrm>
            <a:off x="4267200" y="1219200"/>
            <a:ext cx="2613025" cy="1752600"/>
            <a:chOff x="2688" y="768"/>
            <a:chExt cx="1646" cy="1104"/>
          </a:xfrm>
        </p:grpSpPr>
        <p:sp>
          <p:nvSpPr>
            <p:cNvPr id="8205" name="Text Box 32"/>
            <p:cNvSpPr txBox="1">
              <a:spLocks noChangeArrowheads="1"/>
            </p:cNvSpPr>
            <p:nvPr/>
          </p:nvSpPr>
          <p:spPr bwMode="auto">
            <a:xfrm>
              <a:off x="2688" y="768"/>
              <a:ext cx="1646" cy="335"/>
            </a:xfrm>
            <a:prstGeom prst="rect">
              <a:avLst/>
            </a:prstGeom>
            <a:noFill/>
            <a:ln w="127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dirty="0"/>
                <a:t>Forensic Science</a:t>
              </a:r>
            </a:p>
          </p:txBody>
        </p:sp>
        <p:sp>
          <p:nvSpPr>
            <p:cNvPr id="8206" name="Line 34"/>
            <p:cNvSpPr>
              <a:spLocks noChangeShapeType="1"/>
            </p:cNvSpPr>
            <p:nvPr/>
          </p:nvSpPr>
          <p:spPr bwMode="auto">
            <a:xfrm flipV="1">
              <a:off x="2928" y="1104"/>
              <a:ext cx="624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6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err="1" smtClean="0">
                <a:solidFill>
                  <a:srgbClr val="FF0000"/>
                </a:solidFill>
              </a:rPr>
              <a:t>Titra</a:t>
            </a:r>
            <a:r>
              <a:rPr lang="tr-TR" sz="5400" b="1" dirty="0" smtClean="0">
                <a:solidFill>
                  <a:srgbClr val="FF0000"/>
                </a:solidFill>
              </a:rPr>
              <a:t>tion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tr-TR" sz="5400" dirty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563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Titration is a procedure for determining the concentration of a solution by allowing </a:t>
            </a:r>
            <a:r>
              <a:rPr lang="en-US" dirty="0" smtClean="0"/>
              <a:t>a carefully measured volume to react with a </a:t>
            </a:r>
            <a:r>
              <a:rPr lang="en-US" i="1" dirty="0" smtClean="0"/>
              <a:t>standard solution of another substance, </a:t>
            </a:r>
            <a:r>
              <a:rPr lang="en-US" dirty="0" smtClean="0"/>
              <a:t>whose concentration is known. By finding the volume of the standard solution that reacts with the measured volume of the first solution, the </a:t>
            </a:r>
            <a:r>
              <a:rPr lang="tr-TR" dirty="0" smtClean="0"/>
              <a:t>c</a:t>
            </a:r>
            <a:r>
              <a:rPr lang="en-US" dirty="0" smtClean="0"/>
              <a:t>concentration of the first solution can be calculated.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800" b="1" dirty="0">
                <a:solidFill>
                  <a:srgbClr val="FF0000"/>
                </a:solidFill>
              </a:rPr>
              <a:t>equivalent point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600" dirty="0"/>
              <a:t>The point that all reactants are consumed, Stoichiometric </a:t>
            </a:r>
            <a:r>
              <a:rPr lang="en-US" sz="3600" dirty="0" err="1"/>
              <a:t>mol</a:t>
            </a:r>
            <a:r>
              <a:rPr lang="en-US" sz="3600" dirty="0"/>
              <a:t> numbers of both reactants are equal. </a:t>
            </a:r>
          </a:p>
          <a:p>
            <a:pPr lvl="1">
              <a:lnSpc>
                <a:spcPct val="90000"/>
              </a:lnSpc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an </a:t>
            </a:r>
            <a:r>
              <a:rPr lang="en-US" sz="3600" i="1" dirty="0"/>
              <a:t>indicator a compound </a:t>
            </a:r>
            <a:r>
              <a:rPr lang="en-US" sz="3600" dirty="0"/>
              <a:t>that change its color around equivalent point. </a:t>
            </a:r>
            <a:r>
              <a:rPr lang="en-US" sz="3600" i="1" dirty="0"/>
              <a:t>such as phenolphthalein, </a:t>
            </a:r>
            <a:r>
              <a:rPr lang="en-US" sz="3600" dirty="0"/>
              <a:t>is colorless in acidic solution but turns pink in basic solution.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9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854</Words>
  <Application>Microsoft Office PowerPoint</Application>
  <PresentationFormat>On-screen Show (4:3)</PresentationFormat>
  <Paragraphs>122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What is Analytical Chemistry?</vt:lpstr>
      <vt:lpstr>Introduction to Chemical Analysis</vt:lpstr>
      <vt:lpstr>Areas of Chemical Analysis and Questions They Answer</vt:lpstr>
      <vt:lpstr>What is Analytical Chemistry?</vt:lpstr>
      <vt:lpstr>What is Analytical Chemistry?</vt:lpstr>
      <vt:lpstr>PowerPoint Presentation</vt:lpstr>
      <vt:lpstr>What is Analytical Chemistry?</vt:lpstr>
      <vt:lpstr>Titration  </vt:lpstr>
      <vt:lpstr>equivalent point </vt:lpstr>
      <vt:lpstr>PowerPoint Presentation</vt:lpstr>
      <vt:lpstr>PowerPoint Presentation</vt:lpstr>
      <vt:lpstr>Calculations in the volumetric titrimetry</vt:lpstr>
      <vt:lpstr>PowerPoint Presentation</vt:lpstr>
      <vt:lpstr>The pH Scale</vt:lpstr>
      <vt:lpstr>PowerPoint Presentation</vt:lpstr>
      <vt:lpstr>PowerPoint Presentation</vt:lpstr>
      <vt:lpstr>PowerPoint Presentation</vt:lpstr>
      <vt:lpstr>Buffer solution</vt:lpstr>
      <vt:lpstr>PowerPoint Presentation</vt:lpstr>
      <vt:lpstr>PowerPoint Presentation</vt:lpstr>
      <vt:lpstr>Buffers</vt:lpstr>
      <vt:lpstr>PowerPoint Presentation</vt:lpstr>
      <vt:lpstr>PowerPoint Presentation</vt:lpstr>
      <vt:lpstr>Weak acids and bases</vt:lpstr>
      <vt:lpstr>PowerPoint Presentation</vt:lpstr>
      <vt:lpstr>Weak acid equilibria</vt:lpstr>
      <vt:lpstr>Calculate the pH of a weak acid</vt:lpstr>
      <vt:lpstr>The fraction of dissociation, α, is defined as the fraction of the acid in the form A− </vt:lpstr>
      <vt:lpstr>Weak base equilibria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najat</dc:creator>
  <cp:lastModifiedBy>Dubai</cp:lastModifiedBy>
  <cp:revision>232</cp:revision>
  <cp:lastPrinted>2017-01-14T19:28:27Z</cp:lastPrinted>
  <dcterms:created xsi:type="dcterms:W3CDTF">2006-08-16T00:00:00Z</dcterms:created>
  <dcterms:modified xsi:type="dcterms:W3CDTF">2019-06-07T17:49:40Z</dcterms:modified>
</cp:coreProperties>
</file>