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sldIdLst>
    <p:sldId id="256" r:id="rId2"/>
    <p:sldId id="257" r:id="rId3"/>
    <p:sldId id="258" r:id="rId4"/>
    <p:sldId id="284" r:id="rId5"/>
    <p:sldId id="259" r:id="rId6"/>
    <p:sldId id="260" r:id="rId7"/>
    <p:sldId id="266" r:id="rId8"/>
    <p:sldId id="379" r:id="rId9"/>
    <p:sldId id="383" r:id="rId10"/>
    <p:sldId id="374" r:id="rId11"/>
    <p:sldId id="377" r:id="rId12"/>
    <p:sldId id="382" r:id="rId13"/>
    <p:sldId id="276" r:id="rId14"/>
    <p:sldId id="277" r:id="rId15"/>
    <p:sldId id="285" r:id="rId16"/>
    <p:sldId id="286" r:id="rId17"/>
    <p:sldId id="385" r:id="rId18"/>
    <p:sldId id="272" r:id="rId19"/>
    <p:sldId id="267" r:id="rId20"/>
    <p:sldId id="386" r:id="rId21"/>
    <p:sldId id="269" r:id="rId22"/>
    <p:sldId id="268" r:id="rId23"/>
    <p:sldId id="273" r:id="rId24"/>
    <p:sldId id="274" r:id="rId25"/>
    <p:sldId id="275" r:id="rId26"/>
    <p:sldId id="278" r:id="rId27"/>
    <p:sldId id="279" r:id="rId28"/>
    <p:sldId id="280" r:id="rId29"/>
    <p:sldId id="281" r:id="rId30"/>
    <p:sldId id="282" r:id="rId31"/>
    <p:sldId id="387" r:id="rId32"/>
    <p:sldId id="369" r:id="rId33"/>
    <p:sldId id="288" r:id="rId34"/>
    <p:sldId id="289" r:id="rId35"/>
    <p:sldId id="291" r:id="rId36"/>
    <p:sldId id="388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14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3" r:id="rId56"/>
    <p:sldId id="311" r:id="rId57"/>
    <p:sldId id="312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7" r:id="rId77"/>
    <p:sldId id="338" r:id="rId78"/>
    <p:sldId id="339" r:id="rId79"/>
    <p:sldId id="340" r:id="rId80"/>
    <p:sldId id="343" r:id="rId81"/>
    <p:sldId id="341" r:id="rId82"/>
    <p:sldId id="342" r:id="rId83"/>
    <p:sldId id="350" r:id="rId84"/>
    <p:sldId id="351" r:id="rId85"/>
    <p:sldId id="352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3" r:id="rId95"/>
    <p:sldId id="364" r:id="rId96"/>
    <p:sldId id="365" r:id="rId97"/>
    <p:sldId id="366" r:id="rId98"/>
    <p:sldId id="367" r:id="rId99"/>
    <p:sldId id="368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F84B-EFE6-4F1F-8897-776C6DB42507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0A09-EF5C-4570-90EE-57DFB565E20B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0A09-EF5C-4570-90EE-57DFB565E20B}" type="slidenum">
              <a:rPr lang="en-MY" smtClean="0"/>
              <a:pPr/>
              <a:t>27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0A09-EF5C-4570-90EE-57DFB565E20B}" type="slidenum">
              <a:rPr lang="en-MY" smtClean="0"/>
              <a:pPr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613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B078-71A4-4D01-AFD0-EF59F404FF91}" type="datetimeFigureOut">
              <a:rPr lang="en-MY" smtClean="0"/>
              <a:pPr/>
              <a:t>25/4/2023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imination_reaction" TargetMode="External"/><Relationship Id="rId7" Type="http://schemas.openxmlformats.org/officeDocument/2006/relationships/image" Target="../media/image31.png"/><Relationship Id="rId2" Type="http://schemas.openxmlformats.org/officeDocument/2006/relationships/hyperlink" Target="http://en.wikipedia.org/wiki/Alke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1-butene" TargetMode="External"/><Relationship Id="rId5" Type="http://schemas.openxmlformats.org/officeDocument/2006/relationships/hyperlink" Target="http://en.wikipedia.org/wiki/2-butene" TargetMode="External"/><Relationship Id="rId4" Type="http://schemas.openxmlformats.org/officeDocument/2006/relationships/hyperlink" Target="http://en.wikipedia.org/wiki/Potassium_hydroxide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1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7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6600"/>
                </a:solidFill>
              </a:rPr>
              <a:t>Organic Compounds</a:t>
            </a:r>
            <a:br>
              <a:rPr lang="en-US" b="1" dirty="0">
                <a:solidFill>
                  <a:srgbClr val="FF6600"/>
                </a:solidFill>
              </a:rPr>
            </a:b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632848" cy="504056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 compound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one that has carbon as the principal element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 Carbon is unique </a:t>
            </a:r>
          </a:p>
          <a:p>
            <a:pPr marL="0" lvl="1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It has 6 electrons in its outer shell arranges    1s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2s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sp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Organic compounds have specific geometry around the carbon to carbon bond.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If there are four atoms or groups around a carbon atom, it has a </a:t>
            </a:r>
            <a:r>
              <a:rPr lang="en-US" b="1" dirty="0">
                <a:solidFill>
                  <a:schemeClr val="tx1"/>
                </a:solidFill>
              </a:rPr>
              <a:t>tetrahedral geometry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2765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1A44731A-4895-4A87-963E-CF738F9904FC}" type="slidenum">
              <a:rPr kumimoji="0" lang="en-US" altLang="zh-TW" sz="1400">
                <a:latin typeface="Times New Roman" pitchFamily="18" charset="0"/>
              </a:rPr>
              <a:pPr eaLnBrk="1" hangingPunct="1"/>
              <a:t>10</a:t>
            </a:fld>
            <a:endParaRPr kumimoji="0" lang="en-US" altLang="zh-TW" sz="1400">
              <a:latin typeface="Times New Roman" pitchFamily="18" charset="0"/>
            </a:endParaRPr>
          </a:p>
        </p:txBody>
      </p:sp>
      <p:graphicFrame>
        <p:nvGraphicFramePr>
          <p:cNvPr id="37056" name="Group 192"/>
          <p:cNvGraphicFramePr>
            <a:graphicFrameLocks noGrp="1"/>
          </p:cNvGraphicFramePr>
          <p:nvPr/>
        </p:nvGraphicFramePr>
        <p:xfrm>
          <a:off x="271463" y="503238"/>
          <a:ext cx="8774112" cy="6022975"/>
        </p:xfrm>
        <a:graphic>
          <a:graphicData uri="http://schemas.openxmlformats.org/drawingml/2006/table">
            <a:tbl>
              <a:tblPr/>
              <a:tblGrid>
                <a:gridCol w="157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7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Number of carbon atom(s)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IUPAC name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Molecular formula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Condensed structural formula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Structural formula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Methane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Ethane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Propane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Butane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7691" name="Picture 177" descr="\\Bridge\science(sec)\A-level Chem (3rd Ed)\AL Chem 3A gif\AL-Chem 21\T24-07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1709738"/>
            <a:ext cx="10080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2" name="Picture 193" descr="\\Bridge\science(sec)\A-level Chem (3rd Ed)\AL Chem 3A gif\AL-Chem 21\T24-07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2919413"/>
            <a:ext cx="140335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Picture 194" descr="\\Bridge\science(sec)\A-level Chem (3rd Ed)\AL Chem 3A gif\AL-Chem 21\T24-07c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4175125"/>
            <a:ext cx="179228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4" name="Picture 195" descr="\\Bridge\science(sec)\A-level Chem (3rd Ed)\AL Chem 3A gif\AL-Chem 21\T24-07d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462588"/>
            <a:ext cx="16906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95" name="Text Box 196"/>
          <p:cNvSpPr txBox="1">
            <a:spLocks noChangeArrowheads="1"/>
          </p:cNvSpPr>
          <p:nvPr/>
        </p:nvSpPr>
        <p:spPr bwMode="auto">
          <a:xfrm>
            <a:off x="1182688" y="645795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accent2"/>
                </a:solidFill>
                <a:latin typeface="Comic Sans MS" pitchFamily="66" charset="0"/>
              </a:rPr>
              <a:t>The first four members of straight-chain alkanes</a:t>
            </a:r>
          </a:p>
        </p:txBody>
      </p:sp>
    </p:spTree>
    <p:extLst>
      <p:ext uri="{BB962C8B-B14F-4D97-AF65-F5344CB8AC3E}">
        <p14:creationId xmlns:p14="http://schemas.microsoft.com/office/powerpoint/2010/main" val="214676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348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8C3D1242-749E-4DE0-980A-D232244A7502}" type="slidenum">
              <a:rPr kumimoji="0" lang="en-US" altLang="zh-TW" sz="1400">
                <a:latin typeface="Times New Roman" pitchFamily="18" charset="0"/>
              </a:rPr>
              <a:pPr eaLnBrk="1" hangingPunct="1"/>
              <a:t>11</a:t>
            </a:fld>
            <a:endParaRPr kumimoji="0" lang="en-US" altLang="zh-TW" sz="1400">
              <a:latin typeface="Times New Roman" pitchFamily="18" charset="0"/>
            </a:endParaRPr>
          </a:p>
        </p:txBody>
      </p:sp>
      <p:graphicFrame>
        <p:nvGraphicFramePr>
          <p:cNvPr id="40993" name="Group 33"/>
          <p:cNvGraphicFramePr>
            <a:graphicFrameLocks noGrp="1"/>
          </p:cNvGraphicFramePr>
          <p:nvPr/>
        </p:nvGraphicFramePr>
        <p:xfrm>
          <a:off x="234950" y="1236663"/>
          <a:ext cx="8766175" cy="5273675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00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Number of carbon atom(s)</a:t>
                      </a:r>
                    </a:p>
                  </a:txBody>
                  <a:tcPr marL="57150" marR="57150" marT="38105" marB="381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Molecular formula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State (at room temperature and pressure)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Melting point (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°C)</a:t>
                      </a:r>
                      <a:endParaRPr kumimoji="1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Boiling point (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°C)</a:t>
                      </a:r>
                      <a:endParaRPr kumimoji="1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Density of solid / liquid at 20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°C (g cm</a:t>
                      </a:r>
                      <a:r>
                        <a:rPr kumimoji="1" lang="en-US" altLang="zh-TW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–3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57150" marR="57150" marT="38105" marB="381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11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24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12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13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14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15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16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17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18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19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42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Solid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Solid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Solid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18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22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28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32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37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196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233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271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287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302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344</a:t>
                      </a:r>
                      <a:endParaRPr kumimoji="1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0.785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25438" y="417513"/>
            <a:ext cx="8391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zh-TW" sz="2400">
                <a:solidFill>
                  <a:schemeClr val="accent2"/>
                </a:solidFill>
                <a:latin typeface="Comic Sans MS" pitchFamily="66" charset="0"/>
              </a:rPr>
              <a:t>Some physical properties of the first 20 members of straight-chain alkanes</a:t>
            </a:r>
          </a:p>
        </p:txBody>
      </p:sp>
    </p:spTree>
    <p:extLst>
      <p:ext uri="{BB962C8B-B14F-4D97-AF65-F5344CB8AC3E}">
        <p14:creationId xmlns:p14="http://schemas.microsoft.com/office/powerpoint/2010/main" val="417417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7C61FD3-27B6-4F60-B60C-B102F571B6F4}" type="slidenum">
              <a:rPr kumimoji="0" lang="en-US" altLang="zh-TW" sz="1400">
                <a:latin typeface="Times New Roman" pitchFamily="18" charset="0"/>
              </a:rPr>
              <a:pPr eaLnBrk="1" hangingPunct="1"/>
              <a:t>12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455613" y="1390650"/>
            <a:ext cx="82645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90000"/>
              </a:spcBef>
              <a:buFontTx/>
              <a:buChar char="•"/>
            </a:pPr>
            <a:r>
              <a:rPr lang="en-US" altLang="zh-TW">
                <a:latin typeface="Comic Sans MS" pitchFamily="66" charset="0"/>
              </a:rPr>
              <a:t>Members in the same series can be represented by a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general formula</a:t>
            </a:r>
            <a:r>
              <a:rPr lang="en-US" altLang="zh-TW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en-US" altLang="zh-TW">
                <a:latin typeface="Comic Sans MS" pitchFamily="66" charset="0"/>
              </a:rPr>
              <a:t>	e.g.	alkanes: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2n+2</a:t>
            </a:r>
            <a:r>
              <a:rPr lang="en-US" altLang="zh-TW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en-US" altLang="zh-TW">
                <a:latin typeface="Comic Sans MS" pitchFamily="66" charset="0"/>
              </a:rPr>
              <a:t>		alkenes: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2n</a:t>
            </a:r>
            <a:r>
              <a:rPr lang="en-US" altLang="zh-TW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en-US" altLang="zh-TW">
                <a:latin typeface="Comic Sans MS" pitchFamily="66" charset="0"/>
              </a:rPr>
              <a:t>		alkynes: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2n-2</a:t>
            </a:r>
            <a:r>
              <a:rPr lang="en-US" altLang="zh-TW">
                <a:latin typeface="Comic Sans MS" pitchFamily="66" charset="0"/>
              </a:rPr>
              <a:t> </a:t>
            </a:r>
            <a:endParaRPr lang="en-US" altLang="zh-TW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739775" y="506413"/>
            <a:ext cx="5922963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Homologous Series</a:t>
            </a:r>
          </a:p>
        </p:txBody>
      </p:sp>
    </p:spTree>
    <p:extLst>
      <p:ext uri="{BB962C8B-B14F-4D97-AF65-F5344CB8AC3E}">
        <p14:creationId xmlns:p14="http://schemas.microsoft.com/office/powerpoint/2010/main" val="168395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alkanes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physical properties</a:t>
            </a:r>
            <a:br>
              <a:rPr lang="en-US" dirty="0">
                <a:solidFill>
                  <a:schemeClr val="accent2"/>
                </a:solidFill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non-polar or only weakly polar, cannot hydrogen bond </a:t>
            </a:r>
            <a:r>
              <a:rPr lang="en-US" dirty="0">
                <a:sym typeface="Wingdings" pitchFamily="2" charset="2"/>
              </a:rPr>
              <a:t> relatively weak intermolecular forces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lower mp/</a:t>
            </a:r>
            <a:r>
              <a:rPr lang="en-US" dirty="0" err="1">
                <a:sym typeface="Wingdings" pitchFamily="2" charset="2"/>
              </a:rPr>
              <a:t>bp</a:t>
            </a:r>
            <a:r>
              <a:rPr lang="en-US" dirty="0">
                <a:sym typeface="Wingdings" pitchFamily="2" charset="2"/>
              </a:rPr>
              <a:t>; increase with size; decrease with branching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@ room temperature: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	C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– C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  are gases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	C</a:t>
            </a:r>
            <a:r>
              <a:rPr lang="en-US" baseline="-25000" dirty="0">
                <a:sym typeface="Wingdings" pitchFamily="2" charset="2"/>
              </a:rPr>
              <a:t>5</a:t>
            </a:r>
            <a:r>
              <a:rPr lang="en-US" dirty="0">
                <a:sym typeface="Wingdings" pitchFamily="2" charset="2"/>
              </a:rPr>
              <a:t> – C</a:t>
            </a:r>
            <a:r>
              <a:rPr lang="en-US" baseline="-25000" dirty="0">
                <a:sym typeface="Wingdings" pitchFamily="2" charset="2"/>
              </a:rPr>
              <a:t>17</a:t>
            </a:r>
            <a:r>
              <a:rPr lang="en-US" dirty="0">
                <a:sym typeface="Wingdings" pitchFamily="2" charset="2"/>
              </a:rPr>
              <a:t>  are liquids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	&gt; C</a:t>
            </a:r>
            <a:r>
              <a:rPr lang="en-US" baseline="-25000" dirty="0">
                <a:sym typeface="Wingdings" pitchFamily="2" charset="2"/>
              </a:rPr>
              <a:t>17</a:t>
            </a:r>
            <a:r>
              <a:rPr lang="en-US" dirty="0">
                <a:sym typeface="Wingdings" pitchFamily="2" charset="2"/>
              </a:rPr>
              <a:t>  are solids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ym typeface="Wingdings" pitchFamily="2" charset="2"/>
              </a:rPr>
              <a:t>alkanes</a:t>
            </a:r>
            <a:r>
              <a:rPr lang="en-US" dirty="0">
                <a:sym typeface="Wingdings" pitchFamily="2" charset="2"/>
              </a:rPr>
              <a:t> are water insoluble</a:t>
            </a:r>
            <a:endParaRPr lang="en-US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404665"/>
            <a:ext cx="8229600" cy="61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u="sng" dirty="0"/>
              <a:t>alkane			mp </a:t>
            </a:r>
            <a:r>
              <a:rPr lang="en-US" sz="2400" u="sng" baseline="30000" dirty="0" err="1"/>
              <a:t>o</a:t>
            </a:r>
            <a:r>
              <a:rPr lang="en-US" sz="2400" u="sng" dirty="0" err="1"/>
              <a:t>C</a:t>
            </a:r>
            <a:r>
              <a:rPr lang="en-US" sz="2400" u="sng" dirty="0"/>
              <a:t>	              </a:t>
            </a:r>
            <a:r>
              <a:rPr lang="en-US" sz="2400" u="sng" dirty="0" err="1"/>
              <a:t>bp</a:t>
            </a:r>
            <a:r>
              <a:rPr lang="en-US" sz="2400" u="sng" dirty="0"/>
              <a:t> </a:t>
            </a:r>
            <a:r>
              <a:rPr lang="en-US" sz="2400" u="sng" baseline="30000" dirty="0" err="1"/>
              <a:t>o</a:t>
            </a:r>
            <a:r>
              <a:rPr lang="en-US" sz="2400" u="sng" dirty="0" err="1"/>
              <a:t>C</a:t>
            </a:r>
            <a:endParaRPr lang="en-US" sz="2400" u="sng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methane			-183		-162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ethane			-172		-89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propane	                           -187		-42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-butane			-138		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-pentane			-130		36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-hexane			-95		69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</a:t>
            </a:r>
            <a:r>
              <a:rPr lang="en-US" sz="2400" dirty="0" err="1"/>
              <a:t>heptadecane</a:t>
            </a:r>
            <a:r>
              <a:rPr lang="en-US" sz="2400" dirty="0"/>
              <a:t>		22		292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</a:t>
            </a:r>
            <a:r>
              <a:rPr lang="en-US" sz="2400" dirty="0" err="1"/>
              <a:t>octadecane</a:t>
            </a:r>
            <a:r>
              <a:rPr lang="en-US" sz="2400" dirty="0"/>
              <a:t>		28		308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24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branching lowers mp/</a:t>
            </a:r>
            <a:r>
              <a:rPr lang="en-US" sz="2400" dirty="0" err="1">
                <a:solidFill>
                  <a:schemeClr val="accent2"/>
                </a:solidFill>
              </a:rPr>
              <a:t>bp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-pentane			-130		36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 err="1"/>
              <a:t>isopentane</a:t>
            </a:r>
            <a:r>
              <a:rPr lang="en-US" sz="2400" dirty="0"/>
              <a:t>			-160		28</a:t>
            </a:r>
            <a:endParaRPr lang="en-US" sz="2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Molecular formula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shows the actual no. of each kind of atom in a molecule. for ex. 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formula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:-it shows the way by which the atoms are attached to one another. for ex.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        </a:t>
            </a:r>
          </a:p>
        </p:txBody>
      </p:sp>
      <p:pic>
        <p:nvPicPr>
          <p:cNvPr id="3" name="Picture 10" descr="333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6205" y="3861048"/>
            <a:ext cx="570808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0"/>
            <a:ext cx="9144000" cy="6477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Isomers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:-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compounds that have the same molecular formula but they are differ in physical and chemical properties because of difference in chemical structure. For ex.  C</a:t>
            </a:r>
            <a:r>
              <a:rPr kumimoji="0" lang="en-US" sz="3200" b="0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3200" b="0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3" descr="333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3333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82001"/>
            <a:ext cx="3575248" cy="254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67544" y="4365104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Ethanol                            Dimethyl ether</a:t>
            </a:r>
            <a:r>
              <a:rPr lang="en-US" sz="4400" dirty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734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hexanes  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14</a:t>
            </a:r>
            <a:r>
              <a:rPr lang="en-US" dirty="0"/>
              <a:t>     </a:t>
            </a:r>
            <a:r>
              <a:rPr lang="en-US" dirty="0">
                <a:solidFill>
                  <a:schemeClr val="accent2"/>
                </a:solidFill>
              </a:rPr>
              <a:t>IUPAC names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                                                     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               CH</a:t>
            </a:r>
            <a:r>
              <a:rPr lang="en-US" baseline="-25000" dirty="0"/>
              <a:t>3</a:t>
            </a:r>
            <a:r>
              <a:rPr lang="en-US" dirty="0"/>
              <a:t>CHCH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(</a:t>
            </a:r>
            <a:r>
              <a:rPr lang="en-US" i="1" dirty="0"/>
              <a:t>n</a:t>
            </a:r>
            <a:r>
              <a:rPr lang="en-US" dirty="0"/>
              <a:t>-hexane)                                   (</a:t>
            </a:r>
            <a:r>
              <a:rPr lang="en-US" dirty="0" err="1"/>
              <a:t>isohexane</a:t>
            </a:r>
            <a:r>
              <a:rPr lang="en-US" dirty="0"/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        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-hexane			2-methylpentane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    CH</a:t>
            </a:r>
            <a:r>
              <a:rPr lang="en-US" baseline="-25000" dirty="0"/>
              <a:t>3      			          </a:t>
            </a:r>
            <a:r>
              <a:rPr lang="en-US" dirty="0" err="1"/>
              <a:t>CH</a:t>
            </a:r>
            <a:r>
              <a:rPr lang="en-US" baseline="-25000" dirty="0" err="1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			CH</a:t>
            </a:r>
            <a:r>
              <a:rPr lang="en-US" baseline="-25000" dirty="0"/>
              <a:t>3</a:t>
            </a:r>
            <a:r>
              <a:rPr lang="en-US" dirty="0"/>
              <a:t>CCH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(no common name)	                    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3-methylpentane</a:t>
            </a:r>
            <a:r>
              <a:rPr lang="en-US" dirty="0"/>
              <a:t>                                     (</a:t>
            </a:r>
            <a:r>
              <a:rPr lang="en-US" dirty="0" err="1"/>
              <a:t>neohexane</a:t>
            </a:r>
            <a:r>
              <a:rPr lang="en-US" dirty="0"/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					</a:t>
            </a:r>
            <a:r>
              <a:rPr lang="en-US" dirty="0">
                <a:solidFill>
                  <a:schemeClr val="accent2"/>
                </a:solidFill>
              </a:rPr>
              <a:t>2,2-dimethylbutane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CHCHCH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   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(no common name)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2,3-dimethylbutane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IUPAC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rules for naming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alkanes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parent chain = longest continuous carbon chain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“alkane”.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branches on the parent chain are named as “alkyl” groups.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number the parent chain starting from the end that gives you the lower number for the first branch (principle of lower number).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assign “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locants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to the alkyl branches.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an alkyl group appears more than once use prefixes: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tri, tetra,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…; each alkyl group must have 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locant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name is written as one word with the parent name last.  The names and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locants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the alkyl branches are put in alphabetic order (ignore all prefixes except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separating numbers from numbers with commas and letters from numbers with hyphens.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0"/>
            <a:ext cx="8820472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000" dirty="0"/>
              <a:t>	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772400" cy="782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IUPAC nomenclature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800" u="sng" dirty="0">
                <a:solidFill>
                  <a:srgbClr val="7030A0"/>
                </a:solidFill>
              </a:rPr>
              <a:t>Alkyl Group: </a:t>
            </a:r>
            <a:r>
              <a:rPr lang="en-US" sz="2800" dirty="0"/>
              <a:t>The group which contains one less H than the parent alkane. CH</a:t>
            </a:r>
            <a:r>
              <a:rPr lang="en-US" sz="2800" baseline="-25000" dirty="0"/>
              <a:t>4</a:t>
            </a:r>
            <a:r>
              <a:rPr lang="en-US" sz="2800" dirty="0"/>
              <a:t>               CH</a:t>
            </a:r>
            <a:r>
              <a:rPr lang="en-US" sz="2800" baseline="-25000" dirty="0"/>
              <a:t>3 </a:t>
            </a:r>
          </a:p>
          <a:p>
            <a:pPr>
              <a:defRPr/>
            </a:pPr>
            <a:r>
              <a:rPr lang="en-US" sz="2800" baseline="-25000" dirty="0"/>
              <a:t>                                                       </a:t>
            </a:r>
            <a:r>
              <a:rPr lang="en-US" sz="4000" b="1" baseline="-25000" dirty="0">
                <a:solidFill>
                  <a:schemeClr val="accent4">
                    <a:lumMod val="50000"/>
                  </a:schemeClr>
                </a:solidFill>
              </a:rPr>
              <a:t>Methane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         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Methyl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names of radicals (alkyl groups):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   “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methyl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	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   methyl chloride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  methyl alcohol, etc.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  “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ethyl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 “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propyl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	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“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isopropyl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dirty="0"/>
              <a:t>                                                        </a:t>
            </a:r>
            <a:r>
              <a:rPr lang="en-US" dirty="0">
                <a:cs typeface="Times New Roman" pitchFamily="18" charset="0"/>
              </a:rPr>
              <a:t>|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932040" y="1844824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9383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(A)The carbon atom forms bonds in a tetrahedral structure with a bond angle of 109.5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/>
              <a:t>as shown </a:t>
            </a:r>
            <a:r>
              <a:rPr lang="en-US" sz="3200"/>
              <a:t>in (A).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MY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56992"/>
            <a:ext cx="8229600" cy="2868563"/>
          </a:xfrm>
        </p:spPr>
        <p:txBody>
          <a:bodyPr/>
          <a:lstStyle/>
          <a:p>
            <a:pPr>
              <a:buNone/>
            </a:pPr>
            <a:r>
              <a:rPr lang="en-US" dirty="0"/>
              <a:t>(B)The </a:t>
            </a:r>
            <a:r>
              <a:rPr lang="en-US" dirty="0" err="1"/>
              <a:t>unbranched</a:t>
            </a:r>
            <a:r>
              <a:rPr lang="en-US" dirty="0"/>
              <a:t> chain of carbon atoms is usually simplified in a way that looks like a straight chain, but it is actually a zigzag, as shown in (B).</a:t>
            </a:r>
            <a:endParaRPr lang="en-M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48680"/>
            <a:ext cx="4572000" cy="522604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(A)A straight-chain alkane is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identified by the prefix n- for "normal" in the common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naming system. 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(B) A branched-chain alkane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isomer is identified by the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prefix </a:t>
            </a:r>
            <a:r>
              <a:rPr lang="en-US" sz="2400" dirty="0" err="1"/>
              <a:t>iso</a:t>
            </a:r>
            <a:r>
              <a:rPr lang="en-US" sz="2400" dirty="0"/>
              <a:t>- for "isomer" in 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the common naming system.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In the IUPAC name,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</a:t>
            </a:r>
            <a:r>
              <a:rPr lang="en-US" sz="2400" dirty="0" err="1"/>
              <a:t>isobutane</a:t>
            </a:r>
            <a:r>
              <a:rPr lang="en-US" sz="2400" dirty="0"/>
              <a:t> is 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2-methylpropane.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(Carbon bonds are actually the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 same length.)</a:t>
            </a:r>
          </a:p>
        </p:txBody>
      </p:sp>
      <p:pic>
        <p:nvPicPr>
          <p:cNvPr id="7" name="Picture 4" descr="tillery+f14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-44123"/>
            <a:ext cx="4716016" cy="68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2139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43608" y="1052736"/>
          <a:ext cx="6642930" cy="3622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S ChemDraw Drawing" r:id="rId3" imgW="2977560" imgH="1624320" progId="">
                  <p:embed/>
                </p:oleObj>
              </mc:Choice>
              <mc:Fallback>
                <p:oleObj name="CS ChemDraw Drawing" r:id="rId3" imgW="2977560" imgH="16243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052736"/>
                        <a:ext cx="6642930" cy="3622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755576" y="476672"/>
            <a:ext cx="748883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-     “</a:t>
            </a:r>
            <a:r>
              <a:rPr lang="en-US" sz="2800" i="1" dirty="0">
                <a:solidFill>
                  <a:schemeClr val="accent2"/>
                </a:solidFill>
              </a:rPr>
              <a:t>n</a:t>
            </a:r>
            <a:r>
              <a:rPr lang="en-US" sz="2800" dirty="0">
                <a:solidFill>
                  <a:schemeClr val="accent2"/>
                </a:solidFill>
              </a:rPr>
              <a:t>-butyl</a:t>
            </a:r>
            <a:r>
              <a:rPr lang="en-US" sz="2800" dirty="0"/>
              <a:t>”</a:t>
            </a:r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                                                      CH</a:t>
            </a:r>
            <a:r>
              <a:rPr lang="en-US" sz="2800" baseline="-25000" dirty="0"/>
              <a:t>3</a:t>
            </a: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CHCH</a:t>
            </a:r>
            <a:r>
              <a:rPr lang="en-US" sz="2800" baseline="-25000" dirty="0"/>
              <a:t>3</a:t>
            </a:r>
            <a:r>
              <a:rPr lang="en-US" sz="2800" dirty="0"/>
              <a:t>      or     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CH-      “</a:t>
            </a:r>
            <a:r>
              <a:rPr lang="en-US" sz="2800" i="1" dirty="0">
                <a:solidFill>
                  <a:schemeClr val="accent2"/>
                </a:solidFill>
              </a:rPr>
              <a:t>sec </a:t>
            </a:r>
            <a:r>
              <a:rPr lang="en-US" sz="2800" dirty="0">
                <a:solidFill>
                  <a:schemeClr val="accent2"/>
                </a:solidFill>
              </a:rPr>
              <a:t>butyl</a:t>
            </a:r>
            <a:r>
              <a:rPr lang="en-US" sz="2800" dirty="0"/>
              <a:t>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               </a:t>
            </a:r>
            <a:r>
              <a:rPr lang="en-US" sz="2800" dirty="0">
                <a:cs typeface="Times New Roman" pitchFamily="18" charset="0"/>
              </a:rPr>
              <a:t>|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       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CHCH</a:t>
            </a:r>
            <a:r>
              <a:rPr lang="en-US" sz="2800" baseline="-25000" dirty="0"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-		“</a:t>
            </a:r>
            <a:r>
              <a:rPr lang="en-US" sz="2800" dirty="0">
                <a:solidFill>
                  <a:schemeClr val="accent2"/>
                </a:solidFill>
                <a:cs typeface="Times New Roman" pitchFamily="18" charset="0"/>
              </a:rPr>
              <a:t>isobutyl</a:t>
            </a:r>
            <a:r>
              <a:rPr lang="en-US" sz="2800" dirty="0">
                <a:cs typeface="Times New Roman" pitchFamily="18" charset="0"/>
              </a:rPr>
              <a:t>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       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CCH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		“</a:t>
            </a:r>
            <a:r>
              <a:rPr lang="en-US" sz="2800" i="1" dirty="0" err="1">
                <a:solidFill>
                  <a:schemeClr val="accent2"/>
                </a:solidFill>
                <a:cs typeface="Times New Roman" pitchFamily="18" charset="0"/>
              </a:rPr>
              <a:t>tert</a:t>
            </a:r>
            <a:r>
              <a:rPr lang="en-US" sz="2800" dirty="0">
                <a:solidFill>
                  <a:schemeClr val="accent2"/>
                </a:solidFill>
                <a:cs typeface="Times New Roman" pitchFamily="18" charset="0"/>
              </a:rPr>
              <a:t>-butyl</a:t>
            </a:r>
            <a:r>
              <a:rPr lang="en-US" sz="2800" dirty="0">
                <a:cs typeface="Times New Roman" pitchFamily="18" charset="0"/>
              </a:rPr>
              <a:t>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        |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888432" cy="1431032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/>
              <a:t>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br>
              <a:rPr lang="en-US" sz="2800" dirty="0"/>
            </a:br>
            <a:r>
              <a:rPr lang="en-US" sz="2800" dirty="0"/>
              <a:t>       CH</a:t>
            </a:r>
            <a:r>
              <a:rPr lang="en-US" sz="2800" baseline="-25000" dirty="0"/>
              <a:t>2</a:t>
            </a:r>
            <a:r>
              <a:rPr lang="en-US" sz="2800" dirty="0"/>
              <a:t>CHCH</a:t>
            </a:r>
            <a:r>
              <a:rPr lang="en-US" sz="2800" baseline="-25000" dirty="0"/>
              <a:t>2</a:t>
            </a:r>
            <a:r>
              <a:rPr lang="en-US" sz="2800" dirty="0"/>
              <a:t>CHCH</a:t>
            </a:r>
            <a:r>
              <a:rPr lang="en-US" sz="2800" baseline="-25000" dirty="0"/>
              <a:t>3</a:t>
            </a:r>
            <a:br>
              <a:rPr lang="en-US" sz="2800" dirty="0"/>
            </a:br>
            <a:r>
              <a:rPr lang="en-US" sz="2800" dirty="0"/>
              <a:t>              CH</a:t>
            </a:r>
            <a:r>
              <a:rPr lang="en-US" sz="2800" baseline="-25000" dirty="0"/>
              <a:t>3</a:t>
            </a:r>
            <a:r>
              <a:rPr lang="en-US" sz="2800" dirty="0"/>
              <a:t>      </a:t>
            </a:r>
            <a:r>
              <a:rPr lang="en-US" sz="2800" dirty="0" err="1"/>
              <a:t>CH</a:t>
            </a:r>
            <a:r>
              <a:rPr lang="en-US" sz="2800" baseline="-25000" dirty="0" err="1"/>
              <a:t>3</a:t>
            </a:r>
            <a:br>
              <a:rPr lang="en-US" sz="2800" dirty="0"/>
            </a:br>
            <a:endParaRPr lang="en-MY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en-US" dirty="0"/>
              <a:t>                     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           CH</a:t>
            </a:r>
            <a:r>
              <a:rPr lang="en-US" baseline="-25000" dirty="0"/>
              <a:t>3</a:t>
            </a:r>
            <a:r>
              <a:rPr lang="en-US" dirty="0"/>
              <a:t>      </a:t>
            </a:r>
            <a:r>
              <a:rPr lang="en-US" dirty="0" err="1"/>
              <a:t>CH</a:t>
            </a:r>
            <a:r>
              <a:rPr lang="en-US" baseline="-25000" dirty="0" err="1"/>
              <a:t>3</a:t>
            </a:r>
            <a:r>
              <a:rPr lang="en-US" dirty="0"/>
              <a:t>                        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                                                CH</a:t>
            </a:r>
            <a:r>
              <a:rPr lang="en-US" baseline="-25000" dirty="0"/>
              <a:t>3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4427984" y="404664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2,4   </a:t>
            </a:r>
            <a:r>
              <a:rPr lang="en-US" sz="2400" dirty="0" err="1">
                <a:solidFill>
                  <a:schemeClr val="accent2"/>
                </a:solidFill>
              </a:rPr>
              <a:t>dimethylheptane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1412776"/>
            <a:ext cx="8229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“</a:t>
            </a:r>
            <a:r>
              <a:rPr lang="en-US" sz="2400" b="1" dirty="0">
                <a:solidFill>
                  <a:schemeClr val="accent2"/>
                </a:solidFill>
              </a:rPr>
              <a:t>classes</a:t>
            </a:r>
            <a:r>
              <a:rPr lang="en-US" sz="2400" b="1" dirty="0"/>
              <a:t> </a:t>
            </a:r>
            <a:r>
              <a:rPr lang="en-US" sz="2400" dirty="0"/>
              <a:t>of carbons”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primary carbon</a:t>
            </a:r>
            <a:r>
              <a:rPr lang="en-US" sz="2400" dirty="0"/>
              <a:t> (1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one carbon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secondary carbon</a:t>
            </a:r>
            <a:r>
              <a:rPr lang="en-US" sz="2400" dirty="0"/>
              <a:t> (2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two carbons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tertiary carbon</a:t>
            </a:r>
            <a:r>
              <a:rPr lang="en-US" sz="2400" dirty="0"/>
              <a:t> (3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three carbons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quaternary carbon</a:t>
            </a:r>
            <a:r>
              <a:rPr lang="en-US" sz="2400" dirty="0"/>
              <a:t> (4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four carbon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             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classification of </a:t>
            </a:r>
            <a:r>
              <a:rPr lang="en-US" dirty="0" err="1"/>
              <a:t>hydrogens</a:t>
            </a:r>
            <a:r>
              <a:rPr lang="en-US" dirty="0"/>
              <a:t>, halides – </a:t>
            </a:r>
            <a:r>
              <a:rPr lang="en-US" dirty="0" err="1"/>
              <a:t>hydrogens</a:t>
            </a:r>
            <a:r>
              <a:rPr lang="en-US" dirty="0"/>
              <a:t> or halides are classified by the carbon to which they are attached.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         </a:t>
            </a:r>
            <a:r>
              <a:rPr lang="en-US" sz="2400" dirty="0"/>
              <a:t>1</a:t>
            </a:r>
            <a:r>
              <a:rPr lang="en-US" sz="2400" baseline="30000" dirty="0"/>
              <a:t>o</a:t>
            </a: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                                           BrCH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CHCH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                                              </a:t>
            </a: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   </a:t>
            </a:r>
            <a:r>
              <a:rPr lang="en-US" sz="2400" dirty="0"/>
              <a:t>1</a:t>
            </a:r>
            <a:r>
              <a:rPr lang="en-US" sz="2400" baseline="30000" dirty="0"/>
              <a:t>o</a:t>
            </a:r>
            <a:r>
              <a:rPr lang="en-US" sz="2400" dirty="0"/>
              <a:t>     3</a:t>
            </a:r>
            <a:r>
              <a:rPr lang="en-US" sz="2400" baseline="30000" dirty="0"/>
              <a:t>o</a:t>
            </a:r>
            <a:r>
              <a:rPr lang="en-US" sz="2400" dirty="0"/>
              <a:t>    2</a:t>
            </a:r>
            <a:r>
              <a:rPr lang="en-US" sz="2400" baseline="30000" dirty="0"/>
              <a:t>o</a:t>
            </a:r>
            <a:r>
              <a:rPr lang="en-US" sz="2400" dirty="0"/>
              <a:t>      </a:t>
            </a:r>
            <a:r>
              <a:rPr lang="en-US" sz="2400" dirty="0" err="1"/>
              <a:t>2</a:t>
            </a:r>
            <a:r>
              <a:rPr lang="en-US" sz="2400" baseline="30000" dirty="0" err="1"/>
              <a:t>o</a:t>
            </a:r>
            <a:r>
              <a:rPr lang="en-US" sz="2400" dirty="0"/>
              <a:t>      1</a:t>
            </a:r>
            <a:r>
              <a:rPr lang="en-US" sz="2400" baseline="30000" dirty="0"/>
              <a:t>o</a:t>
            </a:r>
            <a:r>
              <a:rPr lang="en-US" sz="2400" dirty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CHCH</a:t>
            </a:r>
            <a:r>
              <a:rPr lang="en-US" baseline="-25000" dirty="0"/>
              <a:t>3</a:t>
            </a:r>
            <a:r>
              <a:rPr lang="en-US" dirty="0"/>
              <a:t>       </a:t>
            </a:r>
            <a:r>
              <a:rPr lang="en-US" i="1" dirty="0"/>
              <a:t>sec</a:t>
            </a:r>
            <a:r>
              <a:rPr lang="en-US" dirty="0"/>
              <a:t>-butyl bromide       2</a:t>
            </a:r>
            <a:r>
              <a:rPr lang="en-US" baseline="30000" dirty="0"/>
              <a:t>o</a:t>
            </a:r>
            <a:r>
              <a:rPr lang="en-US" dirty="0"/>
              <a:t> bromide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              Br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       CH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CCH</a:t>
            </a:r>
            <a:r>
              <a:rPr lang="en-US" baseline="-25000" dirty="0"/>
              <a:t>3</a:t>
            </a:r>
            <a:r>
              <a:rPr lang="en-US" dirty="0"/>
              <a:t>	</a:t>
            </a:r>
            <a:r>
              <a:rPr lang="en-US" i="1" dirty="0" err="1"/>
              <a:t>tert</a:t>
            </a:r>
            <a:r>
              <a:rPr lang="en-US" dirty="0"/>
              <a:t>-butyl chloride	3</a:t>
            </a:r>
            <a:r>
              <a:rPr lang="en-US" baseline="30000" dirty="0"/>
              <a:t>o</a:t>
            </a:r>
            <a:r>
              <a:rPr lang="en-US" dirty="0"/>
              <a:t> chloride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/>
              <a:t>       </a:t>
            </a:r>
            <a:r>
              <a:rPr lang="en-US" dirty="0" err="1"/>
              <a:t>Cl</a:t>
            </a:r>
            <a:endParaRPr lang="en-US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Alkanes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syntheses:</a:t>
            </a:r>
          </a:p>
          <a:p>
            <a:pPr>
              <a:buNone/>
              <a:defRPr/>
            </a:pPr>
            <a:r>
              <a:rPr lang="en-US" sz="2800" b="1" dirty="0">
                <a:solidFill>
                  <a:schemeClr val="accent6"/>
                </a:solidFill>
              </a:rPr>
              <a:t>A-Industrial source:</a:t>
            </a:r>
          </a:p>
          <a:p>
            <a:pPr>
              <a:buNone/>
              <a:defRPr/>
            </a:pPr>
            <a:r>
              <a:rPr lang="en-US" sz="2800" dirty="0"/>
              <a:t>The principal source of </a:t>
            </a:r>
            <a:r>
              <a:rPr lang="en-US" sz="2800" dirty="0" err="1"/>
              <a:t>alkanes</a:t>
            </a:r>
            <a:r>
              <a:rPr lang="en-US" sz="2800" dirty="0"/>
              <a:t> is petroleum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b="1" dirty="0">
                <a:solidFill>
                  <a:schemeClr val="accent6"/>
                </a:solidFill>
              </a:rPr>
              <a:t>B-Laboratory preparation of alkanes</a:t>
            </a:r>
          </a:p>
          <a:p>
            <a:pPr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1-Hydrogenation of alkenes (reduction)</a:t>
            </a:r>
          </a:p>
          <a:p>
            <a:pPr>
              <a:buNone/>
              <a:defRPr/>
            </a:pPr>
            <a:r>
              <a:rPr lang="en-US" sz="2800" b="1" dirty="0"/>
              <a:t>CH</a:t>
            </a:r>
            <a:r>
              <a:rPr lang="en-US" sz="2800" b="1" baseline="-25000" dirty="0"/>
              <a:t>2</a:t>
            </a:r>
            <a:r>
              <a:rPr lang="en-US" sz="2800" b="1" dirty="0"/>
              <a:t>=CH</a:t>
            </a:r>
            <a:r>
              <a:rPr lang="en-US" sz="2800" b="1" baseline="-25000" dirty="0"/>
              <a:t>2</a:t>
            </a:r>
            <a:r>
              <a:rPr lang="en-US" sz="2800" b="1" dirty="0"/>
              <a:t> + H</a:t>
            </a:r>
            <a:r>
              <a:rPr lang="en-US" sz="2800" b="1" baseline="-25000" dirty="0"/>
              <a:t>2</a:t>
            </a:r>
            <a:r>
              <a:rPr lang="en-US" sz="2800" b="1" dirty="0"/>
              <a:t> ==&gt; CH</a:t>
            </a:r>
            <a:r>
              <a:rPr lang="en-US" sz="2800" b="1" baseline="-25000" dirty="0"/>
              <a:t>3</a:t>
            </a:r>
            <a:r>
              <a:rPr lang="en-US" sz="2800" b="1" dirty="0"/>
              <a:t>CH</a:t>
            </a:r>
            <a:r>
              <a:rPr lang="en-US" sz="2800" b="1" baseline="-25000" dirty="0"/>
              <a:t>3</a:t>
            </a:r>
            <a:r>
              <a:rPr lang="en-US" sz="2800" b="1" dirty="0"/>
              <a:t> </a:t>
            </a:r>
            <a:endParaRPr lang="en-US" sz="2800" dirty="0"/>
          </a:p>
          <a:p>
            <a:pPr>
              <a:buNone/>
              <a:defRPr/>
            </a:pPr>
            <a:r>
              <a:rPr lang="en-US" sz="2800" dirty="0"/>
              <a:t> </a:t>
            </a:r>
            <a:r>
              <a:rPr lang="en-US" sz="2800" dirty="0" err="1"/>
              <a:t>Ethene</a:t>
            </a:r>
            <a:r>
              <a:rPr lang="en-US" sz="2800" dirty="0"/>
              <a:t>                    Ethane 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28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Reduction of an alkyl halide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a)  hydrolysis of a Grignard reagent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b)  with an active metal and an acid</a:t>
            </a:r>
          </a:p>
          <a:p>
            <a:pPr marL="0" indent="0">
              <a:buNone/>
            </a:pP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548680"/>
            <a:ext cx="842493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None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2.Reduction of an alkyl halide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a)  hydrolysis of a Grignard reagent   (two steps)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R—X   +   Mg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RMgX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(Grignard reagent)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ii)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RMgX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+  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     RH   +   Mg(OH)X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</a:t>
            </a:r>
          </a:p>
          <a:p>
            <a:pPr marL="457200" indent="-457200"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-Br   +   Mg   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-MgBr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propyl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bromide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propyl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magnesium bromide</a:t>
            </a:r>
          </a:p>
          <a:p>
            <a:pPr marL="457200" indent="-457200"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-MgBr   +  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  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+       Mg(OH)Br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          propane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CH-Br   +   Mg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CH-MgBr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isopropyl bromide	      isopropyl magnesium bromide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CH-MgBr   +  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     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propane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 startAt="2"/>
            </a:pPr>
            <a:r>
              <a:rPr lang="en-US" dirty="0">
                <a:solidFill>
                  <a:schemeClr val="accent2"/>
                </a:solidFill>
              </a:rPr>
              <a:t>with an active metal and an acid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	R—X   +   metal/acid   </a:t>
            </a:r>
            <a:r>
              <a:rPr lang="en-US" dirty="0">
                <a:sym typeface="Wingdings" pitchFamily="2" charset="2"/>
              </a:rPr>
              <a:t>   RH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active metals = </a:t>
            </a:r>
            <a:r>
              <a:rPr lang="en-US" dirty="0" err="1">
                <a:sym typeface="Wingdings" pitchFamily="2" charset="2"/>
              </a:rPr>
              <a:t>Sn</a:t>
            </a:r>
            <a:r>
              <a:rPr lang="en-US" dirty="0">
                <a:sym typeface="Wingdings" pitchFamily="2" charset="2"/>
              </a:rPr>
              <a:t>, Zn, Fe, etc.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acid = </a:t>
            </a:r>
            <a:r>
              <a:rPr lang="en-US" dirty="0" err="1">
                <a:sym typeface="Wingdings" pitchFamily="2" charset="2"/>
              </a:rPr>
              <a:t>HCl</a:t>
            </a:r>
            <a:r>
              <a:rPr lang="en-US" dirty="0">
                <a:sym typeface="Wingdings" pitchFamily="2" charset="2"/>
              </a:rPr>
              <a:t>, etc.  (H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CH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CHCH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  +   </a:t>
            </a:r>
            <a:r>
              <a:rPr lang="en-US" dirty="0" err="1">
                <a:sym typeface="Wingdings" pitchFamily="2" charset="2"/>
              </a:rPr>
              <a:t>Sn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HCl</a:t>
            </a:r>
            <a:r>
              <a:rPr lang="en-US" dirty="0">
                <a:sym typeface="Wingdings" pitchFamily="2" charset="2"/>
              </a:rPr>
              <a:t>      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CH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CH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  +   SnCl</a:t>
            </a:r>
            <a:r>
              <a:rPr lang="en-US" baseline="-25000" dirty="0">
                <a:sym typeface="Wingdings" pitchFamily="2" charset="2"/>
              </a:rPr>
              <a:t>2</a:t>
            </a: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>
                <a:sym typeface="Wingdings" pitchFamily="2" charset="2"/>
              </a:rPr>
              <a:t>                </a:t>
            </a:r>
            <a:r>
              <a:rPr lang="en-US" dirty="0" err="1">
                <a:sym typeface="Wingdings" pitchFamily="2" charset="2"/>
              </a:rPr>
              <a:t>Cl</a:t>
            </a:r>
            <a:endParaRPr lang="en-US" sz="28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>
                <a:sym typeface="Wingdings" pitchFamily="2" charset="2"/>
              </a:rPr>
              <a:t>  </a:t>
            </a:r>
            <a:r>
              <a:rPr lang="en-US" sz="2800" i="1" dirty="0">
                <a:sym typeface="Wingdings" pitchFamily="2" charset="2"/>
              </a:rPr>
              <a:t>sec</a:t>
            </a:r>
            <a:r>
              <a:rPr lang="en-US" sz="2800" dirty="0">
                <a:sym typeface="Wingdings" pitchFamily="2" charset="2"/>
              </a:rPr>
              <a:t>-butyl chloride			</a:t>
            </a:r>
            <a:r>
              <a:rPr lang="en-US" sz="2800" i="1" dirty="0">
                <a:sym typeface="Wingdings" pitchFamily="2" charset="2"/>
              </a:rPr>
              <a:t>n</a:t>
            </a:r>
            <a:r>
              <a:rPr lang="en-US" sz="2800" dirty="0">
                <a:sym typeface="Wingdings" pitchFamily="2" charset="2"/>
              </a:rPr>
              <a:t>-butane</a:t>
            </a:r>
            <a:endParaRPr lang="en-US" dirty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       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                                     </a:t>
            </a:r>
            <a:r>
              <a:rPr lang="en-US" dirty="0" err="1">
                <a:sym typeface="Wingdings" pitchFamily="2" charset="2"/>
              </a:rPr>
              <a:t>CH</a:t>
            </a:r>
            <a:r>
              <a:rPr lang="en-US" baseline="-25000" dirty="0" err="1">
                <a:sym typeface="Wingdings" pitchFamily="2" charset="2"/>
              </a:rPr>
              <a:t>3</a:t>
            </a: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CCH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  +   Zn/H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     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CHCH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  +   ZnBr</a:t>
            </a:r>
            <a:r>
              <a:rPr lang="en-US" baseline="-25000" dirty="0">
                <a:sym typeface="Wingdings" pitchFamily="2" charset="2"/>
              </a:rPr>
              <a:t>2</a:t>
            </a: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       Br</a:t>
            </a:r>
            <a:endParaRPr lang="en-US" sz="28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i="1" dirty="0" err="1">
                <a:sym typeface="Wingdings" pitchFamily="2" charset="2"/>
              </a:rPr>
              <a:t>tert</a:t>
            </a:r>
            <a:r>
              <a:rPr lang="en-US" sz="2800" dirty="0">
                <a:sym typeface="Wingdings" pitchFamily="2" charset="2"/>
              </a:rPr>
              <a:t>-butyl bromide		</a:t>
            </a:r>
            <a:r>
              <a:rPr lang="en-US" sz="2800" dirty="0" err="1">
                <a:sym typeface="Wingdings" pitchFamily="2" charset="2"/>
              </a:rPr>
              <a:t>isobutane</a:t>
            </a:r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4" descr="tillery+f14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en-US" dirty="0">
                <a:solidFill>
                  <a:schemeClr val="accent2"/>
                </a:solidFill>
              </a:rPr>
              <a:t>Corey-House synthesis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/>
              <a:t>	R-X   +   Li   </a:t>
            </a:r>
            <a:r>
              <a:rPr lang="en-US" dirty="0">
                <a:sym typeface="Wingdings" pitchFamily="2" charset="2"/>
              </a:rPr>
              <a:t>   R-Li   +   </a:t>
            </a:r>
            <a:r>
              <a:rPr lang="en-US" dirty="0" err="1">
                <a:sym typeface="Wingdings" pitchFamily="2" charset="2"/>
              </a:rPr>
              <a:t>CuI</a:t>
            </a:r>
            <a:r>
              <a:rPr lang="en-US" dirty="0">
                <a:sym typeface="Wingdings" pitchFamily="2" charset="2"/>
              </a:rPr>
              <a:t>      R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CuLi</a:t>
            </a:r>
          </a:p>
          <a:p>
            <a:pPr marL="457200" indent="-457200"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	R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CuLi   +   R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´-X      R—R´  (alkane)</a:t>
            </a:r>
          </a:p>
          <a:p>
            <a:pPr marL="457200" indent="-457200">
              <a:spcBef>
                <a:spcPct val="50000"/>
              </a:spcBef>
            </a:pPr>
            <a:endParaRPr lang="en-US" dirty="0"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	(R´</a:t>
            </a:r>
            <a:r>
              <a:rPr lang="en-US" dirty="0"/>
              <a:t>-X should be 1</a:t>
            </a:r>
            <a:r>
              <a:rPr lang="en-US" baseline="30000" dirty="0"/>
              <a:t>o</a:t>
            </a:r>
            <a:r>
              <a:rPr lang="en-US" dirty="0"/>
              <a:t> or methyl)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/>
              <a:t>	This synthesis is important because it affords a synthesis of a larger alkane from two smaller alkyl halides.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923928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800" dirty="0"/>
              <a:t>A)The "straight" chain has carbon atoms that are able to rotate freely around their single bonds, sometimes linking up in a closed ring.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/>
          </a:p>
          <a:p>
            <a:pPr lvl="0">
              <a:spcBef>
                <a:spcPct val="20000"/>
              </a:spcBef>
              <a:defRPr/>
            </a:pPr>
            <a:r>
              <a:rPr lang="en-US" sz="2800" dirty="0"/>
              <a:t>(B) Ring compounds of the first four cycloalkanes.</a:t>
            </a:r>
          </a:p>
          <a:p>
            <a:pPr lvl="0">
              <a:spcBef>
                <a:spcPct val="20000"/>
              </a:spcBef>
              <a:defRPr/>
            </a:pPr>
            <a:endParaRPr lang="en-US" dirty="0"/>
          </a:p>
        </p:txBody>
      </p:sp>
      <p:pic>
        <p:nvPicPr>
          <p:cNvPr id="5" name="Picture 4" descr="tillery+f14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9160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Reactions of </a:t>
            </a:r>
            <a:r>
              <a:rPr lang="en-US" b="1" dirty="0" err="1">
                <a:solidFill>
                  <a:srgbClr val="FF0000"/>
                </a:solidFill>
              </a:rPr>
              <a:t>alkanes</a:t>
            </a:r>
            <a:r>
              <a:rPr lang="en-US" b="1" dirty="0">
                <a:solidFill>
                  <a:srgbClr val="FF0000"/>
                </a:solidFill>
              </a:rPr>
              <a:t>: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	alkane   +  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  </a:t>
            </a:r>
            <a:r>
              <a:rPr lang="en-US" dirty="0">
                <a:sym typeface="Wingdings" pitchFamily="2" charset="2"/>
              </a:rPr>
              <a:t>   no reaction (NR)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alkane   +   </a:t>
            </a:r>
            <a:r>
              <a:rPr lang="en-US" dirty="0" err="1">
                <a:sym typeface="Wingdings" pitchFamily="2" charset="2"/>
              </a:rPr>
              <a:t>NaOH</a:t>
            </a:r>
            <a:r>
              <a:rPr lang="en-US" dirty="0">
                <a:sym typeface="Wingdings" pitchFamily="2" charset="2"/>
              </a:rPr>
              <a:t>   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alkane   +   Na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alkane   +   KMnO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   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alkane   +  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,Ni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alkane   +   Br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	alkane   +  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Alkanes</a:t>
            </a:r>
            <a:r>
              <a:rPr lang="en-US" dirty="0">
                <a:sym typeface="Wingdings" pitchFamily="2" charset="2"/>
              </a:rPr>
              <a:t> are typically non-reactive.  They don’t react with acids, bases, active metals, oxidizing agents, reducing agents, halogens, etc.)</a:t>
            </a:r>
            <a:endParaRPr lang="en-US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384999"/>
            <a:ext cx="9144000" cy="62646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rgbClr val="FF0000"/>
                </a:solidFill>
              </a:rPr>
              <a:t>Reactions of </a:t>
            </a:r>
            <a:r>
              <a:rPr lang="en-US" b="1" dirty="0" err="1">
                <a:solidFill>
                  <a:srgbClr val="FF0000"/>
                </a:solidFill>
              </a:rPr>
              <a:t>alkanes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1- Combustion : generally 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  CnH</a:t>
            </a:r>
            <a:r>
              <a:rPr lang="en-US" baseline="-25000" dirty="0"/>
              <a:t>2</a:t>
            </a:r>
            <a:r>
              <a:rPr lang="en-US" dirty="0"/>
              <a:t>n+2 +excess o</a:t>
            </a:r>
            <a:r>
              <a:rPr lang="en-US" baseline="-25000" dirty="0"/>
              <a:t>2</a:t>
            </a:r>
            <a:r>
              <a:rPr lang="en-US" dirty="0"/>
              <a:t>                 nCO</a:t>
            </a:r>
            <a:r>
              <a:rPr lang="en-US" baseline="-25000" dirty="0"/>
              <a:t>2</a:t>
            </a:r>
            <a:r>
              <a:rPr lang="en-US" dirty="0"/>
              <a:t> + (n+1)H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   1-C</a:t>
            </a:r>
            <a:r>
              <a:rPr lang="en-US" baseline="-25000" dirty="0"/>
              <a:t>5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+8O</a:t>
            </a:r>
            <a:r>
              <a:rPr lang="en-US" baseline="-25000" dirty="0"/>
              <a:t>2</a:t>
            </a:r>
            <a:r>
              <a:rPr lang="en-US" dirty="0"/>
              <a:t>                    5CO</a:t>
            </a:r>
            <a:r>
              <a:rPr lang="en-US" baseline="-25000" dirty="0"/>
              <a:t>2</a:t>
            </a:r>
            <a:r>
              <a:rPr lang="en-US" dirty="0"/>
              <a:t>+6H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Q\Ethane+ O</a:t>
            </a:r>
            <a:r>
              <a:rPr lang="en-US" baseline="-25000" dirty="0"/>
              <a:t>2</a:t>
            </a:r>
            <a:r>
              <a:rPr lang="en-US" dirty="0"/>
              <a:t>                ? +?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2-Pyrolysis(cracking)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   Higher alkane                                     smaller alkane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                                                                       +alkene+H</a:t>
            </a:r>
            <a:r>
              <a:rPr lang="en-US" baseline="-25000" dirty="0"/>
              <a:t>2</a:t>
            </a:r>
          </a:p>
          <a:p>
            <a:pPr eaLnBrk="1" hangingPunct="1">
              <a:buFont typeface="Arial" charset="0"/>
              <a:buNone/>
            </a:pPr>
            <a:endParaRPr lang="en-US" baseline="-25000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                                                                     CH</a:t>
            </a:r>
            <a:r>
              <a:rPr lang="en-US" baseline="-25000" dirty="0"/>
              <a:t>4</a:t>
            </a:r>
            <a:r>
              <a:rPr lang="en-US" dirty="0"/>
              <a:t>+CH</a:t>
            </a:r>
            <a:r>
              <a:rPr lang="en-US" baseline="-25000" dirty="0"/>
              <a:t>2</a:t>
            </a:r>
            <a:r>
              <a:rPr lang="en-US" dirty="0"/>
              <a:t>=CH</a:t>
            </a:r>
            <a:r>
              <a:rPr lang="en-US" baseline="-25000" dirty="0"/>
              <a:t>2</a:t>
            </a:r>
            <a:r>
              <a:rPr lang="en-US" dirty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en-US" b="1" dirty="0"/>
              <a:t>                                                                      H</a:t>
            </a:r>
            <a:r>
              <a:rPr lang="en-US" b="1" baseline="-25000" dirty="0"/>
              <a:t>2</a:t>
            </a:r>
            <a:r>
              <a:rPr lang="en-US" b="1" dirty="0"/>
              <a:t>+CH</a:t>
            </a:r>
            <a:r>
              <a:rPr lang="en-US" b="1" baseline="-25000" dirty="0"/>
              <a:t>2</a:t>
            </a:r>
            <a:r>
              <a:rPr lang="en-US" b="1" dirty="0"/>
              <a:t>=CHCH</a:t>
            </a:r>
            <a:r>
              <a:rPr lang="en-US" b="1" baseline="-25000" dirty="0"/>
              <a:t>3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35896" y="1543665"/>
            <a:ext cx="782827" cy="131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1988840"/>
            <a:ext cx="9361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55776" y="2420888"/>
            <a:ext cx="9361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059832" y="3861048"/>
            <a:ext cx="335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400-500C</a:t>
            </a:r>
            <a:r>
              <a:rPr lang="en-US" b="1" baseline="30000" dirty="0"/>
              <a:t>0</a:t>
            </a:r>
            <a:r>
              <a:rPr lang="en-US" b="1" dirty="0"/>
              <a:t> (in absence of air)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131840" y="4365104"/>
            <a:ext cx="2304256" cy="196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059832" y="4581128"/>
            <a:ext cx="275996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With or without catalyst</a:t>
            </a: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 flipH="1">
            <a:off x="646584" y="5446274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15816" y="5588447"/>
            <a:ext cx="2420888" cy="36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15816" y="5907186"/>
            <a:ext cx="242088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2915817" y="5588447"/>
            <a:ext cx="6974" cy="36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195736" y="5733256"/>
            <a:ext cx="727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dirty="0"/>
              <a:t>3-Halogination:</a:t>
            </a:r>
          </a:p>
          <a:p>
            <a:pPr>
              <a:buNone/>
              <a:defRPr/>
            </a:pPr>
            <a:r>
              <a:rPr lang="en-US" dirty="0"/>
              <a:t>  1.  CH</a:t>
            </a:r>
            <a:r>
              <a:rPr lang="en-US" baseline="-25000" dirty="0"/>
              <a:t>4</a:t>
            </a:r>
            <a:r>
              <a:rPr lang="en-US" dirty="0"/>
              <a:t>+Cl</a:t>
            </a:r>
            <a:r>
              <a:rPr lang="en-US" baseline="-25000" dirty="0"/>
              <a:t>2</a:t>
            </a:r>
            <a:r>
              <a:rPr lang="en-US" dirty="0"/>
              <a:t>                             CH</a:t>
            </a:r>
            <a:r>
              <a:rPr lang="en-US" baseline="-25000" dirty="0"/>
              <a:t>3</a:t>
            </a:r>
            <a:r>
              <a:rPr lang="en-US" dirty="0"/>
              <a:t>Cl+HCl</a:t>
            </a:r>
          </a:p>
          <a:p>
            <a:pPr>
              <a:buNone/>
              <a:defRPr/>
            </a:pPr>
            <a:r>
              <a:rPr lang="en-US" dirty="0"/>
              <a:t>  </a:t>
            </a:r>
          </a:p>
          <a:p>
            <a:pPr>
              <a:buNone/>
              <a:defRPr/>
            </a:pPr>
            <a:r>
              <a:rPr lang="en-US" dirty="0"/>
              <a:t>2.    CHCl</a:t>
            </a:r>
            <a:r>
              <a:rPr lang="en-US" baseline="-25000" dirty="0"/>
              <a:t>3</a:t>
            </a:r>
            <a:r>
              <a:rPr lang="en-US" dirty="0"/>
              <a:t> +Cl</a:t>
            </a:r>
            <a:r>
              <a:rPr lang="en-US" baseline="-25000" dirty="0"/>
              <a:t>2</a:t>
            </a:r>
            <a:r>
              <a:rPr lang="en-US" dirty="0"/>
              <a:t>                         CCl</a:t>
            </a:r>
            <a:r>
              <a:rPr lang="en-US" baseline="-25000" dirty="0"/>
              <a:t>4</a:t>
            </a:r>
            <a:r>
              <a:rPr lang="en-US" dirty="0"/>
              <a:t> +</a:t>
            </a:r>
            <a:r>
              <a:rPr lang="en-US" dirty="0" err="1"/>
              <a:t>HCl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This reaction </a:t>
            </a:r>
            <a:r>
              <a:rPr lang="en-US" dirty="0" err="1"/>
              <a:t>occure</a:t>
            </a:r>
            <a:r>
              <a:rPr lang="en-US" dirty="0"/>
              <a:t> under the effect of free radical mechanism 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sz="3800" b="1" u="sng" dirty="0">
                <a:solidFill>
                  <a:srgbClr val="00B0F0"/>
                </a:solidFill>
              </a:rPr>
              <a:t>free radical: </a:t>
            </a:r>
            <a:r>
              <a:rPr lang="en-US" dirty="0"/>
              <a:t>is the atom or group of atoms which has one </a:t>
            </a:r>
            <a:r>
              <a:rPr lang="en-US" u="sng" dirty="0" err="1"/>
              <a:t>electrone</a:t>
            </a:r>
            <a:r>
              <a:rPr lang="en-US" u="sng" dirty="0"/>
              <a:t> </a:t>
            </a:r>
            <a:r>
              <a:rPr lang="en-US" dirty="0"/>
              <a:t>in its outer shell it is very active and un stable ex.</a:t>
            </a:r>
          </a:p>
          <a:p>
            <a:pPr>
              <a:buNone/>
              <a:defRPr/>
            </a:pPr>
            <a:r>
              <a:rPr lang="en-US" dirty="0"/>
              <a:t>  </a:t>
            </a:r>
          </a:p>
          <a:p>
            <a:pPr>
              <a:buNone/>
              <a:defRPr/>
            </a:pPr>
            <a:r>
              <a:rPr lang="en-US" dirty="0"/>
              <a:t>    </a:t>
            </a:r>
            <a:r>
              <a:rPr lang="en-US" dirty="0" err="1"/>
              <a:t>Cl</a:t>
            </a:r>
            <a:r>
              <a:rPr lang="en-US" dirty="0"/>
              <a:t>, CH</a:t>
            </a:r>
            <a:r>
              <a:rPr lang="en-US" baseline="-25000" dirty="0"/>
              <a:t>3</a:t>
            </a: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   </a:t>
            </a:r>
          </a:p>
          <a:p>
            <a:pPr>
              <a:buNone/>
              <a:defRPr/>
            </a:pP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                     </a:t>
            </a:r>
          </a:p>
          <a:p>
            <a:pPr>
              <a:buNone/>
              <a:defRPr/>
            </a:pPr>
            <a:endParaRPr lang="en-US" dirty="0"/>
          </a:p>
          <a:p>
            <a:endParaRPr lang="en-MY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67744" y="692696"/>
            <a:ext cx="15121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1556792"/>
            <a:ext cx="122413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1"/>
          <p:cNvSpPr txBox="1">
            <a:spLocks noChangeArrowheads="1"/>
          </p:cNvSpPr>
          <p:nvPr/>
        </p:nvSpPr>
        <p:spPr bwMode="auto">
          <a:xfrm flipH="1">
            <a:off x="269146" y="4149079"/>
            <a:ext cx="486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.</a:t>
            </a:r>
            <a:endParaRPr lang="en-US" b="1" dirty="0"/>
          </a:p>
        </p:txBody>
      </p:sp>
      <p:sp>
        <p:nvSpPr>
          <p:cNvPr id="9" name="TextBox 41"/>
          <p:cNvSpPr txBox="1">
            <a:spLocks noChangeArrowheads="1"/>
          </p:cNvSpPr>
          <p:nvPr/>
        </p:nvSpPr>
        <p:spPr bwMode="auto">
          <a:xfrm flipH="1">
            <a:off x="862957" y="4149080"/>
            <a:ext cx="649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Nitration 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Alkanes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reacted with concentrated (conc.) HNO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500c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RH    +    HONO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RNO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+H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as       acts as                   alkyl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           base                      nitrite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ex.                                                                                         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+HONO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n-Butane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Cycloalkanes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Cycloaliphatic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HCs(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Alicyclic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 atoms arranged to form saturated ring, their general formula CnH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all bonds between C&amp;C atoms are single covalent bond, these are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naphthinic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compounds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1143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10000" y="2971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4- Nitration : Alkanes reacted with concentrated (conc.) HNO</a:t>
            </a:r>
            <a:r>
              <a:rPr lang="en-US" sz="2800" baseline="-25000" dirty="0"/>
              <a:t>3</a:t>
            </a:r>
            <a:r>
              <a:rPr lang="en-US" sz="2800" dirty="0"/>
              <a:t> at 500c</a:t>
            </a:r>
            <a:r>
              <a:rPr lang="en-US" sz="2800" baseline="30000" dirty="0"/>
              <a:t>0</a:t>
            </a:r>
            <a:r>
              <a:rPr lang="en-US" sz="2800" dirty="0"/>
              <a:t>   </a:t>
            </a:r>
          </a:p>
          <a:p>
            <a:pPr>
              <a:defRPr/>
            </a:pPr>
            <a:r>
              <a:rPr lang="en-US" sz="2800" dirty="0"/>
              <a:t>   RH    +    HONO</a:t>
            </a:r>
            <a:r>
              <a:rPr lang="en-US" sz="2800" baseline="-25000" dirty="0"/>
              <a:t>2 </a:t>
            </a:r>
            <a:r>
              <a:rPr lang="en-US" sz="2800" dirty="0"/>
              <a:t>                  RNO</a:t>
            </a:r>
            <a:r>
              <a:rPr lang="en-US" sz="2800" baseline="-25000" dirty="0"/>
              <a:t>2</a:t>
            </a:r>
            <a:r>
              <a:rPr lang="en-US" sz="2800" dirty="0"/>
              <a:t>  +H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pPr>
              <a:defRPr/>
            </a:pPr>
            <a:r>
              <a:rPr lang="en-US" sz="2800" dirty="0"/>
              <a:t>Acts as       acts as                   alkyl</a:t>
            </a:r>
          </a:p>
          <a:p>
            <a:pPr>
              <a:defRPr/>
            </a:pPr>
            <a:r>
              <a:rPr lang="en-US" sz="2800" dirty="0"/>
              <a:t> acid           base                      nitrite  </a:t>
            </a:r>
          </a:p>
          <a:p>
            <a:pPr>
              <a:defRPr/>
            </a:pPr>
            <a:r>
              <a:rPr lang="en-US" sz="2400" dirty="0"/>
              <a:t>ex.                                                                                                     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 +HONO</a:t>
            </a:r>
            <a:r>
              <a:rPr lang="en-US" sz="2400" baseline="-25000" dirty="0"/>
              <a:t>2</a:t>
            </a:r>
            <a:r>
              <a:rPr lang="en-US" sz="2400" dirty="0"/>
              <a:t>                         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NO</a:t>
            </a:r>
            <a:r>
              <a:rPr lang="en-US" sz="2400" baseline="-25000" dirty="0"/>
              <a:t>2</a:t>
            </a:r>
            <a:r>
              <a:rPr lang="en-US" sz="2400" dirty="0"/>
              <a:t>  +H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>
              <a:defRPr/>
            </a:pPr>
            <a:r>
              <a:rPr lang="en-US" sz="2400" dirty="0"/>
              <a:t>      n-Butane</a:t>
            </a:r>
          </a:p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Cycloalkanes or Cycloaliphatic HCs(Alicyclic)</a:t>
            </a:r>
          </a:p>
          <a:p>
            <a:pPr>
              <a:defRPr/>
            </a:pPr>
            <a:r>
              <a:rPr lang="en-US" sz="2400" dirty="0"/>
              <a:t>The C atoms arranged to form saturated ring, their general formula CnH</a:t>
            </a:r>
            <a:r>
              <a:rPr lang="en-US" sz="2400" baseline="-25000" dirty="0"/>
              <a:t>2</a:t>
            </a:r>
            <a:r>
              <a:rPr lang="en-US" sz="2400" dirty="0"/>
              <a:t>n all bonds between C&amp;C atoms are single covalent bond, these are </a:t>
            </a:r>
            <a:r>
              <a:rPr lang="en-US" sz="2400" dirty="0" err="1"/>
              <a:t>naphthinic</a:t>
            </a:r>
            <a:r>
              <a:rPr lang="en-US" sz="2400" dirty="0"/>
              <a:t> compounds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9792" y="1124744"/>
            <a:ext cx="1296144" cy="0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1840" y="2780928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3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Cycloalkanes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Aromatic Hydrocarbons</a:t>
            </a:r>
          </a:p>
          <a:p>
            <a:pPr lvl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Cycloalkanes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 are alkanes in which the bonds between carbon and carbon in cyclic form are single bonds .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Aromatic compound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one that is based on the benzene ring.</a:t>
            </a:r>
          </a:p>
          <a:p>
            <a:pPr lvl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Benzene ring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when benzene is attached to another compound is named as a phenyl.</a:t>
            </a:r>
          </a:p>
          <a:p>
            <a:endParaRPr lang="en-MY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20877"/>
            <a:ext cx="5867400" cy="573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Carbon-to-carbon chains can be (A) straight,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(B) branched, 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(C) in a closed ring</a:t>
            </a:r>
          </a:p>
        </p:txBody>
      </p:sp>
      <p:pic>
        <p:nvPicPr>
          <p:cNvPr id="5" name="Picture 4" descr="tillery+f14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633" y="0"/>
            <a:ext cx="32758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llery+f14-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6120" y="0"/>
            <a:ext cx="300788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476672"/>
            <a:ext cx="5256584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A)The bonds in 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something between single and double, which gives it different chemical properties than double-bonded hydrocarbons.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(B) The six-sided symbol with a circle represents the benzene ring. Organic compounds based on the benzene ring are called aromatic hydrocarbons because of their aromatic character.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032" y="780654"/>
            <a:ext cx="8562440" cy="516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769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Nomenclature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+alkane                     cycloalkane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Content Placeholder 4" descr="propan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5334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429000" y="990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cyclopropan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1000"/>
            <a:ext cx="2209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yclopropane triangl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4313" y="381000"/>
            <a:ext cx="1309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438400" y="3276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yclopent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657600"/>
            <a:ext cx="1019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br cyclohexane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429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oh cyclohexan.bmp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5334000"/>
            <a:ext cx="1085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dimethyl cyclohexane.bmp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4572000"/>
            <a:ext cx="25701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butane.bmp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3581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4800600" y="3352800"/>
            <a:ext cx="731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CH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5257800" y="3733800"/>
            <a:ext cx="60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0" y="4648200"/>
            <a:ext cx="858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CH</a:t>
            </a:r>
            <a:r>
              <a:rPr lang="en-US" baseline="-25000"/>
              <a:t>3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Preparation of cycloalkanes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compounds are present in petroleum specially methyl cyclohexane , methyl cyclopentane , and 1,2-dimethyl cyclopentane,for example cyclohexane may be prepared as follows: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1-Addition of H</a:t>
            </a:r>
            <a:r>
              <a:rPr kumimoji="0" lang="en-US" sz="3200" b="0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benzene(reduction of benzene)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+ 3H</a:t>
            </a:r>
            <a:r>
              <a:rPr kumimoji="0" lang="en-US" sz="3200" b="0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12" descr="benzen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1143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>
            <a:off x="3048000" y="4267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1" name="Picture 20" descr="cyclohexan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33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39624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Ni\150-200c</a:t>
            </a:r>
            <a:r>
              <a:rPr lang="en-US" b="1" baseline="30000"/>
              <a:t>0</a:t>
            </a:r>
            <a:r>
              <a:rPr lang="en-US" b="1"/>
              <a:t> </a:t>
            </a:r>
            <a:r>
              <a:rPr lang="en-US" b="1" baseline="30000"/>
              <a:t> </a:t>
            </a:r>
            <a:r>
              <a:rPr lang="en-US" b="1"/>
              <a:t> </a:t>
            </a:r>
          </a:p>
          <a:p>
            <a:r>
              <a:rPr lang="en-US" b="1"/>
              <a:t>      25atm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5105400"/>
            <a:ext cx="8610600" cy="5238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28600" y="5334000"/>
            <a:ext cx="754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Q/ Write reduction reaction of benzene ?</a:t>
            </a:r>
          </a:p>
          <a:p>
            <a:r>
              <a:rPr lang="en-US" sz="2800" b="1">
                <a:solidFill>
                  <a:srgbClr val="FF0000"/>
                </a:solidFill>
              </a:rPr>
              <a:t>Q/ prepare cyclohexane from benzene 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Cyclization of alkylhalide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Q/ Prepare cyclobutane from 1,4-diclorobutane?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Q/complete the following reactions: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1- 1,4-diclorobutane + zinc              ?               ?  + 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Methylmagnesiumbromid + water               ? + 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5562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0600" y="5562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00800" y="6172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10" descr="70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066800"/>
            <a:ext cx="8851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4700" b="1" i="1" u="sng" dirty="0">
                <a:solidFill>
                  <a:srgbClr val="FF0000"/>
                </a:solidFill>
              </a:rPr>
              <a:t>Alkenes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“unsaturated” hydrocarbons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ethylene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group = carbon-carbon double bond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hybridization  =&gt;  flat, 120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bond angles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σ bond &amp; π bond  =&gt; 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C=CH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rotation about double bond!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832648"/>
          </a:xfrm>
        </p:spPr>
        <p:txBody>
          <a:bodyPr/>
          <a:lstStyle/>
          <a:p>
            <a:r>
              <a:rPr lang="en-MY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Functional groups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are specific groups of atoms or bonds within molecules that are responsible for the characteristic chemical reactions of those molecules.</a:t>
            </a:r>
          </a:p>
          <a:p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 descr="C:\Users\sazan haidary\Desktop\identifying-functional-gr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272808" cy="424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   propylene       CH</a:t>
            </a:r>
            <a:r>
              <a:rPr lang="en-US" baseline="-25000" dirty="0"/>
              <a:t>3</a:t>
            </a:r>
            <a:r>
              <a:rPr lang="en-US" dirty="0"/>
              <a:t>CH=CH</a:t>
            </a:r>
            <a:r>
              <a:rPr lang="en-US" baseline="-25000" dirty="0"/>
              <a:t>2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8</a:t>
            </a:r>
            <a:r>
              <a:rPr lang="en-US" dirty="0"/>
              <a:t>  butylenes	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CH=CH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			    </a:t>
            </a:r>
            <a:r>
              <a:rPr lang="en-US" dirty="0">
                <a:cs typeface="Times New Roman" pitchFamily="18" charset="0"/>
              </a:rPr>
              <a:t>α-</a:t>
            </a:r>
            <a:r>
              <a:rPr lang="en-US" dirty="0" err="1">
                <a:cs typeface="Times New Roman" pitchFamily="18" charset="0"/>
              </a:rPr>
              <a:t>butylene</a:t>
            </a:r>
            <a:endParaRPr lang="en-US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			     1-butene</a:t>
            </a:r>
          </a:p>
          <a:p>
            <a:pPr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	                                         CH</a:t>
            </a:r>
            <a:r>
              <a:rPr lang="en-US" baseline="-25000" dirty="0">
                <a:cs typeface="Times New Roman" pitchFamily="18" charset="0"/>
              </a:rPr>
              <a:t>3</a:t>
            </a:r>
            <a:endParaRPr lang="en-US" dirty="0"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CH</a:t>
            </a:r>
            <a:r>
              <a:rPr lang="en-US" baseline="-25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CH=CHCH</a:t>
            </a:r>
            <a:r>
              <a:rPr lang="en-US" baseline="-25000" dirty="0">
                <a:cs typeface="Times New Roman" pitchFamily="18" charset="0"/>
              </a:rPr>
              <a:t>3               	   </a:t>
            </a:r>
            <a:r>
              <a:rPr lang="en-US" dirty="0">
                <a:cs typeface="Times New Roman" pitchFamily="18" charset="0"/>
              </a:rPr>
              <a:t>CH</a:t>
            </a:r>
            <a:r>
              <a:rPr lang="en-US" baseline="-25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C=CH</a:t>
            </a:r>
            <a:r>
              <a:rPr lang="en-US" baseline="-25000" dirty="0">
                <a:cs typeface="Times New Roman" pitchFamily="18" charset="0"/>
              </a:rPr>
              <a:t>2</a:t>
            </a:r>
            <a:endParaRPr lang="en-US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   β-</a:t>
            </a:r>
            <a:r>
              <a:rPr lang="en-US" dirty="0" err="1">
                <a:cs typeface="Times New Roman" pitchFamily="18" charset="0"/>
              </a:rPr>
              <a:t>butylene</a:t>
            </a:r>
            <a:r>
              <a:rPr lang="en-US" dirty="0">
                <a:cs typeface="Times New Roman" pitchFamily="18" charset="0"/>
              </a:rPr>
              <a:t>		   	  isobutylene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cs typeface="Times New Roman" pitchFamily="18" charset="0"/>
              </a:rPr>
              <a:t>   2-butene			2-methylpropene	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altLang="en-US" b="1" u="sng" dirty="0">
                <a:solidFill>
                  <a:srgbClr val="7030A0"/>
                </a:solidFill>
              </a:rPr>
              <a:t>Geometrical isomerism</a:t>
            </a:r>
          </a:p>
          <a:p>
            <a:pPr>
              <a:buNone/>
            </a:pPr>
            <a:r>
              <a:rPr lang="en-US" altLang="en-US" dirty="0"/>
              <a:t>Arrangement of groups around double bonds causes difference in physical &amp; chemical properties </a:t>
            </a:r>
          </a:p>
          <a:p>
            <a:pPr marL="0" indent="0">
              <a:buNone/>
            </a:pPr>
            <a:endParaRPr lang="en-MY" dirty="0"/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/>
        </p:nvGraphicFramePr>
        <p:xfrm>
          <a:off x="1143000" y="2363788"/>
          <a:ext cx="59245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CS ChemDraw Drawing" r:id="rId3" imgW="2352600" imgH="463680" progId="">
                  <p:embed/>
                </p:oleObj>
              </mc:Choice>
              <mc:Fallback>
                <p:oleObj name="CS ChemDraw Drawing" r:id="rId3" imgW="2352600" imgH="463680" progId="">
                  <p:embed/>
                  <p:pic>
                    <p:nvPicPr>
                      <p:cNvPr id="5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3788"/>
                        <a:ext cx="592455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4221088"/>
            <a:ext cx="3440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Cis-2-butene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5364088" y="40770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Tans-2-butene</a:t>
            </a:r>
          </a:p>
        </p:txBody>
      </p:sp>
      <p:pic>
        <p:nvPicPr>
          <p:cNvPr id="8" name="Picture 9" descr="Picture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592288" cy="12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Picture1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41167"/>
            <a:ext cx="2548136" cy="96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692696"/>
            <a:ext cx="9143999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Alkenes: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chemeClr val="accent2"/>
                </a:solidFill>
              </a:rPr>
              <a:t>Nomenclature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 Parent chain = longest continuous carbon chain that contains the C=C.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      alkane   =&gt;   change –</a:t>
            </a:r>
            <a:r>
              <a:rPr lang="en-US" dirty="0" err="1"/>
              <a:t>ane</a:t>
            </a:r>
            <a:r>
              <a:rPr lang="en-US" dirty="0"/>
              <a:t> to –</a:t>
            </a:r>
            <a:r>
              <a:rPr lang="en-US" dirty="0" err="1"/>
              <a:t>ene</a:t>
            </a:r>
            <a:endParaRPr lang="en-US" dirty="0"/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  Numbering the C, C in the chain with taking the carbon-carbon double bond lower number within the chain.</a:t>
            </a:r>
          </a:p>
          <a:p>
            <a:pPr marL="457200" indent="-45720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90872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chemeClr val="accent2"/>
                </a:solidFill>
              </a:rPr>
              <a:t>Physical properties: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non-polar or weakly polar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no hydrogen bonding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relatively low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approximately as alkanes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water insoluble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common group in biological molecules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starting material for synthesis of many plastics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836613"/>
            <a:ext cx="8229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Syntheses of alkenes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 dirty="0" err="1">
                <a:solidFill>
                  <a:schemeClr val="accent2"/>
                </a:solidFill>
              </a:rPr>
              <a:t>dehydrohalogenation</a:t>
            </a:r>
            <a:r>
              <a:rPr lang="en-US" b="1" dirty="0">
                <a:solidFill>
                  <a:schemeClr val="accent2"/>
                </a:solidFill>
              </a:rPr>
              <a:t> of alkyl halides</a:t>
            </a: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2.   dehydration of alcohols</a:t>
            </a: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Hydrocarbons</a:t>
            </a:r>
            <a:br>
              <a:rPr lang="en-US" b="1" dirty="0">
                <a:solidFill>
                  <a:srgbClr val="FF6600"/>
                </a:solidFill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1662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hydrocarbon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compound consisting of only hydrogen and carbon.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carbon to carbon can be single, double, or triple bonds.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bonds are always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Alkanes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hydrocarbons with only single bonds.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(a “family” of hydrocarbons)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	   C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2n+2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MY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2736304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dehydrohalogenation</a:t>
            </a:r>
            <a:r>
              <a:rPr lang="en-US" sz="3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of alkyl halides</a:t>
            </a:r>
          </a:p>
          <a:p>
            <a:pPr marL="457200" indent="-457200">
              <a:spcBef>
                <a:spcPct val="50000"/>
              </a:spcBef>
            </a:pPr>
            <a:endParaRPr lang="en-US" b="1" dirty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      |        |			          |      |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— C — C —    +    KOH(alc.)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— C = C —        +    KX    +   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|        |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H      X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en-MY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620688"/>
            <a:ext cx="8229600" cy="488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+    KOH(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     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Br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isopropyl bromide			propylene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+    KOH(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-butyl bromide		         1-butene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+    KOH(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   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 Br	                                  1-butene 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19%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sec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-butyl bromide		          +  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             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                                                2-butene 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81%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</a:t>
            </a:r>
            <a:endParaRPr lang="en-US" sz="2000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Saytzeff</a:t>
            </a:r>
            <a:r>
              <a:rPr lang="en-US" b="1" dirty="0">
                <a:solidFill>
                  <a:srgbClr val="FF0000"/>
                </a:solidFill>
              </a:rPr>
              <a:t> Rule: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472608"/>
          </a:xfrm>
        </p:spPr>
        <p:txBody>
          <a:bodyPr/>
          <a:lstStyle/>
          <a:p>
            <a:r>
              <a:rPr lang="en-MY" b="1" dirty="0" err="1"/>
              <a:t>Zaitsev's</a:t>
            </a:r>
            <a:r>
              <a:rPr lang="en-MY" b="1" dirty="0"/>
              <a:t> rule</a:t>
            </a:r>
            <a:r>
              <a:rPr lang="en-MY" dirty="0"/>
              <a:t> (or </a:t>
            </a:r>
            <a:r>
              <a:rPr lang="en-MY" b="1" dirty="0" err="1"/>
              <a:t>Saytseff's</a:t>
            </a:r>
            <a:r>
              <a:rPr lang="en-MY" b="1" dirty="0"/>
              <a:t> rule</a:t>
            </a:r>
            <a:r>
              <a:rPr lang="en-MY" dirty="0"/>
              <a:t>) is an empirical rule for predicting the </a:t>
            </a:r>
            <a:r>
              <a:rPr lang="en-MY" dirty="0" err="1"/>
              <a:t>favored</a:t>
            </a:r>
            <a:r>
              <a:rPr lang="en-MY" dirty="0"/>
              <a:t> </a:t>
            </a:r>
            <a:r>
              <a:rPr lang="en-MY" dirty="0" err="1">
                <a:hlinkClick r:id="rId2" tooltip="Alkene"/>
              </a:rPr>
              <a:t>alkene</a:t>
            </a:r>
            <a:r>
              <a:rPr lang="en-MY" dirty="0"/>
              <a:t> product(s) in </a:t>
            </a:r>
            <a:r>
              <a:rPr lang="en-MY" dirty="0">
                <a:hlinkClick r:id="rId3" tooltip="Elimination reaction"/>
              </a:rPr>
              <a:t>elimination reactions</a:t>
            </a:r>
            <a:endParaRPr lang="en-MY" dirty="0"/>
          </a:p>
          <a:p>
            <a:r>
              <a:rPr lang="en-MY" dirty="0"/>
              <a:t>For example, when 2-iodobutane is treated with alcoholic </a:t>
            </a:r>
            <a:r>
              <a:rPr lang="en-MY" dirty="0">
                <a:hlinkClick r:id="rId4" tooltip="Potassium hydroxide"/>
              </a:rPr>
              <a:t>KOH</a:t>
            </a:r>
            <a:r>
              <a:rPr lang="en-MY" dirty="0"/>
              <a:t>, </a:t>
            </a:r>
            <a:r>
              <a:rPr lang="en-MY" dirty="0">
                <a:hlinkClick r:id="rId5" tooltip="2-butene"/>
              </a:rPr>
              <a:t>2-butene</a:t>
            </a:r>
            <a:r>
              <a:rPr lang="en-MY" dirty="0"/>
              <a:t> is the major product and </a:t>
            </a:r>
            <a:r>
              <a:rPr lang="en-MY" dirty="0">
                <a:hlinkClick r:id="rId6" tooltip="1-butene"/>
              </a:rPr>
              <a:t>1-butene</a:t>
            </a:r>
            <a:r>
              <a:rPr lang="en-MY" dirty="0"/>
              <a:t> is the minor product</a:t>
            </a:r>
          </a:p>
        </p:txBody>
      </p:sp>
      <p:pic>
        <p:nvPicPr>
          <p:cNvPr id="60417" name="Picture 1" descr="C:\Users\sazan haidary\Desktop\General_Demonstration_of_Zaitsev's_Rul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797152"/>
            <a:ext cx="8136904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539552" y="404664"/>
            <a:ext cx="828092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Stability of alkenes: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C=CR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&gt; 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C=CHR &gt; 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C=CH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RCH=CHR &gt; RCH=CH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&gt; 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CHC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+    KOH(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      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RCH=CH</a:t>
            </a:r>
            <a:r>
              <a:rPr lang="en-US" sz="18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Br			  1-butene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19%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-butyl bromide				+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RCH=CHR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   2-butene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81%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b="1" dirty="0">
                <a:solidFill>
                  <a:schemeClr val="accent2"/>
                </a:solidFill>
              </a:rPr>
              <a:t>dehydration of alcohols:</a:t>
            </a:r>
          </a:p>
          <a:p>
            <a:pPr marL="457200" indent="-457200">
              <a:spcBef>
                <a:spcPct val="50000"/>
              </a:spcBef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/>
              <a:t>     </a:t>
            </a:r>
            <a:r>
              <a:rPr lang="en-US" sz="2800" dirty="0">
                <a:cs typeface="Times New Roman" pitchFamily="18" charset="0"/>
              </a:rPr>
              <a:t>|      |</a:t>
            </a:r>
            <a:r>
              <a:rPr lang="en-US" sz="2800" dirty="0"/>
              <a:t> 			           </a:t>
            </a:r>
            <a:r>
              <a:rPr lang="en-US" sz="2800" dirty="0">
                <a:cs typeface="Times New Roman" pitchFamily="18" charset="0"/>
              </a:rPr>
              <a:t>|</a:t>
            </a:r>
            <a:r>
              <a:rPr lang="en-US" sz="2800" dirty="0"/>
              <a:t>    </a:t>
            </a:r>
            <a:r>
              <a:rPr lang="en-US" sz="2800" dirty="0">
                <a:cs typeface="Times New Roman" pitchFamily="18" charset="0"/>
              </a:rPr>
              <a:t>|</a:t>
            </a:r>
            <a:endParaRPr lang="en-US" sz="2800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>
                <a:cs typeface="Times New Roman" pitchFamily="18" charset="0"/>
              </a:rPr>
              <a:t>— C — C —    acid, heat   </a:t>
            </a:r>
            <a:r>
              <a:rPr lang="en-US" sz="2800" dirty="0">
                <a:cs typeface="Times New Roman" pitchFamily="18" charset="0"/>
                <a:sym typeface="Wingdings" pitchFamily="2" charset="2"/>
              </a:rPr>
              <a:t>  </a:t>
            </a:r>
            <a:r>
              <a:rPr lang="en-US" sz="2800" dirty="0">
                <a:cs typeface="Times New Roman" pitchFamily="18" charset="0"/>
              </a:rPr>
              <a:t>— C = C —    +    H</a:t>
            </a:r>
            <a:r>
              <a:rPr lang="en-US" sz="2800" baseline="-25000" dirty="0"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O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|     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|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>
                <a:cs typeface="Times New Roman" pitchFamily="18" charset="0"/>
              </a:rPr>
              <a:t>     H      OH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  <a:p>
            <a:endParaRPr lang="en-MY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1863080"/>
          </a:xfrm>
        </p:spPr>
        <p:txBody>
          <a:bodyPr>
            <a:normAutofit/>
          </a:bodyPr>
          <a:lstStyle/>
          <a:p>
            <a:r>
              <a:rPr lang="en-MY" sz="3600" dirty="0"/>
              <a:t> </a:t>
            </a:r>
            <a:r>
              <a:rPr lang="en-MY" sz="3600" b="1" dirty="0">
                <a:solidFill>
                  <a:srgbClr val="FF0000"/>
                </a:solidFill>
              </a:rPr>
              <a:t>concerted reaction </a:t>
            </a:r>
            <a:r>
              <a:rPr lang="en-MY" sz="3600" dirty="0"/>
              <a:t>is a chemical reaction  in which all bond breaking and bond making occurs in a single step</a:t>
            </a:r>
          </a:p>
        </p:txBody>
      </p:sp>
      <p:pic>
        <p:nvPicPr>
          <p:cNvPr id="67586" name="Picture 2" descr="C:\Users\sazan haidary\Desktop\Sn2EtCl+bromid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6813430" cy="1821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539552" y="764704"/>
            <a:ext cx="860444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-OH    +    95%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, 170</a:t>
            </a:r>
            <a:r>
              <a:rPr lang="en-US" sz="2400" baseline="30000" dirty="0"/>
              <a:t>o</a:t>
            </a:r>
            <a:r>
              <a:rPr lang="en-US" sz="2400" dirty="0"/>
              <a:t>C   </a:t>
            </a:r>
            <a:r>
              <a:rPr lang="en-US" sz="2400" dirty="0">
                <a:sym typeface="Wingdings" pitchFamily="2" charset="2"/>
              </a:rPr>
              <a:t>   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=CH</a:t>
            </a:r>
            <a:r>
              <a:rPr lang="en-US" sz="2400" baseline="-25000" dirty="0">
                <a:sym typeface="Wingdings" pitchFamily="2" charset="2"/>
              </a:rPr>
              <a:t>2</a:t>
            </a:r>
            <a:endParaRPr lang="en-US" sz="2400" dirty="0"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      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					         CH</a:t>
            </a:r>
            <a:r>
              <a:rPr lang="en-US" sz="2400" baseline="-25000" dirty="0">
                <a:sym typeface="Wingdings" pitchFamily="2" charset="2"/>
              </a:rPr>
              <a:t>3</a:t>
            </a: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    +    20% 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SO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dirty="0">
                <a:sym typeface="Wingdings" pitchFamily="2" charset="2"/>
              </a:rPr>
              <a:t>, 85-90</a:t>
            </a:r>
            <a:r>
              <a:rPr lang="en-US" sz="2400" baseline="30000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C      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C=CH</a:t>
            </a:r>
            <a:r>
              <a:rPr lang="en-US" sz="2400" baseline="-25000" dirty="0">
                <a:sym typeface="Wingdings" pitchFamily="2" charset="2"/>
              </a:rPr>
              <a:t>2</a:t>
            </a: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/>
              <a:t>       OH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CHCH</a:t>
            </a:r>
            <a:r>
              <a:rPr lang="en-US" sz="2400" baseline="-25000" dirty="0"/>
              <a:t>3</a:t>
            </a:r>
            <a:r>
              <a:rPr lang="en-US" sz="2400" dirty="0"/>
              <a:t>   +   60%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, 100</a:t>
            </a:r>
            <a:r>
              <a:rPr lang="en-US" sz="2400" baseline="30000" dirty="0"/>
              <a:t>o</a:t>
            </a:r>
            <a:r>
              <a:rPr lang="en-US" sz="2400" dirty="0"/>
              <a:t>C  </a:t>
            </a:r>
            <a:r>
              <a:rPr lang="en-US" sz="2400" dirty="0">
                <a:sym typeface="Wingdings" pitchFamily="2" charset="2"/>
              </a:rPr>
              <a:t> 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CH=CHCH</a:t>
            </a:r>
            <a:r>
              <a:rPr lang="en-US" sz="2400" baseline="-25000" dirty="0">
                <a:sym typeface="Wingdings" pitchFamily="2" charset="2"/>
              </a:rPr>
              <a:t>3</a:t>
            </a: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              OH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					         +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CH=CH</a:t>
            </a:r>
            <a:r>
              <a:rPr lang="en-US" sz="2400" baseline="-25000" dirty="0">
                <a:sym typeface="Wingdings" pitchFamily="2" charset="2"/>
              </a:rPr>
              <a:t>2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-OH   +   H</a:t>
            </a:r>
            <a:r>
              <a:rPr lang="en-US" sz="2400" baseline="30000" dirty="0">
                <a:sym typeface="Wingdings" pitchFamily="2" charset="2"/>
              </a:rPr>
              <a:t>+</a:t>
            </a:r>
            <a:r>
              <a:rPr lang="en-US" sz="2400" dirty="0">
                <a:sym typeface="Wingdings" pitchFamily="2" charset="2"/>
              </a:rPr>
              <a:t>, 140</a:t>
            </a:r>
            <a:r>
              <a:rPr lang="en-US" sz="2400" baseline="30000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C       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CH=CH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	rearrangement!   		          + 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CH=CHCH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3264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Synthesis</a:t>
            </a:r>
            <a:r>
              <a:rPr lang="en-US" dirty="0"/>
              <a:t> of 1-butene from 1-butanol: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3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-OH   +   </a:t>
            </a:r>
            <a:r>
              <a:rPr lang="en-US" sz="2600" dirty="0" err="1">
                <a:sym typeface="Wingdings" pitchFamily="2" charset="2"/>
              </a:rPr>
              <a:t>HBr</a:t>
            </a:r>
            <a:r>
              <a:rPr lang="en-US" sz="2600" dirty="0">
                <a:sym typeface="Wingdings" pitchFamily="2" charset="2"/>
              </a:rPr>
              <a:t>      CH</a:t>
            </a:r>
            <a:r>
              <a:rPr lang="en-US" sz="2600" baseline="-25000" dirty="0">
                <a:sym typeface="Wingdings" pitchFamily="2" charset="2"/>
              </a:rPr>
              <a:t>3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-Br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6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>
                <a:sym typeface="Wingdings" pitchFamily="2" charset="2"/>
              </a:rPr>
              <a:t>					    	</a:t>
            </a:r>
            <a:r>
              <a:rPr lang="en-US" sz="2600" dirty="0">
                <a:sym typeface="Wingdings 3" pitchFamily="18" charset="2"/>
              </a:rPr>
              <a:t>   KOH(</a:t>
            </a:r>
            <a:r>
              <a:rPr lang="en-US" sz="2600" dirty="0" err="1">
                <a:sym typeface="Wingdings 3" pitchFamily="18" charset="2"/>
              </a:rPr>
              <a:t>alc</a:t>
            </a:r>
            <a:r>
              <a:rPr lang="en-US" sz="2600" dirty="0">
                <a:sym typeface="Wingdings 3" pitchFamily="18" charset="2"/>
              </a:rPr>
              <a:t>)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>
                <a:sym typeface="Wingdings 3" pitchFamily="18" charset="2"/>
              </a:rPr>
              <a:t>		</a:t>
            </a:r>
            <a:endParaRPr lang="en-US" sz="26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>
                <a:sym typeface="Wingdings" pitchFamily="2" charset="2"/>
              </a:rPr>
              <a:t>					CH</a:t>
            </a:r>
            <a:r>
              <a:rPr lang="en-US" sz="2600" baseline="-25000" dirty="0">
                <a:sym typeface="Wingdings" pitchFamily="2" charset="2"/>
              </a:rPr>
              <a:t>3</a:t>
            </a:r>
            <a:r>
              <a:rPr lang="en-US" sz="2600" dirty="0">
                <a:sym typeface="Wingdings" pitchFamily="2" charset="2"/>
              </a:rPr>
              <a:t>CH</a:t>
            </a:r>
            <a:r>
              <a:rPr lang="en-US" sz="2600" baseline="-25000" dirty="0">
                <a:sym typeface="Wingdings" pitchFamily="2" charset="2"/>
              </a:rPr>
              <a:t>2</a:t>
            </a:r>
            <a:r>
              <a:rPr lang="en-US" sz="2600" dirty="0">
                <a:sym typeface="Wingdings" pitchFamily="2" charset="2"/>
              </a:rPr>
              <a:t>CH=CH</a:t>
            </a:r>
            <a:r>
              <a:rPr lang="en-US" sz="2600" baseline="-25000" dirty="0">
                <a:sym typeface="Wingdings" pitchFamily="2" charset="2"/>
              </a:rPr>
              <a:t>2</a:t>
            </a:r>
            <a:endParaRPr lang="en-US" sz="2600" dirty="0">
              <a:sym typeface="Wingdings" pitchFamily="2" charset="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600" dirty="0"/>
              <a:t>					     </a:t>
            </a:r>
            <a:r>
              <a:rPr lang="en-US" sz="2600" dirty="0">
                <a:solidFill>
                  <a:srgbClr val="FF0000"/>
                </a:solidFill>
              </a:rPr>
              <a:t>only!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600" dirty="0"/>
              <a:t>To avoid the rearrangement in the dehydration of the alcohol the alcohol is first converted into an alkyl halide.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6"/>
            <a:ext cx="82089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Double bond reaction :</a:t>
            </a:r>
          </a:p>
          <a:p>
            <a:pPr>
              <a:buFont typeface="Arial" charset="0"/>
              <a:buNone/>
            </a:pPr>
            <a:endParaRPr lang="en-US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Involve addition reactions </a:t>
            </a:r>
          </a:p>
          <a:p>
            <a:pPr>
              <a:buFont typeface="Arial" charset="0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Halogenation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addition of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Cl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 Br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 I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as a general</a:t>
            </a:r>
          </a:p>
        </p:txBody>
      </p:sp>
      <p:pic>
        <p:nvPicPr>
          <p:cNvPr id="5" name="Picture 3" descr="3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82932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b="1" u="sng" dirty="0">
                <a:solidFill>
                  <a:schemeClr val="accent6"/>
                </a:solidFill>
              </a:rPr>
              <a:t>Mechanism of </a:t>
            </a:r>
            <a:r>
              <a:rPr lang="en-US" b="1" u="sng" dirty="0" err="1">
                <a:solidFill>
                  <a:schemeClr val="accent6"/>
                </a:solidFill>
              </a:rPr>
              <a:t>halogenation</a:t>
            </a:r>
            <a:r>
              <a:rPr lang="en-US" b="1" u="sng" dirty="0">
                <a:solidFill>
                  <a:schemeClr val="accent6"/>
                </a:solidFill>
              </a:rPr>
              <a:t> :</a:t>
            </a:r>
            <a:endParaRPr lang="en-US" b="1" dirty="0">
              <a:solidFill>
                <a:schemeClr val="accent6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dirty="0"/>
              <a:t>The X</a:t>
            </a:r>
            <a:r>
              <a:rPr lang="en-US" baseline="-25000" dirty="0"/>
              <a:t>2</a:t>
            </a:r>
            <a:r>
              <a:rPr lang="en-US" dirty="0"/>
              <a:t> is polarized                     by the dense of the  electron cloud of the double bond through the repulsion </a:t>
            </a:r>
            <a:r>
              <a:rPr lang="en-US" dirty="0" err="1"/>
              <a:t>occuring</a:t>
            </a:r>
            <a:r>
              <a:rPr lang="en-US" dirty="0"/>
              <a:t> by the process of </a:t>
            </a:r>
            <a:r>
              <a:rPr lang="en-US" b="1" dirty="0">
                <a:solidFill>
                  <a:srgbClr val="FF0000"/>
                </a:solidFill>
              </a:rPr>
              <a:t>polarization</a:t>
            </a:r>
            <a:r>
              <a:rPr lang="en-US" dirty="0"/>
              <a:t> (that is the distortion of the e. distribution in </a:t>
            </a:r>
            <a:r>
              <a:rPr lang="en-US" dirty="0" err="1"/>
              <a:t>onemolecule</a:t>
            </a:r>
            <a:r>
              <a:rPr lang="en-US" dirty="0"/>
              <a:t> caused by another molecule )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9" name="Picture 2" descr="3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404664"/>
            <a:ext cx="5940152" cy="6453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Carbon-to-carbon bonds can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(A) single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(B) double,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(C) triple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tillery+f14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5013" y="0"/>
            <a:ext cx="33289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>
                <a:solidFill>
                  <a:srgbClr val="FF0000"/>
                </a:solidFill>
              </a:rPr>
              <a:t>Q/</a:t>
            </a:r>
            <a:r>
              <a:rPr lang="en-US" b="1" dirty="0" err="1">
                <a:solidFill>
                  <a:srgbClr val="FF0000"/>
                </a:solidFill>
              </a:rPr>
              <a:t>Expain</a:t>
            </a:r>
            <a:r>
              <a:rPr lang="en-US" b="1" dirty="0">
                <a:solidFill>
                  <a:srgbClr val="FF0000"/>
                </a:solidFill>
              </a:rPr>
              <a:t> how polarization of bromine </a:t>
            </a:r>
            <a:r>
              <a:rPr lang="en-US" b="1" dirty="0" err="1">
                <a:solidFill>
                  <a:srgbClr val="FF0000"/>
                </a:solidFill>
              </a:rPr>
              <a:t>occure</a:t>
            </a:r>
            <a:r>
              <a:rPr lang="en-US" b="1" dirty="0">
                <a:solidFill>
                  <a:srgbClr val="FF0000"/>
                </a:solidFill>
              </a:rPr>
              <a:t> by </a:t>
            </a:r>
            <a:r>
              <a:rPr lang="en-US" b="1" dirty="0" err="1">
                <a:solidFill>
                  <a:srgbClr val="FF0000"/>
                </a:solidFill>
              </a:rPr>
              <a:t>ethene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b="1" dirty="0">
                <a:solidFill>
                  <a:srgbClr val="FF0000"/>
                </a:solidFill>
              </a:rPr>
              <a:t>Q/ Explain how the </a:t>
            </a:r>
            <a:r>
              <a:rPr lang="en-US" b="1" dirty="0" err="1">
                <a:solidFill>
                  <a:srgbClr val="FF0000"/>
                </a:solidFill>
              </a:rPr>
              <a:t>halogenation</a:t>
            </a:r>
            <a:r>
              <a:rPr lang="en-US" b="1" dirty="0">
                <a:solidFill>
                  <a:srgbClr val="FF0000"/>
                </a:solidFill>
              </a:rPr>
              <a:t> of 1- </a:t>
            </a:r>
            <a:r>
              <a:rPr lang="en-US" b="1" dirty="0" err="1">
                <a:solidFill>
                  <a:srgbClr val="FF0000"/>
                </a:solidFill>
              </a:rPr>
              <a:t>butene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occuring</a:t>
            </a:r>
            <a:r>
              <a:rPr lang="en-US" b="1" dirty="0">
                <a:solidFill>
                  <a:srgbClr val="FF0000"/>
                </a:solidFill>
              </a:rPr>
              <a:t> ?</a:t>
            </a:r>
          </a:p>
          <a:p>
            <a:pPr>
              <a:buFont typeface="Arial" charset="0"/>
              <a:buNone/>
            </a:pPr>
            <a:r>
              <a:rPr lang="en-US" b="1" dirty="0">
                <a:solidFill>
                  <a:srgbClr val="7030A0"/>
                </a:solidFill>
              </a:rPr>
              <a:t>2- </a:t>
            </a:r>
            <a:r>
              <a:rPr lang="en-US" b="1" u="sng" dirty="0">
                <a:solidFill>
                  <a:srgbClr val="7030A0"/>
                </a:solidFill>
              </a:rPr>
              <a:t>Addition of hydrogen halide (HX) </a:t>
            </a:r>
            <a:endParaRPr lang="en-US" b="1" dirty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endParaRPr lang="en-US" dirty="0"/>
          </a:p>
        </p:txBody>
      </p:sp>
      <p:pic>
        <p:nvPicPr>
          <p:cNvPr id="5" name="Picture 3" descr="3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006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5867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b="1" u="sng" dirty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r>
              <a:rPr lang="en-US" dirty="0"/>
              <a:t>The addition occurs according to </a:t>
            </a:r>
            <a:r>
              <a:rPr lang="en-US" b="1" u="sng" dirty="0" err="1">
                <a:solidFill>
                  <a:srgbClr val="00B050"/>
                </a:solidFill>
              </a:rPr>
              <a:t>Markonikoves</a:t>
            </a:r>
            <a:r>
              <a:rPr lang="en-US" b="1" u="sng" dirty="0">
                <a:solidFill>
                  <a:srgbClr val="00B050"/>
                </a:solidFill>
              </a:rPr>
              <a:t> rule </a:t>
            </a:r>
            <a:r>
              <a:rPr lang="en-US" b="1" dirty="0">
                <a:solidFill>
                  <a:srgbClr val="00B050"/>
                </a:solidFill>
              </a:rPr>
              <a:t>: </a:t>
            </a:r>
            <a:r>
              <a:rPr lang="en-US" dirty="0"/>
              <a:t>That states in the ionic addition of an acid to the carbon </a:t>
            </a:r>
            <a:r>
              <a:rPr lang="en-US" dirty="0" err="1"/>
              <a:t>carbon</a:t>
            </a:r>
            <a:r>
              <a:rPr lang="en-US" dirty="0"/>
              <a:t> double bond of an alkene , the hydrogen of the acid attaches it self to the carbon atom that already holds the greater number of hydrogens </a:t>
            </a:r>
          </a:p>
          <a:p>
            <a:pPr>
              <a:buFont typeface="Arial" charset="0"/>
              <a:buNone/>
            </a:pPr>
            <a:r>
              <a:rPr lang="en-US" b="1" dirty="0">
                <a:solidFill>
                  <a:srgbClr val="FF0000"/>
                </a:solidFill>
              </a:rPr>
              <a:t>Q/Write </a:t>
            </a:r>
            <a:r>
              <a:rPr lang="en-US" b="1" dirty="0" err="1">
                <a:solidFill>
                  <a:srgbClr val="FF0000"/>
                </a:solidFill>
              </a:rPr>
              <a:t>hydrohalogenation</a:t>
            </a:r>
            <a:r>
              <a:rPr lang="en-US" b="1" dirty="0">
                <a:solidFill>
                  <a:srgbClr val="FF0000"/>
                </a:solidFill>
              </a:rPr>
              <a:t> of 2- methyl -2-butene 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</a:pPr>
            <a:r>
              <a:rPr lang="en-US" sz="5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5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Antimarkonikov</a:t>
            </a:r>
            <a:r>
              <a:rPr lang="en-US" sz="59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ʼs</a:t>
            </a:r>
            <a:r>
              <a:rPr lang="en-US" sz="59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addition (peroxide effect )</a:t>
            </a:r>
          </a:p>
          <a:p>
            <a:pPr>
              <a:buFont typeface="Arial" charset="0"/>
              <a:buNone/>
            </a:pPr>
            <a:r>
              <a:rPr lang="en-US" sz="59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Kharasch</a:t>
            </a:r>
            <a:r>
              <a:rPr lang="en-US" sz="59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5900" b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rul</a:t>
            </a:r>
            <a:r>
              <a:rPr lang="en-US" sz="59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5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Peroxide containing –ö̤-ö̤- bond only addition of </a:t>
            </a:r>
            <a:r>
              <a:rPr lang="en-US" sz="59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HBr</a:t>
            </a:r>
            <a:r>
              <a:rPr lang="en-US" sz="5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shows peroxide effect </a:t>
            </a:r>
          </a:p>
          <a:p>
            <a:pPr>
              <a:buFont typeface="Arial" charset="0"/>
              <a:buNone/>
            </a:pPr>
            <a:endParaRPr lang="en-US" sz="3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b="1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b="1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b="1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 </a:t>
            </a:r>
            <a:endParaRPr lang="en-US" dirty="0"/>
          </a:p>
        </p:txBody>
      </p:sp>
      <p:pic>
        <p:nvPicPr>
          <p:cNvPr id="9" name="Picture 2" descr="3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696200" y="3048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(M. ad)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553200" y="4191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(Ant. 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5301208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Q/Write addition of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HBr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2- methyl -1-propene in peroxide and with out of it?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u="sng" dirty="0">
              <a:solidFill>
                <a:srgbClr val="E46C0A"/>
              </a:solidFill>
            </a:endParaRPr>
          </a:p>
          <a:p>
            <a:pPr>
              <a:buFont typeface="Arial" charset="0"/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r>
              <a:rPr lang="en-US" sz="2800" b="1" dirty="0">
                <a:solidFill>
                  <a:srgbClr val="7030A0"/>
                </a:solidFill>
              </a:rPr>
              <a:t>5- </a:t>
            </a:r>
            <a:r>
              <a:rPr lang="en-US" sz="2800" b="1" u="sng" dirty="0">
                <a:solidFill>
                  <a:srgbClr val="7030A0"/>
                </a:solidFill>
              </a:rPr>
              <a:t>Polymerization of an alkene :</a:t>
            </a:r>
            <a:endParaRPr lang="en-US" sz="2800" b="1" dirty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r>
              <a:rPr lang="en-US" sz="2800" b="1" u="sng" dirty="0">
                <a:solidFill>
                  <a:srgbClr val="7030A0"/>
                </a:solidFill>
              </a:rPr>
              <a:t>Polymerization : </a:t>
            </a:r>
            <a:r>
              <a:rPr lang="en-US" sz="2800" dirty="0"/>
              <a:t>Is the joining together of many small molecule to make very large molecules . </a:t>
            </a:r>
          </a:p>
          <a:p>
            <a:pPr>
              <a:buFont typeface="Arial" charset="0"/>
              <a:buNone/>
            </a:pPr>
            <a:r>
              <a:rPr lang="en-US" sz="2800" dirty="0"/>
              <a:t>   nCH</a:t>
            </a:r>
            <a:r>
              <a:rPr lang="en-US" sz="2800" baseline="-25000" dirty="0"/>
              <a:t>2</a:t>
            </a:r>
            <a:r>
              <a:rPr lang="en-US" sz="2800" dirty="0"/>
              <a:t>=CH</a:t>
            </a:r>
            <a:r>
              <a:rPr lang="en-US" sz="2800" baseline="-25000" dirty="0"/>
              <a:t>2</a:t>
            </a:r>
            <a:r>
              <a:rPr lang="en-US" sz="2800" dirty="0"/>
              <a:t>                            -CH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-CH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-</a:t>
            </a:r>
          </a:p>
          <a:p>
            <a:pPr>
              <a:buFont typeface="Arial" charset="0"/>
              <a:buNone/>
            </a:pPr>
            <a:r>
              <a:rPr lang="en-US" sz="2800" dirty="0"/>
              <a:t>                                                       </a:t>
            </a:r>
            <a:r>
              <a:rPr lang="en-US" sz="2800" dirty="0">
                <a:ea typeface="Calibri" pitchFamily="34" charset="0"/>
                <a:cs typeface="Calibri" pitchFamily="34" charset="0"/>
              </a:rPr>
              <a:t>̶</a:t>
            </a:r>
            <a:r>
              <a:rPr lang="en-US" sz="2800" dirty="0"/>
              <a:t>(CH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>
                <a:ea typeface="Calibri" pitchFamily="34" charset="0"/>
                <a:cs typeface="Calibri" pitchFamily="34" charset="0"/>
              </a:rPr>
              <a:t>)̶ </a:t>
            </a:r>
            <a:r>
              <a:rPr lang="en-US" sz="2800" baseline="-25000" dirty="0">
                <a:ea typeface="Calibri" pitchFamily="34" charset="0"/>
                <a:cs typeface="Calibri" pitchFamily="34" charset="0"/>
              </a:rPr>
              <a:t>n</a:t>
            </a:r>
            <a:r>
              <a:rPr lang="en-US" sz="2800" dirty="0"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dirty="0">
                <a:ea typeface="Calibri" pitchFamily="34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ea typeface="Calibri" pitchFamily="34" charset="0"/>
                <a:cs typeface="Calibri" pitchFamily="34" charset="0"/>
              </a:rPr>
              <a:t>Polymer =many parts                Polyethylene </a:t>
            </a:r>
          </a:p>
          <a:p>
            <a:pPr>
              <a:buFont typeface="Arial" charset="0"/>
              <a:buNone/>
            </a:pPr>
            <a:r>
              <a:rPr lang="en-US" sz="2800" dirty="0">
                <a:ea typeface="Calibri" pitchFamily="34" charset="0"/>
                <a:cs typeface="Calibri" pitchFamily="34" charset="0"/>
              </a:rPr>
              <a:t>                                             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1720" y="2924944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979712" y="2564905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</a:t>
            </a:r>
            <a:r>
              <a:rPr lang="en-US" b="1" dirty="0"/>
              <a:t> heat</a:t>
            </a:r>
          </a:p>
          <a:p>
            <a:r>
              <a:rPr lang="en-US" b="1" dirty="0"/>
              <a:t>   pressure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76836" y="3746004"/>
            <a:ext cx="12243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4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6962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483768" y="450912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</a:rPr>
              <a:t>Peroxy</a:t>
            </a:r>
            <a:r>
              <a:rPr lang="en-US" b="1" dirty="0">
                <a:solidFill>
                  <a:srgbClr val="00B050"/>
                </a:solidFill>
              </a:rPr>
              <a:t> formic acid                          </a:t>
            </a:r>
            <a:r>
              <a:rPr lang="en-US" b="1" dirty="0" err="1">
                <a:solidFill>
                  <a:srgbClr val="00B050"/>
                </a:solidFill>
              </a:rPr>
              <a:t>peroxy</a:t>
            </a:r>
            <a:r>
              <a:rPr lang="en-US" b="1" dirty="0">
                <a:solidFill>
                  <a:srgbClr val="00B050"/>
                </a:solidFill>
              </a:rPr>
              <a:t> acid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660232" y="3933056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Ethylene glycol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836712"/>
            <a:ext cx="623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6- Hydroxylation , (Glycol formation ):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>
                <a:solidFill>
                  <a:srgbClr val="00B0F0"/>
                </a:solidFill>
              </a:rPr>
              <a:t>Ex. 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This reaction  known as Bayer test used to distinguish between alkane and </a:t>
            </a:r>
            <a:r>
              <a:rPr lang="en-US" dirty="0" err="1"/>
              <a:t>alkene</a:t>
            </a:r>
            <a:r>
              <a:rPr lang="en-US" dirty="0"/>
              <a:t> . </a:t>
            </a:r>
          </a:p>
          <a:p>
            <a:pPr>
              <a:buFont typeface="Arial" charset="0"/>
              <a:buNone/>
            </a:pPr>
            <a:r>
              <a:rPr lang="en-US" b="1" dirty="0">
                <a:solidFill>
                  <a:srgbClr val="00B0F0"/>
                </a:solidFill>
              </a:rPr>
              <a:t>Q/ How you can distinguish between </a:t>
            </a:r>
            <a:r>
              <a:rPr lang="en-US" b="1" dirty="0"/>
              <a:t>:</a:t>
            </a:r>
          </a:p>
          <a:p>
            <a:pPr>
              <a:buFont typeface="Arial" charset="0"/>
              <a:buNone/>
            </a:pPr>
            <a:r>
              <a:rPr lang="en-US" dirty="0"/>
              <a:t>1- Propane &amp; </a:t>
            </a:r>
            <a:r>
              <a:rPr lang="en-US" dirty="0" err="1"/>
              <a:t>Propene</a:t>
            </a:r>
            <a:r>
              <a:rPr lang="en-US" dirty="0"/>
              <a:t> .</a:t>
            </a:r>
          </a:p>
          <a:p>
            <a:pPr>
              <a:buFont typeface="Arial" charset="0"/>
              <a:buNone/>
            </a:pPr>
            <a:r>
              <a:rPr lang="en-US" dirty="0"/>
              <a:t>2- Butane &amp; </a:t>
            </a:r>
            <a:r>
              <a:rPr lang="en-US" dirty="0" err="1"/>
              <a:t>Butene</a:t>
            </a:r>
            <a:r>
              <a:rPr lang="en-US" dirty="0"/>
              <a:t>  </a:t>
            </a:r>
          </a:p>
        </p:txBody>
      </p:sp>
      <p:pic>
        <p:nvPicPr>
          <p:cNvPr id="5" name="Picture 2" descr="7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8486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35896" y="13407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KMno4</a:t>
            </a:r>
            <a:endParaRPr lang="en-MY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124744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800" dirty="0" err="1">
                <a:latin typeface="Times New Roman" pitchFamily="18" charset="0"/>
                <a:cs typeface="Times New Roman" pitchFamily="18" charset="0"/>
              </a:rPr>
              <a:t>diene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 or </a:t>
            </a:r>
            <a:r>
              <a:rPr lang="en-MY" sz="2800" dirty="0" err="1">
                <a:latin typeface="Times New Roman" pitchFamily="18" charset="0"/>
                <a:cs typeface="Times New Roman" pitchFamily="18" charset="0"/>
              </a:rPr>
              <a:t>diolefin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MY" sz="2800" dirty="0" err="1">
                <a:latin typeface="Times New Roman" pitchFamily="18" charset="0"/>
                <a:cs typeface="Times New Roman" pitchFamily="18" charset="0"/>
              </a:rPr>
              <a:t>oranic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chemistry  is a hydrocarbon that contains two carbon double bonds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332656"/>
            <a:ext cx="1737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20486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can be divided into 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classes, depending on the relative location of the double bonds: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1.Cumulated </a:t>
            </a:r>
            <a:r>
              <a:rPr lang="en-MY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have the double bonds sharing a common atom as in a group of compounds called 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allenes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00B050"/>
                </a:solidFill>
              </a:rPr>
              <a:t>(R-C=C=C-R)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2.Conjugated </a:t>
            </a:r>
            <a:r>
              <a:rPr lang="en-MY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have conjugated double bonds separated by one single bond </a:t>
            </a:r>
            <a:r>
              <a:rPr lang="en-MY" sz="2400" dirty="0">
                <a:solidFill>
                  <a:srgbClr val="00B050"/>
                </a:solidFill>
              </a:rPr>
              <a:t>(R-C=C-C=C-R)</a:t>
            </a:r>
            <a:r>
              <a:rPr lang="en-MY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3.Unconjugated </a:t>
            </a:r>
            <a:r>
              <a:rPr lang="en-MY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(isolated)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have the double bonds separated by two or more single bonds. They are usually less stable than isomeric conjugated 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This can also be known as an isolated 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diene</a:t>
            </a:r>
            <a:r>
              <a:rPr lang="en-MY" sz="2400" dirty="0"/>
              <a:t> </a:t>
            </a:r>
            <a:r>
              <a:rPr lang="en-MY" sz="2400" dirty="0">
                <a:solidFill>
                  <a:srgbClr val="00B050"/>
                </a:solidFill>
              </a:rPr>
              <a:t>(R'-C=C-R-C=C-R')</a:t>
            </a:r>
            <a:endParaRPr lang="en-MY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620688"/>
            <a:ext cx="741682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Alkynes (acetylenes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organic compounds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active and unstable since they are unsaturated compounds &amp; have triple bond between C &amp;C atoms [-C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≡C- ], their general formula CnH</a:t>
            </a:r>
            <a:r>
              <a:rPr lang="en-US" sz="2400" baseline="-25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n-2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 atom has SP hybridization H-C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≡C-H has linear arrangement specially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acetylen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has two</a:t>
            </a:r>
            <a:r>
              <a:rPr lang="el-GR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a linear molecule .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two </a:t>
            </a:r>
            <a:r>
              <a:rPr lang="el-GR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bonds form single cylindrical shape sheath around the two C atoms           -C:::C-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 </a:t>
            </a:r>
            <a:endParaRPr lang="en-US" dirty="0"/>
          </a:p>
        </p:txBody>
      </p:sp>
      <p:pic>
        <p:nvPicPr>
          <p:cNvPr id="5" name="Picture 5" descr="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4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157192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940152" y="6211887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Cylindrical shape of   two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</a:rPr>
              <a:t>π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</a:rPr>
              <a:t>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 dirty="0">
                <a:solidFill>
                  <a:srgbClr val="00B050"/>
                </a:solidFill>
              </a:rPr>
              <a:t>Nomenclature : </a:t>
            </a:r>
          </a:p>
          <a:p>
            <a:pPr>
              <a:buFont typeface="Arial" charset="0"/>
              <a:buNone/>
            </a:pPr>
            <a:r>
              <a:rPr lang="en-US" dirty="0"/>
              <a:t> </a:t>
            </a:r>
            <a:r>
              <a:rPr lang="en-US" dirty="0" err="1"/>
              <a:t>Alk</a:t>
            </a:r>
            <a:r>
              <a:rPr lang="en-US" dirty="0"/>
              <a:t> + </a:t>
            </a:r>
            <a:r>
              <a:rPr lang="en-US" dirty="0" err="1"/>
              <a:t>yne</a:t>
            </a:r>
            <a:r>
              <a:rPr lang="en-US" dirty="0"/>
              <a:t>                     </a:t>
            </a:r>
            <a:r>
              <a:rPr lang="en-US" dirty="0" err="1"/>
              <a:t>Alkyne</a:t>
            </a:r>
            <a:r>
              <a:rPr lang="en-US" dirty="0"/>
              <a:t> (systemic name IUPAC )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28800" y="9144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Picture 5" descr="4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4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2225" y="1700808"/>
            <a:ext cx="5311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95536" y="4293096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Q/ Write the chemical structure for the following compounds :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4,4-dimethyl-5,6,6-trichloro-2-nonyne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2-pentyne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620688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Aromatic compounds :</a:t>
            </a:r>
          </a:p>
          <a:p>
            <a:pPr>
              <a:buFont typeface="Arial" charset="0"/>
              <a:buNone/>
            </a:pP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benzene &amp; compounds that resemble benzene in chemical behavior aromatic HCs characterized by a tendency to undergo ionic substitution reactions .  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691680" y="5157192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Benzene</a:t>
            </a:r>
          </a:p>
        </p:txBody>
      </p:sp>
      <p:pic>
        <p:nvPicPr>
          <p:cNvPr id="14" name="Picture 3" descr="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6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5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573016"/>
            <a:ext cx="1100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588224" y="5445224"/>
            <a:ext cx="13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naphthalene</a:t>
            </a:r>
            <a:endParaRPr lang="en-M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26170"/>
          </a:xfrm>
        </p:spPr>
        <p:txBody>
          <a:bodyPr>
            <a:normAutofit/>
          </a:bodyPr>
          <a:lstStyle/>
          <a:p>
            <a:r>
              <a:rPr lang="en-MY" sz="2800" b="1" dirty="0"/>
              <a:t>Examples of Simple </a:t>
            </a:r>
            <a:r>
              <a:rPr lang="en-MY" sz="2800" b="1" dirty="0" err="1"/>
              <a:t>Unbranched</a:t>
            </a:r>
            <a:r>
              <a:rPr lang="en-MY" sz="2800" b="1" dirty="0"/>
              <a:t> </a:t>
            </a:r>
            <a:r>
              <a:rPr lang="en-MY" sz="2800" b="1" dirty="0" err="1"/>
              <a:t>Alkanes</a:t>
            </a:r>
            <a:endParaRPr lang="en-MY" sz="2800" dirty="0"/>
          </a:p>
        </p:txBody>
      </p:sp>
      <p:pic>
        <p:nvPicPr>
          <p:cNvPr id="1026" name="Picture 2" descr="C:\Users\sazan haidary\Desktop\ch24img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460432" cy="576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4000" b="1" i="1" u="sng" dirty="0">
                <a:solidFill>
                  <a:schemeClr val="accent2"/>
                </a:solidFill>
              </a:rPr>
              <a:t>Resonance :</a:t>
            </a:r>
            <a:endParaRPr lang="en-US" b="1" i="1" u="sng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dirty="0"/>
              <a:t>Molecules with alternating single and double bonds , gives the stability for benzene molecules for this reason it undergoes substitution reaction rather than addition reaction .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/>
              <a:t>                         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             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/>
              <a:t>                           </a:t>
            </a:r>
            <a:r>
              <a:rPr lang="en-US" sz="2800" dirty="0"/>
              <a:t>James </a:t>
            </a:r>
            <a:r>
              <a:rPr lang="en-US" sz="2800" dirty="0" err="1"/>
              <a:t>dewar</a:t>
            </a:r>
            <a:r>
              <a:rPr lang="en-US" sz="2800" dirty="0"/>
              <a:t> devised the </a:t>
            </a:r>
            <a:r>
              <a:rPr lang="en-US" sz="2800" dirty="0" err="1"/>
              <a:t>dewar</a:t>
            </a:r>
            <a:r>
              <a:rPr lang="en-US" sz="2800" dirty="0"/>
              <a:t> structure in 1867 . 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                                       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/>
              <a:t>                     </a:t>
            </a:r>
          </a:p>
          <a:p>
            <a:pPr>
              <a:buFont typeface="Arial" charset="0"/>
              <a:buNone/>
              <a:defRPr/>
            </a:pPr>
            <a:r>
              <a:rPr lang="en-US" u="sng" dirty="0"/>
              <a:t> </a:t>
            </a:r>
          </a:p>
        </p:txBody>
      </p:sp>
      <p:pic>
        <p:nvPicPr>
          <p:cNvPr id="8" name="Picture 5" descr="5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28956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619672" y="3140968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Kekule</a:t>
            </a:r>
            <a:r>
              <a:rPr lang="en-US" b="1" dirty="0">
                <a:solidFill>
                  <a:srgbClr val="C00000"/>
                </a:solidFill>
              </a:rPr>
              <a:t> structure</a:t>
            </a:r>
          </a:p>
        </p:txBody>
      </p:sp>
      <p:pic>
        <p:nvPicPr>
          <p:cNvPr id="10" name="Picture 7" descr="5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1143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827584" y="558924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Dewar structure of benzene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>
                <a:solidFill>
                  <a:srgbClr val="0070C0"/>
                </a:solidFill>
              </a:rPr>
              <a:t>Nomenclature of benzene derivatives </a:t>
            </a:r>
          </a:p>
          <a:p>
            <a:pPr>
              <a:buFont typeface="Arial" charset="0"/>
              <a:buNone/>
            </a:pPr>
            <a:r>
              <a:rPr lang="en-US"/>
              <a:t>1- Mono substituted derivatives :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</p:txBody>
      </p:sp>
      <p:pic>
        <p:nvPicPr>
          <p:cNvPr id="5" name="Picture 2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657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5814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657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381000" y="1371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accent6"/>
                </a:solidFill>
              </a:rPr>
              <a:t>Cl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2438400" y="14478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Br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4724400" y="1524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5"/>
                </a:solidFill>
              </a:rPr>
              <a:t>     NO</a:t>
            </a:r>
            <a:r>
              <a:rPr lang="en-US" b="1" baseline="-250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7239000" y="1524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7030A0"/>
                </a:solidFill>
              </a:rPr>
              <a:t>  CH</a:t>
            </a:r>
            <a:r>
              <a:rPr lang="en-US" b="1" baseline="-2500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533400" y="3429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b="1">
                <a:solidFill>
                  <a:srgbClr val="00B050"/>
                </a:solidFill>
              </a:rPr>
              <a:t>OH</a:t>
            </a:r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2514600" y="3429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COOH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4876800" y="3429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b="1">
                <a:solidFill>
                  <a:srgbClr val="0070C0"/>
                </a:solidFill>
              </a:rPr>
              <a:t> COH</a:t>
            </a: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7467600" y="3352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    SO</a:t>
            </a:r>
            <a:r>
              <a:rPr lang="en-US" b="1" baseline="-25000">
                <a:solidFill>
                  <a:srgbClr val="C00000"/>
                </a:solidFill>
              </a:rPr>
              <a:t>3</a:t>
            </a:r>
            <a:r>
              <a:rPr lang="en-US" b="1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0" y="5029200"/>
            <a:ext cx="9144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Q / Define resonance then write kekule &amp; Dewar structure of benzene ?</a:t>
            </a:r>
          </a:p>
          <a:p>
            <a:r>
              <a:rPr lang="en-US" sz="2000" b="1">
                <a:solidFill>
                  <a:srgbClr val="FF0000"/>
                </a:solidFill>
              </a:rPr>
              <a:t>Q/ Explain why benzene ring undergoes neucleophilic substitution reaction ?</a:t>
            </a:r>
          </a:p>
          <a:p>
            <a:r>
              <a:rPr lang="en-US" sz="2000" b="1">
                <a:solidFill>
                  <a:srgbClr val="FF0000"/>
                </a:solidFill>
              </a:rPr>
              <a:t>Q /Draw chemical structure for the :  Benzoic acid   ,   Toluene    ,   Benzaldehyde</a:t>
            </a:r>
          </a:p>
          <a:p>
            <a:endParaRPr lang="en-US"/>
          </a:p>
          <a:p>
            <a:r>
              <a:rPr lang="en-US"/>
              <a:t>     </a:t>
            </a:r>
          </a:p>
          <a:p>
            <a:r>
              <a:rPr lang="en-US"/>
              <a:t>    </a:t>
            </a:r>
          </a:p>
          <a:p>
            <a:r>
              <a:rPr lang="en-US"/>
              <a:t>                                               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solidFill>
                  <a:srgbClr val="00B050"/>
                </a:solidFill>
              </a:rPr>
              <a:t>2- </a:t>
            </a:r>
            <a:r>
              <a:rPr lang="en-US" b="1" u="sng">
                <a:solidFill>
                  <a:srgbClr val="00B050"/>
                </a:solidFill>
              </a:rPr>
              <a:t>Disubstituted :</a:t>
            </a:r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endParaRPr lang="en-US" u="sng"/>
          </a:p>
          <a:p>
            <a:pPr algn="ctr">
              <a:buFont typeface="Arial" charset="0"/>
              <a:buNone/>
            </a:pPr>
            <a:r>
              <a:rPr lang="en-US" b="1">
                <a:solidFill>
                  <a:srgbClr val="00B050"/>
                </a:solidFill>
              </a:rPr>
              <a:t>3 isomers different in position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</p:txBody>
      </p:sp>
      <p:pic>
        <p:nvPicPr>
          <p:cNvPr id="5" name="Picture 3" descr="6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1525588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6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438400"/>
            <a:ext cx="1404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6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438400"/>
            <a:ext cx="10668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6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85800"/>
            <a:ext cx="1263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47800" y="9144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en-US" b="1">
                <a:latin typeface="Calibri" pitchFamily="34" charset="0"/>
              </a:rPr>
              <a:t>← Ortho position </a:t>
            </a:r>
            <a:endParaRPr lang="en-US" b="1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524000" y="1524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m</a:t>
            </a:r>
            <a:r>
              <a:rPr lang="en-US" b="1">
                <a:latin typeface="Calibri" pitchFamily="34" charset="0"/>
              </a:rPr>
              <a:t>←meta position</a:t>
            </a:r>
            <a:endParaRPr lang="en-US" b="1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914400" y="19812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p</a:t>
            </a:r>
            <a:r>
              <a:rPr lang="en-US" b="1">
                <a:latin typeface="Calibri" pitchFamily="34" charset="0"/>
              </a:rPr>
              <a:t>← para position </a:t>
            </a:r>
            <a:endParaRPr lang="en-US" b="1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0" y="39624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1,2- dibromo benzene  </a:t>
            </a:r>
          </a:p>
          <a:p>
            <a:r>
              <a:rPr lang="en-US" b="1">
                <a:solidFill>
                  <a:srgbClr val="FF0000"/>
                </a:solidFill>
              </a:rPr>
              <a:t> o- dibromo benzene  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200400" y="38862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1,3- dibromo benzene</a:t>
            </a:r>
          </a:p>
          <a:p>
            <a:r>
              <a:rPr lang="en-US" b="1">
                <a:solidFill>
                  <a:srgbClr val="FF0000"/>
                </a:solidFill>
              </a:rPr>
              <a:t> m- dibromo benzene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6629400" y="42672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1,4- dibromo benzene</a:t>
            </a:r>
          </a:p>
          <a:p>
            <a:r>
              <a:rPr lang="en-US" b="1">
                <a:solidFill>
                  <a:srgbClr val="FF0000"/>
                </a:solidFill>
              </a:rPr>
              <a:t>  p- dibromo benzene</a:t>
            </a:r>
          </a:p>
        </p:txBody>
      </p:sp>
      <p:pic>
        <p:nvPicPr>
          <p:cNvPr id="15" name="Picture 13" descr="6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105400"/>
            <a:ext cx="106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65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1625" y="5187950"/>
            <a:ext cx="132397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1524000" y="6324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p- bromophenol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6858000" y="6248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m- Iodoaniline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solidFill>
                  <a:srgbClr val="7030A0"/>
                </a:solidFill>
              </a:rPr>
              <a:t>3- </a:t>
            </a:r>
            <a:r>
              <a:rPr lang="en-US" b="1" u="sng">
                <a:solidFill>
                  <a:srgbClr val="7030A0"/>
                </a:solidFill>
              </a:rPr>
              <a:t>Trisubstituted benzene compounds</a:t>
            </a:r>
            <a:r>
              <a:rPr lang="en-US" b="1">
                <a:solidFill>
                  <a:srgbClr val="7030A0"/>
                </a:solidFill>
              </a:rPr>
              <a:t>: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 b="1" u="sng">
                <a:solidFill>
                  <a:srgbClr val="7030A0"/>
                </a:solidFill>
              </a:rPr>
              <a:t>Electrophilic aromatic substitution reactions</a:t>
            </a:r>
          </a:p>
          <a:p>
            <a:pPr>
              <a:buFont typeface="Arial" charset="0"/>
              <a:buNone/>
            </a:pPr>
            <a:endParaRPr lang="en-US"/>
          </a:p>
        </p:txBody>
      </p:sp>
      <p:pic>
        <p:nvPicPr>
          <p:cNvPr id="5" name="Picture 2" descr="6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1676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6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85800"/>
            <a:ext cx="1762125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6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685800"/>
            <a:ext cx="152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69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42672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14400" y="54102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          Benzene</a:t>
            </a:r>
          </a:p>
          <a:p>
            <a:r>
              <a:rPr lang="en-US" b="1">
                <a:solidFill>
                  <a:srgbClr val="C00000"/>
                </a:solidFill>
              </a:rPr>
              <a:t>       Aromatic ring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343400" y="54102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Aryl group (phenyl group)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en-US" b="1" dirty="0">
                <a:solidFill>
                  <a:srgbClr val="0070C0"/>
                </a:solidFill>
              </a:rPr>
              <a:t>1- Halogenation of benzene</a:t>
            </a:r>
          </a:p>
          <a:p>
            <a:pPr>
              <a:buFont typeface="Arial" charset="0"/>
              <a:buNone/>
            </a:pPr>
            <a:r>
              <a:rPr lang="en-US" b="1" dirty="0">
                <a:solidFill>
                  <a:srgbClr val="0070C0"/>
                </a:solidFill>
              </a:rPr>
              <a:t>             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2" descr="7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15714"/>
            <a:ext cx="7399338" cy="94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7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36912"/>
            <a:ext cx="7620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52400" y="4572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As general: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934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>
                <a:solidFill>
                  <a:srgbClr val="E46C0A"/>
                </a:solidFill>
              </a:rPr>
              <a:t>2- </a:t>
            </a:r>
            <a:r>
              <a:rPr lang="en-US" b="1" dirty="0" err="1">
                <a:solidFill>
                  <a:srgbClr val="E46C0A"/>
                </a:solidFill>
              </a:rPr>
              <a:t>Sulfonation</a:t>
            </a:r>
            <a:r>
              <a:rPr lang="en-US" b="1" dirty="0">
                <a:solidFill>
                  <a:srgbClr val="E46C0A"/>
                </a:solidFill>
              </a:rPr>
              <a:t> of benzene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b="1" dirty="0">
              <a:solidFill>
                <a:srgbClr val="F79646"/>
              </a:solidFill>
            </a:endParaRPr>
          </a:p>
          <a:p>
            <a:pPr>
              <a:buFont typeface="Arial" charset="0"/>
              <a:buNone/>
            </a:pPr>
            <a:endParaRPr lang="en-US" b="1" dirty="0">
              <a:solidFill>
                <a:srgbClr val="F79646"/>
              </a:solidFill>
            </a:endParaRPr>
          </a:p>
          <a:p>
            <a:pPr>
              <a:buFont typeface="Arial" charset="0"/>
              <a:buNone/>
            </a:pPr>
            <a:r>
              <a:rPr lang="en-US" b="1" dirty="0">
                <a:solidFill>
                  <a:srgbClr val="F79646"/>
                </a:solidFill>
              </a:rPr>
              <a:t>3- Nitration :replacement of H</a:t>
            </a:r>
            <a:r>
              <a:rPr lang="en-US" b="1" dirty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⁺ with NO</a:t>
            </a:r>
            <a:r>
              <a:rPr lang="en-US" b="1" baseline="-25000" dirty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2</a:t>
            </a:r>
            <a:r>
              <a:rPr lang="en-US" b="1" baseline="30000" dirty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+</a:t>
            </a:r>
            <a:r>
              <a:rPr lang="en-US" b="1" baseline="-25000" dirty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79646"/>
                </a:solidFill>
              </a:rPr>
              <a:t> </a:t>
            </a:r>
          </a:p>
        </p:txBody>
      </p:sp>
      <p:pic>
        <p:nvPicPr>
          <p:cNvPr id="5" name="Picture 2" descr="7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077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7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59436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191000" y="2667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Sulfonic acid</a:t>
            </a:r>
          </a:p>
        </p:txBody>
      </p:sp>
      <p:pic>
        <p:nvPicPr>
          <p:cNvPr id="14" name="Picture 11" descr="7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0"/>
            <a:ext cx="5638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3657600" y="6019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Nitro benzene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1524000" y="5562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n-US" b="1">
                <a:solidFill>
                  <a:srgbClr val="C00000"/>
                </a:solidFill>
              </a:rPr>
              <a:t>Conc.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</a:rPr>
              <a:t>4- Friedel crafts alkylation</a:t>
            </a:r>
          </a:p>
          <a:p>
            <a:pPr>
              <a:buFont typeface="Arial" charset="0"/>
              <a:buNone/>
            </a:pPr>
            <a:r>
              <a:rPr lang="en-US" b="1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/>
          </a:p>
        </p:txBody>
      </p:sp>
      <p:pic>
        <p:nvPicPr>
          <p:cNvPr id="5" name="Picture 7" descr="8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8001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8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33600"/>
            <a:ext cx="541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724400" y="3581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Toluene</a:t>
            </a: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381000" y="3962400"/>
            <a:ext cx="8489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Q/ Write friedel crafts alkylation of benzene ?</a:t>
            </a:r>
          </a:p>
          <a:p>
            <a:r>
              <a:rPr lang="en-US" sz="2400">
                <a:solidFill>
                  <a:srgbClr val="FF0000"/>
                </a:solidFill>
              </a:rPr>
              <a:t>Q/ Begins from methyl chloride prepare toluene &amp; uses what you need for this reaction ?</a:t>
            </a:r>
          </a:p>
          <a:p>
            <a:r>
              <a:rPr lang="en-US" sz="2400">
                <a:solidFill>
                  <a:srgbClr val="FF0000"/>
                </a:solidFill>
              </a:rPr>
              <a:t>Q/Complete these reactions :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>
                <a:solidFill>
                  <a:srgbClr val="FF0000"/>
                </a:solidFill>
              </a:rPr>
              <a:t>1-Benzene   +   ?                                   Toluene     +     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6019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55626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AlCl</a:t>
            </a:r>
            <a:r>
              <a:rPr lang="en-US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99392"/>
            <a:ext cx="9232490" cy="68580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5- Friedel crafts acylation </a:t>
            </a:r>
          </a:p>
          <a:p>
            <a:pPr>
              <a:buFont typeface="Arial" charset="0"/>
              <a:buNone/>
              <a:defRPr/>
            </a:pPr>
            <a:r>
              <a:rPr lang="en-US" sz="2400" dirty="0"/>
              <a:t>As a general </a:t>
            </a:r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Q/Prepare from benzene the following compounds:</a:t>
            </a:r>
          </a:p>
          <a:p>
            <a:pPr>
              <a:buNone/>
              <a:defRPr/>
            </a:pPr>
            <a:r>
              <a:rPr lang="en-US" dirty="0"/>
              <a:t>Chlorobenzene   ,   </a:t>
            </a:r>
            <a:r>
              <a:rPr lang="en-US" dirty="0" err="1"/>
              <a:t>Acetophenone</a:t>
            </a:r>
            <a:r>
              <a:rPr lang="en-US" dirty="0"/>
              <a:t>   ,   </a:t>
            </a:r>
            <a:r>
              <a:rPr lang="en-US" dirty="0" err="1"/>
              <a:t>Toluenalkenes</a:t>
            </a: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5" name="Picture 6" descr="8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50888"/>
            <a:ext cx="57912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09800" y="2819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n-US" b="1">
                <a:solidFill>
                  <a:srgbClr val="C00000"/>
                </a:solidFill>
              </a:rPr>
              <a:t>Acyl chlorid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181600" y="2819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     ketone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4400" y="4419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836712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Q/Write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crafts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reaction ?</a:t>
            </a:r>
          </a:p>
          <a:p>
            <a:pPr>
              <a:buFont typeface="Arial" charset="0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Q/ Prepare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acetophenone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from benzene &amp; uses what you are needed for this reaction?</a:t>
            </a:r>
          </a:p>
          <a:p>
            <a:pPr>
              <a:buFont typeface="Arial" charset="0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Q/Complete this reaction :</a:t>
            </a:r>
          </a:p>
          <a:p>
            <a:pPr>
              <a:buFont typeface="Arial" charset="0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Benzene   +   Acetyl chloride                       ?   + 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40152" y="314096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 dirty="0">
                <a:solidFill>
                  <a:srgbClr val="7030A0"/>
                </a:solidFill>
              </a:rPr>
              <a:t>Fused ring aromatic compounds :</a:t>
            </a:r>
          </a:p>
          <a:p>
            <a:pPr>
              <a:buFont typeface="Arial" charset="0"/>
              <a:buNone/>
            </a:pPr>
            <a:r>
              <a:rPr lang="en-US" dirty="0"/>
              <a:t>Two aromatic ring that share a pair of C atoms </a:t>
            </a:r>
          </a:p>
          <a:p>
            <a:pPr>
              <a:buFont typeface="Arial" charset="0"/>
              <a:buNone/>
            </a:pPr>
            <a:r>
              <a:rPr lang="en-US" dirty="0"/>
              <a:t>ex.  </a:t>
            </a:r>
          </a:p>
        </p:txBody>
      </p:sp>
      <p:pic>
        <p:nvPicPr>
          <p:cNvPr id="5" name="Picture 2" descr="8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95400"/>
            <a:ext cx="23622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914400" y="1828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naphthalene</a:t>
            </a:r>
          </a:p>
        </p:txBody>
      </p:sp>
      <p:pic>
        <p:nvPicPr>
          <p:cNvPr id="7" name="Picture 4" descr="8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25146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87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895600"/>
            <a:ext cx="2159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88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2743200"/>
            <a:ext cx="19050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89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648200"/>
            <a:ext cx="2122488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57200" y="4191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7030A0"/>
                </a:solidFill>
              </a:rPr>
              <a:t>       </a:t>
            </a:r>
            <a:r>
              <a:rPr lang="en-US" sz="2400" b="1">
                <a:solidFill>
                  <a:srgbClr val="7030A0"/>
                </a:solidFill>
              </a:rPr>
              <a:t>Anthracene</a:t>
            </a:r>
            <a:r>
              <a:rPr lang="en-US" b="1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657600" y="42672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</a:t>
            </a:r>
            <a:r>
              <a:rPr lang="en-US" sz="2400" b="1">
                <a:solidFill>
                  <a:srgbClr val="7030A0"/>
                </a:solidFill>
              </a:rPr>
              <a:t>phenanthrene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81000" y="63246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  <a:latin typeface="Calibri" pitchFamily="34" charset="0"/>
              </a:rPr>
              <a:t>   </a:t>
            </a:r>
            <a:r>
              <a:rPr lang="el-GR" sz="2400" b="1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2400" b="1">
                <a:solidFill>
                  <a:srgbClr val="7030A0"/>
                </a:solidFill>
                <a:latin typeface="Calibri" pitchFamily="34" charset="0"/>
              </a:rPr>
              <a:t>- naphthol</a:t>
            </a:r>
            <a:endParaRPr 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CF0E829E-63FE-47C5-A8D1-AE0EA56441D9}" type="slidenum">
              <a:rPr kumimoji="0" lang="en-US" altLang="zh-TW" sz="1400">
                <a:latin typeface="Times New Roman" pitchFamily="18" charset="0"/>
              </a:rPr>
              <a:pPr eaLnBrk="1" hangingPunct="1"/>
              <a:t>8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39775" y="506413"/>
            <a:ext cx="5922963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Homologous Series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923925" y="1855788"/>
            <a:ext cx="7518400" cy="2498725"/>
          </a:xfrm>
          <a:prstGeom prst="rect">
            <a:avLst/>
          </a:prstGeom>
          <a:gradFill rotWithShape="0">
            <a:gsLst>
              <a:gs pos="0">
                <a:srgbClr val="D1FFCD"/>
              </a:gs>
              <a:gs pos="50000">
                <a:srgbClr val="FFFFFF"/>
              </a:gs>
              <a:gs pos="100000">
                <a:srgbClr val="D1FFC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TW">
                <a:latin typeface="Comic Sans MS" pitchFamily="66" charset="0"/>
              </a:rPr>
              <a:t>A </a:t>
            </a:r>
            <a:r>
              <a:rPr lang="en-US" altLang="zh-TW">
                <a:solidFill>
                  <a:srgbClr val="FF0000"/>
                </a:solidFill>
                <a:latin typeface="Comic Sans MS" pitchFamily="66" charset="0"/>
              </a:rPr>
              <a:t>homologous series</a:t>
            </a:r>
            <a:r>
              <a:rPr lang="en-US" altLang="zh-TW">
                <a:latin typeface="Comic Sans MS" pitchFamily="66" charset="0"/>
              </a:rPr>
              <a:t> is a series of compounds that have the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same</a:t>
            </a:r>
            <a:r>
              <a:rPr lang="en-US" altLang="zh-TW">
                <a:latin typeface="Comic Sans MS" pitchFamily="66" charset="0"/>
              </a:rPr>
              <a:t> functional group, and each member differs from the next member by a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– CH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–</a:t>
            </a:r>
            <a:r>
              <a:rPr lang="en-US" altLang="zh-TW">
                <a:latin typeface="Comic Sans MS" pitchFamily="66" charset="0"/>
                <a:cs typeface="Times New Roman" pitchFamily="18" charset="0"/>
              </a:rPr>
              <a:t> unit in their formulae.</a:t>
            </a:r>
          </a:p>
        </p:txBody>
      </p:sp>
      <p:grpSp>
        <p:nvGrpSpPr>
          <p:cNvPr id="2" name="群組 12"/>
          <p:cNvGrpSpPr>
            <a:grpSpLocks/>
          </p:cNvGrpSpPr>
          <p:nvPr/>
        </p:nvGrpSpPr>
        <p:grpSpPr bwMode="auto">
          <a:xfrm>
            <a:off x="457200" y="4648200"/>
            <a:ext cx="8382000" cy="1387475"/>
            <a:chOff x="457200" y="4648200"/>
            <a:chExt cx="8382000" cy="1387475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57200" y="4648200"/>
              <a:ext cx="8382000" cy="762000"/>
              <a:chOff x="288" y="2928"/>
              <a:chExt cx="5280" cy="480"/>
            </a:xfrm>
          </p:grpSpPr>
          <p:sp>
            <p:nvSpPr>
              <p:cNvPr id="26634" name="Text Box 6"/>
              <p:cNvSpPr txBox="1">
                <a:spLocks noChangeArrowheads="1"/>
              </p:cNvSpPr>
              <p:nvPr/>
            </p:nvSpPr>
            <p:spPr bwMode="auto">
              <a:xfrm>
                <a:off x="288" y="2928"/>
                <a:ext cx="5280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	</a:t>
                </a:r>
                <a:r>
                  <a:rPr lang="en-US" altLang="zh-TW">
                    <a:latin typeface="Comic Sans MS" pitchFamily="66" charset="0"/>
                  </a:rPr>
                  <a:t>CH</a:t>
                </a:r>
                <a:r>
                  <a:rPr lang="en-US" altLang="zh-TW" baseline="-25000">
                    <a:latin typeface="Comic Sans MS" pitchFamily="66" charset="0"/>
                  </a:rPr>
                  <a:t>4</a:t>
                </a:r>
                <a:r>
                  <a:rPr lang="en-US" altLang="zh-TW">
                    <a:latin typeface="Comic Sans MS" pitchFamily="66" charset="0"/>
                  </a:rPr>
                  <a:t>		C</a:t>
                </a:r>
                <a:r>
                  <a:rPr lang="en-US" altLang="zh-TW" baseline="-25000">
                    <a:latin typeface="Comic Sans MS" pitchFamily="66" charset="0"/>
                  </a:rPr>
                  <a:t>2</a:t>
                </a:r>
                <a:r>
                  <a:rPr lang="en-US" altLang="zh-TW">
                    <a:latin typeface="Comic Sans MS" pitchFamily="66" charset="0"/>
                  </a:rPr>
                  <a:t>H</a:t>
                </a:r>
                <a:r>
                  <a:rPr lang="en-US" altLang="zh-TW" baseline="-25000">
                    <a:latin typeface="Comic Sans MS" pitchFamily="66" charset="0"/>
                  </a:rPr>
                  <a:t>6</a:t>
                </a:r>
                <a:r>
                  <a:rPr lang="en-US" altLang="zh-TW">
                    <a:latin typeface="Comic Sans MS" pitchFamily="66" charset="0"/>
                  </a:rPr>
                  <a:t>		C</a:t>
                </a:r>
                <a:r>
                  <a:rPr lang="en-US" altLang="zh-TW" baseline="-25000">
                    <a:latin typeface="Comic Sans MS" pitchFamily="66" charset="0"/>
                  </a:rPr>
                  <a:t>3</a:t>
                </a:r>
                <a:r>
                  <a:rPr lang="en-US" altLang="zh-TW">
                    <a:latin typeface="Comic Sans MS" pitchFamily="66" charset="0"/>
                  </a:rPr>
                  <a:t>H</a:t>
                </a:r>
                <a:r>
                  <a:rPr lang="en-US" altLang="zh-TW" baseline="-25000">
                    <a:latin typeface="Comic Sans MS" pitchFamily="66" charset="0"/>
                  </a:rPr>
                  <a:t>8</a:t>
                </a:r>
                <a:r>
                  <a:rPr lang="en-US" altLang="zh-TW">
                    <a:latin typeface="Comic Sans MS" pitchFamily="66" charset="0"/>
                  </a:rPr>
                  <a:t>		C</a:t>
                </a:r>
                <a:r>
                  <a:rPr lang="en-US" altLang="zh-TW" baseline="-25000">
                    <a:latin typeface="Comic Sans MS" pitchFamily="66" charset="0"/>
                  </a:rPr>
                  <a:t>4</a:t>
                </a:r>
                <a:r>
                  <a:rPr lang="en-US" altLang="zh-TW">
                    <a:latin typeface="Comic Sans MS" pitchFamily="66" charset="0"/>
                  </a:rPr>
                  <a:t>H</a:t>
                </a:r>
                <a:r>
                  <a:rPr lang="en-US" altLang="zh-TW" baseline="-25000">
                    <a:latin typeface="Comic Sans MS" pitchFamily="66" charset="0"/>
                  </a:rPr>
                  <a:t>10</a:t>
                </a:r>
                <a:endParaRPr lang="en-US" altLang="zh-TW">
                  <a:latin typeface="Comic Sans MS" pitchFamily="66" charset="0"/>
                </a:endParaRPr>
              </a:p>
            </p:txBody>
          </p:sp>
          <p:sp>
            <p:nvSpPr>
              <p:cNvPr id="26635" name="AutoShape 7"/>
              <p:cNvSpPr>
                <a:spLocks/>
              </p:cNvSpPr>
              <p:nvPr/>
            </p:nvSpPr>
            <p:spPr bwMode="auto">
              <a:xfrm rot="-5400000">
                <a:off x="1632" y="2928"/>
                <a:ext cx="144" cy="816"/>
              </a:xfrm>
              <a:prstGeom prst="leftBrace">
                <a:avLst>
                  <a:gd name="adj1" fmla="val 4722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6636" name="AutoShape 8"/>
              <p:cNvSpPr>
                <a:spLocks/>
              </p:cNvSpPr>
              <p:nvPr/>
            </p:nvSpPr>
            <p:spPr bwMode="auto">
              <a:xfrm rot="-5400000">
                <a:off x="2880" y="2928"/>
                <a:ext cx="144" cy="816"/>
              </a:xfrm>
              <a:prstGeom prst="leftBrace">
                <a:avLst>
                  <a:gd name="adj1" fmla="val 4722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6637" name="AutoShape 9"/>
              <p:cNvSpPr>
                <a:spLocks/>
              </p:cNvSpPr>
              <p:nvPr/>
            </p:nvSpPr>
            <p:spPr bwMode="auto">
              <a:xfrm rot="-5400000">
                <a:off x="4032" y="2928"/>
                <a:ext cx="144" cy="816"/>
              </a:xfrm>
              <a:prstGeom prst="leftBrace">
                <a:avLst>
                  <a:gd name="adj1" fmla="val 4722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26633" name="Text Box 10"/>
            <p:cNvSpPr txBox="1">
              <a:spLocks noChangeArrowheads="1"/>
            </p:cNvSpPr>
            <p:nvPr/>
          </p:nvSpPr>
          <p:spPr bwMode="auto">
            <a:xfrm>
              <a:off x="1828800" y="5486400"/>
              <a:ext cx="62484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Comic Sans MS" pitchFamily="66" charset="0"/>
                </a:rPr>
                <a:t>    </a:t>
              </a:r>
              <a:r>
                <a:rPr lang="en-US" altLang="zh-TW">
                  <a:solidFill>
                    <a:schemeClr val="tx2"/>
                  </a:solidFill>
                  <a:latin typeface="Comic Sans MS" pitchFamily="66" charset="0"/>
                </a:rPr>
                <a:t>CH</a:t>
              </a:r>
              <a:r>
                <a:rPr lang="en-US" altLang="zh-TW" baseline="-2500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  <a:r>
                <a:rPr lang="en-US" altLang="zh-TW">
                  <a:solidFill>
                    <a:schemeClr val="tx2"/>
                  </a:solidFill>
                  <a:latin typeface="Comic Sans MS" pitchFamily="66" charset="0"/>
                </a:rPr>
                <a:t>	      CH</a:t>
              </a:r>
              <a:r>
                <a:rPr lang="en-US" altLang="zh-TW" baseline="-2500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  <a:r>
                <a:rPr lang="en-US" altLang="zh-TW">
                  <a:solidFill>
                    <a:schemeClr val="tx2"/>
                  </a:solidFill>
                  <a:latin typeface="Comic Sans MS" pitchFamily="66" charset="0"/>
                </a:rPr>
                <a:t>	      CH</a:t>
              </a:r>
              <a:r>
                <a:rPr lang="en-US" altLang="zh-TW" baseline="-2500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6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There are two types of cyclic compounds depending on the type of element components :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1-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Homocyclic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Compounds their rings made up only of C atoms such as :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Hetrocyclic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Is one that contains a ring made up of more than one 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kind of atom , such as C with N , O , S .   </a:t>
            </a:r>
          </a:p>
        </p:txBody>
      </p:sp>
      <p:pic>
        <p:nvPicPr>
          <p:cNvPr id="5" name="Picture 2" descr="9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1144588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9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7432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00400"/>
            <a:ext cx="10668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9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124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6670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Cyclohexanol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29200" y="4114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cyclopentadiene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4676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cyclobutane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There are two types of cyclic compounds depending on the type of element components :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1-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Homocyclic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Compounds their rings made up only of C atoms such as :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Hetrocyclic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Is one that contains a ring made up of more than one 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kind of atom , such as C with N , O , S .   </a:t>
            </a:r>
          </a:p>
        </p:txBody>
      </p:sp>
      <p:pic>
        <p:nvPicPr>
          <p:cNvPr id="5" name="Picture 2" descr="9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1144588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9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7432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00400"/>
            <a:ext cx="10668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9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124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6670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Cyclohexanol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29200" y="4114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cyclopentadiene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4676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cyclobutane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.</a:t>
            </a:r>
          </a:p>
        </p:txBody>
      </p:sp>
      <p:pic>
        <p:nvPicPr>
          <p:cNvPr id="5" name="Picture 2" descr="9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11430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9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0"/>
            <a:ext cx="24812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0"/>
            <a:ext cx="12747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97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58988"/>
            <a:ext cx="12192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98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209800"/>
            <a:ext cx="260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99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7688" y="2209800"/>
            <a:ext cx="22463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00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4495800"/>
            <a:ext cx="22717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33400" y="12954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   Furan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886200" y="1295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   Furfural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7315200" y="1295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Thiophene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685800" y="3810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 Pyrol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3581400" y="3733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</a:t>
            </a:r>
            <a:r>
              <a:rPr lang="en-US" b="1">
                <a:solidFill>
                  <a:srgbClr val="FF0000"/>
                </a:solidFill>
              </a:rPr>
              <a:t>    Purine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7086600" y="3657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 b="1">
                <a:solidFill>
                  <a:srgbClr val="FF0000"/>
                </a:solidFill>
              </a:rPr>
              <a:t> Quinoline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685800" y="5867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Isoquinoline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/>
              <a:t>Alcohols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Are compounds of general formula ROH . The </a:t>
            </a:r>
          </a:p>
          <a:p>
            <a:pPr>
              <a:buFont typeface="Arial" charset="0"/>
              <a:buNone/>
            </a:pPr>
            <a:r>
              <a:rPr lang="en-US" dirty="0"/>
              <a:t>functional group is the hydroxyl (-OH) group . </a:t>
            </a:r>
          </a:p>
          <a:p>
            <a:pPr>
              <a:buFont typeface="Arial" charset="0"/>
              <a:buNone/>
            </a:pPr>
            <a:r>
              <a:rPr lang="en-US" dirty="0"/>
              <a:t>R, may be an alkyl or any substituted alkyl group like: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As the compound aromatic ring attached to hydroxyl </a:t>
            </a:r>
          </a:p>
          <a:p>
            <a:pPr>
              <a:buFont typeface="Arial" charset="0"/>
              <a:buNone/>
            </a:pPr>
            <a:r>
              <a:rPr lang="en-US" dirty="0"/>
              <a:t>group we say that is phenol not alcohol such as : </a:t>
            </a:r>
          </a:p>
          <a:p>
            <a:pPr>
              <a:buFont typeface="Arial" charset="0"/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2" descr="1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22098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1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743200"/>
            <a:ext cx="2724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10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362200"/>
            <a:ext cx="10668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0" y="3962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Tert. butyl alcohol (common name)</a:t>
            </a:r>
          </a:p>
          <a:p>
            <a:r>
              <a:rPr lang="en-US" sz="1400"/>
              <a:t>or 2- methyl -2-propanol (systemic name) 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886200" y="3886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Benzyl alcohol 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162800" y="3810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Cyclohexanol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Alcohols contain polar group (           ) will be soluble in </a:t>
            </a:r>
          </a:p>
          <a:p>
            <a:pPr>
              <a:buFont typeface="Arial" charset="0"/>
              <a:buNone/>
            </a:pPr>
            <a:r>
              <a:rPr lang="en-US"/>
              <a:t>the polar solvents by forming H-bonding with them .</a:t>
            </a:r>
          </a:p>
          <a:p>
            <a:pPr>
              <a:buFont typeface="Arial" charset="0"/>
              <a:buNone/>
            </a:pPr>
            <a:r>
              <a:rPr lang="en-US"/>
              <a:t>Also form with it self as follow :    </a:t>
            </a:r>
          </a:p>
        </p:txBody>
      </p:sp>
      <p:pic>
        <p:nvPicPr>
          <p:cNvPr id="5" name="Picture 2" descr="10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9731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10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18288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85800" y="1905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Phenol 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019800" y="20574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Triphenyl carbinol </a:t>
            </a:r>
          </a:p>
        </p:txBody>
      </p:sp>
      <p:pic>
        <p:nvPicPr>
          <p:cNvPr id="9" name="Picture 6" descr="10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286000"/>
            <a:ext cx="12065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107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67200"/>
            <a:ext cx="463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108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19675" y="4343400"/>
            <a:ext cx="4124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0" y="5410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With itself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867400" y="5486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With H</a:t>
            </a:r>
            <a:r>
              <a:rPr lang="en-US" baseline="-25000"/>
              <a:t>2</a:t>
            </a:r>
            <a:r>
              <a:rPr lang="en-US"/>
              <a:t>O molecules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166843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Source of alcohol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Hydration of alkenes , which is obtained from petroleum cracking</a:t>
            </a:r>
          </a:p>
          <a:p>
            <a:pPr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Fermentation of carbohydrates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fermentation of sugars by yeast , the sugar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obtained from , sugar cane from molasses , or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alcohol is obtained from starch by this process ,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starch is produced by grains the name of ( grain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alcohol )has given to ethyl alcohol .      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Starch                            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OH + Fusel oil or liquor</a:t>
            </a:r>
          </a:p>
          <a:p>
            <a:pPr>
              <a:buFont typeface="Arial" charset="0"/>
              <a:buNone/>
            </a:pPr>
            <a:r>
              <a:rPr lang="en-US" dirty="0"/>
              <a:t>Fusel oil or liquor :is the mixture of </a:t>
            </a:r>
            <a:r>
              <a:rPr lang="el-GR" dirty="0">
                <a:ea typeface="Calibri" pitchFamily="34" charset="0"/>
                <a:cs typeface="Calibri" pitchFamily="34" charset="0"/>
              </a:rPr>
              <a:t>ɪͦ</a:t>
            </a:r>
            <a:r>
              <a:rPr lang="en-US" dirty="0">
                <a:ea typeface="Calibri" pitchFamily="34" charset="0"/>
                <a:cs typeface="Calibri" pitchFamily="34" charset="0"/>
              </a:rPr>
              <a:t> alcohol such as 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1- </a:t>
            </a:r>
            <a:r>
              <a:rPr lang="en-US" dirty="0" err="1">
                <a:ea typeface="Calibri" pitchFamily="34" charset="0"/>
                <a:cs typeface="Calibri" pitchFamily="34" charset="0"/>
              </a:rPr>
              <a:t>propanol</a:t>
            </a:r>
            <a:r>
              <a:rPr lang="en-US" dirty="0">
                <a:ea typeface="Calibri" pitchFamily="34" charset="0"/>
                <a:cs typeface="Calibri" pitchFamily="34" charset="0"/>
              </a:rPr>
              <a:t> , isobutyl alcohol (2- methyl -1-propanol )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and active amyl alcohol (2-methyl-1-butanol )</a:t>
            </a:r>
          </a:p>
          <a:p>
            <a:pPr>
              <a:buFont typeface="Arial" charset="0"/>
              <a:buNone/>
            </a:pPr>
            <a:r>
              <a:rPr lang="en-US" u="sng" dirty="0">
                <a:ea typeface="Calibri" pitchFamily="34" charset="0"/>
                <a:cs typeface="Calibri" pitchFamily="34" charset="0"/>
              </a:rPr>
              <a:t>Carboxylic acids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Organic compounds that show weak acidity , their 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functional group is carboxyl group attached to either 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alkyl (RCOOH) or aryl groups (</a:t>
            </a:r>
            <a:r>
              <a:rPr lang="en-US" dirty="0" err="1">
                <a:ea typeface="Calibri" pitchFamily="34" charset="0"/>
                <a:cs typeface="Calibri" pitchFamily="34" charset="0"/>
              </a:rPr>
              <a:t>ArCOOH</a:t>
            </a:r>
            <a:r>
              <a:rPr lang="en-US" dirty="0"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Ex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  HCOOH                                                CH</a:t>
            </a:r>
            <a:r>
              <a:rPr lang="en-US" baseline="-25000" dirty="0">
                <a:ea typeface="Calibri" pitchFamily="34" charset="0"/>
                <a:cs typeface="Calibri" pitchFamily="34" charset="0"/>
              </a:rPr>
              <a:t>3</a:t>
            </a:r>
            <a:r>
              <a:rPr lang="en-US" dirty="0">
                <a:ea typeface="Calibri" pitchFamily="34" charset="0"/>
                <a:cs typeface="Calibri" pitchFamily="34" charset="0"/>
              </a:rPr>
              <a:t>(CH</a:t>
            </a:r>
            <a:r>
              <a:rPr lang="en-US" baseline="-25000" dirty="0"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ea typeface="Calibri" pitchFamily="34" charset="0"/>
                <a:cs typeface="Calibri" pitchFamily="34" charset="0"/>
              </a:rPr>
              <a:t>)</a:t>
            </a:r>
            <a:r>
              <a:rPr lang="en-US" baseline="-25000" dirty="0">
                <a:ea typeface="Calibri" pitchFamily="34" charset="0"/>
                <a:cs typeface="Calibri" pitchFamily="34" charset="0"/>
              </a:rPr>
              <a:t>10</a:t>
            </a:r>
            <a:r>
              <a:rPr lang="en-US" dirty="0">
                <a:ea typeface="Calibri" pitchFamily="34" charset="0"/>
                <a:cs typeface="Calibri" pitchFamily="34" charset="0"/>
              </a:rPr>
              <a:t>COOH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   </a:t>
            </a:r>
            <a:r>
              <a:rPr lang="en-US" u="sng" dirty="0">
                <a:ea typeface="Calibri" pitchFamily="34" charset="0"/>
                <a:cs typeface="Calibri" pitchFamily="34" charset="0"/>
              </a:rPr>
              <a:t>    </a:t>
            </a:r>
            <a:r>
              <a:rPr lang="en-US" u="sng" dirty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59632" y="620688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331640" y="40466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    Yeast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187624" y="332656"/>
            <a:ext cx="2057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fermentation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5085184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Formic   acid</a:t>
            </a:r>
          </a:p>
          <a:p>
            <a:r>
              <a:rPr lang="en-US" dirty="0"/>
              <a:t> </a:t>
            </a:r>
            <a:r>
              <a:rPr lang="en-US" dirty="0" err="1"/>
              <a:t>Methanoic</a:t>
            </a:r>
            <a:r>
              <a:rPr lang="en-US" dirty="0"/>
              <a:t> acid  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652120" y="52292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      </a:t>
            </a:r>
            <a:r>
              <a:rPr lang="en-US" dirty="0" err="1"/>
              <a:t>Lauric</a:t>
            </a:r>
            <a:r>
              <a:rPr lang="en-US" dirty="0"/>
              <a:t> acid</a:t>
            </a:r>
          </a:p>
          <a:p>
            <a:r>
              <a:rPr lang="en-US" dirty="0"/>
              <a:t>        </a:t>
            </a:r>
            <a:r>
              <a:rPr lang="en-US" dirty="0" err="1"/>
              <a:t>Dodecanoic</a:t>
            </a:r>
            <a:r>
              <a:rPr lang="en-US" dirty="0"/>
              <a:t> acid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(CH</a:t>
            </a:r>
            <a:r>
              <a:rPr lang="en-US" baseline="-25000"/>
              <a:t>2</a:t>
            </a:r>
            <a:r>
              <a:rPr lang="en-US"/>
              <a:t>)</a:t>
            </a:r>
            <a:r>
              <a:rPr lang="en-US" baseline="-25000"/>
              <a:t>16</a:t>
            </a:r>
            <a:r>
              <a:rPr lang="en-US"/>
              <a:t>COOH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                                             CH3CH2COOH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        </a:t>
            </a:r>
          </a:p>
        </p:txBody>
      </p:sp>
      <p:pic>
        <p:nvPicPr>
          <p:cNvPr id="5" name="Picture 2" descr="20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0" y="0"/>
            <a:ext cx="4984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52400" y="609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Stearic acid 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733800" y="6096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   Oleic acid</a:t>
            </a:r>
          </a:p>
        </p:txBody>
      </p:sp>
      <p:pic>
        <p:nvPicPr>
          <p:cNvPr id="8" name="Picture 5" descr="2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27574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20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362200"/>
            <a:ext cx="2520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28600" y="2133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Propane dioic acid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4191000" y="3038475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Acrylic acid</a:t>
            </a:r>
          </a:p>
          <a:p>
            <a:r>
              <a:rPr lang="en-US"/>
              <a:t>    Propenoic acid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6858000" y="12954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Propanoic acid</a:t>
            </a:r>
          </a:p>
        </p:txBody>
      </p:sp>
      <p:pic>
        <p:nvPicPr>
          <p:cNvPr id="13" name="Picture 10" descr="20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048000"/>
            <a:ext cx="21336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20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11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685800" y="4038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Benzoic acid 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4191000" y="53340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O-hydroxyl benzene</a:t>
            </a:r>
          </a:p>
          <a:p>
            <a:r>
              <a:rPr lang="en-US"/>
              <a:t>Carboxylic acid </a:t>
            </a:r>
          </a:p>
          <a:p>
            <a:r>
              <a:rPr lang="en-US"/>
              <a:t>Or o- hydroxyl benzoic acid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/>
              <a:t>Structure of carboxylic acid </a:t>
            </a:r>
          </a:p>
          <a:p>
            <a:pPr>
              <a:buFont typeface="Arial" charset="0"/>
              <a:buNone/>
            </a:pPr>
            <a:r>
              <a:rPr lang="en-US" dirty="0"/>
              <a:t>Carboxylic acids are fairly polar , the carbon in </a:t>
            </a:r>
          </a:p>
          <a:p>
            <a:pPr>
              <a:buFont typeface="Arial" charset="0"/>
              <a:buNone/>
            </a:pPr>
            <a:r>
              <a:rPr lang="en-US" dirty="0"/>
              <a:t>carbonyl group [          ] in carboxylic acid less </a:t>
            </a:r>
          </a:p>
          <a:p>
            <a:pPr>
              <a:buFont typeface="Arial" charset="0"/>
              <a:buNone/>
            </a:pPr>
            <a:r>
              <a:rPr lang="en-US" dirty="0" err="1"/>
              <a:t>electrophilic</a:t>
            </a:r>
            <a:r>
              <a:rPr lang="en-US" dirty="0"/>
              <a:t> than C in [           ] group in </a:t>
            </a:r>
            <a:r>
              <a:rPr lang="en-US" dirty="0" err="1"/>
              <a:t>aldehyde</a:t>
            </a:r>
            <a:r>
              <a:rPr lang="en-US" dirty="0"/>
              <a:t> and </a:t>
            </a:r>
          </a:p>
          <a:p>
            <a:pPr>
              <a:buFont typeface="Arial" charset="0"/>
              <a:buNone/>
            </a:pPr>
            <a:r>
              <a:rPr lang="en-US" dirty="0" err="1"/>
              <a:t>ketones</a:t>
            </a:r>
            <a:r>
              <a:rPr lang="en-US" dirty="0"/>
              <a:t> . Because of the donation of the Lone-pair of</a:t>
            </a:r>
          </a:p>
          <a:p>
            <a:pPr>
              <a:buFont typeface="Arial" charset="0"/>
              <a:buNone/>
            </a:pPr>
            <a:r>
              <a:rPr lang="en-US" dirty="0"/>
              <a:t>the </a:t>
            </a:r>
            <a:r>
              <a:rPr lang="en-US" dirty="0" err="1"/>
              <a:t>electrones</a:t>
            </a:r>
            <a:r>
              <a:rPr lang="en-US" dirty="0"/>
              <a:t> from the oxygen of hydroxyl </a:t>
            </a:r>
            <a:r>
              <a:rPr lang="en-US" dirty="0" err="1"/>
              <a:t>group,and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there is delocalization of unshared pairs of </a:t>
            </a:r>
            <a:r>
              <a:rPr lang="en-US" u="sng" dirty="0" err="1"/>
              <a:t>es</a:t>
            </a:r>
            <a:r>
              <a:rPr lang="en-US" u="sng" dirty="0"/>
              <a:t> </a:t>
            </a:r>
            <a:r>
              <a:rPr lang="en-US" dirty="0"/>
              <a:t>on the </a:t>
            </a:r>
          </a:p>
          <a:p>
            <a:pPr>
              <a:buFont typeface="Arial" charset="0"/>
              <a:buNone/>
            </a:pPr>
            <a:r>
              <a:rPr lang="en-US" dirty="0"/>
              <a:t>oxygen of hydroxyl group . The delocalization is </a:t>
            </a:r>
          </a:p>
          <a:p>
            <a:pPr>
              <a:buFont typeface="Arial" charset="0"/>
              <a:buNone/>
            </a:pPr>
            <a:r>
              <a:rPr lang="en-US" dirty="0"/>
              <a:t>represented in resonance term as shown below:           </a:t>
            </a:r>
          </a:p>
        </p:txBody>
      </p:sp>
      <p:pic>
        <p:nvPicPr>
          <p:cNvPr id="5" name="Picture 2" descr="2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19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2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752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20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105400"/>
            <a:ext cx="762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71600" y="647700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Resonance of carboxylic group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/>
              <a:t>Physical properties of carboxylic acid</a:t>
            </a:r>
          </a:p>
          <a:p>
            <a:pPr>
              <a:buFont typeface="Arial" charset="0"/>
              <a:buNone/>
            </a:pPr>
            <a:r>
              <a:rPr lang="en-US"/>
              <a:t>The melting points (m.p.) &amp; boiling points (B.p) of carboxylic acids are higher than those of hydrocarbons and oxygen containing organic compounds of comparable size &amp; shape because of the existing strong intermolecular attractive forces , that is two hydrogen bonds held two carboxylic acid molecules together , results in existing as hydrogen bonded dimers even in the gas phase and in the pure liquid .    </a:t>
            </a:r>
          </a:p>
        </p:txBody>
      </p:sp>
      <p:pic>
        <p:nvPicPr>
          <p:cNvPr id="5" name="Picture 2" descr="20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876800"/>
            <a:ext cx="66294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524000" y="6477000"/>
            <a:ext cx="601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Hydrogen bonds in dimer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/>
              <a:t>In aqueous solution intermolecular association between carboxylic acid molecules is replaced by hydrogen bonding to water . </a:t>
            </a:r>
          </a:p>
          <a:p>
            <a:pPr>
              <a:buFont typeface="Arial" charset="0"/>
              <a:buNone/>
            </a:pPr>
            <a:r>
              <a:rPr lang="en-US" dirty="0"/>
              <a:t>Carboxylic acid of four C atoms or fewer are miscible with water in all proportions . </a:t>
            </a:r>
          </a:p>
          <a:p>
            <a:pPr>
              <a:buFont typeface="Arial" charset="0"/>
              <a:buNone/>
            </a:pPr>
            <a:r>
              <a:rPr lang="en-US" u="sng" dirty="0"/>
              <a:t>Acidity of carboxylic acids</a:t>
            </a:r>
          </a:p>
          <a:p>
            <a:pPr>
              <a:buFont typeface="Arial" charset="0"/>
              <a:buNone/>
            </a:pPr>
            <a:r>
              <a:rPr lang="en-US" dirty="0"/>
              <a:t>Carboxylic acids are the most acidic class of compound with (</a:t>
            </a:r>
            <a:r>
              <a:rPr lang="en-US" dirty="0" err="1"/>
              <a:t>Pka</a:t>
            </a:r>
            <a:r>
              <a:rPr lang="en-US" dirty="0"/>
              <a:t>=5 )that contain C, H &amp;O , stronger acids than water and alcohols .</a:t>
            </a:r>
          </a:p>
          <a:p>
            <a:pPr>
              <a:buFont typeface="Arial" charset="0"/>
              <a:buNone/>
            </a:pPr>
            <a:r>
              <a:rPr lang="en-US" dirty="0"/>
              <a:t>Ionization of ethanol </a:t>
            </a:r>
            <a:r>
              <a:rPr lang="en-US" u="sng" dirty="0"/>
              <a:t>    </a:t>
            </a:r>
          </a:p>
        </p:txBody>
      </p:sp>
      <p:pic>
        <p:nvPicPr>
          <p:cNvPr id="8" name="Picture 2" descr="20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80836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364088" y="6165304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Alkoxide</a:t>
            </a:r>
            <a:r>
              <a:rPr lang="en-US" dirty="0"/>
              <a:t>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467600" y="6400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        </a:t>
            </a:r>
            <a:r>
              <a:rPr lang="el-GR">
                <a:latin typeface="Calibri" pitchFamily="34" charset="0"/>
              </a:rPr>
              <a:t>Δ</a:t>
            </a:r>
            <a:r>
              <a:rPr lang="en-US">
                <a:latin typeface="Calibri" pitchFamily="34" charset="0"/>
              </a:rPr>
              <a:t>G =+91 KJ</a:t>
            </a:r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Ionization of acitic acid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 u="sng"/>
              <a:t>Reactions of carboxylic acids </a:t>
            </a:r>
          </a:p>
          <a:p>
            <a:pPr>
              <a:buFont typeface="Arial" charset="0"/>
              <a:buNone/>
            </a:pPr>
            <a:r>
              <a:rPr lang="en-US"/>
              <a:t>1- conversion into esters</a:t>
            </a:r>
          </a:p>
          <a:p>
            <a:pPr>
              <a:buFont typeface="Arial" charset="0"/>
              <a:buNone/>
            </a:pPr>
            <a:endParaRPr lang="en-US" u="sng"/>
          </a:p>
          <a:p>
            <a:pPr>
              <a:buFont typeface="Arial" charset="0"/>
              <a:buNone/>
            </a:pPr>
            <a:r>
              <a:rPr lang="en-US"/>
              <a:t>Reactivity of R</a:t>
            </a:r>
            <a:r>
              <a:rPr lang="el-GR">
                <a:ea typeface="Calibri" pitchFamily="34" charset="0"/>
                <a:cs typeface="Calibri" pitchFamily="34" charset="0"/>
              </a:rPr>
              <a:t>`</a:t>
            </a:r>
            <a:r>
              <a:rPr lang="en-US">
                <a:ea typeface="Calibri" pitchFamily="34" charset="0"/>
                <a:cs typeface="Calibri" pitchFamily="34" charset="0"/>
              </a:rPr>
              <a:t>OH : 1˚ &gt; 2˚ &gt; 3˚</a:t>
            </a:r>
          </a:p>
          <a:p>
            <a:pPr>
              <a:buFont typeface="Arial" charset="0"/>
              <a:buNone/>
            </a:pPr>
            <a:r>
              <a:rPr lang="en-US">
                <a:ea typeface="Calibri" pitchFamily="34" charset="0"/>
                <a:cs typeface="Calibri" pitchFamily="34" charset="0"/>
              </a:rPr>
              <a:t> ex</a:t>
            </a:r>
          </a:p>
          <a:p>
            <a:pPr>
              <a:buFont typeface="Arial" charset="0"/>
              <a:buNone/>
            </a:pPr>
            <a:r>
              <a:rPr lang="en-US">
                <a:ea typeface="Calibri" pitchFamily="34" charset="0"/>
                <a:cs typeface="Calibri" pitchFamily="34" charset="0"/>
              </a:rPr>
              <a:t>                                                      </a:t>
            </a:r>
            <a:endParaRPr lang="en-US"/>
          </a:p>
        </p:txBody>
      </p:sp>
      <p:pic>
        <p:nvPicPr>
          <p:cNvPr id="5" name="Picture 2" descr="2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01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724400" y="1066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More stabler 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600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Δ</a:t>
            </a:r>
            <a:r>
              <a:rPr lang="en-US">
                <a:latin typeface="Calibri" pitchFamily="34" charset="0"/>
              </a:rPr>
              <a:t>Gͦ=+27KJ</a:t>
            </a:r>
            <a:endParaRPr lang="en-US"/>
          </a:p>
        </p:txBody>
      </p:sp>
      <p:pic>
        <p:nvPicPr>
          <p:cNvPr id="8" name="Picture 5" descr="30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124200" y="3886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more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648200" y="3886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Less reactive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55626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Benzoic acid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8200" y="56388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Methyl benzoate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86200" y="48006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</a:p>
        </p:txBody>
      </p:sp>
      <p:pic>
        <p:nvPicPr>
          <p:cNvPr id="14" name="Picture 13" descr="60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495800"/>
            <a:ext cx="75565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/>
              <a:t>2- Conversion into amide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3- Alpha </a:t>
            </a:r>
            <a:r>
              <a:rPr lang="en-US" dirty="0" err="1"/>
              <a:t>halogenation</a:t>
            </a:r>
            <a:r>
              <a:rPr lang="en-US" dirty="0"/>
              <a:t> of aliphatic acids</a:t>
            </a:r>
          </a:p>
          <a:p>
            <a:pPr>
              <a:buFont typeface="Arial" charset="0"/>
              <a:buNone/>
            </a:pPr>
            <a:r>
              <a:rPr lang="en-US" dirty="0"/>
              <a:t>    (Hell – </a:t>
            </a:r>
            <a:r>
              <a:rPr lang="en-US" dirty="0" err="1"/>
              <a:t>Volhard</a:t>
            </a:r>
            <a:r>
              <a:rPr lang="en-US" dirty="0"/>
              <a:t> – </a:t>
            </a:r>
            <a:r>
              <a:rPr lang="en-US" dirty="0" err="1"/>
              <a:t>Zelinsky</a:t>
            </a:r>
            <a:r>
              <a:rPr lang="en-US" dirty="0"/>
              <a:t> reaction )   </a:t>
            </a:r>
          </a:p>
        </p:txBody>
      </p:sp>
      <p:pic>
        <p:nvPicPr>
          <p:cNvPr id="5" name="Picture 2" descr="3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78311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505200" y="1295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 acid chloride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629400" y="1295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An amide</a:t>
            </a:r>
          </a:p>
        </p:txBody>
      </p:sp>
      <p:pic>
        <p:nvPicPr>
          <p:cNvPr id="8" name="Picture 5" descr="3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76850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81400" y="25146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Acetyl chloride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477000" y="2514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Acet amide</a:t>
            </a:r>
          </a:p>
        </p:txBody>
      </p:sp>
      <p:pic>
        <p:nvPicPr>
          <p:cNvPr id="11" name="Picture 9" descr="3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1905000" y="48768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 Chloro acetic     acid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4572000" y="48768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Dichloro acetic                         acid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6781800" y="48768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Trichloro acetic acid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Preparation in laboratory  </a:t>
            </a:r>
            <a:endParaRPr lang="en-US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1- Oxidation of alcohol </a:t>
            </a:r>
            <a:r>
              <a:rPr lang="en-US" u="sng" dirty="0">
                <a:ea typeface="Calibri" pitchFamily="34" charset="0"/>
                <a:cs typeface="Calibri" pitchFamily="34" charset="0"/>
              </a:rPr>
              <a:t> </a:t>
            </a:r>
            <a:r>
              <a:rPr lang="en-US" u="sng" dirty="0"/>
              <a:t> </a:t>
            </a:r>
          </a:p>
        </p:txBody>
      </p:sp>
      <p:pic>
        <p:nvPicPr>
          <p:cNvPr id="8" name="Picture 5" descr="30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0121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0" y="1700808"/>
            <a:ext cx="91440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395536" y="2060848"/>
            <a:ext cx="9144000" cy="47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Aldehydes : </a:t>
            </a:r>
          </a:p>
          <a:p>
            <a:pPr>
              <a:buFont typeface="Arial" charset="0"/>
              <a:buNone/>
            </a:pPr>
            <a:r>
              <a:rPr lang="en-US" dirty="0"/>
              <a:t>Are organic compounds of the general formula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          </a:t>
            </a:r>
            <a:r>
              <a:rPr lang="en-US" dirty="0">
                <a:ea typeface="Calibri" pitchFamily="34" charset="0"/>
                <a:cs typeface="Calibri" pitchFamily="34" charset="0"/>
              </a:rPr>
              <a:t>↘</a:t>
            </a:r>
            <a:r>
              <a:rPr lang="en-US" sz="2400" dirty="0">
                <a:ea typeface="Calibri" pitchFamily="34" charset="0"/>
                <a:cs typeface="Calibri" pitchFamily="34" charset="0"/>
              </a:rPr>
              <a:t>carbonyl group is </a:t>
            </a:r>
            <a:r>
              <a:rPr lang="en-US" sz="2400" dirty="0" err="1">
                <a:ea typeface="Calibri" pitchFamily="34" charset="0"/>
                <a:cs typeface="Calibri" pitchFamily="34" charset="0"/>
              </a:rPr>
              <a:t>F.g</a:t>
            </a:r>
            <a:r>
              <a:rPr lang="en-US" sz="2400" dirty="0">
                <a:ea typeface="Calibri" pitchFamily="34" charset="0"/>
                <a:cs typeface="Calibri" pitchFamily="34" charset="0"/>
              </a:rPr>
              <a:t> with H</a:t>
            </a: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But ketones their general                     or</a:t>
            </a:r>
          </a:p>
          <a:p>
            <a:pPr>
              <a:buFont typeface="Arial" charset="0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              </a:t>
            </a:r>
            <a:r>
              <a:rPr lang="en-US" sz="2400" dirty="0">
                <a:ea typeface="Calibri" pitchFamily="34" charset="0"/>
                <a:cs typeface="Calibri" pitchFamily="34" charset="0"/>
              </a:rPr>
              <a:t>only carbonyl group is </a:t>
            </a:r>
            <a:r>
              <a:rPr lang="en-US" sz="2400" dirty="0" err="1">
                <a:ea typeface="Calibri" pitchFamily="34" charset="0"/>
                <a:cs typeface="Calibri" pitchFamily="34" charset="0"/>
              </a:rPr>
              <a:t>F.g</a:t>
            </a:r>
            <a:r>
              <a:rPr lang="en-US" sz="2400" dirty="0">
                <a:ea typeface="Calibri" pitchFamily="34" charset="0"/>
                <a:cs typeface="Calibri" pitchFamily="34" charset="0"/>
              </a:rPr>
              <a:t> </a:t>
            </a:r>
            <a:endParaRPr lang="en-US" dirty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/>
              <a:t>         </a:t>
            </a:r>
          </a:p>
        </p:txBody>
      </p:sp>
      <p:pic>
        <p:nvPicPr>
          <p:cNvPr id="16" name="Picture 2" descr="4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76836"/>
            <a:ext cx="16525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4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221088"/>
            <a:ext cx="1768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40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258644"/>
            <a:ext cx="1639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The aldehydes are:</a:t>
            </a:r>
          </a:p>
          <a:p>
            <a:pPr>
              <a:buFont typeface="Arial" charset="0"/>
              <a:buNone/>
            </a:pPr>
            <a:r>
              <a:rPr lang="en-US"/>
              <a:t>1- Usually more reactive than ketones towards nucleophilic addition (The characteristic reaction of carbonyl compounds )</a:t>
            </a:r>
          </a:p>
          <a:p>
            <a:pPr>
              <a:buFont typeface="Arial" charset="0"/>
              <a:buNone/>
            </a:pPr>
            <a:r>
              <a:rPr lang="en-US"/>
              <a:t>2-They are quite easily oxidized , whereas ketones are oxidized only with difficulty . </a:t>
            </a:r>
          </a:p>
          <a:p>
            <a:pPr>
              <a:buFont typeface="Arial" charset="0"/>
              <a:buNone/>
            </a:pPr>
            <a:r>
              <a:rPr lang="en-US" u="sng"/>
              <a:t>Reactions of aldehyde </a:t>
            </a:r>
          </a:p>
          <a:p>
            <a:pPr>
              <a:buFont typeface="Arial" charset="0"/>
              <a:buNone/>
            </a:pPr>
            <a:r>
              <a:rPr lang="en-US"/>
              <a:t>1- Oxidation </a:t>
            </a:r>
          </a:p>
        </p:txBody>
      </p:sp>
      <p:pic>
        <p:nvPicPr>
          <p:cNvPr id="5" name="Picture 2" descr="4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762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Ex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2- Reduction to alcohols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3-Addition of cyanide , cyanohydrin formation :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 </a:t>
            </a:r>
          </a:p>
        </p:txBody>
      </p:sp>
      <p:pic>
        <p:nvPicPr>
          <p:cNvPr id="5" name="Picture 2" descr="40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188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40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20888"/>
            <a:ext cx="73152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40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648200"/>
            <a:ext cx="85582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/>
              <a:t>Ex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u="sng" dirty="0"/>
          </a:p>
          <a:p>
            <a:pPr>
              <a:buFont typeface="Arial" charset="0"/>
              <a:buNone/>
            </a:pPr>
            <a:r>
              <a:rPr lang="en-US" u="sng" dirty="0"/>
              <a:t>Preparation of </a:t>
            </a:r>
            <a:r>
              <a:rPr lang="en-US" u="sng" dirty="0" err="1"/>
              <a:t>aldehyde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1- Oxidation of </a:t>
            </a:r>
            <a:r>
              <a:rPr lang="en-US" dirty="0">
                <a:ea typeface="Calibri" pitchFamily="34" charset="0"/>
                <a:cs typeface="Calibri" pitchFamily="34" charset="0"/>
              </a:rPr>
              <a:t>Ι̊ alcohols</a:t>
            </a: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                       </a:t>
            </a:r>
          </a:p>
        </p:txBody>
      </p:sp>
      <p:pic>
        <p:nvPicPr>
          <p:cNvPr id="6" name="Picture 5" descr="4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640960" cy="15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196752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benzaldehyde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81800" y="1676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Mandelic acid</a:t>
            </a:r>
          </a:p>
        </p:txBody>
      </p:sp>
      <p:pic>
        <p:nvPicPr>
          <p:cNvPr id="12" name="Picture 11" descr="5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21088"/>
            <a:ext cx="6705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Ex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2- Oxidation of methyl benzene </a:t>
            </a:r>
          </a:p>
          <a:p>
            <a:pPr>
              <a:buFont typeface="Arial" charset="0"/>
              <a:buNone/>
            </a:pPr>
            <a:r>
              <a:rPr lang="en-US"/>
              <a:t>Ex</a:t>
            </a:r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en-US"/>
              <a:t>3- Reduction of acid chloride   </a:t>
            </a:r>
          </a:p>
        </p:txBody>
      </p:sp>
      <p:pic>
        <p:nvPicPr>
          <p:cNvPr id="6" name="Picture 5" descr="5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5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82296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8100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P- bromo toluene</a:t>
            </a:r>
          </a:p>
        </p:txBody>
      </p:sp>
      <p:pic>
        <p:nvPicPr>
          <p:cNvPr id="9" name="Picture 8" descr="5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572000"/>
            <a:ext cx="69342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/>
              <a:t>Nomenclature of Aldehydes &amp; Ketones</a:t>
            </a:r>
          </a:p>
          <a:p>
            <a:pPr>
              <a:buFont typeface="Arial" charset="0"/>
              <a:buNone/>
            </a:pPr>
            <a:r>
              <a:rPr lang="en-US" dirty="0"/>
              <a:t>According to IUPAC  (systemic name)</a:t>
            </a:r>
            <a:r>
              <a:rPr lang="en-US" u="sng" dirty="0"/>
              <a:t> </a:t>
            </a:r>
          </a:p>
          <a:p>
            <a:pPr>
              <a:buFont typeface="Arial" charset="0"/>
              <a:buNone/>
            </a:pPr>
            <a:r>
              <a:rPr lang="en-US" dirty="0"/>
              <a:t>        </a:t>
            </a:r>
            <a:r>
              <a:rPr lang="en-US" dirty="0" err="1"/>
              <a:t>Alkan</a:t>
            </a:r>
            <a:r>
              <a:rPr lang="en-US" dirty="0"/>
              <a:t> + al =</a:t>
            </a:r>
            <a:r>
              <a:rPr lang="en-US" dirty="0" err="1"/>
              <a:t>Alkanal</a:t>
            </a: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</p:txBody>
      </p:sp>
      <p:pic>
        <p:nvPicPr>
          <p:cNvPr id="9" name="Picture 8" descr="50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4864"/>
            <a:ext cx="1676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50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04864"/>
            <a:ext cx="1284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50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204864"/>
            <a:ext cx="2438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72200" y="2357264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ω</a:t>
            </a:r>
            <a:r>
              <a:rPr lang="en-US">
                <a:latin typeface="Calibri" pitchFamily="34" charset="0"/>
              </a:rPr>
              <a:t>     ȣ      </a:t>
            </a:r>
            <a:r>
              <a:rPr lang="el-GR">
                <a:latin typeface="Calibri" pitchFamily="34" charset="0"/>
              </a:rPr>
              <a:t>β</a:t>
            </a:r>
            <a:r>
              <a:rPr lang="en-US">
                <a:latin typeface="Calibri" pitchFamily="34" charset="0"/>
              </a:rPr>
              <a:t>    </a:t>
            </a:r>
            <a:r>
              <a:rPr lang="el-GR">
                <a:latin typeface="Calibri" pitchFamily="34" charset="0"/>
              </a:rPr>
              <a:t>α</a:t>
            </a: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3119264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  </a:t>
            </a:r>
            <a:r>
              <a:rPr lang="en-US" dirty="0" err="1"/>
              <a:t>Propion</a:t>
            </a:r>
            <a:r>
              <a:rPr lang="en-US" dirty="0"/>
              <a:t> aldehyde </a:t>
            </a:r>
            <a:r>
              <a:rPr lang="en-US" dirty="0" err="1"/>
              <a:t>propanal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0" y="3119264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Acetaldehyde Ethanal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424064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α</a:t>
            </a:r>
            <a:r>
              <a:rPr lang="en-US">
                <a:latin typeface="Calibri" pitchFamily="34" charset="0"/>
              </a:rPr>
              <a:t>- methyl valer aldehyde  or 2-methyl pentanal </a:t>
            </a: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48400" y="4033664"/>
            <a:ext cx="2209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l-GR">
                <a:latin typeface="Calibri" pitchFamily="34" charset="0"/>
              </a:rPr>
              <a:t>α</a:t>
            </a:r>
            <a:r>
              <a:rPr lang="en-US">
                <a:latin typeface="Calibri" pitchFamily="34" charset="0"/>
              </a:rPr>
              <a:t> : alpha</a:t>
            </a:r>
          </a:p>
          <a:p>
            <a:r>
              <a:rPr lang="en-US">
                <a:latin typeface="Calibri" pitchFamily="34" charset="0"/>
              </a:rPr>
              <a:t>    </a:t>
            </a:r>
            <a:r>
              <a:rPr lang="el-GR">
                <a:latin typeface="Calibri" pitchFamily="34" charset="0"/>
              </a:rPr>
              <a:t>β</a:t>
            </a:r>
            <a:r>
              <a:rPr lang="en-US">
                <a:latin typeface="Calibri" pitchFamily="34" charset="0"/>
              </a:rPr>
              <a:t> : Beta</a:t>
            </a:r>
          </a:p>
          <a:p>
            <a:r>
              <a:rPr lang="en-US">
                <a:latin typeface="Calibri" pitchFamily="34" charset="0"/>
              </a:rPr>
              <a:t>    Ȣ : Gama</a:t>
            </a:r>
          </a:p>
          <a:p>
            <a:r>
              <a:rPr lang="en-US">
                <a:latin typeface="Calibri" pitchFamily="34" charset="0"/>
              </a:rPr>
              <a:t>   ω : omiga</a:t>
            </a:r>
          </a:p>
          <a:p>
            <a:r>
              <a:rPr lang="en-US">
                <a:latin typeface="Calibri" pitchFamily="34" charset="0"/>
              </a:rPr>
              <a:t>     </a:t>
            </a:r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5" name="Content Placeholder 5" descr="60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0"/>
            <a:ext cx="1851025" cy="1066800"/>
          </a:xfrm>
        </p:spPr>
      </p:pic>
      <p:pic>
        <p:nvPicPr>
          <p:cNvPr id="6" name="Picture 6" descr="60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2536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60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384425"/>
            <a:ext cx="2593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60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2860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60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362200"/>
            <a:ext cx="2324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605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572000"/>
            <a:ext cx="28956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606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648200"/>
            <a:ext cx="2800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609600" y="990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Benzaldehyde 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562600" y="990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P-nitro benz aldehyde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609600" y="3429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Phenyl acet aldehyde or phenyl ethanal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4114800" y="34290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Propanone     Acetone</a:t>
            </a: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7162800" y="35052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Benzo phenone</a:t>
            </a: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152400" y="5562600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2- pentanone (syst. Name )</a:t>
            </a:r>
          </a:p>
          <a:p>
            <a:r>
              <a:rPr lang="en-US"/>
              <a:t>Methyl –n-propylketon (common name)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791200" y="56388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1-phenyl -2- propanone</a:t>
            </a:r>
          </a:p>
          <a:p>
            <a:r>
              <a:rPr lang="en-US"/>
              <a:t>       Benzyl methyl ketone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3760</Words>
  <Application>Microsoft Office PowerPoint</Application>
  <PresentationFormat>On-screen Show (4:3)</PresentationFormat>
  <Paragraphs>974</Paragraphs>
  <Slides>99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8" baseType="lpstr">
      <vt:lpstr>新細明體</vt:lpstr>
      <vt:lpstr>Arial</vt:lpstr>
      <vt:lpstr>Calibri</vt:lpstr>
      <vt:lpstr>Comic Sans MS</vt:lpstr>
      <vt:lpstr>Times New Roman</vt:lpstr>
      <vt:lpstr>Wingdings</vt:lpstr>
      <vt:lpstr>Wingdings 3</vt:lpstr>
      <vt:lpstr>Office Theme</vt:lpstr>
      <vt:lpstr>CS ChemDraw Drawing</vt:lpstr>
      <vt:lpstr>Organic Compounds </vt:lpstr>
      <vt:lpstr>(A)The carbon atom forms bonds in a tetrahedral structure with a bond angle of 109.5O as shown in (A).  </vt:lpstr>
      <vt:lpstr>PowerPoint Presentation</vt:lpstr>
      <vt:lpstr>PowerPoint Presentation</vt:lpstr>
      <vt:lpstr>Hydrocarbons </vt:lpstr>
      <vt:lpstr>PowerPoint Presentation</vt:lpstr>
      <vt:lpstr>Examples of Simple Unbranched Alkanes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alkanes, physical properties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CH3CH2        CH2CHCH2CHCH3               CH3      CH3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Saytzeff Rule: </vt:lpstr>
      <vt:lpstr>PowerPoint Presentation</vt:lpstr>
      <vt:lpstr>PowerPoint Presentation</vt:lpstr>
      <vt:lpstr> concerted reaction is a chemical reaction  in which all bond breaking and bond making occurs in a single step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Compounds</dc:title>
  <dc:creator>sazan haidary</dc:creator>
  <cp:lastModifiedBy>max</cp:lastModifiedBy>
  <cp:revision>189</cp:revision>
  <dcterms:created xsi:type="dcterms:W3CDTF">2014-10-19T07:20:24Z</dcterms:created>
  <dcterms:modified xsi:type="dcterms:W3CDTF">2023-04-25T20:25:25Z</dcterms:modified>
</cp:coreProperties>
</file>