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463" r:id="rId2"/>
    <p:sldId id="278" r:id="rId3"/>
    <p:sldId id="284" r:id="rId4"/>
    <p:sldId id="300" r:id="rId5"/>
    <p:sldId id="301" r:id="rId6"/>
    <p:sldId id="462" r:id="rId7"/>
    <p:sldId id="314" r:id="rId8"/>
    <p:sldId id="399" r:id="rId9"/>
    <p:sldId id="397" r:id="rId10"/>
    <p:sldId id="398" r:id="rId11"/>
    <p:sldId id="460" r:id="rId12"/>
    <p:sldId id="317" r:id="rId13"/>
    <p:sldId id="322" r:id="rId14"/>
    <p:sldId id="339" r:id="rId15"/>
    <p:sldId id="318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1" autoAdjust="0"/>
    <p:restoredTop sz="79929" autoAdjust="0"/>
  </p:normalViewPr>
  <p:slideViewPr>
    <p:cSldViewPr>
      <p:cViewPr varScale="1">
        <p:scale>
          <a:sx n="54" d="100"/>
          <a:sy n="54" d="100"/>
        </p:scale>
        <p:origin x="9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37ED13-CFE4-4620-856D-D7695915E77E}" type="datetimeFigureOut">
              <a:rPr lang="ar-SA" smtClean="0"/>
              <a:t>08/10/1444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6EB27F-749D-4EB0-9516-B4472736AE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2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50BA-DDB9-47B9-BD40-D6E385990EAF}" type="datetime1">
              <a:rPr lang="ar-SA" smtClean="0"/>
              <a:t>08/10/1444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4938-50CB-4BAD-9FA9-2847D3731756}" type="datetime1">
              <a:rPr lang="ar-SA" smtClean="0"/>
              <a:t>08/10/1444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7EB7-722D-429B-9449-53580BDD5A37}" type="datetime1">
              <a:rPr lang="ar-SA" smtClean="0"/>
              <a:t>08/10/1444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FF86-AA1D-4F06-9B75-FCA821C73B88}" type="datetime1">
              <a:rPr lang="ar-SA" smtClean="0"/>
              <a:t>08/10/1444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663-5AE9-4F98-B302-E2303947977E}" type="datetime1">
              <a:rPr lang="ar-SA" smtClean="0"/>
              <a:t>08/10/1444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3345-3C43-4757-9054-92B8DB623E53}" type="datetime1">
              <a:rPr lang="ar-SA" smtClean="0"/>
              <a:t>08/10/1444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090E-DFAD-423B-A937-B5CBB8C83E71}" type="datetime1">
              <a:rPr lang="ar-SA" smtClean="0"/>
              <a:t>08/10/1444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A908-A8DC-4425-8A13-8143E5428150}" type="datetime1">
              <a:rPr lang="ar-SA" smtClean="0"/>
              <a:t>08/10/1444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9862-8808-45B5-83F5-8B3854BC0359}" type="datetime1">
              <a:rPr lang="ar-SA" smtClean="0"/>
              <a:t>08/10/1444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B0A-D0C9-4538-ACB6-E85CF0E40BAD}" type="datetime1">
              <a:rPr lang="ar-SA" smtClean="0"/>
              <a:t>08/10/1444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1A0-61F8-4975-90B8-696242C87CDB}" type="datetime1">
              <a:rPr lang="ar-SA" smtClean="0"/>
              <a:t>08/10/1444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66E9-C2A8-486E-8D4F-6F742393BF21}" type="datetime1">
              <a:rPr lang="ar-SA" smtClean="0"/>
              <a:t>08/10/1444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Dr.Dhary Alewy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C4DF-3A60-4B94-894B-BEFB817E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BFBF-69C8-4FEF-9341-BB815915D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210300" algn="r"/>
              </a:tabLst>
            </a:pPr>
            <a:r>
              <a:rPr lang="en-US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Practical (3) o f Dairy Microbiology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210300" algn="r"/>
              </a:tabLst>
            </a:pP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rd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Stage of Food Technology Dep</a:t>
            </a:r>
            <a:r>
              <a:rPr lang="en-US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210300" algn="r"/>
              </a:tabLst>
            </a:pPr>
            <a:r>
              <a:rPr lang="en-US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Mrs. </a:t>
            </a:r>
            <a:r>
              <a:rPr lang="en-US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chnar</a:t>
            </a:r>
            <a:r>
              <a:rPr lang="en-US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969ED-374E-4C8C-8FB9-92CEF77E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EAD9F-A721-4CFC-B99E-D8155450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C4E810-BF4F-4AE3-B453-063EAFDFDABF}"/>
              </a:ext>
            </a:extLst>
          </p:cNvPr>
          <p:cNvSpPr/>
          <p:nvPr/>
        </p:nvSpPr>
        <p:spPr>
          <a:xfrm>
            <a:off x="920917" y="3505024"/>
            <a:ext cx="552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borne Diseases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991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3- The Consumer </a:t>
            </a:r>
            <a:r>
              <a:rPr lang="en-US" sz="4400" b="1" dirty="0">
                <a:solidFill>
                  <a:srgbClr val="FF0000"/>
                </a:solidFill>
              </a:rPr>
              <a:t>                                      </a:t>
            </a:r>
            <a:r>
              <a:rPr lang="en-US" sz="4400" b="1" dirty="0"/>
              <a:t>--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The consumer </a:t>
            </a:r>
            <a:r>
              <a:rPr lang="en-US" b="1" dirty="0">
                <a:solidFill>
                  <a:srgbClr val="FF0000"/>
                </a:solidFill>
              </a:rPr>
              <a:t>expects to pay a fair price </a:t>
            </a:r>
            <a:r>
              <a:rPr lang="en-US" b="1" dirty="0"/>
              <a:t>for            milk and milk products of acceptable to                    </a:t>
            </a:r>
            <a:r>
              <a:rPr lang="en-US" b="1" dirty="0">
                <a:solidFill>
                  <a:srgbClr val="FF0000"/>
                </a:solidFill>
              </a:rPr>
              <a:t>excellent quality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.</a:t>
            </a:r>
          </a:p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4- The Public and Government Agencies</a:t>
            </a:r>
            <a:r>
              <a:rPr lang="en-US" sz="3600" b="1" dirty="0"/>
              <a:t> </a:t>
            </a:r>
          </a:p>
          <a:p>
            <a:pPr marL="0" indent="0" algn="l">
              <a:buNone/>
            </a:pPr>
            <a:r>
              <a:rPr lang="en-US" sz="3600" b="1" dirty="0"/>
              <a:t>-- </a:t>
            </a:r>
            <a:r>
              <a:rPr lang="en-US" b="1" dirty="0"/>
              <a:t>These have to ensure that the health and                 nutritional status of the people is </a:t>
            </a:r>
            <a:r>
              <a:rPr lang="en-US" b="1" dirty="0">
                <a:solidFill>
                  <a:srgbClr val="FF0000"/>
                </a:solidFill>
              </a:rPr>
              <a:t>protected            from consumption of contaminated and sub-          standard foodstuffs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dirty="0"/>
              <a:t>   </a:t>
            </a:r>
            <a:endParaRPr lang="ar-SA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551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12068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Quality Control Examinations of Milk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1- Taste , Smell </a:t>
            </a:r>
          </a:p>
          <a:p>
            <a:pPr marL="0" indent="0" algn="l">
              <a:buNone/>
            </a:pPr>
            <a:r>
              <a:rPr lang="en-US" b="1" dirty="0"/>
              <a:t>-- This should always be the first screening of the       milk , since it is </a:t>
            </a:r>
            <a:r>
              <a:rPr lang="en-US" b="1" dirty="0">
                <a:solidFill>
                  <a:srgbClr val="FF0000"/>
                </a:solidFill>
              </a:rPr>
              <a:t>cheap</a:t>
            </a:r>
            <a:r>
              <a:rPr lang="en-US" b="1" dirty="0"/>
              <a:t> , </a:t>
            </a:r>
            <a:r>
              <a:rPr lang="en-US" b="1" dirty="0">
                <a:solidFill>
                  <a:srgbClr val="FF0000"/>
                </a:solidFill>
              </a:rPr>
              <a:t>quick</a:t>
            </a:r>
            <a:r>
              <a:rPr lang="en-US" b="1" dirty="0"/>
              <a:t> , and </a:t>
            </a:r>
            <a:r>
              <a:rPr lang="en-US" b="1" dirty="0">
                <a:solidFill>
                  <a:srgbClr val="FF0000"/>
                </a:solidFill>
              </a:rPr>
              <a:t>does not           require any equipment</a:t>
            </a:r>
            <a:r>
              <a:rPr lang="en-US" b="1" dirty="0"/>
              <a:t> 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38437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068961"/>
            <a:ext cx="2664295" cy="34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2"/>
            <a:ext cx="2687811" cy="352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82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Specific Gravity 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en-US" b="1" dirty="0"/>
          </a:p>
          <a:p>
            <a:pPr marL="0" indent="0" algn="l">
              <a:buNone/>
            </a:pPr>
            <a:r>
              <a:rPr lang="en-US" b="1" dirty="0"/>
              <a:t>i. Adjust the temperature of milk sample at 15.5 C.    </a:t>
            </a:r>
          </a:p>
          <a:p>
            <a:pPr marL="0" indent="0" algn="l">
              <a:buNone/>
            </a:pPr>
            <a:r>
              <a:rPr lang="en-US" b="1" dirty="0"/>
              <a:t>ii. Fill the clean, dry glass jar about 2/3 </a:t>
            </a:r>
            <a:r>
              <a:rPr lang="en-US" b="1" dirty="0" err="1"/>
              <a:t>rd</a:t>
            </a:r>
            <a:r>
              <a:rPr lang="en-US" b="1" dirty="0"/>
              <a:t>                      volume of it with milk, pour the milk down                along the sides of the jar to avoid the                          incorporation of air.</a:t>
            </a:r>
            <a:endParaRPr lang="ar-SA" b="1" dirty="0"/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/>
              <a:t>iii. Lower the </a:t>
            </a:r>
            <a:r>
              <a:rPr lang="en-US" b="1" dirty="0">
                <a:solidFill>
                  <a:srgbClr val="FF0000"/>
                </a:solidFill>
              </a:rPr>
              <a:t>lactometer</a:t>
            </a:r>
            <a:r>
              <a:rPr lang="en-US" b="1" dirty="0"/>
              <a:t> gently in the milk                      making sure that the lactometer floats freely            without touching the sides of the jar.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09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iv. Add milk to brim of the jar.</a:t>
            </a:r>
          </a:p>
          <a:p>
            <a:pPr marL="0" indent="0" algn="l">
              <a:buNone/>
            </a:pPr>
            <a:r>
              <a:rPr lang="en-US" b="1" dirty="0"/>
              <a:t>v. Read the lactometer reading at the top of the              meniscus within one  minute.</a:t>
            </a:r>
          </a:p>
          <a:p>
            <a:pPr marL="0" indent="0" algn="l">
              <a:buNone/>
            </a:pPr>
            <a:r>
              <a:rPr lang="ar-SA" b="1" dirty="0"/>
              <a:t> .</a:t>
            </a:r>
            <a:r>
              <a:rPr lang="en-US" b="1" dirty="0"/>
              <a:t>vi. Record the temperature of milk</a:t>
            </a:r>
          </a:p>
          <a:p>
            <a:endParaRPr lang="ar-SA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608512" cy="413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3960440" cy="418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6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004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53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336704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</a:t>
            </a:r>
          </a:p>
          <a:p>
            <a:pPr marL="0" indent="0" algn="l">
              <a:buNone/>
            </a:pPr>
            <a:r>
              <a:rPr lang="en-US" b="1" dirty="0"/>
              <a:t>Specific gravity of milk can be calculated by the following formula (for all type of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lactometer</a:t>
            </a:r>
            <a:r>
              <a:rPr lang="en-US" b="1" dirty="0"/>
              <a:t>).</a:t>
            </a:r>
          </a:p>
          <a:p>
            <a:pPr algn="l"/>
            <a:endParaRPr lang="en-US" b="1" dirty="0"/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Corrected lactometer reading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Sp. Gr. =    -------------------------------------------  + 1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             1000</a:t>
            </a:r>
          </a:p>
          <a:p>
            <a:pPr marL="0" indent="0" algn="l">
              <a:buNone/>
            </a:pPr>
            <a:r>
              <a:rPr lang="en-US" b="1" dirty="0"/>
              <a:t>Corrected lactometer reading = LR + CF.</a:t>
            </a:r>
          </a:p>
          <a:p>
            <a:pPr marL="0" indent="0" algn="l">
              <a:buNone/>
            </a:pPr>
            <a:r>
              <a:rPr lang="en-US" b="1" dirty="0"/>
              <a:t>Where CF for </a:t>
            </a:r>
            <a:r>
              <a:rPr lang="en-US" b="1" dirty="0" err="1"/>
              <a:t>Quevennes</a:t>
            </a:r>
            <a:r>
              <a:rPr lang="en-US" b="1" dirty="0"/>
              <a:t> lactometer</a:t>
            </a:r>
          </a:p>
          <a:p>
            <a:pPr marL="0" indent="0" algn="l">
              <a:buNone/>
            </a:pPr>
            <a:r>
              <a:rPr lang="en-US" b="1" dirty="0"/>
              <a:t>CF (+) = 0.1 x difference in temperature above 60 0 F</a:t>
            </a:r>
          </a:p>
          <a:p>
            <a:pPr marL="0" indent="0" algn="l">
              <a:buNone/>
            </a:pPr>
            <a:r>
              <a:rPr lang="en-US" b="1" dirty="0"/>
              <a:t>CF (-) = 0.1 x difference in temperature below 60 0 F</a:t>
            </a:r>
            <a:endParaRPr lang="ar-SA" b="1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53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borne Diseases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3500" b="1" dirty="0">
                <a:solidFill>
                  <a:srgbClr val="FF0000"/>
                </a:solidFill>
              </a:rPr>
              <a:t>Group one :- Diseases transmitted from Lactating animals to Human </a:t>
            </a:r>
          </a:p>
          <a:p>
            <a:pPr marL="0" indent="0" algn="l">
              <a:buNone/>
            </a:pPr>
            <a:r>
              <a:rPr lang="en-US" sz="3500" b="1" dirty="0"/>
              <a:t>1- Brucellosis </a:t>
            </a:r>
          </a:p>
          <a:p>
            <a:pPr marL="0" indent="0" algn="l">
              <a:buNone/>
            </a:pPr>
            <a:r>
              <a:rPr lang="en-US" sz="3500" b="1" dirty="0"/>
              <a:t>2- Tuberculosis </a:t>
            </a:r>
          </a:p>
          <a:p>
            <a:pPr marL="0" indent="0" algn="l">
              <a:buNone/>
            </a:pPr>
            <a:r>
              <a:rPr lang="en-US" sz="3500" b="1" dirty="0"/>
              <a:t>3- Salmonellosis </a:t>
            </a:r>
          </a:p>
          <a:p>
            <a:pPr marL="0" indent="0" algn="l">
              <a:buNone/>
            </a:pPr>
            <a:r>
              <a:rPr lang="en-US" sz="3500" b="1" dirty="0"/>
              <a:t>4- Staphylococcal Enterotoxin Poisoning </a:t>
            </a:r>
          </a:p>
          <a:p>
            <a:pPr marL="0" indent="0" algn="l">
              <a:buNone/>
            </a:pPr>
            <a:r>
              <a:rPr lang="en-US" sz="3500" b="1" dirty="0"/>
              <a:t>5- Streptococcal infections  </a:t>
            </a:r>
          </a:p>
          <a:p>
            <a:pPr marL="0" indent="0" algn="l">
              <a:buNone/>
            </a:pPr>
            <a:r>
              <a:rPr lang="en-US" sz="3500" b="1" dirty="0"/>
              <a:t>8- Anthrax </a:t>
            </a:r>
          </a:p>
          <a:p>
            <a:pPr marL="0" indent="0" algn="l">
              <a:buNone/>
            </a:pPr>
            <a:r>
              <a:rPr lang="en-US" sz="3500" b="1" dirty="0"/>
              <a:t>9- Leptospirosis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407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0000"/>
                </a:solidFill>
              </a:rPr>
              <a:t>Group Tow :- Diseases transmitted from                        Human to Human Through Milk</a:t>
            </a:r>
            <a:r>
              <a:rPr lang="en-US" sz="3600" b="1" dirty="0"/>
              <a:t> </a:t>
            </a:r>
          </a:p>
          <a:p>
            <a:pPr marL="0" indent="0" algn="l">
              <a:buNone/>
            </a:pPr>
            <a:r>
              <a:rPr lang="en-US" sz="3600" b="1" dirty="0"/>
              <a:t>1- Typhoid  fever </a:t>
            </a:r>
          </a:p>
          <a:p>
            <a:pPr marL="0" indent="0" algn="l">
              <a:buNone/>
            </a:pPr>
            <a:r>
              <a:rPr lang="en-US" sz="3600" b="1" dirty="0"/>
              <a:t>2- Paratyphoid fever </a:t>
            </a:r>
          </a:p>
          <a:p>
            <a:pPr marL="0" indent="0" algn="l">
              <a:buNone/>
            </a:pPr>
            <a:r>
              <a:rPr lang="en-US" sz="3600" b="1" dirty="0"/>
              <a:t>3- Shigellosis </a:t>
            </a:r>
          </a:p>
          <a:p>
            <a:pPr marL="0" indent="0" algn="l">
              <a:buNone/>
            </a:pPr>
            <a:r>
              <a:rPr lang="en-US" sz="3600" b="1" dirty="0"/>
              <a:t>4- Cholera </a:t>
            </a:r>
          </a:p>
          <a:p>
            <a:pPr marL="0" indent="0" algn="l">
              <a:buNone/>
            </a:pPr>
            <a:r>
              <a:rPr lang="en-US" sz="3600" b="1" dirty="0"/>
              <a:t>5- Diphtheria </a:t>
            </a:r>
          </a:p>
          <a:p>
            <a:pPr marL="0" indent="0" algn="l">
              <a:buNone/>
            </a:pPr>
            <a:r>
              <a:rPr lang="en-US" sz="3600" b="1" dirty="0"/>
              <a:t>6- Tuberculosis </a:t>
            </a:r>
          </a:p>
          <a:p>
            <a:pPr marL="0" indent="0" algn="l">
              <a:buNone/>
            </a:pPr>
            <a:r>
              <a:rPr lang="en-US" sz="3600" b="1" dirty="0"/>
              <a:t>7- Viral hepatitis </a:t>
            </a:r>
          </a:p>
          <a:p>
            <a:pPr marL="0" indent="0" algn="l">
              <a:buNone/>
            </a:pPr>
            <a:r>
              <a:rPr lang="en-US" sz="3600" b="1" dirty="0"/>
              <a:t>8- </a:t>
            </a:r>
            <a:r>
              <a:rPr lang="en-US" sz="3600" b="1" dirty="0" err="1"/>
              <a:t>Enteroviruses</a:t>
            </a:r>
            <a:r>
              <a:rPr lang="en-US" sz="3600" b="1" dirty="0"/>
              <a:t> </a:t>
            </a:r>
          </a:p>
          <a:p>
            <a:pPr marL="0" indent="0" algn="l">
              <a:buNone/>
            </a:pPr>
            <a:r>
              <a:rPr lang="en-US" sz="3600" b="1"/>
              <a:t>9-Scarlet </a:t>
            </a:r>
            <a:r>
              <a:rPr lang="en-US" sz="3600" b="1" dirty="0"/>
              <a:t>fever and Sore throat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97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Sources of Contamination of Milk </a:t>
            </a:r>
            <a:endParaRPr lang="ar-SA" sz="4400" b="1" dirty="0"/>
          </a:p>
          <a:p>
            <a:pPr marL="0" indent="0" algn="l">
              <a:buNone/>
            </a:pPr>
            <a:r>
              <a:rPr lang="en-US" sz="3600" b="1" dirty="0"/>
              <a:t>  1- The Dairy Animal</a:t>
            </a:r>
          </a:p>
          <a:p>
            <a:pPr marL="0" indent="0" algn="l">
              <a:buNone/>
            </a:pPr>
            <a:r>
              <a:rPr lang="en-US" sz="3600" b="1" dirty="0"/>
              <a:t>  2- Human Handler </a:t>
            </a:r>
          </a:p>
          <a:p>
            <a:pPr marL="0" indent="0" algn="l">
              <a:buNone/>
            </a:pPr>
            <a:r>
              <a:rPr lang="en-US" sz="3600" b="1" dirty="0"/>
              <a:t>  3- The Environment</a:t>
            </a:r>
            <a:endParaRPr lang="ar-SA" sz="3600" b="1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754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Milk borne Diseases</a:t>
            </a:r>
            <a:endParaRPr lang="ar-SA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3600" b="1" dirty="0"/>
              <a:t>1- Proper heating of milk before consuming or </a:t>
            </a:r>
          </a:p>
          <a:p>
            <a:pPr marL="0" indent="0" algn="l">
              <a:buNone/>
            </a:pPr>
            <a:r>
              <a:rPr lang="ar-SA" sz="3600" b="1" dirty="0"/>
              <a:t>.</a:t>
            </a:r>
            <a:r>
              <a:rPr lang="en-US" sz="3600" b="1" dirty="0"/>
              <a:t>     manufacturing </a:t>
            </a:r>
          </a:p>
          <a:p>
            <a:pPr marL="0" indent="0" algn="l">
              <a:buNone/>
            </a:pPr>
            <a:r>
              <a:rPr lang="en-US" sz="3600" b="1" dirty="0"/>
              <a:t>2- Milk must be saved against microbial                  </a:t>
            </a:r>
            <a:r>
              <a:rPr lang="ar-SA" sz="3600" b="1" dirty="0"/>
              <a:t>.</a:t>
            </a:r>
            <a:r>
              <a:rPr lang="en-US" sz="3600" b="1" dirty="0"/>
              <a:t>     contamination </a:t>
            </a:r>
          </a:p>
          <a:p>
            <a:pPr marL="0" indent="0" algn="l">
              <a:buNone/>
            </a:pPr>
            <a:r>
              <a:rPr lang="en-US" sz="3600" b="1" dirty="0"/>
              <a:t>3- Wash hands before handling milk and milk        </a:t>
            </a:r>
            <a:r>
              <a:rPr lang="ar-SA" sz="3600" b="1" dirty="0"/>
              <a:t>.</a:t>
            </a:r>
            <a:r>
              <a:rPr lang="en-US" sz="3600" b="1" dirty="0"/>
              <a:t>      products </a:t>
            </a:r>
          </a:p>
          <a:p>
            <a:pPr marL="0" indent="0" algn="l">
              <a:buNone/>
            </a:pPr>
            <a:r>
              <a:rPr lang="en-US" sz="3600" b="1" dirty="0"/>
              <a:t>4- Utensils must be cleaned properly before          </a:t>
            </a:r>
            <a:r>
              <a:rPr lang="ar-SA" sz="3600" b="1" dirty="0"/>
              <a:t>.</a:t>
            </a:r>
            <a:r>
              <a:rPr lang="en-US" sz="3600" b="1" dirty="0"/>
              <a:t>      Using </a:t>
            </a:r>
          </a:p>
          <a:p>
            <a:pPr marL="0" indent="0" algn="l">
              <a:buNone/>
            </a:pPr>
            <a:r>
              <a:rPr lang="ar-SA" sz="3600" b="1" dirty="0"/>
              <a:t>.</a:t>
            </a:r>
            <a:r>
              <a:rPr lang="en-US" sz="3600" b="1" dirty="0"/>
              <a:t>5- Keep Dairy  Products refrigerated </a:t>
            </a:r>
          </a:p>
          <a:p>
            <a:pPr marL="0" indent="0" algn="l">
              <a:buNone/>
            </a:pPr>
            <a:r>
              <a:rPr lang="en-US" sz="3600" b="1" dirty="0"/>
              <a:t>6- Be attention for the  Expiration date marked           on the package </a:t>
            </a:r>
          </a:p>
          <a:p>
            <a:pPr marL="0" indent="0" algn="l">
              <a:buNone/>
            </a:pPr>
            <a:r>
              <a:rPr lang="ar-SA" sz="3600" b="1" dirty="0"/>
              <a:t>.</a:t>
            </a:r>
            <a:r>
              <a:rPr lang="en-US" sz="3600" b="1" dirty="0"/>
              <a:t>7- Personal hygiene </a:t>
            </a:r>
            <a:endParaRPr lang="ar-SA" sz="3600" b="1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84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2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Testing and Quality Control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/>
              <a:t>   -- When milk arrives at the collection            center , information on the milk is             needed.                                                       -- This information could be quantity ,            quality , hygiene , composition,                  whether water has been added, etc. </a:t>
            </a:r>
            <a:endParaRPr lang="ar-SA" sz="40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14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48072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What is Milk Quality Control ???</a:t>
            </a:r>
          </a:p>
          <a:p>
            <a:pPr marL="0" indent="0" algn="l">
              <a:buNone/>
            </a:pPr>
            <a:r>
              <a:rPr lang="en-US" sz="4400" b="1" dirty="0"/>
              <a:t>-</a:t>
            </a:r>
            <a:r>
              <a:rPr lang="en-US" b="1" dirty="0"/>
              <a:t>Is the use of approved tests to ensure the      application of approved  </a:t>
            </a:r>
            <a:r>
              <a:rPr lang="en-US" b="1" dirty="0">
                <a:solidFill>
                  <a:srgbClr val="FF0000"/>
                </a:solidFill>
              </a:rPr>
              <a:t>Practices</a:t>
            </a:r>
            <a:r>
              <a:rPr lang="en-US" b="1" dirty="0"/>
              <a:t> , </a:t>
            </a:r>
            <a:r>
              <a:rPr lang="en-US" b="1" dirty="0">
                <a:solidFill>
                  <a:srgbClr val="FF0000"/>
                </a:solidFill>
              </a:rPr>
              <a:t>Standards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and   Regulations </a:t>
            </a:r>
            <a:r>
              <a:rPr lang="en-US" b="1" dirty="0"/>
              <a:t>concerning the milk and milk products.</a:t>
            </a:r>
            <a:endParaRPr lang="en-US" sz="4400" b="1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79928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2637"/>
            <a:ext cx="8856984" cy="64807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have Milk Quality Control   ????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1- The milk producer</a:t>
            </a:r>
            <a:r>
              <a:rPr lang="en-US" sz="3600" b="1" dirty="0"/>
              <a:t> </a:t>
            </a:r>
          </a:p>
          <a:p>
            <a:pPr marL="0" indent="0" algn="l">
              <a:buNone/>
            </a:pPr>
            <a:r>
              <a:rPr lang="en-US" sz="3600" b="1" dirty="0"/>
              <a:t>-</a:t>
            </a:r>
            <a:r>
              <a:rPr lang="en-US" b="1" dirty="0"/>
              <a:t>The milk producer </a:t>
            </a:r>
            <a:r>
              <a:rPr lang="en-US" b="1" dirty="0">
                <a:solidFill>
                  <a:srgbClr val="FF0000"/>
                </a:solidFill>
              </a:rPr>
              <a:t>expects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 fair price is                      accordance with quality of milk </a:t>
            </a:r>
            <a:r>
              <a:rPr lang="en-US" b="1" dirty="0"/>
              <a:t>she/he  produces.</a:t>
            </a:r>
          </a:p>
          <a:p>
            <a:pPr marL="0" indent="0" algn="l">
              <a:buNone/>
            </a:pPr>
            <a:endParaRPr lang="ar-SA" sz="36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2- The milk processor</a:t>
            </a:r>
            <a:r>
              <a:rPr lang="en-US" sz="3600" b="1" dirty="0"/>
              <a:t> </a:t>
            </a:r>
          </a:p>
          <a:p>
            <a:pPr marL="0" indent="0" algn="l">
              <a:buNone/>
            </a:pPr>
            <a:r>
              <a:rPr lang="en-US" sz="3600" b="1" dirty="0"/>
              <a:t>-</a:t>
            </a:r>
            <a:r>
              <a:rPr lang="en-US" b="1" dirty="0"/>
              <a:t>The milk processor who pays the producer </a:t>
            </a:r>
            <a:r>
              <a:rPr lang="en-US" b="1" dirty="0">
                <a:solidFill>
                  <a:srgbClr val="FF0000"/>
                </a:solidFill>
              </a:rPr>
              <a:t>must         assure </a:t>
            </a:r>
            <a:r>
              <a:rPr lang="en-US" b="1" dirty="0"/>
              <a:t>that the milk received for processing is          of normal composition and is  </a:t>
            </a:r>
            <a:r>
              <a:rPr lang="en-US" b="1" dirty="0">
                <a:solidFill>
                  <a:srgbClr val="FF0000"/>
                </a:solidFill>
              </a:rPr>
              <a:t>suitable for                  processing </a:t>
            </a:r>
            <a:r>
              <a:rPr lang="en-US" b="1" dirty="0"/>
              <a:t>into various dairy products </a:t>
            </a:r>
            <a:r>
              <a:rPr lang="en-US" dirty="0"/>
              <a:t>.   </a:t>
            </a:r>
            <a:endParaRPr lang="ar-SA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Dr.Dhary Alewy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95333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655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Milk Testing and Quality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Dr-Dhary</dc:creator>
  <cp:lastModifiedBy>Dubai</cp:lastModifiedBy>
  <cp:revision>374</cp:revision>
  <dcterms:created xsi:type="dcterms:W3CDTF">2016-03-07T18:06:02Z</dcterms:created>
  <dcterms:modified xsi:type="dcterms:W3CDTF">2023-04-27T22:59:20Z</dcterms:modified>
</cp:coreProperties>
</file>