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57" r:id="rId10"/>
    <p:sldId id="258" r:id="rId11"/>
    <p:sldId id="268" r:id="rId12"/>
    <p:sldId id="266" r:id="rId13"/>
    <p:sldId id="267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2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9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669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41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241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09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4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4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0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0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5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0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8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36355-3DED-41CD-8D4A-FA267681F537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DED891-018C-43A0-9847-C0271B61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7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ku-Arab-IQ" sz="4000" dirty="0"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دەروونزانی پەروەردەیی</a:t>
            </a:r>
          </a:p>
          <a:p>
            <a:pPr marL="0" lvl="0" indent="0" algn="ct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endParaRPr lang="ku-Arab-IQ" sz="32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ku-Arab-IQ" sz="2400" dirty="0"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قۆناغی دووەم/ بەشی زمانی کوردی</a:t>
            </a:r>
          </a:p>
          <a:p>
            <a:pPr marL="0" lvl="0" indent="0" algn="ct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endParaRPr lang="ku-Arab-IQ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ku-Arab-IQ" sz="2000" dirty="0">
                <a:solidFill>
                  <a:srgbClr val="FF0000"/>
                </a:solidFill>
                <a:latin typeface="Garamond" panose="02020404030301010803"/>
                <a:cs typeface="Times New Roman" panose="02020603050405020304" pitchFamily="18" charset="0"/>
              </a:rPr>
              <a:t>مامۆستای بابەت/ چۆمان صباح سعید</a:t>
            </a:r>
            <a:endParaRPr lang="en-US" sz="2000" dirty="0">
              <a:solidFill>
                <a:srgbClr val="FF0000"/>
              </a:solidFill>
              <a:latin typeface="Garamond" panose="02020404030301010803"/>
            </a:endParaRPr>
          </a:p>
          <a:p>
            <a:pPr marL="0" lvl="0" indent="0" algn="ct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en-US" sz="2000" dirty="0">
                <a:solidFill>
                  <a:srgbClr val="FF0000"/>
                </a:solidFill>
                <a:latin typeface="Garamond" panose="02020404030301010803"/>
              </a:rPr>
              <a:t>Choman.saeed@su.edu.krd</a:t>
            </a:r>
            <a:endParaRPr lang="ku-Arab-IQ" sz="2000" dirty="0">
              <a:solidFill>
                <a:srgbClr val="FF0000"/>
              </a:solidFill>
              <a:latin typeface="Garamond" panose="02020404030301010803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endParaRPr lang="en-US" sz="32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28" y="498292"/>
            <a:ext cx="2592288" cy="1751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646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هۆكاره‌ كارتێكه‌ره‌كانی </a:t>
            </a:r>
            <a:r>
              <a:rPr lang="ar-IQ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 فێربوون (4)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توێژینه‌وه‌ زانستییه‌كان گه‌یشتون به‌وه‌ی ڕێژه‌ی بیرهاتنه‌وه‌ی ئه‌وزانیاریانه‌ی تاك ده‌توانێت بیری بكه‌وێته‌وه‌ ده‌گۆڕێت به‌ پێی ئه‌و هه‌سته‌ی كه‌ زانیارییه‌كانی وه‌رگرتووه‌و خه‌زنی كردووه‌. به‌م شێوه‌یه‌ی خواره‌وه‌یه‌: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0" lvl="0" indent="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10%  له‌ڕێگه‌ی خوێندنه‌وه‌وه‌ وه‌ری گرتووه‌.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20% ئه‌وه‌ی له‌ڕێگه‌ی بیستنه‌وه‌ وه‌ریگرتووه‌.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30% ئه‌وه‌ی له‌ڕێگه‌ی بینینه‌وه‌ وه‌ریگرتووه‌.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50% ئه‌وه‌ی بیستویه‌تی و بینیویه‌تی له‌ هه‌مانكاتدا.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هۆكاره‌ كارتێكه‌ره‌كانی </a:t>
            </a:r>
            <a:r>
              <a:rPr lang="ar-IQ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 فێربوون</a:t>
            </a:r>
            <a:r>
              <a:rPr lang="en-US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</a:rPr>
              <a:t> (5)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1049"/>
            <a:ext cx="9044182" cy="4270314"/>
          </a:xfrm>
        </p:spPr>
        <p:txBody>
          <a:bodyPr/>
          <a:lstStyle/>
          <a:p>
            <a:pPr marL="0" lvl="0" indent="0" algn="just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ar-IQ" sz="2400" b="1" dirty="0" smtClean="0">
                <a:solidFill>
                  <a:prstClr val="white"/>
                </a:solidFill>
                <a:latin typeface="Garamond" panose="02020404030301010803"/>
                <a:cs typeface="Times New Roman" panose="02020603050405020304" pitchFamily="18" charset="0"/>
              </a:rPr>
              <a:t>ی </a:t>
            </a:r>
            <a:r>
              <a:rPr lang="ar-IQ" sz="2400" b="1" dirty="0">
                <a:solidFill>
                  <a:prstClr val="white"/>
                </a:solidFill>
                <a:latin typeface="Garamond" panose="02020404030301010803"/>
                <a:cs typeface="Times New Roman" panose="02020603050405020304" pitchFamily="18" charset="0"/>
              </a:rPr>
              <a:t>پاداشت و سزا و فێربون:</a:t>
            </a:r>
            <a:endParaRPr lang="en-US" sz="2400" dirty="0">
              <a:solidFill>
                <a:prstClr val="white"/>
              </a:solidFill>
              <a:latin typeface="Garamond" panose="02020404030301010803"/>
            </a:endParaRPr>
          </a:p>
          <a:p>
            <a:pPr marL="285750" lvl="0" indent="-285750" algn="just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Garamond" panose="02020404030301010803"/>
              </a:rPr>
              <a:t>5-</a:t>
            </a:r>
            <a:r>
              <a:rPr lang="ar-IQ" sz="2400" b="1" dirty="0">
                <a:solidFill>
                  <a:srgbClr val="FF0000"/>
                </a:solidFill>
                <a:latin typeface="Garamond" panose="02020404030301010803"/>
                <a:cs typeface="Times New Roman" panose="02020603050405020304" pitchFamily="18" charset="0"/>
              </a:rPr>
              <a:t>-شێوازی پاداشت و سزا </a:t>
            </a:r>
            <a:r>
              <a:rPr lang="ku-Arab-IQ" sz="2400" b="1" dirty="0" smtClean="0">
                <a:solidFill>
                  <a:srgbClr val="FF0000"/>
                </a:solidFill>
                <a:latin typeface="Garamond" panose="02020404030301010803"/>
                <a:cs typeface="Times New Roman" panose="02020603050405020304" pitchFamily="18" charset="0"/>
              </a:rPr>
              <a:t>:</a:t>
            </a:r>
            <a:r>
              <a:rPr lang="ar-IQ" sz="2400" b="1" dirty="0" smtClean="0">
                <a:solidFill>
                  <a:prstClr val="white"/>
                </a:solidFill>
                <a:latin typeface="Garamond" panose="02020404030301010803"/>
                <a:cs typeface="Times New Roman" panose="02020603050405020304" pitchFamily="18" charset="0"/>
              </a:rPr>
              <a:t>و </a:t>
            </a:r>
            <a:r>
              <a:rPr lang="ar-IQ" sz="2400" b="1" dirty="0">
                <a:solidFill>
                  <a:prstClr val="white"/>
                </a:solidFill>
                <a:latin typeface="Garamond" panose="02020404030301010803"/>
                <a:cs typeface="Times New Roman" panose="02020603050405020304" pitchFamily="18" charset="0"/>
              </a:rPr>
              <a:t>فێربون:</a:t>
            </a:r>
            <a:endParaRPr lang="en-US" sz="2400" dirty="0">
              <a:solidFill>
                <a:prstClr val="white"/>
              </a:solidFill>
              <a:latin typeface="Garamond" panose="02020404030301010803"/>
            </a:endParaRPr>
          </a:p>
          <a:p>
            <a:pPr algn="just" rtl="1"/>
            <a:r>
              <a:rPr lang="ar-IQ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بەكارهێنانی پاداشت و سزا شێوازێكی باوە لە پرۆسەی فێربووندا، </a:t>
            </a:r>
            <a:r>
              <a:rPr lang="ar-JO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پاداشت(</a:t>
            </a:r>
            <a:r>
              <a:rPr lang="en-US" sz="2400" dirty="0">
                <a:solidFill>
                  <a:prstClr val="black"/>
                </a:solidFill>
                <a:latin typeface="Garamond" panose="02020404030301010803"/>
              </a:rPr>
              <a:t>Reward</a:t>
            </a:r>
            <a:r>
              <a:rPr lang="ar-IQ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) </a:t>
            </a:r>
            <a:r>
              <a:rPr lang="ar-JO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ده‌بێته‌ هۆی ڕازیبون و ئاسوده‌یی و  دوباره‌بوونه‌وه‌وباشتركردن و هه‌وڵدان بۆباشتركردنی ئه‌رك و واجباته‌كان. به‌ڵام سزا(</a:t>
            </a:r>
            <a:r>
              <a:rPr lang="en-US" sz="2400" dirty="0">
                <a:solidFill>
                  <a:prstClr val="black"/>
                </a:solidFill>
                <a:latin typeface="Garamond" panose="02020404030301010803"/>
              </a:rPr>
              <a:t>Punishment</a:t>
            </a:r>
            <a:r>
              <a:rPr lang="ar-JO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)</a:t>
            </a:r>
            <a:r>
              <a:rPr lang="ar-IQ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 لەڕاستیدا سزا ئامرازی فێربون نییە و كاریگەرییەكانیشی پێچەوانەیە، لەكاتێكدا بەپێچەوانەوە پاداشت هانی فێربون دەدات. لەبەرئەوە ئەم دوانە یەكسان نین و لەئاراستەشدا پێچەوانەی یەكن</a:t>
            </a:r>
            <a:r>
              <a:rPr lang="ar-IQ" sz="2400" dirty="0" smtClean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91900"/>
            <a:ext cx="3801979" cy="19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هۆكاره‌ كارتێكه‌ره‌كانی </a:t>
            </a:r>
            <a:r>
              <a:rPr lang="ar-IQ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 فێربوون</a:t>
            </a:r>
            <a:r>
              <a:rPr lang="en-US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</a:rPr>
              <a:t>(6)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35" y="2160589"/>
            <a:ext cx="8917867" cy="4374965"/>
          </a:xfrm>
        </p:spPr>
        <p:txBody>
          <a:bodyPr>
            <a:normAutofit/>
          </a:bodyPr>
          <a:lstStyle/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Garamond" panose="02020404030301010803"/>
              </a:rPr>
              <a:t>6-</a:t>
            </a:r>
            <a:r>
              <a:rPr lang="ar-IQ" sz="2000" b="1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پاڵنەرایەتی و </a:t>
            </a:r>
            <a:r>
              <a:rPr lang="ar-JO" sz="2000" b="1" dirty="0" smtClean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وفێربوون</a:t>
            </a:r>
            <a:r>
              <a:rPr lang="ku-Arab-IQ" sz="2000" b="1" dirty="0" smtClean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:</a:t>
            </a:r>
            <a:endParaRPr lang="ar-JO" sz="2000" b="1" dirty="0">
              <a:solidFill>
                <a:prstClr val="black"/>
              </a:solidFill>
              <a:latin typeface="Garamond" panose="02020404030301010803"/>
              <a:cs typeface="Times New Roman" panose="02020603050405020304" pitchFamily="18" charset="0"/>
            </a:endParaRPr>
          </a:p>
          <a:p>
            <a:pPr marL="285750" lvl="0" indent="-285750" algn="just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JO" sz="20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پاڵنه‌ره‌كان كاریگه‌رییه‌كی بێوێنه‌یان له‌سه‌ر ئاراسته‌كردن و ڕێكخسته‌نه‌وه‌ی ڕه‌فتارهه‌یه‌ به‌شێوه‌یه‌كی گشتی، بۆنمونه‌ گیاندارێك ده‌بینین به‌په‌له‌ پڕوزێ په‌لاماری ئاوه‌كه‌ ده‌دات و خواردنه‌كه‌ فه‌رامۆش ده‌كات، لێره‌دا بۆمان ڕوون ده‌بێته‌وه‌ كه‌ ئه‌وه‌نده‌ پاڵنه‌ری تینویه‌تی وایكردووه‌ گیانداره‌كه‌ ئاوه‌‌كه‌ هه‌ڵبژێرێت0بۆیه‌ ده‌توانین بڵێن پاڵنه‌رایه‌تی </a:t>
            </a:r>
            <a:r>
              <a:rPr lang="ar-IQ" sz="20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 بارێكی ناوخۆیی لای تاك دروست د</a:t>
            </a:r>
            <a:r>
              <a:rPr lang="ar-JO" sz="20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ه‌</a:t>
            </a:r>
            <a:r>
              <a:rPr lang="ar-IQ" sz="20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كات و ئاراس</a:t>
            </a:r>
            <a:r>
              <a:rPr lang="ar-JO" sz="20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ته‌ی ڕه‌فتاری ده‌كات </a:t>
            </a:r>
            <a:r>
              <a:rPr lang="ar-IQ" sz="20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بەرەو بەدیهێنانای ئامانجێكی دیاریكراو.بەبێ پاڵنەرایەتی بونەوەری زیندو لەئەنجامدانی ئەو ڕەفتارانەدا شكست دێنێت كەپێشتر فێری بووە, یاخود دەیەوێت بەدەستی بهێنێت</a:t>
            </a:r>
            <a:r>
              <a:rPr lang="ar-JO" sz="20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، له‌به‌رئه‌وه‌ </a:t>
            </a:r>
            <a:r>
              <a:rPr lang="ar-IQ" sz="20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پاڵنەرایەتی بۆفێربون زۆر گرنگە.</a:t>
            </a:r>
            <a:endParaRPr lang="en-US" sz="2000" dirty="0">
              <a:solidFill>
                <a:prstClr val="black"/>
              </a:solidFill>
              <a:latin typeface="Garamond" panose="02020404030301010803"/>
            </a:endParaRP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793381"/>
            <a:ext cx="4475747" cy="20646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746" y="4793381"/>
            <a:ext cx="4798256" cy="206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رن</a:t>
            </a:r>
            <a:r>
              <a:rPr lang="ku-Arab-IQ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ى ف</a:t>
            </a:r>
            <a:r>
              <a:rPr lang="ku-Arab-IQ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ێ</a:t>
            </a:r>
            <a:r>
              <a:rPr lang="ar-SA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ربوون و ف</a:t>
            </a:r>
            <a:r>
              <a:rPr lang="ku-Arab-IQ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ێ</a:t>
            </a:r>
            <a:r>
              <a:rPr lang="ar-SA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ركردن</a:t>
            </a:r>
            <a:r>
              <a:rPr lang="en-US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+mn-cs"/>
              </a:rPr>
              <a:t/>
            </a:r>
            <a:br>
              <a:rPr lang="en-US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مندالَ كاتيَك لةدايك دةبيَت، تةنها خاوةنى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چ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ةند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پ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ةر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چ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 كرداريَكى (الأفعال المنعكسة)(</a:t>
            </a:r>
            <a:r>
              <a:rPr lang="it-IT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Reflexes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) بؤماوةيى وةك (م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ژ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ين و قوتدان و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ريان و دةست و قا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چ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 جولآندن و رِز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ار بوون لة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پ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اشةرِؤ...هتد)و بيَج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 لةو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پ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ةر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چ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ةكردارانة هي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چ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 شتيَكى تر دةربارةى كؤمةلَ و داوو دةز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گا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كانى نازانيَت. 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0" lvl="0" indent="0" algn="just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سةرةرِاى ئةوةش ئةو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چ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ةند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پ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ةر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چ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 كردارة سادانة فرياى مندالَ ناكةويَت و ناتوانيَت خؤى لة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ةلَ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ؤرِانكارى و كيَشةو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يرو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رفتةكانى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ژ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ياندا بسازيَنيَت، لةبةر ئةوة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پیویستە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رِؤ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ژ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 لةدواى رِؤ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ژ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 لةرِيَ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ةى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پ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رِؤسةى بةكؤمةلآيةتى كردنةوة، فيَر</a:t>
            </a:r>
            <a:r>
              <a:rPr lang="ar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ى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 زؤر رِةفتارو هةلَسوكةوتى تر ببيَت، هةروةها شارةزايى دةربارةى داب و نةريت و كلتورو بةهاى كؤمةلَةكةى و زانيارى و مةعريفةو شارةزايى جؤراو جؤر دةربارةى دياردةكانى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ژ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يان وةرب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ريَت.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0" lvl="0" indent="0" algn="just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285750" lvl="0" indent="-285750" algn="just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Ali_K_Alwand" pitchFamily="2" charset="-78"/>
              </a:rPr>
              <a:t>طرنطى فيَربوون و فيَركردن</a:t>
            </a:r>
            <a:r>
              <a:rPr lang="en-US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Ali_K_Alwand" pitchFamily="2" charset="-78"/>
              </a:rPr>
              <a:t/>
            </a:r>
            <a:br>
              <a:rPr lang="en-US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Ali_K_Alwand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just" rtl="1">
              <a:lnSpc>
                <a:spcPct val="16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مرؤ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ڤ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 لةماوةى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ژ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يانيدا بة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چ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ةند قؤناغيَكدا تيَ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پە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رِ دةبيَت و لةقؤناغى مندالَى فيَرى رِؤيشتن و زمان و ئاين و داب و نةريتى كؤمةلآيةتى دةبيَت و لةقؤناغى هةرزةكاريش فيَرى رِؤلَى كؤمةلآيةتى و هةنديَك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پ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يشةو كار دةبيَت، بةم شيَوةية رِؤ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ژ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 لةدواى رِؤ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ژ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 لةرِيَ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ةى 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پ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رِؤسةى فيَربوون و فيَر كردنةوة زانيارى و شارةزايى زياتر دةبيَت، ئيتر مةرج نية هةموو ئةو زانيارى و شارةزاييانة باش بن، بةلَكة هةنديَكجار مرؤ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ڤ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 فيَري هةنديَك رِةفتارو داب و نةريت و بةهاى كؤمةلآيةتى خرا</a:t>
            </a:r>
            <a:r>
              <a:rPr lang="ku-Arab-IQ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پ</a:t>
            </a:r>
            <a:r>
              <a:rPr lang="ar-SA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يش دةبيَت.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285750" lvl="0" indent="-285750" algn="just" rtl="1">
              <a:lnSpc>
                <a:spcPct val="16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  <a:cs typeface="Ali_K_Alwand" pitchFamily="2" charset="-78"/>
            </a:endParaRPr>
          </a:p>
          <a:p>
            <a:pPr marL="285750" lvl="0" indent="-285750">
              <a:lnSpc>
                <a:spcPct val="16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sz="32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Arial" panose="020B0604020202020204" pitchFamily="34" charset="0"/>
              </a:rPr>
              <a:t>ئەو بابەتانەی کە لە وانەی داهاتوو باس دەکرێت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§"/>
            </a:pPr>
            <a:r>
              <a:rPr lang="ku-Arab-IQ" sz="2400" dirty="0">
                <a:solidFill>
                  <a:srgbClr val="C00000"/>
                </a:solidFill>
                <a:latin typeface="Garamond" panose="02020404030301010803"/>
                <a:cs typeface="Times New Roman" panose="02020603050405020304" pitchFamily="18" charset="0"/>
              </a:rPr>
              <a:t>چەمک و بوچونەکان دەربارەی</a:t>
            </a:r>
            <a:r>
              <a:rPr lang="en-US" sz="2400" dirty="0">
                <a:solidFill>
                  <a:srgbClr val="C00000"/>
                </a:solidFill>
                <a:latin typeface="Garamond" panose="02020404030301010803"/>
              </a:rPr>
              <a:t> </a:t>
            </a:r>
            <a:r>
              <a:rPr lang="ku-Arab-IQ" sz="2400" dirty="0">
                <a:solidFill>
                  <a:srgbClr val="C00000"/>
                </a:solidFill>
                <a:latin typeface="Garamond" panose="02020404030301010803"/>
                <a:cs typeface="Times New Roman" panose="02020603050405020304" pitchFamily="18" charset="0"/>
              </a:rPr>
              <a:t>فێربوون. </a:t>
            </a:r>
            <a:endParaRPr lang="en-US" sz="2400" dirty="0">
              <a:solidFill>
                <a:srgbClr val="C00000"/>
              </a:solidFill>
              <a:latin typeface="Garamond" panose="02020404030301010803"/>
            </a:endParaRPr>
          </a:p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§"/>
            </a:pPr>
            <a:r>
              <a:rPr lang="ku-Arab-IQ" sz="2400" dirty="0">
                <a:solidFill>
                  <a:srgbClr val="C00000"/>
                </a:solidFill>
                <a:latin typeface="Garamond" panose="02020404030301010803"/>
                <a:cs typeface="Times New Roman" panose="02020603050405020304" pitchFamily="18" charset="0"/>
              </a:rPr>
              <a:t>فێربون و فێرکردن.</a:t>
            </a:r>
          </a:p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§"/>
            </a:pPr>
            <a:r>
              <a:rPr lang="ku-Arab-IQ" sz="2400" dirty="0">
                <a:solidFill>
                  <a:srgbClr val="C00000"/>
                </a:solidFill>
                <a:latin typeface="Garamond" panose="02020404030301010803"/>
                <a:cs typeface="Times New Roman" panose="02020603050405020304" pitchFamily="18" charset="0"/>
              </a:rPr>
              <a:t>پاڵنەر لە بواری فێربووندا.</a:t>
            </a:r>
          </a:p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§"/>
            </a:pPr>
            <a:r>
              <a:rPr lang="ku-Arab-IQ" sz="2400" dirty="0">
                <a:solidFill>
                  <a:srgbClr val="C00000"/>
                </a:solidFill>
                <a:latin typeface="Garamond" panose="02020404030301010803"/>
                <a:cs typeface="Times New Roman" panose="02020603050405020304" pitchFamily="18" charset="0"/>
              </a:rPr>
              <a:t>پەیوەندی پاڵنەر بە فێربوون.</a:t>
            </a:r>
          </a:p>
          <a:p>
            <a:pPr marL="0" lvl="0" indent="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endParaRPr lang="en-US" sz="2400" dirty="0">
              <a:solidFill>
                <a:srgbClr val="C00000"/>
              </a:solidFill>
              <a:latin typeface="Garamond" panose="02020404030301010803"/>
            </a:endParaRP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sz="32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Arial" panose="020B0604020202020204" pitchFamily="34" charset="0"/>
              </a:rPr>
              <a:t>ئەو بابەتانەی کە لە وانەی رابردوو باس کران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q"/>
            </a:pPr>
            <a:r>
              <a:rPr lang="ku-Arab-IQ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ئامانجەکانی دەروونزانی لە بواری پەروەردە و فێرکردن.</a:t>
            </a:r>
          </a:p>
          <a:p>
            <a:pPr marL="285750" lvl="0" indent="-28575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q"/>
            </a:pPr>
            <a:r>
              <a:rPr lang="ku-Arab-IQ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گرنگی دەروونزانی پەروەردەیی.</a:t>
            </a:r>
          </a:p>
          <a:p>
            <a:pPr marL="285750" lvl="0" indent="-28575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q"/>
            </a:pPr>
            <a:r>
              <a:rPr lang="ku-Arab-IQ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چەمکە پەروەردەییەکان لە دەروونزانیدا.</a:t>
            </a:r>
          </a:p>
          <a:p>
            <a:pPr marL="285750" lvl="0" indent="-28575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Wingdings" panose="05000000000000000000" pitchFamily="2" charset="2"/>
              <a:buChar char="q"/>
            </a:pPr>
            <a:endParaRPr lang="en-US" sz="2400" b="1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Arial" panose="020B0604020202020204" pitchFamily="34" charset="0"/>
              </a:rPr>
              <a:t>ئەو بابەتانەی کە ئەمرۆ باس دەکرێت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 panose="020B0604020202020204" pitchFamily="34" charset="0"/>
              <a:buChar char="•"/>
            </a:pPr>
            <a:r>
              <a:rPr lang="ku-Arab-IQ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مەرجەکانی فێربوون (پێگەیشتن،ڕاهێنان و فێربون ، ڕێگاکانی وانە وتنەوە و فێربوون،ئامراز و تەکنەلۆژیاکانی فێربوون،پاڵنەرەکان و فێربوون ، پاداشت و هاندان و فيربوون).</a:t>
            </a:r>
          </a:p>
          <a:p>
            <a:pPr marL="285750" lvl="0" indent="-28575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 panose="020B0604020202020204" pitchFamily="34" charset="0"/>
              <a:buChar char="•"/>
            </a:pPr>
            <a:r>
              <a:rPr lang="ku-Arab-IQ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گرنگی فێربوون و فێرکردن.</a:t>
            </a:r>
          </a:p>
          <a:p>
            <a:pPr marL="0" lvl="0" indent="0" algn="r" rtl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endParaRPr lang="en-US" sz="2400" b="1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9728" lvl="0" algn="ctr">
              <a:spcBef>
                <a:spcPct val="20000"/>
              </a:spcBef>
              <a:spcAft>
                <a:spcPts val="600"/>
              </a:spcAft>
            </a:pPr>
            <a:r>
              <a:rPr lang="ar-JO" sz="3800" b="1" dirty="0"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هۆكاره‌ كارتێكه‌ره‌كانی </a:t>
            </a:r>
            <a:r>
              <a:rPr lang="ar-IQ" sz="3800" b="1" dirty="0"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 </a:t>
            </a:r>
            <a:r>
              <a:rPr lang="ar-IQ" sz="3800" b="1" dirty="0" smtClean="0"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فێربوون</a:t>
            </a:r>
            <a:r>
              <a:rPr lang="en-US" sz="3800" dirty="0">
                <a:solidFill>
                  <a:srgbClr val="0070C0"/>
                </a:solidFill>
                <a:latin typeface="Garamond" panose="02020404030301010803"/>
              </a:rPr>
              <a:t/>
            </a:r>
            <a:br>
              <a:rPr lang="en-US" sz="3800" dirty="0">
                <a:solidFill>
                  <a:srgbClr val="0070C0"/>
                </a:solidFill>
                <a:latin typeface="Garamond" panose="02020404030301010803"/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55390" y="1848790"/>
            <a:ext cx="2811170" cy="826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ar-IQ" sz="1600" b="1" dirty="0" smtClean="0">
                <a:solidFill>
                  <a:schemeClr val="tx1"/>
                </a:solidFill>
              </a:rPr>
              <a:t>1-پێگەیشتن-  </a:t>
            </a:r>
            <a:r>
              <a:rPr lang="en-US" sz="1600" b="1" dirty="0" smtClean="0">
                <a:solidFill>
                  <a:schemeClr val="tx1"/>
                </a:solidFill>
              </a:rPr>
              <a:t>Maturation: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61194" y="3292452"/>
            <a:ext cx="2271563" cy="808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ar-IQ" sz="1600" b="1" dirty="0" smtClean="0">
                <a:solidFill>
                  <a:schemeClr val="tx1"/>
                </a:solidFill>
              </a:rPr>
              <a:t>2-ڕاهێنان و فێربوون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95949" y="4908884"/>
            <a:ext cx="2136809" cy="73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ar-IQ" sz="1400" b="1" dirty="0" smtClean="0">
                <a:solidFill>
                  <a:schemeClr val="tx1"/>
                </a:solidFill>
              </a:rPr>
              <a:t>3-ڕێگاكانی وانەوتنەوەو فێربوون:</a:t>
            </a:r>
            <a:r>
              <a:rPr lang="ar-IQ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48488" y="5838414"/>
            <a:ext cx="2685449" cy="866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ar-IQ" sz="1600" b="1" dirty="0" smtClean="0">
                <a:solidFill>
                  <a:schemeClr val="tx1"/>
                </a:solidFill>
              </a:rPr>
              <a:t>4-ئامراز و تەكنەلۆژیای ڕوونكردنەوەو فێربوون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145405" y="3350408"/>
            <a:ext cx="2809985" cy="808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ar-IQ" sz="1600" dirty="0" smtClean="0">
                <a:solidFill>
                  <a:schemeClr val="tx1"/>
                </a:solidFill>
              </a:rPr>
              <a:t>6</a:t>
            </a:r>
            <a:r>
              <a:rPr lang="ar-IQ" sz="1600" b="1" dirty="0" smtClean="0">
                <a:solidFill>
                  <a:schemeClr val="tx1"/>
                </a:solidFill>
              </a:rPr>
              <a:t>-شێوازی پاداشت و سزا و فێربون: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66787" y="4822257"/>
            <a:ext cx="2588603" cy="673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ar-IQ" sz="1600" b="1" dirty="0" smtClean="0">
                <a:solidFill>
                  <a:schemeClr val="tx1"/>
                </a:solidFill>
              </a:rPr>
              <a:t>5-پاڵنەرایەتی و </a:t>
            </a:r>
            <a:r>
              <a:rPr lang="ar-JO" sz="1600" b="1" dirty="0" smtClean="0">
                <a:solidFill>
                  <a:schemeClr val="tx1"/>
                </a:solidFill>
              </a:rPr>
              <a:t>وفێربوون</a:t>
            </a:r>
            <a:r>
              <a:rPr lang="en-US" sz="1600" b="1" dirty="0" smtClean="0">
                <a:solidFill>
                  <a:schemeClr val="tx1"/>
                </a:solidFill>
              </a:rPr>
              <a:t>Motivation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9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هۆكاره‌ كارتێكه‌ره‌كانی </a:t>
            </a:r>
            <a:r>
              <a:rPr lang="ar-IQ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 فێربوون (1)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9175"/>
            <a:ext cx="8596668" cy="4658627"/>
          </a:xfrm>
        </p:spPr>
        <p:txBody>
          <a:bodyPr>
            <a:normAutofit/>
          </a:bodyPr>
          <a:lstStyle/>
          <a:p>
            <a:pPr marL="0" lvl="0" indent="0" algn="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ar-IQ" sz="2000" b="1" dirty="0" smtClean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1-پێگەیشتن</a:t>
            </a:r>
            <a:r>
              <a:rPr lang="ku-Arab-IQ" sz="2000" b="1" dirty="0" smtClean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: </a:t>
            </a:r>
            <a:r>
              <a:rPr lang="ar-IQ" sz="2200" dirty="0" smtClean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ئاماژەیە </a:t>
            </a:r>
            <a:r>
              <a:rPr lang="ar-IQ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بۆ هەمو ئەوگۆڕانكاریانەی كە لەڕواڵەتە جەستییەكان ڕوودەدەن لای تاك، كارتێكەرەكانی زیاتر ب</a:t>
            </a:r>
            <a:r>
              <a:rPr lang="ar-JO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ۆ</a:t>
            </a:r>
            <a:r>
              <a:rPr lang="ar-IQ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ماو</a:t>
            </a:r>
            <a:r>
              <a:rPr lang="ar-JO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ه‌یی</a:t>
            </a:r>
            <a:r>
              <a:rPr lang="ar-IQ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 و </a:t>
            </a:r>
            <a:r>
              <a:rPr lang="ar-JO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بایۆلۆژین</a:t>
            </a:r>
            <a:r>
              <a:rPr lang="ar-IQ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. ئەمەش ئاماژەیە بۆ كامڵبونی گەشەی ئەندام و دەزگای ماسولكە گەورەكان و  دەمارو هەستەكان</a:t>
            </a:r>
            <a:r>
              <a:rPr lang="ar-JO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،</a:t>
            </a:r>
            <a:r>
              <a:rPr lang="ar-IQ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 كە بتوانێت هەستێت بەئەنجامدانی ئەركەكانی خۆی.  ئەوگۆڕانكاریانەی كەئەنجامی پێگەیشتنە پشت بە پلانێكی ب</a:t>
            </a:r>
            <a:r>
              <a:rPr lang="ar-JO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ۆماوه‌یی</a:t>
            </a:r>
            <a:r>
              <a:rPr lang="ar-IQ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 دەبەستێت كە تایبەتە بەتاك، پێویستی بەهۆكارەكانی ئەزمون و ڕاهێنان نییە بۆ بەرەوپێشەوەبردنی. لەبەرئەوە گەشەی ئەندامانی جەستە و فێربون پەیوەستن بەیەكەوەو تاكو </a:t>
            </a:r>
            <a:r>
              <a:rPr lang="ar-JO" sz="22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ئه‌ندامانی جه‌سته‌ نه‌گه‌نه‌ ئاستی ئاماده‌باشی بۆچالاكی، پرۆسه‌ی فێربونیش ده‌ست پێناكات، وه‌ك قۆناغه‌كانی گه‌شه‌كردنی منداڵ له‌  دوای له‌دایك بونه‌وه‌ تاكو گاگۆڵكێ و ڕۆیشتن و قسه‌كردن و...تاد</a:t>
            </a:r>
            <a:endParaRPr lang="en-US" sz="2200" dirty="0">
              <a:solidFill>
                <a:prstClr val="black"/>
              </a:solidFill>
              <a:latin typeface="Garamond" panose="02020404030301010803"/>
            </a:endParaRPr>
          </a:p>
          <a:p>
            <a:pPr algn="r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44741"/>
            <a:ext cx="4042611" cy="261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15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هۆكاره‌ كارتێكه‌ره‌كانی </a:t>
            </a:r>
            <a:r>
              <a:rPr lang="ar-IQ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 فێربوون (2)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3091"/>
          </a:xfrm>
        </p:spPr>
        <p:txBody>
          <a:bodyPr>
            <a:normAutofit/>
          </a:bodyPr>
          <a:lstStyle/>
          <a:p>
            <a:pPr marL="285750" lvl="0" indent="-285750" algn="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IQ" sz="2000" b="1" dirty="0" smtClean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2-ڕاهێنان و فێربوون: </a:t>
            </a:r>
            <a:r>
              <a:rPr lang="ar-IQ" sz="2400" dirty="0" smtClean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ڕاهێنان </a:t>
            </a:r>
            <a:r>
              <a:rPr lang="ar-IQ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و بەئاكام گەیاندنی چالاكی جۆراوجۆر</a:t>
            </a:r>
            <a:r>
              <a:rPr lang="ar-JO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،</a:t>
            </a:r>
            <a:r>
              <a:rPr lang="ar-IQ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 هۆكارێكی گرنگە بۆفێربوون، واتە ئەوكارو چالاكیانەی ڕاهێنانیان لەسەر دەكرێت و چەند جار دووبارە دەكرێنەوە، ئەوا باشتر و زوتر فێریان دەبین لەئەوانەی كە دووبارە ناكرێنەوە و ڕاهێنانیان لەسەر ناكەین. ئەڵبەت لەئێستادا ڕاهێنان وەك سەرمایەی مرۆیی تەماشا دەكرێت و كەسی ڕاهێنراو وەك ئەوە وایە سامانێكی گەورەی هەبێت و هەمیشە لەگەڵیدا بێت.</a:t>
            </a:r>
            <a:endParaRPr lang="en-US" sz="2400" dirty="0">
              <a:solidFill>
                <a:prstClr val="black"/>
              </a:solidFill>
              <a:latin typeface="Garamond" panose="02020404030301010803"/>
            </a:endParaRPr>
          </a:p>
          <a:p>
            <a:pPr algn="just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0362"/>
            <a:ext cx="4283242" cy="275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هۆكاره‌ كارتێكه‌ره‌كانی </a:t>
            </a:r>
            <a:r>
              <a:rPr lang="ar-IQ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 فێربوون (3)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9924"/>
            <a:ext cx="8596668" cy="5058075"/>
          </a:xfrm>
        </p:spPr>
        <p:txBody>
          <a:bodyPr>
            <a:normAutofit/>
          </a:bodyPr>
          <a:lstStyle/>
          <a:p>
            <a:pPr marL="285750" lvl="0" indent="-285750" algn="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IQ" b="1" dirty="0" smtClean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3-ڕێگاكانی </a:t>
            </a:r>
            <a:r>
              <a:rPr lang="ar-IQ" b="1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وانەوتنەوەو فێربوون:</a:t>
            </a:r>
            <a:r>
              <a:rPr lang="ar-IQ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prstClr val="black"/>
              </a:solidFill>
              <a:latin typeface="Garamond" panose="02020404030301010803"/>
            </a:endParaRPr>
          </a:p>
          <a:p>
            <a:pPr marL="109728" lvl="0" indent="0" algn="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  <a:defRPr/>
            </a:pPr>
            <a:r>
              <a:rPr lang="ar-IQ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پەیوەندیەكی بەهێز لەنێوان فێربوون و شێواز و ڕێگاكانی وانەوتنەوەدا هەیە. واتە هەندێك ڕێگاوشێواز باشتر و خێراتر دەبنەهۆی فێربوون و فێرخواز زیاتر سودیان لێوەردەگرێت. بۆنمونە لەهەندێك حاڵەت و بارودۆخدا باشترە كەلەبەشەوە بۆگشت  فێرخواز فێربكەین. بەڵام هەندێك جاری تر فێركردن لەگشتیەوە بۆبەش باشترەو فێرخواز باشتر فێردەبێت. هەندێك جار واپێویست دەكات كەمامۆستا وانەكە ڕا</a:t>
            </a:r>
            <a:r>
              <a:rPr lang="ar-JO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ڤ</a:t>
            </a:r>
            <a:r>
              <a:rPr lang="ar-IQ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ە بكات و بیخاتە ڕوو، دواتر گفتوگۆ دەستپێبكات، بەڵام هەندێك جار باشترە فێرخواز لەڕێگای گفتوگۆ یان گروپەوە یان لەتاقیگە فێربكرێت كەواتە مامۆستا پێویستە شارەزایی پێویستی لەشێواز و ڕێگاكانی وانەوتنەوەدا هەبێت و بزانێت لەچ كات و قۆناغێكدا و وەبۆچ مەبەستێك بەكاریان دەهێنێت، بۆئەوەی فێرخواز بەباشترین شێوە فێرببێت. </a:t>
            </a:r>
          </a:p>
          <a:p>
            <a:pPr marL="109728" lvl="0" indent="0" algn="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  <a:defRPr/>
            </a:pPr>
            <a:r>
              <a:rPr lang="ar-IQ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ڕاستیەك هەیە و دەبێت هەمومان باش بیزانین، ئەویش ئەوەیە كەهیچ ڕێگا و شێوازێكی وانەوتنەوە بەتەواوی باش یان خراپ نیە، بەڵكو هەریەكەیان باشی و خراپی خۆی هەیە، واتە باشیيەكەی ئەوەیە كەبۆباب</a:t>
            </a:r>
            <a:r>
              <a:rPr lang="ar-JO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ه‌ت</a:t>
            </a:r>
            <a:r>
              <a:rPr lang="ar-IQ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 و قۆناغێك گونجاوە بەڵام خراپیيەكەی ئەوەیە كەبۆبابەت و قۆناغ و كاتێكی تر گونجاو نیە.</a:t>
            </a:r>
            <a:endParaRPr lang="en-US" dirty="0">
              <a:solidFill>
                <a:prstClr val="black"/>
              </a:solidFill>
              <a:latin typeface="Garamond" panose="02020404030301010803"/>
            </a:endParaRPr>
          </a:p>
          <a:p>
            <a:pPr algn="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72514"/>
            <a:ext cx="4456497" cy="178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هۆكاره‌ كارتێكه‌ره‌كانی </a:t>
            </a:r>
            <a:r>
              <a:rPr lang="ar-IQ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 فێربوون (4)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1771049"/>
            <a:ext cx="9529009" cy="4822256"/>
          </a:xfrm>
        </p:spPr>
        <p:txBody>
          <a:bodyPr>
            <a:normAutofit/>
          </a:bodyPr>
          <a:lstStyle/>
          <a:p>
            <a:pPr marL="285750" lvl="0" indent="-285750" algn="r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IQ" sz="2000" b="1" dirty="0" smtClean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4-ئامراز </a:t>
            </a:r>
            <a:r>
              <a:rPr lang="ar-IQ" sz="2000" b="1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و تەكنەلۆژیای ڕوونكردنەوەو فێربوون:</a:t>
            </a:r>
            <a:endParaRPr lang="en-US" sz="2000" dirty="0">
              <a:solidFill>
                <a:prstClr val="black"/>
              </a:solidFill>
              <a:latin typeface="Garamond" panose="02020404030301010803"/>
            </a:endParaRPr>
          </a:p>
          <a:p>
            <a:pPr marL="109728" lvl="0" indent="0" algn="just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  <a:defRPr/>
            </a:pPr>
            <a:r>
              <a:rPr lang="ar-IQ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گومانی تێدانیيە كە بەكارهێنانی كەرەستە و ئامرازەكانی ڕوونكردنەوە، سودی زۆریان بۆ فێرخواز هەیەو باشترفێردەبێت؛ واتە كاتێك مامۆستا قسە دەكات، ئەوا خوێندكار تەنها هەستەوەری بیستنی بەكار دەهێنێت، بەڵام ئەگەر مامۆستا قسەی كرد و وێنەیەكیشی پیشانی فێرخوازدا، ئەوكاتە فێرخواز گوێ و چاویشی بەكار دەهێنێت و زیاتر لەبابەتەكەی تێدەگات، بەڵام ئەگەر فێرخواز دەستی لەشتەكەدا و یاخود بۆن و تامی كرد، ئەوا هەستەوەرەكانی تریشی بەشداری لەفێربوون و تێگەیشتنى بابەتەكەدا دەكەن و وباشتر فێردەبێت. كەواتە مامۆستا تادەتوانێت باسود لەهەستەوەرەكانی فێرخواز وەربگرێت و لەڕێگەیانەوە زانیاری و شارەزاییەكان بگەیەنێتە مێِشكی فێرخواز, باشتر </a:t>
            </a:r>
            <a:r>
              <a:rPr lang="ar-JO" sz="2400" dirty="0">
                <a:solidFill>
                  <a:prstClr val="black"/>
                </a:solidFill>
                <a:latin typeface="Garamond" panose="02020404030301010803"/>
                <a:cs typeface="Times New Roman" panose="02020603050405020304" pitchFamily="18" charset="0"/>
              </a:rPr>
              <a:t>فێرده‌بن.</a:t>
            </a:r>
            <a:endParaRPr lang="en-US" sz="2400" dirty="0">
              <a:solidFill>
                <a:prstClr val="black"/>
              </a:solidFill>
              <a:latin typeface="Garamond" panose="02020404030301010803"/>
            </a:endParaRPr>
          </a:p>
          <a:p>
            <a:pPr algn="r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8135"/>
            <a:ext cx="4148488" cy="192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هۆكاره‌ كارتێكه‌ره‌كانی </a:t>
            </a:r>
            <a:r>
              <a:rPr lang="ar-IQ" sz="4000" dirty="0">
                <a:ln w="3175" cmpd="sng">
                  <a:noFill/>
                </a:ln>
                <a:solidFill>
                  <a:srgbClr val="0070C0"/>
                </a:solidFill>
                <a:latin typeface="Garamond" panose="02020404030301010803"/>
                <a:cs typeface="Times New Roman" panose="02020603050405020304" pitchFamily="18" charset="0"/>
              </a:rPr>
              <a:t> فێربوون (4)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ئه‌نجامی هه‌ندێك توێژینه‌وه‌ ئه‌وه‌یانده‌رخستووه‌ كه‌ هه‌سته‌كان به‌شداری له‌پرۆسه‌ی فێربووندا ده‌كه‌ن به‌م شێوه‌یه‌ی خواره‌وه‌: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0" lvl="0" indent="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1    </a:t>
            </a: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-هه‌سته‌وه‌ری بینین (چاو) 83 %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0" lvl="0" indent="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2    </a:t>
            </a: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- هه‌سته‌وه‌ری بیستن (گوێ) 11 %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0" lvl="0" indent="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3    </a:t>
            </a: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-هه‌سته‌وه‌ری بۆنكردن(لوت)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13</a:t>
            </a: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 %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0" lvl="0" indent="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4    </a:t>
            </a: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-هه‌سته‌وه‌ری به‌ركه‌وتن (اللمس) 3.1 %</a:t>
            </a: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0" lvl="0" indent="0" algn="r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5    </a:t>
            </a:r>
            <a:r>
              <a:rPr lang="ar-JO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Times New Roman" panose="02020603050405020304" pitchFamily="18" charset="0"/>
              </a:rPr>
              <a:t>-هه‌سته‌وه‌ری تامكردن(چێژ) 1 % به‌شداری له‌فێربوونداد ه‌كه‌ن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1135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Ali_K_Alwand</vt:lpstr>
      <vt:lpstr>Arial</vt:lpstr>
      <vt:lpstr>Garamond</vt:lpstr>
      <vt:lpstr>Tahoma</vt:lpstr>
      <vt:lpstr>Times New Roman</vt:lpstr>
      <vt:lpstr>Trebuchet MS</vt:lpstr>
      <vt:lpstr>Wingdings</vt:lpstr>
      <vt:lpstr>Wingdings 3</vt:lpstr>
      <vt:lpstr>Facet</vt:lpstr>
      <vt:lpstr>PowerPoint Presentation</vt:lpstr>
      <vt:lpstr>ئەو بابەتانەی کە لە وانەی رابردوو باس کران</vt:lpstr>
      <vt:lpstr>ئەو بابەتانەی کە ئەمرۆ باس دەکرێت</vt:lpstr>
      <vt:lpstr>هۆكاره‌ كارتێكه‌ره‌كانی  فێربوون </vt:lpstr>
      <vt:lpstr>هۆكاره‌ كارتێكه‌ره‌كانی  فێربوون (1)</vt:lpstr>
      <vt:lpstr>هۆكاره‌ كارتێكه‌ره‌كانی  فێربوون (2)</vt:lpstr>
      <vt:lpstr>هۆكاره‌ كارتێكه‌ره‌كانی  فێربوون (3)</vt:lpstr>
      <vt:lpstr>هۆكاره‌ كارتێكه‌ره‌كانی  فێربوون (4)</vt:lpstr>
      <vt:lpstr>هۆكاره‌ كارتێكه‌ره‌كانی  فێربوون (4)</vt:lpstr>
      <vt:lpstr>هۆكاره‌ كارتێكه‌ره‌كانی  فێربوون (4)</vt:lpstr>
      <vt:lpstr>هۆكاره‌ كارتێكه‌ره‌كانی  فێربوون (5)</vt:lpstr>
      <vt:lpstr>هۆكاره‌ كارتێكه‌ره‌كانی  فێربوون(6)</vt:lpstr>
      <vt:lpstr>گرنگى فێربوون و فێركردن </vt:lpstr>
      <vt:lpstr>طرنطى فيَربوون و فيَركردن </vt:lpstr>
      <vt:lpstr>ئەو بابەتانەی کە لە وانەی داهاتوو باس دەکرێت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chopy</dc:creator>
  <cp:lastModifiedBy>chopy</cp:lastModifiedBy>
  <cp:revision>8</cp:revision>
  <dcterms:created xsi:type="dcterms:W3CDTF">2021-10-02T16:33:57Z</dcterms:created>
  <dcterms:modified xsi:type="dcterms:W3CDTF">2021-10-02T17:17:19Z</dcterms:modified>
</cp:coreProperties>
</file>