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0" r:id="rId3"/>
    <p:sldId id="269" r:id="rId4"/>
    <p:sldId id="268" r:id="rId5"/>
    <p:sldId id="267" r:id="rId6"/>
    <p:sldId id="266" r:id="rId7"/>
    <p:sldId id="265" r:id="rId8"/>
    <p:sldId id="264" r:id="rId9"/>
    <p:sldId id="263" r:id="rId10"/>
    <p:sldId id="262" r:id="rId11"/>
    <p:sldId id="261" r:id="rId12"/>
    <p:sldId id="260" r:id="rId13"/>
    <p:sldId id="25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35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221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08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68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15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32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312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22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45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523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4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39F3DC2-9D38-4644-8BA9-36C14A431721}" type="datetimeFigureOut">
              <a:rPr lang="en-US" smtClean="0"/>
              <a:t>10/2/2021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AABE0C0-6111-4A53-8FFC-6EE8815E086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0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ku-Arab-IQ" sz="4000" dirty="0">
                <a:solidFill>
                  <a:srgbClr val="0070C0"/>
                </a:solidFill>
                <a:latin typeface="Franklin Gothic Book"/>
                <a:cs typeface="Tahoma" panose="020B0604030504040204" pitchFamily="34" charset="0"/>
              </a:rPr>
              <a:t>دەروونزانی پەروەردەیی</a:t>
            </a:r>
            <a:endParaRPr lang="en-US" sz="4000" dirty="0">
              <a:solidFill>
                <a:srgbClr val="0070C0"/>
              </a:solidFill>
              <a:latin typeface="Franklin Gothic Book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ku-Arab-IQ" sz="2400" dirty="0">
              <a:solidFill>
                <a:prstClr val="black"/>
              </a:solidFill>
              <a:latin typeface="Franklin Gothic Book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ku-Arab-IQ" dirty="0">
                <a:solidFill>
                  <a:srgbClr val="00B050"/>
                </a:solidFill>
                <a:latin typeface="Franklin Gothic Book"/>
                <a:cs typeface="Tahoma" panose="020B0604030504040204" pitchFamily="34" charset="0"/>
              </a:rPr>
              <a:t>قۆناغی دووەم/ بەشی زمانی کوردی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ku-Arab-IQ" sz="1800" dirty="0">
              <a:solidFill>
                <a:prstClr val="black"/>
              </a:solidFill>
              <a:latin typeface="Franklin Gothic Book"/>
              <a:cs typeface="Tahoma" panose="020B0604030504040204" pitchFamily="34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ku-Arab-IQ" sz="1800" dirty="0">
                <a:solidFill>
                  <a:srgbClr val="FF0000"/>
                </a:solidFill>
                <a:latin typeface="Franklin Gothic Book"/>
                <a:cs typeface="Tahoma" panose="020B0604030504040204" pitchFamily="34" charset="0"/>
              </a:rPr>
              <a:t>مامۆستای بابەت/ چۆمان صباح سعید</a:t>
            </a:r>
          </a:p>
          <a:p>
            <a:endParaRPr lang="en-US" dirty="0"/>
          </a:p>
        </p:txBody>
      </p:sp>
      <p:pic>
        <p:nvPicPr>
          <p:cNvPr id="4" name="صورة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305" y="171295"/>
            <a:ext cx="3276600" cy="1681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90737"/>
            <a:ext cx="12192000" cy="279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492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15660"/>
              </p:ext>
            </p:extLst>
          </p:nvPr>
        </p:nvGraphicFramePr>
        <p:xfrm>
          <a:off x="712267" y="286601"/>
          <a:ext cx="11049804" cy="6522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902"/>
                <a:gridCol w="5524902"/>
              </a:tblGrid>
              <a:tr h="542358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فيَركردن(تعليم)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فيَربوون(تعلم)</a:t>
                      </a:r>
                      <a:endParaRPr kumimoji="0" 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45120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فيَركردن ئاماذةية بؤ رِيَكخستن و نةخشةسازى و دةستةبةركردنى ذينطةى فيَربوون.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فيَربوون ئاماذةية بؤ ئةو طؤرانكارية بةردةوامانةى كةلةرِةفتارى مرؤظدا رِوودةدات.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41322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فيَركردن ئامرازوو كةرةستةية بؤ ئاسانكارى كردن و طةيشتن بةئامانج و مةبةست كةفيَربوونة.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فيَربوون لةثرِؤسةى ثةروةردةدا مةبةست و ئامانجى سةرةكية.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54235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فيَركردن ثةيوةست و تايبةتة بةمامؤستا.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فيَربوون تايبةتةو ثةيوةستة بةفيَرخواز.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54235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هةندآ جار فيَركردن نابيَتة هؤى فيَربوون.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هةنديَكجار فيَربوون بةبآ فيَركردن رِوودةدات.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368555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بةلاَم فيَركردن ئاماذةو ثيَوةرنية بؤكاريطةرى و سةركةوتنى فيَربوون.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فيَربوون ثيَوةرونيشانةى سةركةوتنى ثرِؤسةى فيَركردنة.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47565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</a:t>
                      </a:r>
                      <a:r>
                        <a:rPr kumimoji="0" lang="ar-IQ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َ</a:t>
                      </a: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ركردن بريتية لةثرِؤسةى رِيَكخستنى شارةزايى و رِووداوةكان لةذينطةى فيَربووندا.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فيَربوون بريتية لةثرِؤسةى كارليَك كردنى مرؤظ لةطةلَ رِووداوو شارةزايى و وروذيَنةرةكانى ذينطةو جيهانى دةرةوة.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  <a:tr h="807767"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بةلآم فيَركردن كاروضالاكيةكى دةرةكية لةذينطةو دةوروبةر بةرةو فيَرخواز.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SA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Franklin Gothic Book"/>
                          <a:cs typeface="Ali_K_Alwand" pitchFamily="2" charset="-78"/>
                        </a:rPr>
                        <a:t>فيَربوون رِووداوو رِةفتارى ناوةوةى مرؤظةو ثةيووةندة بة فيَرخواز.</a:t>
                      </a: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Calibri"/>
                        <a:cs typeface="Ali_K_Alwand" pitchFamily="2" charset="-78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268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2483317"/>
          </a:xfrm>
        </p:spPr>
        <p:txBody>
          <a:bodyPr>
            <a:normAutofit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</a:pPr>
            <a:r>
              <a:rPr lang="ar-IQ" sz="4000" spc="0" dirty="0">
                <a:solidFill>
                  <a:srgbClr val="0070C0"/>
                </a:solidFill>
                <a:latin typeface="Franklin Gothic Book"/>
                <a:cs typeface="Ali_K_Alwand" pitchFamily="2" charset="-78"/>
              </a:rPr>
              <a:t>ثالَنةر لة بوارى فيَربووندا</a:t>
            </a:r>
            <a:r>
              <a:rPr lang="en-US" sz="4000" spc="0" dirty="0">
                <a:solidFill>
                  <a:srgbClr val="0070C0"/>
                </a:solidFill>
                <a:latin typeface="Franklin Gothic Book"/>
                <a:cs typeface="Ali_K_Alwand" pitchFamily="2" charset="-78"/>
              </a:rPr>
              <a:t/>
            </a:r>
            <a:br>
              <a:rPr lang="en-US" sz="4000" spc="0" dirty="0">
                <a:solidFill>
                  <a:srgbClr val="0070C0"/>
                </a:solidFill>
                <a:latin typeface="Franklin Gothic Book"/>
                <a:cs typeface="Ali_K_Alwand" pitchFamily="2" charset="-78"/>
              </a:rPr>
            </a:br>
            <a:r>
              <a:rPr lang="en-US" sz="4000" spc="0" dirty="0">
                <a:solidFill>
                  <a:srgbClr val="4E3B30">
                    <a:shade val="75000"/>
                  </a:srgbClr>
                </a:solidFill>
                <a:latin typeface="Franklin Gothic Book"/>
              </a:rPr>
              <a:t/>
            </a:r>
            <a:br>
              <a:rPr lang="en-US" sz="4000" spc="0" dirty="0">
                <a:solidFill>
                  <a:srgbClr val="4E3B30">
                    <a:shade val="75000"/>
                  </a:srgbClr>
                </a:solidFill>
                <a:latin typeface="Franklin Gothic Book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86552"/>
            <a:ext cx="10058400" cy="4283242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400" b="1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ثالَنةرضيية؟</a:t>
            </a:r>
            <a: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</a:br>
            <a:r>
              <a:rPr lang="ar-IQ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بيَطومان لة ذياني رِؤذانةماندا رِةفتارى كةساني دةوروبةرمان سةرنجمانيان رِاكيَشاوة، بؤ نموونة كاتيَك دةبينين كة سيَك بةيانيان بةثةلة بؤ سةركارةكةى دةضيَت، جا ئةو كةسة ض فةرمانبةر بيَت يا جوتياريَك بيَت، يا كةسيَكي كاسبكار ، يا قوتابي بيَت . يان كارمةنديَكى تر بةردةوام لة كاركردندا ية، يان قوتابيةك بةردةوام دةخويَنيَت، يان دايكيَك بةردةوام خزمةتى مندالَةكةى دةكات ، هةموو ئةو كارانةو ضةندين كارى تر رؤذانة دةبينين و سةرنجمان رِادةكيَشيَت، ئةطةر ئيَمة بة دواى هؤكارى ئةم رِةفتارة بطةرِيَن، دةطةينة هؤكاريَكى زؤر </a:t>
            </a:r>
            <a:r>
              <a:rPr lang="ar-IQ" sz="2400" cap="all" dirty="0" smtClean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طرنط</a:t>
            </a:r>
            <a:r>
              <a:rPr lang="ku-Arab-IQ" sz="2400" cap="all" dirty="0" smtClean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 </a:t>
            </a:r>
            <a:r>
              <a:rPr lang="ar-IQ" sz="2400" cap="all" dirty="0" smtClean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بؤهةموورِةفتارةكان </a:t>
            </a:r>
            <a:r>
              <a:rPr lang="ar-IQ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ئةويش بوونى ثالَنةرة </a:t>
            </a:r>
            <a:r>
              <a:rPr lang="ku-Arab-IQ" sz="2400" cap="all" dirty="0" smtClean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.                                                                                    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93894"/>
            <a:ext cx="6506678" cy="15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796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</a:pPr>
            <a:r>
              <a:rPr lang="ar-IQ" sz="4400" spc="0" dirty="0">
                <a:solidFill>
                  <a:srgbClr val="0070C0"/>
                </a:solidFill>
                <a:latin typeface="Franklin Gothic Book"/>
                <a:cs typeface="Ali_K_Alwand" pitchFamily="2" charset="-78"/>
              </a:rPr>
              <a:t>ثيَناسةى ثالَنةر </a:t>
            </a:r>
            <a:r>
              <a:rPr lang="en-US" sz="4400" spc="0" dirty="0">
                <a:solidFill>
                  <a:srgbClr val="0070C0"/>
                </a:solidFill>
                <a:latin typeface="Franklin Gothic Book"/>
                <a:cs typeface="Ali_K_Alwand" pitchFamily="2" charset="-78"/>
              </a:rPr>
              <a:t/>
            </a:r>
            <a:br>
              <a:rPr lang="en-US" sz="4400" spc="0" dirty="0">
                <a:solidFill>
                  <a:srgbClr val="0070C0"/>
                </a:solidFill>
                <a:latin typeface="Franklin Gothic Book"/>
                <a:cs typeface="Ali_K_Alwand" pitchFamily="2" charset="-78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4518" y="1737360"/>
            <a:ext cx="10501162" cy="4131734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IQ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ثرؤسةيةكة يان زنجيرةيةك ثرؤسةية كاردةكات بؤ وروذاندنى رِةفتار بةرةو ئامانجيَكى دياريكراو وثاريَزطاريكردنى . </a:t>
            </a:r>
            <a:r>
              <a:rPr lang="en-US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</a:br>
            <a:r>
              <a:rPr lang="ar-IQ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دةبيَت ئةوةش بزانين ثالَنةر ضةمكيَكي طريمانةيية واتا ئيَمة رِةنطدانةوةى حالَةتةكة دةبينين و هةستي ثيَدةكةين بةلاَم خودى حالَةتةكة نابينين, بؤ نموونة كاتى هةندىَ كةس دةبينين زؤر بة ثةرؤشيةوة دةضن بؤ سةر كارةكانيان و خؤشي لة كارةكاني خؤيان دةبينن، طريمانةى ئةوة دادةنيَيت ئةو كةسانة ثالَنةريان بؤ كاركردن بةهيَزة، بة ثيَضةوانةوة كاتى دةبينين كةسيَك بةردةوام طلةيي لة كارةكانى خؤى </a:t>
            </a:r>
            <a:r>
              <a:rPr lang="ar-IQ" cap="all" dirty="0" smtClean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دةكات </a:t>
            </a:r>
            <a:r>
              <a:rPr lang="ar-IQ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و شويَني كاركردنى بة دلَ نيية و رَةخنةى بةردةوامى هةية لةسةر بارودؤخي كارةكانى و بةردةوام </a:t>
            </a:r>
            <a:r>
              <a:rPr lang="ar-IQ" cap="all" dirty="0" smtClean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دوا </a:t>
            </a:r>
            <a:r>
              <a:rPr lang="ar-IQ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دةكةويَت و كةم و كورِى هةية لة كاتي ئةنجامدانى كارةكانى ، لةم حالَةتةدا طريمانةى ئةوةى دادةنيَن ئةو كةسة ثالَنةرى بؤ كاركردن لاوازة. </a:t>
            </a:r>
            <a:r>
              <a:rPr lang="ku-Arab-IQ" cap="all" dirty="0" smtClean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                                        </a:t>
            </a:r>
            <a:r>
              <a:rPr lang="en-US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03006"/>
            <a:ext cx="7863840" cy="208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81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ct val="20000"/>
              </a:spcBef>
            </a:pPr>
            <a:r>
              <a:rPr lang="ar-IQ" sz="3200" spc="0" dirty="0">
                <a:solidFill>
                  <a:srgbClr val="0070C0"/>
                </a:solidFill>
                <a:latin typeface="Franklin Gothic Book"/>
                <a:cs typeface="Ali_K_Alwand" pitchFamily="2" charset="-78"/>
              </a:rPr>
              <a:t>ثةيوةندى ثالَنةر بة فيَربوون </a:t>
            </a:r>
            <a:r>
              <a:rPr lang="en-US" sz="3200" spc="0" dirty="0">
                <a:solidFill>
                  <a:srgbClr val="0070C0"/>
                </a:solidFill>
                <a:latin typeface="Franklin Gothic Book"/>
                <a:cs typeface="Ali_K_Alwand" pitchFamily="2" charset="-78"/>
              </a:rPr>
              <a:t/>
            </a:r>
            <a:br>
              <a:rPr lang="en-US" sz="3200" spc="0" dirty="0">
                <a:solidFill>
                  <a:srgbClr val="0070C0"/>
                </a:solidFill>
                <a:latin typeface="Franklin Gothic Book"/>
                <a:cs typeface="Ali_K_Alwand" pitchFamily="2" charset="-78"/>
              </a:rPr>
            </a:br>
            <a:r>
              <a:rPr lang="en-US" sz="3200" spc="0" dirty="0">
                <a:solidFill>
                  <a:srgbClr val="4E3B30">
                    <a:shade val="75000"/>
                  </a:srgbClr>
                </a:solidFill>
                <a:latin typeface="Franklin Gothic Book"/>
              </a:rPr>
              <a:t/>
            </a:r>
            <a:br>
              <a:rPr lang="en-US" sz="3200" spc="0" dirty="0">
                <a:solidFill>
                  <a:srgbClr val="4E3B30">
                    <a:shade val="75000"/>
                  </a:srgbClr>
                </a:solidFill>
                <a:latin typeface="Franklin Gothic Book"/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400" b="1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كارى ثالَنةر لة بوارى فيَربووندا سيَ لايةن دةطريَتةوة :-</a:t>
            </a:r>
            <a: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</a:br>
            <a:r>
              <a:rPr lang="ar-IQ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١. ثالَنةر رةفتارى مرؤظ ضالاك دةكات و لة حالَةتى بيَ دةنطى دةيطوازيَتةوة بؤ جوولَة. حالَةتى</a:t>
            </a:r>
            <a: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</a:br>
            <a:r>
              <a:rPr lang="ar-IQ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٢. ثالَنةر لة هةلَويَستى فيَركردندا وةكو هؤكاريَكى ئاراستة كردنة،   هةلَدةستيَت بة ئاراستةكردنى رةفتار بةرةو مةبةستيَكي دياريكراو , ئةم مةبةستةش بةرثرسة لة تيَركردنى مةرجةكانى ثالَنةر.</a:t>
            </a:r>
            <a: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</a:br>
            <a:r>
              <a:rPr lang="ar-IQ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>٣. ثالَنةر لة هةلَويَستى فيَركردندا كاريَكى ثاداشتى هةية بؤ جؤرى رةفتارةكة .</a:t>
            </a:r>
            <a: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2400" cap="all" dirty="0">
                <a:solidFill>
                  <a:srgbClr val="4E3B30"/>
                </a:solidFill>
                <a:latin typeface="Franklin Gothic Medium"/>
                <a:cs typeface="Ali_K_Alwand" pitchFamily="2" charset="-78"/>
              </a:rPr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27935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sz="3200" cap="all" spc="0" dirty="0">
                <a:solidFill>
                  <a:srgbClr val="0070C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cs typeface="Tahoma" panose="020B0604030504040204" pitchFamily="34" charset="0"/>
              </a:rPr>
              <a:t>ئەو بابەتانەی کە لە وانەی داهاتوو باس دەکرێن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 algn="r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+mj-lt"/>
              <a:buAutoNum type="arabicPeriod"/>
            </a:pPr>
            <a:r>
              <a:rPr lang="ku-Arab-IQ" sz="2800" dirty="0">
                <a:solidFill>
                  <a:srgbClr val="00B050"/>
                </a:solidFill>
                <a:latin typeface="Franklin Gothic Book"/>
                <a:cs typeface="Tahoma" panose="020B0604030504040204" pitchFamily="34" charset="0"/>
              </a:rPr>
              <a:t>سروشتی پاڵنەر لەلای ماسلۆ.</a:t>
            </a:r>
          </a:p>
          <a:p>
            <a:pPr marL="514350" lvl="0" indent="-514350" algn="r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+mj-lt"/>
              <a:buAutoNum type="arabicPeriod"/>
            </a:pPr>
            <a:r>
              <a:rPr lang="ku-Arab-IQ" sz="2800" dirty="0">
                <a:solidFill>
                  <a:srgbClr val="00B050"/>
                </a:solidFill>
                <a:latin typeface="Franklin Gothic Book"/>
                <a:cs typeface="Tahoma" panose="020B0604030504040204" pitchFamily="34" charset="0"/>
              </a:rPr>
              <a:t>تیۆری خستنە پاڵ.</a:t>
            </a:r>
          </a:p>
          <a:p>
            <a:pPr marL="514350" lvl="0" indent="-514350" algn="r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+mj-lt"/>
              <a:buAutoNum type="arabicPeriod"/>
            </a:pPr>
            <a:r>
              <a:rPr lang="ku-Arab-IQ" sz="2800" dirty="0">
                <a:solidFill>
                  <a:srgbClr val="00B050"/>
                </a:solidFill>
                <a:latin typeface="Franklin Gothic Book"/>
                <a:cs typeface="Tahoma" panose="020B0604030504040204" pitchFamily="34" charset="0"/>
              </a:rPr>
              <a:t>تیۆری خستنە پاڵ و پاڵنەری قوتابیان</a:t>
            </a:r>
            <a:r>
              <a:rPr lang="ku-Arab-IQ" sz="2800" dirty="0" smtClean="0">
                <a:solidFill>
                  <a:srgbClr val="00B050"/>
                </a:solidFill>
                <a:latin typeface="Franklin Gothic Book"/>
                <a:cs typeface="Tahoma" panose="020B0604030504040204" pitchFamily="34" charset="0"/>
              </a:rPr>
              <a:t>.</a:t>
            </a:r>
          </a:p>
          <a:p>
            <a:pPr marL="514350" lvl="0" indent="-514350" algn="r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+mj-lt"/>
              <a:buAutoNum type="arabicPeriod"/>
            </a:pPr>
            <a:r>
              <a:rPr lang="ku-Arab-IQ" sz="2800" dirty="0" smtClean="0">
                <a:solidFill>
                  <a:srgbClr val="00B050"/>
                </a:solidFill>
                <a:latin typeface="Franklin Gothic Book"/>
                <a:cs typeface="Tahoma" panose="020B0604030504040204" pitchFamily="34" charset="0"/>
              </a:rPr>
              <a:t>جیاوازی تاکایەتی لە پاڵنەرایەتی.</a:t>
            </a:r>
            <a:endParaRPr lang="en-US" sz="2800" dirty="0">
              <a:solidFill>
                <a:srgbClr val="00B050"/>
              </a:solidFill>
              <a:latin typeface="Franklin Gothic Book"/>
            </a:endParaRPr>
          </a:p>
          <a:p>
            <a:endParaRPr lang="en-US" sz="2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009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u-Arab-IQ" sz="3600" cap="all" spc="0" dirty="0">
                <a:solidFill>
                  <a:srgbClr val="0070C0"/>
                </a:solidFill>
                <a:effectLst>
                  <a:reflection blurRad="12700" stA="48000" endA="300" endPos="55000" dir="5400000" sy="-90000" algn="bl" rotWithShape="0"/>
                </a:effectLst>
                <a:latin typeface="Franklin Gothic Medium"/>
                <a:cs typeface="Tahoma" panose="020B0604030504040204" pitchFamily="34" charset="0"/>
              </a:rPr>
              <a:t>ئەو بابەتانەی کە ئەمرۆ باس دەکرێت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r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q"/>
            </a:pPr>
            <a:r>
              <a:rPr lang="ku-Arab-IQ" sz="2800" dirty="0">
                <a:solidFill>
                  <a:srgbClr val="4E3B30"/>
                </a:solidFill>
                <a:latin typeface="Franklin Gothic Book"/>
                <a:cs typeface="Tahoma" panose="020B0604030504040204" pitchFamily="34" charset="0"/>
              </a:rPr>
              <a:t>چەمک و بۆ چونەکان دەربارەی فێربوون.</a:t>
            </a:r>
          </a:p>
          <a:p>
            <a:pPr marL="342900" lvl="0" indent="-342900" algn="r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q"/>
            </a:pPr>
            <a:r>
              <a:rPr lang="ku-Arab-IQ" sz="2800" dirty="0">
                <a:solidFill>
                  <a:srgbClr val="4E3B30"/>
                </a:solidFill>
                <a:latin typeface="Franklin Gothic Book"/>
                <a:cs typeface="Tahoma" panose="020B0604030504040204" pitchFamily="34" charset="0"/>
              </a:rPr>
              <a:t>فێربوون و فێرکردن.</a:t>
            </a:r>
          </a:p>
          <a:p>
            <a:pPr marL="342900" lvl="0" indent="-342900" algn="r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q"/>
            </a:pPr>
            <a:r>
              <a:rPr lang="ku-Arab-IQ" sz="2800" dirty="0">
                <a:solidFill>
                  <a:srgbClr val="4E3B30"/>
                </a:solidFill>
                <a:latin typeface="Franklin Gothic Book"/>
                <a:cs typeface="Tahoma" panose="020B0604030504040204" pitchFamily="34" charset="0"/>
              </a:rPr>
              <a:t>پاڵنەر لە بواری فێربوندا.</a:t>
            </a:r>
          </a:p>
          <a:p>
            <a:pPr marL="342900" lvl="0" indent="-342900" algn="r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70000"/>
              <a:buFont typeface="Wingdings" panose="05000000000000000000" pitchFamily="2" charset="2"/>
              <a:buChar char="q"/>
            </a:pPr>
            <a:r>
              <a:rPr lang="ku-Arab-IQ" sz="2800" dirty="0">
                <a:solidFill>
                  <a:srgbClr val="4E3B30"/>
                </a:solidFill>
                <a:latin typeface="Franklin Gothic Book"/>
                <a:cs typeface="Tahoma" panose="020B0604030504040204" pitchFamily="34" charset="0"/>
              </a:rPr>
              <a:t>پەیوەندی پاڵنەر بە فێربوون.</a:t>
            </a:r>
            <a:endParaRPr lang="en-US" sz="2800" dirty="0">
              <a:solidFill>
                <a:srgbClr val="4E3B30"/>
              </a:solidFill>
              <a:latin typeface="Franklin Gothic Book"/>
            </a:endParaRP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6036"/>
            <a:ext cx="585216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25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>ضةمك و بؤضوونةكان دةربارةى فيَربوون</a:t>
            </a:r>
            <a: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263" y="1845734"/>
            <a:ext cx="10674417" cy="4237432"/>
          </a:xfrm>
        </p:spPr>
        <p:txBody>
          <a:bodyPr>
            <a:normAutofit/>
          </a:bodyPr>
          <a:lstStyle/>
          <a:p>
            <a:pPr marL="342900" lvl="0" indent="-342900" algn="just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 لةرِاستيدا سيَ ضةمك و بؤضوونى طشتى دةربارةى فيَربوون هةبووةو هةيةو طرنطى خؤيان لةسةر ثرِؤسةى فيَركردن و فيَربوون هةبووةو هةية، هةرضةندة لة ئةنجامى توآ تويَذينةوةى زانستيةوةدةركةوتووة كةهةنديَك لةو ضةمك و بؤضوونانة هةلَةيةو بنةماى زانستى نية، بةلآم بةداخةوة هةتا ئيَستاش شويَنةوارو كاريطةريان لةسةر ثرِؤسةكة هةرماوة، 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446872"/>
            <a:ext cx="5746283" cy="1915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082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>ضةمك و بؤضوونةكان دةربارةى فيَربوون</a:t>
            </a:r>
            <a: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 ئةم ضةمك و بؤضوونة لةثرِؤسةى فيَربووندا دةطةرِيَتةوة بؤ (هيَربرت) و سايكؤلؤذيةتةكةى لةو برِوايةدابوو كةمندالأ هةرلةكاتى لةدايك بوونةوة خاوةنى عةقلَيَكة كةوةك لاثةرِةيةكى سثى وايةو لةرِيَطةى فيَربوون و شارةزايى و رِاهيَنان و كاركردنةوة رِؤذ لةدواى رِؤذ زانيارى و مةعريفةتى لةسةر دةنوسيَت. واتة بةثيَى ئةم بؤضوونةى( هيَربرت) عةقلَى مرؤظ وةك عةمبارو كؤطايةك واية و بةردةوام لة رِيَطةى </a:t>
            </a:r>
            <a:r>
              <a:rPr lang="ar-SA" sz="2400" dirty="0" smtClean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لةبةركردنةوة </a:t>
            </a: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زانيارى و مةعريفةت و شارةزايى تيَدا عةمبار دةكريَت و لةكاتى ثيَويستدا دووبارة دةطةرِيَنريَنةوة. كةواتة ليَرةدا فيَربوون بةماناى عةمباركردن (خزن) ديَت و عةمبار كردنيش يةكةمجار ثيَويستى بةلةبةركردن هةيةو دواتريش عةمبار كردن و ياد كردنةوةيان.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5484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>فيَربوون وةك ثرِؤسةى ياد كردنةوة</a:t>
            </a:r>
            <a: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 rtl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 ئةم بؤضوونةى (هيَربرت) كاريطةرى خؤى لةسةر دانانى ثرِؤطرام و رِيَطاكانى وانة وتنةوة هةبوو، سةرةرِاى ئةوةش ثرِؤطرامةكانى خويَندنيان بةسةر ضةند وانةيةكى خويَندن و هةر وانةيةكيشيان بةسةر ضةند بابةتيَكدا دابةش دةكرد، بؤئةوةى بةئاسانى ثؤليَن و لةبةر بكريَن، بةم شيَوةيةى لاى خوارةوة:-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pPr marL="342900" lvl="0" indent="-342900" algn="just" rtl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ثةيوةند كردنى زانياريةكان بؤ ضةند وانةيةك. 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pPr marL="342900" lvl="0" indent="-342900" algn="just" rtl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دياريكردني وانةكاني خويَندن و بةش بةش كردنيان بؤ ضةند بابةتيَك و دابةش كردنيان بةسةر ثؤل و قؤناغةكاني خويَندندا.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pPr marL="342900" lvl="0" indent="-342900" algn="just" rtl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ثيَداني ئةم بةش و وانةو بابةتانة بة فيَرخوازةكان بؤ ئةوةي لة بةريان بكات.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pPr marL="342900" lvl="0" indent="-342900" algn="just" rtl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يادكردنةوةو دووبارة طةرِاندنةوةي ئةو زانياري و بابةتانة و بة ئاكام طةياندني هةنديَك ضالاكي ثراكتيكي ثيَويست، ئينجا مامؤستا ئةو زانيارى و كارو ضالاكيانة هةلَبسةنطيَنيَ.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7122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>فيَربوون وةك ثرِؤسةى رِاهيَنانى عةقلَى</a:t>
            </a:r>
            <a: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 algn="just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 ئةم ضةمك و ليَكدانةوةية بؤ فيَربوون، بؤفةيلةسوفى ئينطليزى(لؤك)(</a:t>
            </a:r>
            <a:r>
              <a:rPr lang="it-IT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Lock</a:t>
            </a: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) دةطةرِيَتةوة، كةلةو برِوايةدابوو، عةقلَى مرؤظ بةسةر ضةند توانست و مةلةكةيةكى (ملكات)ى وةك(بيركردنةوة، يادكردنةوة، خةيالَكردن و ويَنا كردن...هتد) دابةش بووةو رِاهيَنانى ئةو توانست و مةلةكاتانة دةبنة هؤى فيَربوون. بةبؤضوونى (لؤك) و لايةنطرانى، هةنديَك بابةت ثيَويستن و طرنطى خؤيان لة رِاهيَنان و طةشة ثيَكردنى ئةو مةلةكانةدا هةية( زمان و بيركارى) باشترين بابةتن بؤرِاهيَنان و طةشةثيَكردنى ئةو توانست و مةلةكانة، هةرلةبةر ئةوةش بوو قوتابى ناضار دةكرا كةئةو بابةتانة بةبىَ تيَطةيشتن لةبةر بكات، ئيتر هةرضةندة قورس و بآماناو وشكيش بووناية. دةرئةنجامى تويَذينةوةكان ئاماذة بؤ هةلَةو نادروستى ئةم تيؤرو بؤضوونةى (لؤك) دةكةن، لةبةرئةوةى بيَجطة لةزمان و بيركارى سةرجةم بابةتةكانى تر ثشتطوآخرابوون، لةكاتيَكدا هةموو بابةتةكانى تر وةك زمان و بيركارى بةسودو طرنطن بؤ فيَرخواز.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69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" lvl="0" indent="-91440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ar-SA" sz="44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>فيَربوون وةك ثرِؤسةى رِاهيَنانى عةقلَى</a:t>
            </a:r>
            <a:r>
              <a:rPr lang="en-US" sz="44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44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</a:br>
            <a: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/>
            </a:r>
            <a:br>
              <a:rPr lang="en-US" sz="2000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648" y="1845734"/>
            <a:ext cx="10299032" cy="4023360"/>
          </a:xfrm>
        </p:spPr>
        <p:txBody>
          <a:bodyPr>
            <a:normAutofit/>
          </a:bodyPr>
          <a:lstStyle/>
          <a:p>
            <a:pPr marL="342900" lvl="0" indent="-342900" algn="just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بؤنمونة بابةتةكانى (ويَنةو مؤسيقاو ميَذوو جوطرافياو زانستةكان) بؤكةسايةتى فيَرخواز طرنطن و بةشدارىدةكةن لةبةهيَزكردنى توانا عةقلَيةكانى، لةكاتيَكدا ئةم تيؤرة ثشتطويَى خستوون و لةو برِوايةدابوو كةئةم بابةتانة بةشدارى ناكةن و كاريطةريان لةسةر مةلةكاتةكان نية. لةلايةكى تريشةوة بؤضوونةكانى لؤك قؤناغو توانست و حةزو ئارةزووةكانى فيَرخوازى ثشتطوآ خستبوو وةناضارى دةكردن(كةبةبآ طويَدان بةحةزوو ئارةزوو توانست و بةهرةكانيان) بابةتةكان لةبةر بكةن و بيان خويَنن.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5341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>فيَربوون وةك طؤرِانكارى و ضاككردنى رِةفتار</a:t>
            </a:r>
            <a: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دواى ضةندةها تويَذينةوةى زانستى و تاقى كردنةوةى جؤرةها تيؤرو ليَكدانةوة، ئيَستا بةجؤريَكى تر سةيرى فيَربوون دةكريَت و لةو برِوايةدان كةفيَربوون بريتيةلة ثرِؤسةى طؤرِان و ضاككردنى بيروباوةرِو رِةفتارو هةلَسوكةوتى مرؤظ، وةئةم طؤرِانكارى و ضاككردنةش بةدريَذايى ذيان بةردةوام دةبيَت.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79" y="3965608"/>
            <a:ext cx="6486625" cy="213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686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>فيَـــربــوون و فيـــَركردن</a:t>
            </a:r>
            <a: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  <a:t/>
            </a:r>
            <a:br>
              <a:rPr lang="en-US" sz="4000" cap="all" spc="0" dirty="0">
                <a:solidFill>
                  <a:srgbClr val="0070C0"/>
                </a:solidFill>
                <a:latin typeface="Franklin Gothic Medium"/>
                <a:cs typeface="Ali_K_Alwand" pitchFamily="2" charset="-78"/>
              </a:rPr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 rtl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rgbClr val="F0A22E"/>
              </a:buClr>
              <a:buSzPct val="70000"/>
              <a:buFont typeface="Wingdings 2"/>
              <a:buChar char=""/>
            </a:pP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بةداخةوة زؤرجار هةردوو ضةمك و ثرِؤسةى فيَربوون(</a:t>
            </a:r>
            <a:r>
              <a:rPr lang="it-IT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learning</a:t>
            </a: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)و فيَركردن(</a:t>
            </a:r>
            <a:r>
              <a:rPr lang="it-IT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teaching</a:t>
            </a:r>
            <a:r>
              <a:rPr lang="ar-SA" sz="2400" dirty="0">
                <a:solidFill>
                  <a:srgbClr val="4E3B30"/>
                </a:solidFill>
                <a:latin typeface="Franklin Gothic Book"/>
                <a:cs typeface="Ali_K_Alwand" pitchFamily="2" charset="-78"/>
              </a:rPr>
              <a:t>) تيَكةلَ دةكريَن و بةيةك شت ليَك دةدريَنةوة، بةلآم لةرِاستيدا جياوازيةكى زؤر لةنيَوانياندا هةية، لةطرنطترين جياوازيةكانيان ئةمانةى لاى خوارةوةن:</a:t>
            </a:r>
            <a:endParaRPr lang="en-US" sz="2400" dirty="0">
              <a:solidFill>
                <a:srgbClr val="4E3B30"/>
              </a:solidFill>
              <a:latin typeface="Franklin Gothic Book"/>
              <a:cs typeface="Ali_K_Alwand" pitchFamily="2" charset="-78"/>
            </a:endParaRP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78981"/>
            <a:ext cx="9144000" cy="237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0097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</TotalTime>
  <Words>804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Ali_K_Alwand</vt:lpstr>
      <vt:lpstr>Calibri</vt:lpstr>
      <vt:lpstr>Calibri Light</vt:lpstr>
      <vt:lpstr>Franklin Gothic Book</vt:lpstr>
      <vt:lpstr>Franklin Gothic Medium</vt:lpstr>
      <vt:lpstr>Tahoma</vt:lpstr>
      <vt:lpstr>Wingdings</vt:lpstr>
      <vt:lpstr>Wingdings 2</vt:lpstr>
      <vt:lpstr>Retrospect</vt:lpstr>
      <vt:lpstr>PowerPoint Presentation</vt:lpstr>
      <vt:lpstr>ئەو بابەتانەی کە ئەمرۆ باس دەکرێت</vt:lpstr>
      <vt:lpstr>ضةمك و بؤضوونةكان دةربارةى فيَربوون </vt:lpstr>
      <vt:lpstr>ضةمك و بؤضوونةكان دةربارةى فيَربوون </vt:lpstr>
      <vt:lpstr>فيَربوون وةك ثرِؤسةى ياد كردنةوة </vt:lpstr>
      <vt:lpstr>فيَربوون وةك ثرِؤسةى رِاهيَنانى عةقلَى </vt:lpstr>
      <vt:lpstr>فيَربوون وةك ثرِؤسةى رِاهيَنانى عةقلَى  </vt:lpstr>
      <vt:lpstr>فيَربوون وةك طؤرِانكارى و ضاككردنى رِةفتار </vt:lpstr>
      <vt:lpstr>فيَـــربــوون و فيـــَركردن </vt:lpstr>
      <vt:lpstr>PowerPoint Presentation</vt:lpstr>
      <vt:lpstr>ثالَنةر لة بوارى فيَربووندا  </vt:lpstr>
      <vt:lpstr>ثيَناسةى ثالَنةر  </vt:lpstr>
      <vt:lpstr>ثةيوةندى ثالَنةر بة فيَربوون   </vt:lpstr>
      <vt:lpstr>ئەو بابەتانەی کە لە وانەی داهاتوو باس دەکرێن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chopy</dc:creator>
  <cp:lastModifiedBy>chopy</cp:lastModifiedBy>
  <cp:revision>7</cp:revision>
  <dcterms:created xsi:type="dcterms:W3CDTF">2021-10-02T17:23:31Z</dcterms:created>
  <dcterms:modified xsi:type="dcterms:W3CDTF">2021-10-02T18:14:43Z</dcterms:modified>
</cp:coreProperties>
</file>