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84" r:id="rId2"/>
    <p:sldId id="283" r:id="rId3"/>
    <p:sldId id="282" r:id="rId4"/>
    <p:sldId id="281" r:id="rId5"/>
    <p:sldId id="280" r:id="rId6"/>
    <p:sldId id="279" r:id="rId7"/>
    <p:sldId id="277" r:id="rId8"/>
    <p:sldId id="276" r:id="rId9"/>
    <p:sldId id="275" r:id="rId10"/>
    <p:sldId id="274" r:id="rId11"/>
    <p:sldId id="273" r:id="rId12"/>
    <p:sldId id="272" r:id="rId13"/>
    <p:sldId id="271" r:id="rId14"/>
    <p:sldId id="269" r:id="rId15"/>
    <p:sldId id="268" r:id="rId16"/>
    <p:sldId id="267" r:id="rId17"/>
    <p:sldId id="266" r:id="rId18"/>
    <p:sldId id="265" r:id="rId19"/>
    <p:sldId id="264" r:id="rId20"/>
    <p:sldId id="263" r:id="rId21"/>
    <p:sldId id="262" r:id="rId22"/>
    <p:sldId id="261"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DA2951-A367-4D30-BBD1-66C98AE5E196}" type="datetimeFigureOut">
              <a:rPr lang="en-US" smtClean="0"/>
              <a:t>10/22/2021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1114259-F450-4788-9171-1D3C34D946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DA2951-A367-4D30-BBD1-66C98AE5E196}"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DA2951-A367-4D30-BBD1-66C98AE5E196}"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DA2951-A367-4D30-BBD1-66C98AE5E196}"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DA2951-A367-4D30-BBD1-66C98AE5E196}"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14259-F450-4788-9171-1D3C34D946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DA2951-A367-4D30-BBD1-66C98AE5E196}"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DA2951-A367-4D30-BBD1-66C98AE5E196}"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DA2951-A367-4D30-BBD1-66C98AE5E196}"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A2951-A367-4D30-BBD1-66C98AE5E196}" type="datetimeFigureOut">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DA2951-A367-4D30-BBD1-66C98AE5E196}"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14259-F450-4788-9171-1D3C34D946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DA2951-A367-4D30-BBD1-66C98AE5E196}"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1114259-F450-4788-9171-1D3C34D946A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DA2951-A367-4D30-BBD1-66C98AE5E196}" type="datetimeFigureOut">
              <a:rPr lang="en-US" smtClean="0"/>
              <a:t>10/22/2021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114259-F450-4788-9171-1D3C34D946A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1008888"/>
          </a:xfrm>
        </p:spPr>
        <p:txBody>
          <a:bodyPr>
            <a:noAutofit/>
          </a:bodyPr>
          <a:lstStyle/>
          <a:p>
            <a:pPr algn="ctr"/>
            <a:r>
              <a:rPr lang="ar-SA" sz="3600" dirty="0" smtClean="0">
                <a:cs typeface="Ali_K_Alwand" pitchFamily="2" charset="-78"/>
              </a:rPr>
              <a:t>ئةو طريمانانةى  كة سؤرندايك تيؤرةكةى لةسةربونيادنا</a:t>
            </a:r>
            <a:r>
              <a:rPr lang="en-US" sz="4000" dirty="0">
                <a:cs typeface="Ali_K_Alwand" pitchFamily="2" charset="-78"/>
              </a:rPr>
              <a:t/>
            </a:r>
            <a:br>
              <a:rPr lang="en-US" sz="4000" dirty="0">
                <a:cs typeface="Ali_K_Alwand" pitchFamily="2" charset="-78"/>
              </a:rPr>
            </a:br>
            <a:endParaRPr lang="en-US" sz="4000" dirty="0">
              <a:cs typeface="Ali_K_Alwand" pitchFamily="2" charset="-78"/>
            </a:endParaRPr>
          </a:p>
        </p:txBody>
      </p:sp>
      <p:sp>
        <p:nvSpPr>
          <p:cNvPr id="3" name="Content Placeholder 2"/>
          <p:cNvSpPr>
            <a:spLocks noGrp="1"/>
          </p:cNvSpPr>
          <p:nvPr>
            <p:ph idx="1"/>
          </p:nvPr>
        </p:nvSpPr>
        <p:spPr>
          <a:xfrm>
            <a:off x="457200" y="1600200"/>
            <a:ext cx="8229600" cy="4724400"/>
          </a:xfrm>
        </p:spPr>
        <p:txBody>
          <a:bodyPr>
            <a:normAutofit/>
          </a:bodyPr>
          <a:lstStyle/>
          <a:p>
            <a:pPr algn="just" rtl="1">
              <a:lnSpc>
                <a:spcPct val="150000"/>
              </a:lnSpc>
            </a:pPr>
            <a:r>
              <a:rPr lang="ar-SA" dirty="0" smtClean="0">
                <a:cs typeface="Ali_K_Alwand" pitchFamily="2" charset="-78"/>
              </a:rPr>
              <a:t>1</a:t>
            </a:r>
            <a:r>
              <a:rPr lang="ar-SA" sz="2000" dirty="0" smtClean="0">
                <a:cs typeface="Ali_K_Alwand" pitchFamily="2" charset="-78"/>
              </a:rPr>
              <a:t>ـ بوونةوةر(مرؤظ بيَت يان ئاذةلَ) لة رِيَطةى هةولَدان و هةلَةكردنةوة (المحاولة والخطا) (</a:t>
            </a:r>
            <a:r>
              <a:rPr lang="it-IT" sz="2000" dirty="0" smtClean="0">
                <a:cs typeface="Ali_K_Alwand" pitchFamily="2" charset="-78"/>
              </a:rPr>
              <a:t>Trial&amp;Error</a:t>
            </a:r>
            <a:r>
              <a:rPr lang="ar-SA" sz="2000" dirty="0" smtClean="0">
                <a:cs typeface="Ali_K_Alwand" pitchFamily="2" charset="-78"/>
              </a:rPr>
              <a:t>) فيَردةبيَت و دةتوانيَت ضارةسةرى طرفتةكان بكات.</a:t>
            </a:r>
            <a:endParaRPr lang="en-US" sz="2000" dirty="0" smtClean="0">
              <a:cs typeface="Ali_K_Alwand" pitchFamily="2" charset="-78"/>
            </a:endParaRPr>
          </a:p>
          <a:p>
            <a:pPr algn="just" rtl="1">
              <a:lnSpc>
                <a:spcPct val="150000"/>
              </a:lnSpc>
            </a:pPr>
            <a:r>
              <a:rPr lang="ar-SA" sz="2000" dirty="0" smtClean="0">
                <a:cs typeface="Ali_K_Alwand" pitchFamily="2" charset="-78"/>
              </a:rPr>
              <a:t>2ـ</a:t>
            </a:r>
            <a:r>
              <a:rPr lang="ku-Arab-IQ" sz="2000" dirty="0" smtClean="0">
                <a:cs typeface="Ali_K_Alwand" pitchFamily="2" charset="-78"/>
              </a:rPr>
              <a:t> </a:t>
            </a:r>
            <a:r>
              <a:rPr lang="ar-SA" sz="2000" dirty="0" smtClean="0">
                <a:cs typeface="Ali_K_Alwand" pitchFamily="2" charset="-78"/>
              </a:rPr>
              <a:t>فيَربوون لة رِيَطةى هةولَدان و هةلَةكردنةوة بة شيَوةيةكى ثلة بةثلةيي و هةنطاو بة هةنطاوةوة رِوودةدات و هةولَةكان دووبارة دةبنةوة فيَربوونيش لة رِيَطةى كةمبوونةوةى كات و ماوةى هةولَةكان يان ذمارةى هةلَةكان دةثيَوريَت.</a:t>
            </a:r>
            <a:endParaRPr lang="en-US" sz="2000" dirty="0" smtClean="0">
              <a:cs typeface="Ali_K_Alwand" pitchFamily="2" charset="-78"/>
            </a:endParaRPr>
          </a:p>
          <a:p>
            <a:pPr algn="just" rtl="1">
              <a:lnSpc>
                <a:spcPct val="150000"/>
              </a:lnSpc>
            </a:pPr>
            <a:r>
              <a:rPr lang="ar-SA" sz="2000" dirty="0" smtClean="0">
                <a:cs typeface="Ali_K_Alwand" pitchFamily="2" charset="-78"/>
              </a:rPr>
              <a:t>3ـلةسةرةتاى هةولَةكانى فيَربووندا, بوونةوةر بةشيَوةيةكى هةرِمةكى و لابةلايى و رِةفتارو هةلَسوكةوت دةكات, بةلاَم ووردة ووردةلة ريَطةي هةلبذاردن و ثةيوةست كردنةوة (الاختيار و الربط) (</a:t>
            </a:r>
            <a:r>
              <a:rPr lang="it-IT" sz="2000" dirty="0" smtClean="0">
                <a:cs typeface="Ali_K_Alwand" pitchFamily="2" charset="-78"/>
              </a:rPr>
              <a:t>Selecting&amp;connecting</a:t>
            </a:r>
            <a:r>
              <a:rPr lang="ar-SA" sz="2000" dirty="0" smtClean="0">
                <a:cs typeface="Ali_K_Alwand" pitchFamily="2" charset="-78"/>
              </a:rPr>
              <a:t>) بؤ رةفتارو هةلسوكةوتي مةبةستدار (قصدية) دةطؤردريَت.</a:t>
            </a:r>
            <a:endParaRPr lang="en-US" sz="2000" dirty="0" smtClean="0">
              <a:cs typeface="Ali_K_Alwand" pitchFamily="2" charset="-78"/>
            </a:endParaRPr>
          </a:p>
          <a:p>
            <a:pPr algn="just"/>
            <a:endParaRPr lang="en-US" dirty="0">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86400"/>
            <a:ext cx="3657600" cy="1353152"/>
          </a:xfrm>
          <a:prstGeom prst="rect">
            <a:avLst/>
          </a:prstGeom>
        </p:spPr>
      </p:pic>
    </p:spTree>
    <p:extLst>
      <p:ext uri="{BB962C8B-B14F-4D97-AF65-F5344CB8AC3E}">
        <p14:creationId xmlns:p14="http://schemas.microsoft.com/office/powerpoint/2010/main" val="328009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dirty="0">
                <a:cs typeface="Ali_K_Alwand" pitchFamily="2" charset="-78"/>
              </a:rPr>
              <a:t>ياساى كاريطةرى</a:t>
            </a:r>
            <a:r>
              <a:rPr lang="en-US" sz="4000" dirty="0">
                <a:cs typeface="Ali_K_Alwand" pitchFamily="2" charset="-78"/>
              </a:rPr>
              <a:t/>
            </a:r>
            <a:br>
              <a:rPr lang="en-US" sz="4000" dirty="0">
                <a:cs typeface="Ali_K_Alwand" pitchFamily="2" charset="-78"/>
              </a:rPr>
            </a:br>
            <a:endParaRPr lang="en-US" sz="4000" dirty="0"/>
          </a:p>
        </p:txBody>
      </p:sp>
      <p:sp>
        <p:nvSpPr>
          <p:cNvPr id="3" name="Content Placeholder 2"/>
          <p:cNvSpPr>
            <a:spLocks noGrp="1"/>
          </p:cNvSpPr>
          <p:nvPr>
            <p:ph idx="1"/>
          </p:nvPr>
        </p:nvSpPr>
        <p:spPr/>
        <p:txBody>
          <a:bodyPr>
            <a:normAutofit/>
          </a:bodyPr>
          <a:lstStyle/>
          <a:p>
            <a:pPr algn="just" rtl="1">
              <a:lnSpc>
                <a:spcPct val="150000"/>
              </a:lnSpc>
            </a:pPr>
            <a:r>
              <a:rPr lang="ar-SA" sz="2000" dirty="0">
                <a:cs typeface="Ali_K_Alwand" pitchFamily="2" charset="-78"/>
              </a:rPr>
              <a:t> دواى ثيَدا ضوونةوة سؤرندايك لةدواتر تةنها طرنطى بةكاريطةرى خؤشداو كاريطةرى ناخؤش و ئازارو نارِةحةتى ثشتطوآ خست و طةيشتة ئةو برِوايةى كةلةثرِؤسةى فيَركردندا طرنطيةكى واى نية كةشايةنى باسكردن بيَت، واتة مةرج نية سزاو ئازارو ناخؤشي ببنة هؤى لاوازكردنى ثةيووةندى نيَوان وروذيَنةرو ولآمدانةوة، بةلآم برِواى تةواوى هةبوو كة ثاداشت و هاندان و خؤشي دةبنة هؤى بةهيَزكردنى ثةيووةندى نيَوان وروذيَنةرو ولآمدانةوة</a:t>
            </a:r>
            <a:endParaRPr lang="en-US" sz="2000" dirty="0">
              <a:cs typeface="Ali_K_Alwand" pitchFamily="2" charset="-78"/>
            </a:endParaRPr>
          </a:p>
        </p:txBody>
      </p:sp>
    </p:spTree>
    <p:extLst>
      <p:ext uri="{BB962C8B-B14F-4D97-AF65-F5344CB8AC3E}">
        <p14:creationId xmlns:p14="http://schemas.microsoft.com/office/powerpoint/2010/main" val="3445165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dirty="0">
                <a:cs typeface="Ali_K_Alwand" pitchFamily="2" charset="-78"/>
              </a:rPr>
              <a:t>ياساى كاريطةرى</a:t>
            </a:r>
            <a:r>
              <a:rPr lang="en-US" sz="4000" dirty="0">
                <a:cs typeface="Ali_K_Alwand" pitchFamily="2" charset="-78"/>
              </a:rPr>
              <a:t/>
            </a:r>
            <a:br>
              <a:rPr lang="en-US" sz="4000" dirty="0">
                <a:cs typeface="Ali_K_Alwand" pitchFamily="2" charset="-78"/>
              </a:rPr>
            </a:br>
            <a:endParaRPr lang="en-US" sz="4000" dirty="0"/>
          </a:p>
        </p:txBody>
      </p:sp>
      <p:sp>
        <p:nvSpPr>
          <p:cNvPr id="3" name="Content Placeholder 2"/>
          <p:cNvSpPr>
            <a:spLocks noGrp="1"/>
          </p:cNvSpPr>
          <p:nvPr>
            <p:ph idx="1"/>
          </p:nvPr>
        </p:nvSpPr>
        <p:spPr/>
        <p:txBody>
          <a:bodyPr>
            <a:normAutofit/>
          </a:bodyPr>
          <a:lstStyle/>
          <a:p>
            <a:pPr algn="just" rtl="1">
              <a:lnSpc>
                <a:spcPct val="150000"/>
              </a:lnSpc>
            </a:pPr>
            <a:r>
              <a:rPr lang="ar-SA" sz="2000" dirty="0">
                <a:cs typeface="Ali_K_Alwand" pitchFamily="2" charset="-78"/>
              </a:rPr>
              <a:t> بةلَطةش بؤ ئةو بؤضوونة ئةوةية كةدواى دةرضوونى ثشيلةكة لة سندوقةكة و طةيشتن بةخواردنةكةو تيَربوونى(خؤشى و ثاداشت)، بووة هؤى دوبارة بوونةوةى ئةو رِةفتارة سةركةوتووةو كةم بوونةوةى ذمارةو كاتى هةولَة هةلَةو هةرِةمةكيةكانى.هةر ئةو خؤشى و ثاداشت و خواردنةش وةك كاريطةريةكى خؤش بوونةتة هؤى بةهيَزكردنى ثةيووةست و ثةيووةندى نيَوان وروذيَنةرو ولآمدانةوة.</a:t>
            </a:r>
            <a:endParaRPr lang="en-US" sz="2000" dirty="0">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 y="3962400"/>
            <a:ext cx="5151120" cy="2889182"/>
          </a:xfrm>
          <a:prstGeom prst="rect">
            <a:avLst/>
          </a:prstGeom>
        </p:spPr>
      </p:pic>
    </p:spTree>
    <p:extLst>
      <p:ext uri="{BB962C8B-B14F-4D97-AF65-F5344CB8AC3E}">
        <p14:creationId xmlns:p14="http://schemas.microsoft.com/office/powerpoint/2010/main" val="188145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a:cs typeface="Ali_K_Alwand" pitchFamily="2" charset="-78"/>
              </a:rPr>
              <a:t>ياساى ئامادةباشي</a:t>
            </a:r>
            <a:r>
              <a:rPr lang="ar-SA" sz="4000" dirty="0"/>
              <a:t>(قانون الاستعداد)</a:t>
            </a:r>
            <a:endParaRPr lang="en-US" sz="4000" dirty="0"/>
          </a:p>
        </p:txBody>
      </p:sp>
      <p:sp>
        <p:nvSpPr>
          <p:cNvPr id="3" name="Content Placeholder 2"/>
          <p:cNvSpPr>
            <a:spLocks noGrp="1"/>
          </p:cNvSpPr>
          <p:nvPr>
            <p:ph idx="1"/>
          </p:nvPr>
        </p:nvSpPr>
        <p:spPr/>
        <p:txBody>
          <a:bodyPr>
            <a:normAutofit/>
          </a:bodyPr>
          <a:lstStyle/>
          <a:p>
            <a:pPr algn="just" rtl="1">
              <a:lnSpc>
                <a:spcPct val="150000"/>
              </a:lnSpc>
            </a:pPr>
            <a:r>
              <a:rPr lang="ar-SA" sz="2000" dirty="0">
                <a:cs typeface="Ali_K_Alwand" pitchFamily="2" charset="-78"/>
              </a:rPr>
              <a:t>ثيَش ئةوةى باسي ئامادةباشي لةلاى سؤرندايك بكةين، دةبيَت جياوازى لةنيَوان ئامادةباشي لةلاى دةروونزانان كةئيَستا بةكارى دةهيَنن لةطةلأ ماناى ئامادةباشي كة سؤرندايك مةبةستى بووة، بكةين .ئامادةباشي لةلاى دةروونزانان و بةماناى ئيَستاى بريتية لةتواناى تاك بؤ جيَ بةجيَ كردنى كاريَك كةلةطةلأ تةمةن و ئاستى جةستةيي و عةقلَى بطونجيَت، بؤنمونة ئامادةباشي مندالأ بؤ خويَندنةوة ماناى ئةوةية كةدةبيَت مندالآن لةلايةنى عةقلَى و جةستةيى و فسيؤلؤذيةوةبطاتة ئةو ئاستةى كة بتوانيَت فيَرى خويَندنةوة ببيَت، هةروةها ئامادةباشي بؤ رِؤيشتن يان بؤ قسةكردن ثيَويستى بةتواناى جةستةيى و عةقلَى حؤى هةية، تامندالأ فيَرى رِؤيشتن يان قسةكردن ببيَت</a:t>
            </a:r>
            <a:endParaRPr lang="en-US" sz="2000" dirty="0">
              <a:cs typeface="Ali_K_Alwand" pitchFamily="2" charset="-78"/>
            </a:endParaRPr>
          </a:p>
        </p:txBody>
      </p:sp>
    </p:spTree>
    <p:extLst>
      <p:ext uri="{BB962C8B-B14F-4D97-AF65-F5344CB8AC3E}">
        <p14:creationId xmlns:p14="http://schemas.microsoft.com/office/powerpoint/2010/main" val="1088814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a:solidFill>
                  <a:srgbClr val="04617B"/>
                </a:solidFill>
                <a:cs typeface="Ali_K_Alwand" pitchFamily="2" charset="-78"/>
              </a:rPr>
              <a:t>ياساى ئامادةباشي</a:t>
            </a:r>
            <a:r>
              <a:rPr lang="ar-SA" sz="4000" dirty="0">
                <a:solidFill>
                  <a:srgbClr val="04617B"/>
                </a:solidFill>
              </a:rPr>
              <a:t>(قانون الاستعداد)</a:t>
            </a:r>
            <a:endParaRPr lang="en-US" dirty="0"/>
          </a:p>
        </p:txBody>
      </p:sp>
      <p:sp>
        <p:nvSpPr>
          <p:cNvPr id="3" name="Content Placeholder 2"/>
          <p:cNvSpPr>
            <a:spLocks noGrp="1"/>
          </p:cNvSpPr>
          <p:nvPr>
            <p:ph idx="1"/>
          </p:nvPr>
        </p:nvSpPr>
        <p:spPr/>
        <p:txBody>
          <a:bodyPr>
            <a:normAutofit/>
          </a:bodyPr>
          <a:lstStyle/>
          <a:p>
            <a:pPr lvl="0" algn="just" rtl="1">
              <a:lnSpc>
                <a:spcPct val="150000"/>
              </a:lnSpc>
              <a:buClr>
                <a:srgbClr val="0BD0D9"/>
              </a:buClr>
            </a:pPr>
            <a:r>
              <a:rPr lang="ar-SA" sz="2000" dirty="0">
                <a:cs typeface="Ali_K_Alwand" pitchFamily="2" charset="-78"/>
              </a:rPr>
              <a:t> بةلآم مةبةستى سؤرندايك لةئامادةباشي بةهيض شيَوةيةك ئةوة نةبووة، بةلَكة مةبةستى لايةنى دةمارى و ئامادةباشي دةمارى و فسيؤلؤذى بونةوةر بووة بؤكاركردن، هةرضةندة ئةم بؤضوونة لة ليَك دانةوةى سؤرندايك دةربارةى ئامادةباشي( دةمارى) كةميَك ئالَؤزو تةمو مذاوية، ئينجا بؤ ئةوةى خويَنةر ثيَى ئاشنا ببيَت، دةتوانين بطةرِيَينةوة بؤ مانا دةروونيةكةى كةبريتية لة(حةزووئارةزووى كاركردن)واتة كاتيَك بوونةوةر حةزوو ئارةزوو ثالَنةرى بؤكاريَك هةبيَت، ئةوا سةركةوتوو دةبيَت ئةطةر بيكات، بةلآم بةثيَضةوانةوة ئةطةر حةزوو ئارةزوو ثالَنةرى نةبوو ئةوا سةركةوتوو نابيَت</a:t>
            </a:r>
            <a:r>
              <a:rPr lang="ar-SA" sz="2000" dirty="0" smtClean="0">
                <a:cs typeface="Ali_K_Alwand" pitchFamily="2" charset="-78"/>
              </a:rPr>
              <a:t>.</a:t>
            </a:r>
            <a:r>
              <a:rPr lang="ar-SA" sz="2000" dirty="0">
                <a:solidFill>
                  <a:prstClr val="black"/>
                </a:solidFill>
                <a:cs typeface="Ali_K_Alwand" pitchFamily="2" charset="-78"/>
              </a:rPr>
              <a:t> لةرِاستيدا ياساى ئامادةباشي سؤرندايك زياتر رِونكردنةوةو ليَكدانةوةية بؤ (ياساى كاريطةرى)، واتة وةصف كردن و باسكردنى ئةو بارودؤخة جياجيايانةى كةبوونةوةر تيايدا هةست بةخؤشي و كامةرانى يان ناخؤشي و بيَزارى دةكات، واتة بؤ رِؤلَى يةكةى دةمارى كة وروذيَنةرةكة ثةيووةست دةكات بةولآمدانةوةكانيانةوة. </a:t>
            </a:r>
            <a:endParaRPr lang="en-US" sz="2000" dirty="0">
              <a:solidFill>
                <a:prstClr val="black"/>
              </a:solidFill>
              <a:cs typeface="Ali_K_Alwand" pitchFamily="2" charset="-78"/>
            </a:endParaRPr>
          </a:p>
          <a:p>
            <a:pPr algn="just" rtl="1">
              <a:lnSpc>
                <a:spcPct val="150000"/>
              </a:lnSpc>
            </a:pPr>
            <a:endParaRPr lang="en-US" sz="2000" dirty="0">
              <a:cs typeface="Ali_K_Alwand" pitchFamily="2" charset="-78"/>
            </a:endParaRPr>
          </a:p>
        </p:txBody>
      </p:sp>
    </p:spTree>
    <p:extLst>
      <p:ext uri="{BB962C8B-B14F-4D97-AF65-F5344CB8AC3E}">
        <p14:creationId xmlns:p14="http://schemas.microsoft.com/office/powerpoint/2010/main" val="3219618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a:solidFill>
                  <a:srgbClr val="04617B"/>
                </a:solidFill>
                <a:cs typeface="Ali_K_Alwand" pitchFamily="2" charset="-78"/>
              </a:rPr>
              <a:t>ياساى ئامادةباشي</a:t>
            </a:r>
            <a:r>
              <a:rPr lang="ar-SA" sz="4000" dirty="0">
                <a:solidFill>
                  <a:srgbClr val="04617B"/>
                </a:solidFill>
              </a:rPr>
              <a:t>(قانون الاستعداد)</a:t>
            </a:r>
            <a:endParaRPr lang="en-US" dirty="0"/>
          </a:p>
        </p:txBody>
      </p:sp>
      <p:sp>
        <p:nvSpPr>
          <p:cNvPr id="3" name="Content Placeholder 2"/>
          <p:cNvSpPr>
            <a:spLocks noGrp="1"/>
          </p:cNvSpPr>
          <p:nvPr>
            <p:ph idx="1"/>
          </p:nvPr>
        </p:nvSpPr>
        <p:spPr/>
        <p:txBody>
          <a:bodyPr>
            <a:normAutofit/>
          </a:bodyPr>
          <a:lstStyle/>
          <a:p>
            <a:pPr algn="just" rtl="1">
              <a:lnSpc>
                <a:spcPct val="150000"/>
              </a:lnSpc>
            </a:pPr>
            <a:r>
              <a:rPr lang="ar-SA" sz="2400" dirty="0">
                <a:cs typeface="Ali_K_Alwand" pitchFamily="2" charset="-78"/>
              </a:rPr>
              <a:t>بةبؤضوونى سؤرندايك ياساى ئامادةباشي وكاركردني ثةيوةستة بة (3) مةرج و بارودؤخةوة كة ئةمانةي خوارةوةن:ـ                                                               </a:t>
            </a:r>
            <a:endParaRPr lang="en-US" sz="2400" dirty="0">
              <a:cs typeface="Ali_K_Alwand" pitchFamily="2" charset="-78"/>
            </a:endParaRPr>
          </a:p>
          <a:p>
            <a:pPr lvl="0" algn="just" rtl="1">
              <a:lnSpc>
                <a:spcPct val="150000"/>
              </a:lnSpc>
            </a:pPr>
            <a:r>
              <a:rPr lang="ar-SA" sz="2400" u="sng" dirty="0">
                <a:cs typeface="Ali_K_Alwand" pitchFamily="2" charset="-78"/>
              </a:rPr>
              <a:t>كاتيَك يةكةي دةماري ئامادةية بؤ كاركردن </a:t>
            </a:r>
            <a:r>
              <a:rPr lang="ar-SA" sz="2400" dirty="0">
                <a:cs typeface="Ali_K_Alwand" pitchFamily="2" charset="-78"/>
              </a:rPr>
              <a:t> ئةوا كارةكةي دةبيَتة مايةي خؤشي و كامةراني بوونةوةر .بؤ نموونة كاتيَك مندالَ حةز بة خواردنيَك يان شيرينيةك دةكات و دةضيَت بؤلاى دووكاندارةكةو دةستى دةكةويَت، ئةو حةزةى تيَردةبيَت و مندالَةكة هةست بةخؤشي و كامةرانى دةكات.</a:t>
            </a:r>
            <a:endParaRPr lang="en-US" sz="2400" dirty="0">
              <a:cs typeface="Ali_K_Alwand" pitchFamily="2" charset="-78"/>
            </a:endParaRPr>
          </a:p>
          <a:p>
            <a:pPr algn="just">
              <a:lnSpc>
                <a:spcPct val="150000"/>
              </a:lnSpc>
            </a:pPr>
            <a:endParaRPr lang="en-US" sz="2400" dirty="0">
              <a:cs typeface="Ali_K_Alwand" pitchFamily="2" charset="-78"/>
            </a:endParaRPr>
          </a:p>
        </p:txBody>
      </p:sp>
    </p:spTree>
    <p:extLst>
      <p:ext uri="{BB962C8B-B14F-4D97-AF65-F5344CB8AC3E}">
        <p14:creationId xmlns:p14="http://schemas.microsoft.com/office/powerpoint/2010/main" val="1281095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a:solidFill>
                  <a:srgbClr val="04617B"/>
                </a:solidFill>
                <a:cs typeface="Ali_K_Alwand" pitchFamily="2" charset="-78"/>
              </a:rPr>
              <a:t>ياساى ئامادةباشي</a:t>
            </a:r>
            <a:r>
              <a:rPr lang="ar-SA" sz="4000" dirty="0">
                <a:solidFill>
                  <a:srgbClr val="04617B"/>
                </a:solidFill>
              </a:rPr>
              <a:t>(قانون الاستعداد)</a:t>
            </a:r>
            <a:endParaRPr lang="en-US" dirty="0"/>
          </a:p>
        </p:txBody>
      </p:sp>
      <p:sp>
        <p:nvSpPr>
          <p:cNvPr id="3" name="Content Placeholder 2"/>
          <p:cNvSpPr>
            <a:spLocks noGrp="1"/>
          </p:cNvSpPr>
          <p:nvPr>
            <p:ph idx="1"/>
          </p:nvPr>
        </p:nvSpPr>
        <p:spPr/>
        <p:txBody>
          <a:bodyPr>
            <a:normAutofit lnSpcReduction="10000"/>
          </a:bodyPr>
          <a:lstStyle/>
          <a:p>
            <a:pPr lvl="0" algn="just" rtl="1">
              <a:lnSpc>
                <a:spcPct val="150000"/>
              </a:lnSpc>
            </a:pPr>
            <a:r>
              <a:rPr lang="ar-SA" sz="2400" u="sng" dirty="0">
                <a:cs typeface="Ali_K_Alwand" pitchFamily="2" charset="-78"/>
              </a:rPr>
              <a:t>كاتيَك يةكةى دةمارى ئامادةية بؤكاركردن، بةلآم كارةكةى ناكات،</a:t>
            </a:r>
            <a:r>
              <a:rPr lang="ar-SA" sz="2400" dirty="0">
                <a:cs typeface="Ali_K_Alwand" pitchFamily="2" charset="-78"/>
              </a:rPr>
              <a:t> ئةم كارنةكردنة دةبيَتةهؤى بيَزارى و نارةحةتى بوونةوةر. بؤنمونة كاتيَك مرؤظ برسيةتى و دةضيَت بؤ ضيَشتخانة بةلآم هيض خواردنيَكى ليَنية، ئةوا ئةو كةسة توشي بيَزارى و نارةحةتى دةبيَت.</a:t>
            </a:r>
            <a:endParaRPr lang="en-US" sz="2400" dirty="0">
              <a:cs typeface="Ali_K_Alwand" pitchFamily="2" charset="-78"/>
            </a:endParaRPr>
          </a:p>
          <a:p>
            <a:pPr lvl="0" algn="just" rtl="1">
              <a:lnSpc>
                <a:spcPct val="150000"/>
              </a:lnSpc>
            </a:pPr>
            <a:r>
              <a:rPr lang="ar-SA" sz="2400" u="sng" dirty="0">
                <a:cs typeface="Ali_K_Alwand" pitchFamily="2" charset="-78"/>
              </a:rPr>
              <a:t>كاتيَك يةكةى دةمارى(خانةكانى ميَشك)ئامادةنية بؤكاركردن، بةلآم ناضار دةكريَت كةكار بكات،</a:t>
            </a:r>
            <a:r>
              <a:rPr lang="ar-SA" sz="2400" dirty="0">
                <a:cs typeface="Ali_K_Alwand" pitchFamily="2" charset="-78"/>
              </a:rPr>
              <a:t> ئةوا ئةو كاركردنة دةبيَتة مايةى بيَزارى و نارةحةتى بوونةوةر. بؤنمونة ئةطةر كةسيَك نةخؤش بيَت و ناضاربكريَت كةدةرمان بخوات و دةرزى لةخؤى بدات، ئةوا توشي بيَزارى و نارةحةتى دةبيَت.</a:t>
            </a:r>
            <a:endParaRPr lang="en-US" sz="2400" dirty="0">
              <a:cs typeface="Ali_K_Alwand" pitchFamily="2" charset="-78"/>
            </a:endParaRPr>
          </a:p>
          <a:p>
            <a:pPr algn="just">
              <a:lnSpc>
                <a:spcPct val="150000"/>
              </a:lnSpc>
            </a:pPr>
            <a:endParaRPr lang="en-US" sz="2400" dirty="0">
              <a:cs typeface="Ali_K_Alwand" pitchFamily="2" charset="-78"/>
            </a:endParaRPr>
          </a:p>
        </p:txBody>
      </p:sp>
    </p:spTree>
    <p:extLst>
      <p:ext uri="{BB962C8B-B14F-4D97-AF65-F5344CB8AC3E}">
        <p14:creationId xmlns:p14="http://schemas.microsoft.com/office/powerpoint/2010/main" val="282797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a:cs typeface="Ali_K_Alwand" pitchFamily="2" charset="-78"/>
              </a:rPr>
              <a:t>ياساي رِاهيَنان</a:t>
            </a:r>
            <a:r>
              <a:rPr lang="ar-SA" sz="4000" dirty="0"/>
              <a:t>(قانون التدريب)</a:t>
            </a:r>
            <a:endParaRPr lang="en-US" sz="4000" dirty="0"/>
          </a:p>
        </p:txBody>
      </p:sp>
      <p:sp>
        <p:nvSpPr>
          <p:cNvPr id="3" name="Content Placeholder 2"/>
          <p:cNvSpPr>
            <a:spLocks noGrp="1"/>
          </p:cNvSpPr>
          <p:nvPr>
            <p:ph idx="1"/>
          </p:nvPr>
        </p:nvSpPr>
        <p:spPr/>
        <p:txBody>
          <a:bodyPr>
            <a:normAutofit/>
          </a:bodyPr>
          <a:lstStyle/>
          <a:p>
            <a:pPr algn="just" rtl="1">
              <a:lnSpc>
                <a:spcPct val="150000"/>
              </a:lnSpc>
            </a:pPr>
            <a:r>
              <a:rPr lang="ar-SA" sz="2400" dirty="0">
                <a:cs typeface="Ali_K_Alwand" pitchFamily="2" charset="-78"/>
              </a:rPr>
              <a:t>ئةم ياساية تايبةتة بةرِؤلَ و كاريطةرى بةكارهيَنان و رِاهيَنان و دووبارة كردنةوة لة ثرِؤسةى فيَركردندا، كةدةبيَتة هؤي بةهيَزكردنى ثةيوةست بوون و ثةيووةندى نيَوان وروذيَنةرو ولآمدانةوة يان لاواز كردنى ئةو ثةيووةندية. واتة كاتيَك رِاهيَنان لةسةر كارو ضالاكيةك دةكريَت ئةوا لةميَشكدا بةباشي دةضةسثيَ و بةزةحمةت لةبيردةضيَتةوة، بةلآم بةكارنةهيَنان و ثشتطوآ خستن دةبيَتة هؤى لاواز كردنى ثةيووةندى نيَوان وروذيَنةرو ولآمدانةوةكةى</a:t>
            </a:r>
            <a:endParaRPr lang="en-US" sz="2400" dirty="0">
              <a:cs typeface="Ali_K_Alwand" pitchFamily="2" charset="-78"/>
            </a:endParaRPr>
          </a:p>
        </p:txBody>
      </p:sp>
    </p:spTree>
    <p:extLst>
      <p:ext uri="{BB962C8B-B14F-4D97-AF65-F5344CB8AC3E}">
        <p14:creationId xmlns:p14="http://schemas.microsoft.com/office/powerpoint/2010/main" val="390019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a:solidFill>
                  <a:srgbClr val="04617B"/>
                </a:solidFill>
                <a:cs typeface="Ali_K_Alwand" pitchFamily="2" charset="-78"/>
              </a:rPr>
              <a:t>ياساي رِاهيَنان</a:t>
            </a:r>
            <a:r>
              <a:rPr lang="ar-SA" sz="4000" dirty="0">
                <a:solidFill>
                  <a:srgbClr val="04617B"/>
                </a:solidFill>
              </a:rPr>
              <a:t>(قانون التدريب)</a:t>
            </a:r>
            <a:endParaRPr lang="en-US" dirty="0"/>
          </a:p>
        </p:txBody>
      </p:sp>
      <p:sp>
        <p:nvSpPr>
          <p:cNvPr id="3" name="Content Placeholder 2"/>
          <p:cNvSpPr>
            <a:spLocks noGrp="1"/>
          </p:cNvSpPr>
          <p:nvPr>
            <p:ph idx="1"/>
          </p:nvPr>
        </p:nvSpPr>
        <p:spPr/>
        <p:txBody>
          <a:bodyPr>
            <a:normAutofit/>
          </a:bodyPr>
          <a:lstStyle/>
          <a:p>
            <a:pPr lvl="0" algn="just" rtl="1">
              <a:lnSpc>
                <a:spcPct val="150000"/>
              </a:lnSpc>
            </a:pPr>
            <a:r>
              <a:rPr lang="ar-SA" sz="2000" u="sng" dirty="0">
                <a:cs typeface="Ali_K_Alwand" pitchFamily="2" charset="-78"/>
              </a:rPr>
              <a:t>ياساي بةكارهيَنان(قانون الممارسة)(</a:t>
            </a:r>
            <a:r>
              <a:rPr lang="it-IT" sz="2000" u="sng" dirty="0">
                <a:cs typeface="Ali_K_Alwand" pitchFamily="2" charset="-78"/>
              </a:rPr>
              <a:t>Law of use</a:t>
            </a:r>
            <a:r>
              <a:rPr lang="ar-SA" sz="2000" u="sng" dirty="0">
                <a:cs typeface="Ali_K_Alwand" pitchFamily="2" charset="-78"/>
              </a:rPr>
              <a:t>):</a:t>
            </a:r>
            <a:r>
              <a:rPr lang="ar-SA" sz="2000" dirty="0">
                <a:cs typeface="Ali_K_Alwand" pitchFamily="2" charset="-78"/>
              </a:rPr>
              <a:t>ـ</a:t>
            </a:r>
            <a:endParaRPr lang="en-US" sz="2000" dirty="0">
              <a:cs typeface="Ali_K_Alwand" pitchFamily="2" charset="-78"/>
            </a:endParaRPr>
          </a:p>
          <a:p>
            <a:pPr algn="just" rtl="1">
              <a:lnSpc>
                <a:spcPct val="150000"/>
              </a:lnSpc>
            </a:pPr>
            <a:r>
              <a:rPr lang="ar-SA" sz="2000" dirty="0">
                <a:cs typeface="Ali_K_Alwand" pitchFamily="2" charset="-78"/>
              </a:rPr>
              <a:t>بريتية لة ياساى بةهيَزكردني ثةيوةنديو ثةيوةستكردني نيَوان وروذيَنةر و وةلامدانةوة بة هؤي بةكارهيَنان و دووبارةكردنةوة. واتة هةر كارو ضالاكيةك زؤر دووبارة بكريَتةوة و كاري لةسةر بكريَت و بةكاربهيَندريَ ئةوا ثةيوةندي نيوان وروذيَنةرو  وةلامدانةوة بةهيَزترو ضةسثاوتر دةبيَت.  </a:t>
            </a:r>
            <a:endParaRPr lang="en-US" sz="2000" dirty="0">
              <a:cs typeface="Ali_K_Alwand" pitchFamily="2" charset="-78"/>
            </a:endParaRPr>
          </a:p>
          <a:p>
            <a:pPr lvl="0" algn="just" rtl="1">
              <a:lnSpc>
                <a:spcPct val="150000"/>
              </a:lnSpc>
            </a:pPr>
            <a:r>
              <a:rPr lang="ar-SA" sz="2000" u="sng" dirty="0">
                <a:cs typeface="Ali_K_Alwand" pitchFamily="2" charset="-78"/>
              </a:rPr>
              <a:t>ياساى ثشتطوآ خستن(قانون الاهمال)(</a:t>
            </a:r>
            <a:r>
              <a:rPr lang="it-IT" sz="2000" u="sng" dirty="0">
                <a:cs typeface="Ali_K_Alwand" pitchFamily="2" charset="-78"/>
              </a:rPr>
              <a:t>Law of Disuse</a:t>
            </a:r>
            <a:r>
              <a:rPr lang="ar-SA" sz="2000" dirty="0">
                <a:cs typeface="Ali_K_Alwand" pitchFamily="2" charset="-78"/>
              </a:rPr>
              <a:t>):-     </a:t>
            </a:r>
            <a:endParaRPr lang="en-US" sz="2000" dirty="0">
              <a:cs typeface="Ali_K_Alwand" pitchFamily="2" charset="-78"/>
            </a:endParaRPr>
          </a:p>
          <a:p>
            <a:pPr algn="just" rtl="1">
              <a:lnSpc>
                <a:spcPct val="150000"/>
              </a:lnSpc>
            </a:pPr>
            <a:r>
              <a:rPr lang="ar-SA" sz="2000" dirty="0">
                <a:cs typeface="Ali_K_Alwand" pitchFamily="2" charset="-78"/>
              </a:rPr>
              <a:t>       بةثيَى ئةم ياساية ثشتطوآ خستن و بةكار نةهيَنان دةبيَتة هؤى لاواز كردنى ثةيووةندى نيَوان وروذيَنةرو ولآمدانةوةكةى و لةداهاتوودا ئةطةرى دةركةوتنى ولآمدانةوةكة لاواز دةبيَت و بيرضوونةوة رِوودةدةت. بؤنمونة ئةطةر كةسيَك زمانيَكى بيانى بزانيَت و ماوةيةكى زؤر قسةى ثيَنةكات و بةكارى نةهيَنيَت، ئاوا دواى ماوةيةك زؤر لةزاراوةو وشةكانى ئةوزمانةى لةبيردةضيَتةوة.</a:t>
            </a:r>
            <a:endParaRPr lang="en-US" sz="2000" dirty="0">
              <a:cs typeface="Ali_K_Alwand" pitchFamily="2" charset="-78"/>
            </a:endParaRPr>
          </a:p>
        </p:txBody>
      </p:sp>
    </p:spTree>
    <p:extLst>
      <p:ext uri="{BB962C8B-B14F-4D97-AF65-F5344CB8AC3E}">
        <p14:creationId xmlns:p14="http://schemas.microsoft.com/office/powerpoint/2010/main" val="302542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dirty="0">
                <a:cs typeface="Ali_K_Alwand" pitchFamily="2" charset="-78"/>
              </a:rPr>
              <a:t>كاريطةرى تيؤرةكةى سؤرندايك لةبوارى ثةروةردة</a:t>
            </a:r>
            <a:r>
              <a:rPr lang="en-US" sz="4000" dirty="0">
                <a:cs typeface="Ali_K_Alwand" pitchFamily="2" charset="-78"/>
              </a:rPr>
              <a:t/>
            </a:r>
            <a:br>
              <a:rPr lang="en-US" sz="4000" dirty="0">
                <a:cs typeface="Ali_K_Alwand" pitchFamily="2" charset="-78"/>
              </a:rPr>
            </a:br>
            <a:endParaRPr lang="en-US" sz="4000" dirty="0">
              <a:cs typeface="Ali_K_Alwand"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ar-SA" sz="2400" dirty="0">
                <a:cs typeface="Ali_K_Alwand" pitchFamily="2" charset="-78"/>
              </a:rPr>
              <a:t> سؤرندايك طرنطيةكى زؤرى بةسايكؤلؤذياى فيَربوون دةداو لةهةولَى زانينى ئةو هؤكارانةبوو كةكاريطةريان لةسةر فيَربوون هةية، سؤرندايك لةوبرِوايةدابوو كة طرنطى ثراكتيزةكردنى سايكؤلؤذيا لةبوارى ثةروةردةدا(فيَربوون) وةك ثرِاكتيزةكردنى زانستى رِووةك و كيميا واية لةبوارى كشتوكالَداو زياتريش طرينطترة لةرِووى فسيؤلؤذياو نةخؤشي زانى لةبوارى ثزيشكيدا.</a:t>
            </a:r>
            <a:endParaRPr lang="en-US" sz="2400" dirty="0">
              <a:cs typeface="Ali_K_Alwand" pitchFamily="2" charset="-78"/>
            </a:endParaRPr>
          </a:p>
        </p:txBody>
      </p:sp>
    </p:spTree>
    <p:extLst>
      <p:ext uri="{BB962C8B-B14F-4D97-AF65-F5344CB8AC3E}">
        <p14:creationId xmlns:p14="http://schemas.microsoft.com/office/powerpoint/2010/main" val="2232781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1313688"/>
          </a:xfrm>
        </p:spPr>
        <p:txBody>
          <a:bodyPr>
            <a:noAutofit/>
          </a:bodyPr>
          <a:lstStyle/>
          <a:p>
            <a:pPr algn="ctr" rtl="1"/>
            <a:r>
              <a:rPr lang="ar-SA" sz="3200" dirty="0" smtClean="0">
                <a:cs typeface="Ali_K_Alwand" pitchFamily="2" charset="-78"/>
              </a:rPr>
              <a:t> </a:t>
            </a:r>
            <a:r>
              <a:rPr lang="ar-SA" sz="3200" dirty="0">
                <a:cs typeface="Ali_K_Alwand" pitchFamily="2" charset="-78"/>
              </a:rPr>
              <a:t>كاريطةرى و طرنطى </a:t>
            </a:r>
            <a:r>
              <a:rPr lang="ku-Arab-IQ" sz="3200" dirty="0" smtClean="0">
                <a:cs typeface="Ali_K_Alwand" pitchFamily="2" charset="-78"/>
              </a:rPr>
              <a:t> </a:t>
            </a:r>
            <a:r>
              <a:rPr lang="ku-Arab-IQ" sz="3200" dirty="0" smtClean="0">
                <a:latin typeface="Times New Roman" panose="02020603050405020304" pitchFamily="18" charset="0"/>
                <a:cs typeface="Times New Roman" panose="02020603050405020304" pitchFamily="18" charset="0"/>
              </a:rPr>
              <a:t>تیۆری</a:t>
            </a:r>
            <a:r>
              <a:rPr lang="ku-Arab-IQ" sz="3200" dirty="0" smtClean="0">
                <a:cs typeface="Ali_K_Alwand" pitchFamily="2" charset="-78"/>
              </a:rPr>
              <a:t> </a:t>
            </a:r>
            <a:r>
              <a:rPr lang="ar-SA" sz="3200" dirty="0" smtClean="0">
                <a:cs typeface="Ali_K_Alwand" pitchFamily="2" charset="-78"/>
              </a:rPr>
              <a:t>سؤرندايك </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pPr lvl="0" algn="just" rtl="1">
              <a:lnSpc>
                <a:spcPct val="150000"/>
              </a:lnSpc>
            </a:pPr>
            <a:r>
              <a:rPr lang="ar-SA" sz="2400" dirty="0">
                <a:cs typeface="Ali_K_Alwand" pitchFamily="2" charset="-78"/>
              </a:rPr>
              <a:t>لةتوانادا هةية فيَرخواز لةرِيَطةى هةولَدان و هةلَةكردن و ثرانسيثي ضالاكى خود(مبدأ النشاط الذاتي) فيَرببيَت، كةخؤى بةردةوام لةحالَةتى كاركردن دايةو كةمتر ثشت بةكةسانى تر دةبةستيَت. لةبةرئةوة ئةركى سةرةكى مامؤستاية كةلةناو ثؤل و قةتابخانةدا ذينطةى طونجاوو سةرنج رِاكيَش بؤ فيضرخواز دابين بكات تا لة رِيَطةيةوة حةزوو ئارةزوو ثالَنةرةكانى بهيَنيَتةدى و بةردةوام لةحالَةتى ضالاكى و رِاهيَناندابيَت، واتة فيَربوون لةرِيَطةى كاركردن نةك تةنها طوآ طرتن.</a:t>
            </a:r>
            <a:endParaRPr lang="en-US" sz="2400" dirty="0">
              <a:cs typeface="Ali_K_Alwand" pitchFamily="2" charset="-78"/>
            </a:endParaRPr>
          </a:p>
          <a:p>
            <a:pPr algn="just" rtl="1">
              <a:lnSpc>
                <a:spcPct val="150000"/>
              </a:lnSpc>
            </a:pPr>
            <a:endParaRPr lang="en-US" sz="2400" dirty="0">
              <a:cs typeface="Ali_K_Alwand" pitchFamily="2" charset="-78"/>
            </a:endParaRPr>
          </a:p>
        </p:txBody>
      </p:sp>
    </p:spTree>
    <p:extLst>
      <p:ext uri="{BB962C8B-B14F-4D97-AF65-F5344CB8AC3E}">
        <p14:creationId xmlns:p14="http://schemas.microsoft.com/office/powerpoint/2010/main" val="39562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3600" dirty="0">
                <a:solidFill>
                  <a:srgbClr val="04617B"/>
                </a:solidFill>
                <a:cs typeface="Ali_K_Alwand" pitchFamily="2" charset="-78"/>
              </a:rPr>
              <a:t>ئةو طريمانانةى  كة سؤرندايك تيؤرةكةى لةسةربونيادنا</a:t>
            </a:r>
            <a:r>
              <a:rPr lang="en-US" sz="4000" dirty="0">
                <a:solidFill>
                  <a:srgbClr val="04617B"/>
                </a:solidFill>
                <a:cs typeface="Ali_K_Alwand" pitchFamily="2" charset="-78"/>
              </a:rPr>
              <a:t/>
            </a:r>
            <a:br>
              <a:rPr lang="en-US" sz="4000" dirty="0">
                <a:solidFill>
                  <a:srgbClr val="04617B"/>
                </a:solidFill>
                <a:cs typeface="Ali_K_Alwand" pitchFamily="2" charset="-78"/>
              </a:rPr>
            </a:br>
            <a:endParaRPr lang="en-US" dirty="0"/>
          </a:p>
        </p:txBody>
      </p:sp>
      <p:sp>
        <p:nvSpPr>
          <p:cNvPr id="3" name="Content Placeholder 2"/>
          <p:cNvSpPr>
            <a:spLocks noGrp="1"/>
          </p:cNvSpPr>
          <p:nvPr>
            <p:ph idx="1"/>
          </p:nvPr>
        </p:nvSpPr>
        <p:spPr/>
        <p:txBody>
          <a:bodyPr/>
          <a:lstStyle/>
          <a:p>
            <a:pPr algn="just" rtl="1">
              <a:lnSpc>
                <a:spcPct val="150000"/>
              </a:lnSpc>
            </a:pPr>
            <a:r>
              <a:rPr lang="ar-SA" sz="2000" dirty="0">
                <a:cs typeface="Ali_K_Alwand" pitchFamily="2" charset="-78"/>
              </a:rPr>
              <a:t>4ـثاداشت (التعزيز) دةبيَتة هؤى بةهيَزكردنى ثةيوةستى دةمارى (الروابط العصبية) لة نيَوان وروذيَنةرو وةلاَمدانةوةى ثشتطيريكراو.</a:t>
            </a:r>
            <a:endParaRPr lang="en-US" sz="2000" dirty="0">
              <a:cs typeface="Ali_K_Alwand" pitchFamily="2" charset="-78"/>
            </a:endParaRPr>
          </a:p>
          <a:p>
            <a:pPr algn="just" rtl="1">
              <a:lnSpc>
                <a:spcPct val="150000"/>
              </a:lnSpc>
            </a:pPr>
            <a:r>
              <a:rPr lang="ar-SA" sz="2000" dirty="0">
                <a:cs typeface="Ali_K_Alwand" pitchFamily="2" charset="-78"/>
              </a:rPr>
              <a:t>5ـ هةروةها دووبارةبوونةوة دةبيَتة هؤى بةهيَزكردنى ثةيوةستى دةمارى لةنيَوان وروذيَنةرو وةلاَمدانةوة, بةلاَم ثشتطويَخستن دةبيَتة هؤى لاوازكردنى ئةو ثةيوةستيية.</a:t>
            </a:r>
            <a:endParaRPr lang="en-US" sz="2000" dirty="0">
              <a:cs typeface="Ali_K_Alwand" pitchFamily="2" charset="-78"/>
            </a:endParaRPr>
          </a:p>
          <a:p>
            <a:pPr algn="just" rtl="1">
              <a:lnSpc>
                <a:spcPct val="150000"/>
              </a:lnSpc>
            </a:pPr>
            <a:r>
              <a:rPr lang="ar-SA" sz="2000" dirty="0">
                <a:cs typeface="Ali_K_Alwand" pitchFamily="2" charset="-78"/>
              </a:rPr>
              <a:t>6ـ بةهيَزى وةلاَمدانةوة ثةيوةستة بةدةرئةنجامى جؤرى وروذيَنةرو ئاستى ئامادةباشى بوونةوةرو كارليَكردنى نيَوانيانة.</a:t>
            </a:r>
            <a:endParaRPr lang="en-US" sz="2000" dirty="0">
              <a:cs typeface="Ali_K_Alwand" pitchFamily="2" charset="-78"/>
            </a:endParaRPr>
          </a:p>
          <a:p>
            <a:pPr algn="just"/>
            <a:endParaRPr lang="en-US" dirty="0">
              <a:cs typeface="Ali_K_Alwand" pitchFamily="2" charset="-78"/>
            </a:endParaRPr>
          </a:p>
        </p:txBody>
      </p:sp>
    </p:spTree>
    <p:extLst>
      <p:ext uri="{BB962C8B-B14F-4D97-AF65-F5344CB8AC3E}">
        <p14:creationId xmlns:p14="http://schemas.microsoft.com/office/powerpoint/2010/main" val="27657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3200" dirty="0">
                <a:solidFill>
                  <a:srgbClr val="04617B"/>
                </a:solidFill>
                <a:cs typeface="Ali_K_Alwand" pitchFamily="2" charset="-78"/>
              </a:rPr>
              <a:t> كاريطةرى و طرنطى </a:t>
            </a:r>
            <a:r>
              <a:rPr lang="ku-Arab-IQ" sz="3200" dirty="0">
                <a:solidFill>
                  <a:srgbClr val="04617B"/>
                </a:solidFill>
                <a:cs typeface="Ali_K_Alwand" pitchFamily="2" charset="-78"/>
              </a:rPr>
              <a:t> </a:t>
            </a:r>
            <a:r>
              <a:rPr lang="ku-Arab-IQ" sz="3200" dirty="0">
                <a:solidFill>
                  <a:srgbClr val="04617B"/>
                </a:solidFill>
                <a:latin typeface="Times New Roman" panose="02020603050405020304" pitchFamily="18" charset="0"/>
                <a:cs typeface="Times New Roman" panose="02020603050405020304" pitchFamily="18" charset="0"/>
              </a:rPr>
              <a:t>تیۆری</a:t>
            </a:r>
            <a:r>
              <a:rPr lang="ku-Arab-IQ" sz="3200" dirty="0">
                <a:solidFill>
                  <a:srgbClr val="04617B"/>
                </a:solidFill>
                <a:cs typeface="Ali_K_Alwand" pitchFamily="2" charset="-78"/>
              </a:rPr>
              <a:t> </a:t>
            </a:r>
            <a:r>
              <a:rPr lang="ar-SA" sz="3200" dirty="0">
                <a:solidFill>
                  <a:srgbClr val="04617B"/>
                </a:solidFill>
                <a:cs typeface="Ali_K_Alwand" pitchFamily="2" charset="-78"/>
              </a:rPr>
              <a:t>سؤرندايك </a:t>
            </a:r>
            <a:r>
              <a:rPr lang="en-US" sz="3200" dirty="0">
                <a:solidFill>
                  <a:srgbClr val="04617B"/>
                </a:solidFill>
              </a:rPr>
              <a:t/>
            </a:r>
            <a:br>
              <a:rPr lang="en-US" sz="3200" dirty="0">
                <a:solidFill>
                  <a:srgbClr val="04617B"/>
                </a:solidFill>
              </a:rPr>
            </a:br>
            <a:endParaRPr lang="en-US" dirty="0"/>
          </a:p>
        </p:txBody>
      </p:sp>
      <p:sp>
        <p:nvSpPr>
          <p:cNvPr id="3" name="Content Placeholder 2"/>
          <p:cNvSpPr>
            <a:spLocks noGrp="1"/>
          </p:cNvSpPr>
          <p:nvPr>
            <p:ph idx="1"/>
          </p:nvPr>
        </p:nvSpPr>
        <p:spPr/>
        <p:txBody>
          <a:bodyPr>
            <a:normAutofit/>
          </a:bodyPr>
          <a:lstStyle/>
          <a:p>
            <a:pPr lvl="0" algn="just" rtl="1">
              <a:lnSpc>
                <a:spcPct val="150000"/>
              </a:lnSpc>
            </a:pPr>
            <a:r>
              <a:rPr lang="ar-SA" sz="2400" dirty="0">
                <a:cs typeface="Ali_K_Alwand" pitchFamily="2" charset="-78"/>
              </a:rPr>
              <a:t>ثيَويستة سود لةضالاكية دةرةكيةكانى وةك(طةشت و طوزارو سةردانى شويَنةطشتى و زانستيةكان و بينينى كارو ثيشةو ضالاكية جؤراوجؤرةكان لة ذيانى واقعيدا) وةربطريَت.</a:t>
            </a:r>
            <a:endParaRPr lang="en-US" sz="2400" dirty="0">
              <a:cs typeface="Ali_K_Alwand" pitchFamily="2" charset="-78"/>
            </a:endParaRPr>
          </a:p>
          <a:p>
            <a:pPr lvl="0" algn="just" rtl="1">
              <a:lnSpc>
                <a:spcPct val="150000"/>
              </a:lnSpc>
            </a:pPr>
            <a:r>
              <a:rPr lang="ar-SA" sz="2400" dirty="0">
                <a:cs typeface="Ali_K_Alwand" pitchFamily="2" charset="-78"/>
              </a:rPr>
              <a:t>ثيدانى سةربةستى و ئازادى بة فيَرخواز بؤئةوةى ضالاك و كاريطةربيَت نةك دانانى لةسةر كورسيةكى رةق و تةق، ضونكة كاتيَك سةربةستى بةبوونةوةر دةدريَت ئةوا زياتر جوولَةو كاردةكات و فيَردةبيَت. هةرلةبةر ئةوةش بوو سؤرندايك سةربةستى تةواوى دابووبة ثشيلةكةو بةئارةزووى خؤى دةجولاَو ئةم سةرو ئةوسةرى لةناو سندوق و قةفةسة داخراوةكةدا دةكردو وةك بافلؤف نةيدةبةستةوة.</a:t>
            </a:r>
            <a:endParaRPr lang="en-US" sz="2400" dirty="0">
              <a:cs typeface="Ali_K_Alwand" pitchFamily="2" charset="-78"/>
            </a:endParaRPr>
          </a:p>
          <a:p>
            <a:pPr algn="just">
              <a:lnSpc>
                <a:spcPct val="150000"/>
              </a:lnSpc>
            </a:pPr>
            <a:endParaRPr lang="en-US" sz="2400" dirty="0">
              <a:cs typeface="Ali_K_Alwand" pitchFamily="2" charset="-78"/>
            </a:endParaRPr>
          </a:p>
        </p:txBody>
      </p:sp>
    </p:spTree>
    <p:extLst>
      <p:ext uri="{BB962C8B-B14F-4D97-AF65-F5344CB8AC3E}">
        <p14:creationId xmlns:p14="http://schemas.microsoft.com/office/powerpoint/2010/main" val="1176720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dirty="0">
                <a:solidFill>
                  <a:srgbClr val="04617B"/>
                </a:solidFill>
                <a:cs typeface="Ali_K_Alwand" pitchFamily="2" charset="-78"/>
              </a:rPr>
              <a:t> كاريطةرى و طرنطى </a:t>
            </a:r>
            <a:r>
              <a:rPr lang="ku-Arab-IQ" sz="4000" dirty="0">
                <a:solidFill>
                  <a:srgbClr val="04617B"/>
                </a:solidFill>
                <a:cs typeface="Ali_K_Alwand" pitchFamily="2" charset="-78"/>
              </a:rPr>
              <a:t> </a:t>
            </a:r>
            <a:r>
              <a:rPr lang="ku-Arab-IQ" sz="4000" dirty="0">
                <a:solidFill>
                  <a:srgbClr val="04617B"/>
                </a:solidFill>
                <a:latin typeface="Times New Roman" panose="02020603050405020304" pitchFamily="18" charset="0"/>
                <a:cs typeface="Times New Roman" panose="02020603050405020304" pitchFamily="18" charset="0"/>
              </a:rPr>
              <a:t>تیۆری</a:t>
            </a:r>
            <a:r>
              <a:rPr lang="ku-Arab-IQ" sz="4000" dirty="0">
                <a:solidFill>
                  <a:srgbClr val="04617B"/>
                </a:solidFill>
                <a:cs typeface="Ali_K_Alwand" pitchFamily="2" charset="-78"/>
              </a:rPr>
              <a:t> </a:t>
            </a:r>
            <a:r>
              <a:rPr lang="ar-SA" sz="4000" dirty="0">
                <a:solidFill>
                  <a:srgbClr val="04617B"/>
                </a:solidFill>
                <a:cs typeface="Ali_K_Alwand" pitchFamily="2" charset="-78"/>
              </a:rPr>
              <a:t>سؤرندايك </a:t>
            </a:r>
            <a:r>
              <a:rPr lang="en-US" sz="4000" dirty="0">
                <a:solidFill>
                  <a:srgbClr val="04617B"/>
                </a:solidFill>
              </a:rPr>
              <a:t/>
            </a:r>
            <a:br>
              <a:rPr lang="en-US" sz="4000" dirty="0">
                <a:solidFill>
                  <a:srgbClr val="04617B"/>
                </a:solidFill>
              </a:rPr>
            </a:br>
            <a:endParaRPr lang="en-US" sz="4000" dirty="0"/>
          </a:p>
        </p:txBody>
      </p:sp>
      <p:sp>
        <p:nvSpPr>
          <p:cNvPr id="3" name="Content Placeholder 2"/>
          <p:cNvSpPr>
            <a:spLocks noGrp="1"/>
          </p:cNvSpPr>
          <p:nvPr>
            <p:ph idx="1"/>
          </p:nvPr>
        </p:nvSpPr>
        <p:spPr/>
        <p:txBody>
          <a:bodyPr>
            <a:normAutofit/>
          </a:bodyPr>
          <a:lstStyle/>
          <a:p>
            <a:pPr lvl="0" algn="just" rtl="1">
              <a:lnSpc>
                <a:spcPct val="150000"/>
              </a:lnSpc>
            </a:pPr>
            <a:r>
              <a:rPr lang="ar-SA" sz="2000" dirty="0">
                <a:cs typeface="Ali_K_Alwand" pitchFamily="2" charset="-78"/>
              </a:rPr>
              <a:t>كاتيَك سؤرندايك ئاذةلَةكانى رِووبةرِووى طرفت و كيَشةى ئاسان دةكردةوة، ئةوا باشتر بةدواى ضارةسةردا دةطةرِان وةك لةوةى كةرِووبةرِووى طرفت و كيَشةى زةحمةت و ئالَؤز دةبوونةوة، لةبةرئةوة لةو برِوايةدابوو كةدةبيَت ثرِؤطرام و ضالاكيةكانى خويَندن لةئاسانةوة بؤ زةحمةت دابرِيَذريَت، ضونكة بةقازانجى فيَرخواز تةواو دةبيَت.</a:t>
            </a:r>
            <a:endParaRPr lang="en-US" sz="2000" dirty="0">
              <a:cs typeface="Ali_K_Alwand" pitchFamily="2" charset="-78"/>
            </a:endParaRPr>
          </a:p>
          <a:p>
            <a:pPr lvl="0" algn="just" rtl="1">
              <a:lnSpc>
                <a:spcPct val="150000"/>
              </a:lnSpc>
            </a:pPr>
            <a:r>
              <a:rPr lang="ar-SA" sz="2000" dirty="0">
                <a:cs typeface="Ali_K_Alwand" pitchFamily="2" charset="-78"/>
              </a:rPr>
              <a:t>سؤرندايك لةوبرِوايةدابوو كة ثالَنةر طرنطى خؤى لةخويَندندا هةية، لةبةرئةوة داواى دةكرد كةدةبيَت طرنطى بةثالَنةرى فيَرخواز بدريَت و لةكاتى ثرِؤسةى خويَندندا لةبةرضاو بطيريَت.</a:t>
            </a:r>
            <a:endParaRPr lang="en-US" sz="2000" dirty="0">
              <a:cs typeface="Ali_K_Alwand" pitchFamily="2" charset="-78"/>
            </a:endParaRPr>
          </a:p>
          <a:p>
            <a:pPr algn="just">
              <a:lnSpc>
                <a:spcPct val="150000"/>
              </a:lnSpc>
            </a:pPr>
            <a:endParaRPr lang="en-US" sz="2000" dirty="0">
              <a:cs typeface="Ali_K_Alwand" pitchFamily="2" charset="-78"/>
            </a:endParaRPr>
          </a:p>
        </p:txBody>
      </p:sp>
    </p:spTree>
    <p:extLst>
      <p:ext uri="{BB962C8B-B14F-4D97-AF65-F5344CB8AC3E}">
        <p14:creationId xmlns:p14="http://schemas.microsoft.com/office/powerpoint/2010/main" val="1893654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4000" dirty="0">
                <a:solidFill>
                  <a:srgbClr val="04617B"/>
                </a:solidFill>
                <a:cs typeface="Ali_K_Alwand" pitchFamily="2" charset="-78"/>
              </a:rPr>
              <a:t> كاريطةرى و طرنطى </a:t>
            </a:r>
            <a:r>
              <a:rPr lang="ku-Arab-IQ" sz="4000" dirty="0">
                <a:solidFill>
                  <a:srgbClr val="04617B"/>
                </a:solidFill>
                <a:cs typeface="Ali_K_Alwand" pitchFamily="2" charset="-78"/>
              </a:rPr>
              <a:t> </a:t>
            </a:r>
            <a:r>
              <a:rPr lang="ku-Arab-IQ" sz="4000" dirty="0">
                <a:solidFill>
                  <a:srgbClr val="04617B"/>
                </a:solidFill>
                <a:latin typeface="Times New Roman" panose="02020603050405020304" pitchFamily="18" charset="0"/>
                <a:cs typeface="Times New Roman" panose="02020603050405020304" pitchFamily="18" charset="0"/>
              </a:rPr>
              <a:t>تیۆری</a:t>
            </a:r>
            <a:r>
              <a:rPr lang="ku-Arab-IQ" sz="4000" dirty="0">
                <a:solidFill>
                  <a:srgbClr val="04617B"/>
                </a:solidFill>
                <a:cs typeface="Ali_K_Alwand" pitchFamily="2" charset="-78"/>
              </a:rPr>
              <a:t> </a:t>
            </a:r>
            <a:r>
              <a:rPr lang="ar-SA" sz="4000" dirty="0">
                <a:solidFill>
                  <a:srgbClr val="04617B"/>
                </a:solidFill>
                <a:cs typeface="Ali_K_Alwand" pitchFamily="2" charset="-78"/>
              </a:rPr>
              <a:t>سؤرندايك </a:t>
            </a:r>
            <a:r>
              <a:rPr lang="en-US" sz="4000" dirty="0">
                <a:solidFill>
                  <a:srgbClr val="04617B"/>
                </a:solidFill>
              </a:rPr>
              <a:t/>
            </a:r>
            <a:br>
              <a:rPr lang="en-US" sz="4000" dirty="0">
                <a:solidFill>
                  <a:srgbClr val="04617B"/>
                </a:solidFill>
              </a:rPr>
            </a:br>
            <a:endParaRPr lang="en-US" dirty="0"/>
          </a:p>
        </p:txBody>
      </p:sp>
      <p:sp>
        <p:nvSpPr>
          <p:cNvPr id="3" name="Content Placeholder 2"/>
          <p:cNvSpPr>
            <a:spLocks noGrp="1"/>
          </p:cNvSpPr>
          <p:nvPr>
            <p:ph idx="1"/>
          </p:nvPr>
        </p:nvSpPr>
        <p:spPr/>
        <p:txBody>
          <a:bodyPr>
            <a:normAutofit/>
          </a:bodyPr>
          <a:lstStyle/>
          <a:p>
            <a:pPr lvl="0" algn="just" rtl="1">
              <a:lnSpc>
                <a:spcPct val="150000"/>
              </a:lnSpc>
            </a:pPr>
            <a:r>
              <a:rPr lang="ar-SA" sz="2000" dirty="0">
                <a:cs typeface="Ali_K_Alwand" pitchFamily="2" charset="-78"/>
              </a:rPr>
              <a:t>ثاداشت كردن و هاندانى ولاَمدانةوةو كاروضالاكية سةركةوتوو رِاستةكان زؤر ثيَويستةو دةبن بة بنةماو سةرضاوة بؤ دووبارة بوونةوةيان و ضةسثاندنيان.</a:t>
            </a:r>
            <a:endParaRPr lang="en-US" sz="2000" dirty="0">
              <a:cs typeface="Ali_K_Alwand" pitchFamily="2" charset="-78"/>
            </a:endParaRPr>
          </a:p>
          <a:p>
            <a:pPr lvl="0" algn="just" rtl="1">
              <a:lnSpc>
                <a:spcPct val="150000"/>
              </a:lnSpc>
            </a:pPr>
            <a:r>
              <a:rPr lang="ar-SA" sz="2000" dirty="0">
                <a:cs typeface="Ali_K_Alwand" pitchFamily="2" charset="-78"/>
              </a:rPr>
              <a:t>دةبيَت بابةت و ثرِؤطرامةكانى خويَندن بةجؤريَك دابرِيَذريَت كةماناى هةبيَت و فيَرخواز ليَيان تيَبطات، نةك بىَ ماناو ئالَؤزبن و هيضى لىَ تيَنةطات و بةناضارى(ئةزبةرى، دةرخ )ى بكات.</a:t>
            </a:r>
            <a:endParaRPr lang="en-US" sz="2000" dirty="0">
              <a:cs typeface="Ali_K_Alwand" pitchFamily="2" charset="-78"/>
            </a:endParaRPr>
          </a:p>
          <a:p>
            <a:pPr lvl="0" algn="just" rtl="1">
              <a:lnSpc>
                <a:spcPct val="150000"/>
              </a:lnSpc>
            </a:pPr>
            <a:r>
              <a:rPr lang="ar-SA" sz="2000" dirty="0">
                <a:cs typeface="Ali_K_Alwand" pitchFamily="2" charset="-78"/>
              </a:rPr>
              <a:t>بةثيَى ثرِانسيثى رِاهيَنان، دووبارةكردنةو بةكارهيَنانى زانيارى و شارةزاييةكان ورِاهيَنان لةسةر جيَبةجيَ كردنيان و ثشتطوىَ نةخستنيان، طرنطى خؤيان لةثرِؤسةى فيَركردندا هةيةو دةبيَت مامؤستا طرنطى خؤيان ثيَ بدات.</a:t>
            </a:r>
            <a:endParaRPr lang="en-US" sz="2000" dirty="0">
              <a:cs typeface="Ali_K_Alwand" pitchFamily="2" charset="-78"/>
            </a:endParaRPr>
          </a:p>
          <a:p>
            <a:pPr algn="just">
              <a:lnSpc>
                <a:spcPct val="150000"/>
              </a:lnSpc>
            </a:pPr>
            <a:endParaRPr lang="en-US" sz="2000" dirty="0">
              <a:cs typeface="Ali_K_Alwand" pitchFamily="2" charset="-78"/>
            </a:endParaRPr>
          </a:p>
        </p:txBody>
      </p:sp>
    </p:spTree>
    <p:extLst>
      <p:ext uri="{BB962C8B-B14F-4D97-AF65-F5344CB8AC3E}">
        <p14:creationId xmlns:p14="http://schemas.microsoft.com/office/powerpoint/2010/main" val="1838993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dirty="0">
                <a:solidFill>
                  <a:srgbClr val="04617B"/>
                </a:solidFill>
                <a:cs typeface="Ali_K_Alwand" pitchFamily="2" charset="-78"/>
              </a:rPr>
              <a:t> كاريطةرى و طرنطى </a:t>
            </a:r>
            <a:r>
              <a:rPr lang="ku-Arab-IQ" sz="4000" dirty="0">
                <a:solidFill>
                  <a:srgbClr val="04617B"/>
                </a:solidFill>
                <a:cs typeface="Ali_K_Alwand" pitchFamily="2" charset="-78"/>
              </a:rPr>
              <a:t> </a:t>
            </a:r>
            <a:r>
              <a:rPr lang="ku-Arab-IQ" sz="4000" dirty="0">
                <a:solidFill>
                  <a:srgbClr val="04617B"/>
                </a:solidFill>
                <a:latin typeface="Times New Roman" panose="02020603050405020304" pitchFamily="18" charset="0"/>
                <a:cs typeface="Times New Roman" panose="02020603050405020304" pitchFamily="18" charset="0"/>
              </a:rPr>
              <a:t>تیۆری</a:t>
            </a:r>
            <a:r>
              <a:rPr lang="ku-Arab-IQ" sz="4000" dirty="0">
                <a:solidFill>
                  <a:srgbClr val="04617B"/>
                </a:solidFill>
                <a:cs typeface="Ali_K_Alwand" pitchFamily="2" charset="-78"/>
              </a:rPr>
              <a:t> </a:t>
            </a:r>
            <a:r>
              <a:rPr lang="ar-SA" sz="4000" dirty="0">
                <a:solidFill>
                  <a:srgbClr val="04617B"/>
                </a:solidFill>
                <a:cs typeface="Ali_K_Alwand" pitchFamily="2" charset="-78"/>
              </a:rPr>
              <a:t>سؤرندايك </a:t>
            </a:r>
            <a:r>
              <a:rPr lang="en-US" sz="4000" dirty="0">
                <a:solidFill>
                  <a:srgbClr val="04617B"/>
                </a:solidFill>
              </a:rPr>
              <a:t/>
            </a:r>
            <a:br>
              <a:rPr lang="en-US" sz="4000" dirty="0">
                <a:solidFill>
                  <a:srgbClr val="04617B"/>
                </a:solidFill>
              </a:rPr>
            </a:br>
            <a:endParaRPr lang="en-US" sz="4000" dirty="0"/>
          </a:p>
        </p:txBody>
      </p:sp>
      <p:sp>
        <p:nvSpPr>
          <p:cNvPr id="3" name="Content Placeholder 2"/>
          <p:cNvSpPr>
            <a:spLocks noGrp="1"/>
          </p:cNvSpPr>
          <p:nvPr>
            <p:ph idx="1"/>
          </p:nvPr>
        </p:nvSpPr>
        <p:spPr/>
        <p:txBody>
          <a:bodyPr>
            <a:normAutofit/>
          </a:bodyPr>
          <a:lstStyle/>
          <a:p>
            <a:pPr lvl="0" algn="just" rtl="1">
              <a:lnSpc>
                <a:spcPct val="150000"/>
              </a:lnSpc>
            </a:pPr>
            <a:r>
              <a:rPr lang="ar-SA" sz="2000" dirty="0">
                <a:cs typeface="Ali_K_Alwand" pitchFamily="2" charset="-78"/>
              </a:rPr>
              <a:t>بةثيَى تيؤرةكةى سؤرندايك (بةش، جزء) ثيَش (كؤ، كل) ديَت، واتة دةبيَت فيَرخواز فيَري بةش و ثارضة ثارضةكان بكريَت دواتر كؤو شتة طشتيةكان فيَربيَت.</a:t>
            </a:r>
            <a:endParaRPr lang="en-US" sz="2000" dirty="0">
              <a:cs typeface="Ali_K_Alwand" pitchFamily="2" charset="-78"/>
            </a:endParaRPr>
          </a:p>
          <a:p>
            <a:pPr lvl="0" algn="just" rtl="1">
              <a:lnSpc>
                <a:spcPct val="150000"/>
              </a:lnSpc>
            </a:pPr>
            <a:r>
              <a:rPr lang="ar-SA" sz="2000" dirty="0">
                <a:cs typeface="Ali_K_Alwand" pitchFamily="2" charset="-78"/>
              </a:rPr>
              <a:t>تيؤرةكةى سؤرندايك زياتر بؤ فيَربوونى كارامةيى (مهارات) و جولَةو زمان و خويَندنةوةو رِةفتارو هةلَسوكةوتى نان خواردن و ثاك و خاويَنى و ضالاكى نوسين و سواربوونى ثاسكيل و ضاث كردن...هتد، طونجاوة، واتة نابيَت كةوا تيَبطةين كة ئةم تيؤرة هةموو جؤرةكانى فيَربوون و ضالاكيةكان ليَك دةداتةوة، بةلَكو وةك لةثيَشتر ئاماذةمان بؤ كرد ئةوا هةر تيؤرةو خالَى بةهيَزو لاوازى بوارى تايبةت بة خؤى هةية.</a:t>
            </a:r>
            <a:endParaRPr lang="en-US" sz="2000" dirty="0">
              <a:cs typeface="Ali_K_Alwand" pitchFamily="2" charset="-78"/>
            </a:endParaRPr>
          </a:p>
          <a:p>
            <a:pPr algn="just">
              <a:lnSpc>
                <a:spcPct val="150000"/>
              </a:lnSpc>
            </a:pPr>
            <a:endParaRPr lang="en-US" sz="2000" dirty="0">
              <a:cs typeface="Ali_K_Alwand" pitchFamily="2" charset="-78"/>
            </a:endParaRPr>
          </a:p>
        </p:txBody>
      </p:sp>
    </p:spTree>
    <p:extLst>
      <p:ext uri="{BB962C8B-B14F-4D97-AF65-F5344CB8AC3E}">
        <p14:creationId xmlns:p14="http://schemas.microsoft.com/office/powerpoint/2010/main" val="342452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b="1" dirty="0">
                <a:cs typeface="Ali_K_Alwand" pitchFamily="2" charset="-78"/>
              </a:rPr>
              <a:t>ليَكدانةوةى سؤرندايك</a:t>
            </a:r>
            <a:r>
              <a:rPr lang="en-US" sz="4000" dirty="0">
                <a:cs typeface="Ali_K_Alwand" pitchFamily="2" charset="-78"/>
              </a:rPr>
              <a:t/>
            </a:r>
            <a:br>
              <a:rPr lang="en-US" sz="4000" dirty="0">
                <a:cs typeface="Ali_K_Alwand" pitchFamily="2" charset="-78"/>
              </a:rPr>
            </a:br>
            <a:endParaRPr lang="en-US" sz="4000" dirty="0">
              <a:cs typeface="Ali_K_Alwand" pitchFamily="2" charset="-78"/>
            </a:endParaRPr>
          </a:p>
        </p:txBody>
      </p:sp>
      <p:sp>
        <p:nvSpPr>
          <p:cNvPr id="3" name="Content Placeholder 2"/>
          <p:cNvSpPr>
            <a:spLocks noGrp="1"/>
          </p:cNvSpPr>
          <p:nvPr>
            <p:ph idx="1"/>
          </p:nvPr>
        </p:nvSpPr>
        <p:spPr/>
        <p:txBody>
          <a:bodyPr/>
          <a:lstStyle/>
          <a:p>
            <a:pPr algn="just" rtl="1">
              <a:lnSpc>
                <a:spcPct val="150000"/>
              </a:lnSpc>
            </a:pPr>
            <a:r>
              <a:rPr lang="ar-SA" dirty="0">
                <a:cs typeface="Ali_K_Alwand" pitchFamily="2" charset="-78"/>
              </a:rPr>
              <a:t> </a:t>
            </a:r>
            <a:r>
              <a:rPr lang="ar-SA" sz="2000" dirty="0">
                <a:cs typeface="Ali_K_Alwand" pitchFamily="2" charset="-78"/>
              </a:rPr>
              <a:t>سؤرندايك لةو برِوايةدابوو كة هيض ولآمدانةوةيةك بةبآ وروذيَنةر نية، واتة هةموو ولآمدانةوةيةك وروذيَنةرى خؤى هةية كةئةمة سادةترين و بضوكترين يةكةى رِةفتارو سةرجةم رِةفتارو هةلَسوكةوتة ئالَؤزةكان لةكؤمةلَيَك(وروذيَنةر _ ولآمدانةوة) ثيَك ديَت. بةبؤضوونى سؤرندايك هةموو وروذيَنةريَكى دةرةكى ولآمدانةوةيةكى تايبةت(مفضل) بةخؤى هةية، واتا طونجاوةو لةهةموو ولآمةكانى تر لة ثيَشترة بؤ ئةو وروذيَنةرةو ئةطةري زؤري هةية كة روبدات وةك وةلاَمدانةوةيةك بؤ ئةو وروذيَنةرة. </a:t>
            </a:r>
            <a:endParaRPr lang="en-US" sz="2000" dirty="0">
              <a:cs typeface="Ali_K_Alwand" pitchFamily="2" charset="-78"/>
            </a:endParaRPr>
          </a:p>
        </p:txBody>
      </p:sp>
    </p:spTree>
    <p:extLst>
      <p:ext uri="{BB962C8B-B14F-4D97-AF65-F5344CB8AC3E}">
        <p14:creationId xmlns:p14="http://schemas.microsoft.com/office/powerpoint/2010/main" val="420605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4000" b="1" dirty="0">
                <a:solidFill>
                  <a:srgbClr val="04617B"/>
                </a:solidFill>
                <a:cs typeface="Ali_K_Alwand" pitchFamily="2" charset="-78"/>
              </a:rPr>
              <a:t>ليَكدانةوةى سؤرندايك</a:t>
            </a:r>
            <a:r>
              <a:rPr lang="en-US" sz="4000" dirty="0">
                <a:solidFill>
                  <a:srgbClr val="04617B"/>
                </a:solidFill>
                <a:cs typeface="Ali_K_Alwand" pitchFamily="2" charset="-78"/>
              </a:rPr>
              <a:t/>
            </a:r>
            <a:br>
              <a:rPr lang="en-US" sz="4000" dirty="0">
                <a:solidFill>
                  <a:srgbClr val="04617B"/>
                </a:solidFill>
                <a:cs typeface="Ali_K_Alwand" pitchFamily="2" charset="-78"/>
              </a:rPr>
            </a:br>
            <a:endParaRPr lang="en-US"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ar-SA" sz="2000" dirty="0" smtClean="0">
                <a:cs typeface="Ali_K_Alwand" pitchFamily="2" charset="-78"/>
              </a:rPr>
              <a:t>بؤ </a:t>
            </a:r>
            <a:r>
              <a:rPr lang="ar-SA" sz="2000" dirty="0">
                <a:cs typeface="Ali_K_Alwand" pitchFamily="2" charset="-78"/>
              </a:rPr>
              <a:t>نمونة با واي دابنيَين كة وروذيَنةري (1)كاري كردة سةر بونةوةرو، ئةو بونةوةرةش لة رِيَطةي هةستةوةرةكانيةوة ئةو وروذيَنةرةي وةرطرت و دواتر لة رِيَطةي هةستة دةمارةكانةوة (الاعصاب الحسية) كاريطةري ئةو وروذيَنةرة طةيشتة ميَشك، ئينجا ئةم وروذيَنةرة (1) بةثيَى ثيَكهاتةى كؤئةندامى دةمارى ناوةندى، بةذمارةيةك ولآمدانةوة ثةيووةست(ربط) دةبيَت، باواى دابنيَين ولآمدانةوةى (1،2،3،4)بةلآم ئةوةى لةهةموويان لةثيَشتر بيَت و ضانسي دةركةوتنى هةبيَت ولآمدانةوةى ذمارة(1)، باواى دابنيَن (70%) ضانسي هةية كة دةركةويَت و ببيَت بة ولآمدانةوةى وروذيَنةرى (1)، بةلآم ضانسي ولآمدانةوةى تر بةدواى يةكدا بريتين لة (15%، 10%، 5%).</a:t>
            </a:r>
            <a:endParaRPr lang="en-US" sz="2000" dirty="0">
              <a:cs typeface="Ali_K_Alwand" pitchFamily="2" charset="-78"/>
            </a:endParaRPr>
          </a:p>
          <a:p>
            <a:pPr algn="just" rtl="1">
              <a:lnSpc>
                <a:spcPct val="150000"/>
              </a:lnSpc>
            </a:pPr>
            <a:endParaRPr lang="en-US" sz="2000" dirty="0">
              <a:cs typeface="Ali_K_Alwand" pitchFamily="2" charset="-78"/>
            </a:endParaRPr>
          </a:p>
        </p:txBody>
      </p:sp>
    </p:spTree>
    <p:extLst>
      <p:ext uri="{BB962C8B-B14F-4D97-AF65-F5344CB8AC3E}">
        <p14:creationId xmlns:p14="http://schemas.microsoft.com/office/powerpoint/2010/main" val="293668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b="1" dirty="0">
                <a:solidFill>
                  <a:srgbClr val="04617B"/>
                </a:solidFill>
                <a:cs typeface="Ali_K_Alwand" pitchFamily="2" charset="-78"/>
              </a:rPr>
              <a:t>ليَكدانةوةى سؤرندايك</a:t>
            </a:r>
            <a:r>
              <a:rPr lang="en-US" sz="4000" dirty="0">
                <a:solidFill>
                  <a:srgbClr val="04617B"/>
                </a:solidFill>
                <a:cs typeface="Ali_K_Alwand" pitchFamily="2" charset="-78"/>
              </a:rPr>
              <a:t/>
            </a:r>
            <a:br>
              <a:rPr lang="en-US" sz="4000" dirty="0">
                <a:solidFill>
                  <a:srgbClr val="04617B"/>
                </a:solidFill>
                <a:cs typeface="Ali_K_Alwand" pitchFamily="2" charset="-78"/>
              </a:rPr>
            </a:br>
            <a:endParaRPr lang="en-US" sz="4000" dirty="0"/>
          </a:p>
        </p:txBody>
      </p:sp>
      <p:sp>
        <p:nvSpPr>
          <p:cNvPr id="3" name="Content Placeholder 2"/>
          <p:cNvSpPr>
            <a:spLocks noGrp="1"/>
          </p:cNvSpPr>
          <p:nvPr>
            <p:ph idx="1"/>
          </p:nvPr>
        </p:nvSpPr>
        <p:spPr/>
        <p:txBody>
          <a:bodyPr>
            <a:normAutofit/>
          </a:bodyPr>
          <a:lstStyle/>
          <a:p>
            <a:pPr algn="just" rtl="1">
              <a:lnSpc>
                <a:spcPct val="150000"/>
              </a:lnSpc>
            </a:pPr>
            <a:r>
              <a:rPr lang="ar-SA" sz="2000" dirty="0">
                <a:cs typeface="Ali_K_Alwand" pitchFamily="2" charset="-78"/>
              </a:rPr>
              <a:t> بةبرِواى سؤرندايك ئةم ثةيوةنديةى نيَوان وروذيَنةرى (1) و ولآمدانةوةى(1)  بؤماوةييةو هيض ثةيووةندى بةفيَربوون و رِاهيَنانةوة نيةو خؤى دةسةثيَنيَ و ناو دةبريَت بة (ثةيوةستى خؤ سةثيَنةر)(فرض الارتباط) و بناغةو بنةماى فسيؤلؤذي تيؤرةكةى سؤرندايك دادةنريَت. بةثيَى تيؤرةكةى سؤرندايك، ثةيوةست(الارتباط) بريتية لة زنجيرةيةك ثرِؤسةى يةك لةدواى يةك لةناو كؤئةندامى دةمارى و بةرثرسة لةوةرطرتنى وروذيَنةرو دةركةوتنى ولآمدانةوة.</a:t>
            </a:r>
            <a:endParaRPr lang="en-US" sz="2000" dirty="0">
              <a:cs typeface="Ali_K_Alwand" pitchFamily="2" charset="-78"/>
            </a:endParaRPr>
          </a:p>
        </p:txBody>
      </p:sp>
    </p:spTree>
    <p:extLst>
      <p:ext uri="{BB962C8B-B14F-4D97-AF65-F5344CB8AC3E}">
        <p14:creationId xmlns:p14="http://schemas.microsoft.com/office/powerpoint/2010/main" val="198242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b="1" dirty="0">
                <a:solidFill>
                  <a:srgbClr val="04617B"/>
                </a:solidFill>
                <a:cs typeface="Ali_K_Alwand" pitchFamily="2" charset="-78"/>
              </a:rPr>
              <a:t>ليَكدانةوةى سؤرندايك</a:t>
            </a:r>
            <a:r>
              <a:rPr lang="en-US" sz="4000" dirty="0">
                <a:solidFill>
                  <a:srgbClr val="04617B"/>
                </a:solidFill>
                <a:cs typeface="Ali_K_Alwand" pitchFamily="2" charset="-78"/>
              </a:rPr>
              <a:t/>
            </a:r>
            <a:br>
              <a:rPr lang="en-US" sz="4000" dirty="0">
                <a:solidFill>
                  <a:srgbClr val="04617B"/>
                </a:solidFill>
                <a:cs typeface="Ali_K_Alwand" pitchFamily="2" charset="-78"/>
              </a:rPr>
            </a:br>
            <a:endParaRPr lang="en-US" sz="4000" dirty="0"/>
          </a:p>
        </p:txBody>
      </p:sp>
      <p:sp>
        <p:nvSpPr>
          <p:cNvPr id="3" name="Content Placeholder 2"/>
          <p:cNvSpPr>
            <a:spLocks noGrp="1"/>
          </p:cNvSpPr>
          <p:nvPr>
            <p:ph idx="1"/>
          </p:nvPr>
        </p:nvSpPr>
        <p:spPr/>
        <p:txBody>
          <a:bodyPr>
            <a:normAutofit/>
          </a:bodyPr>
          <a:lstStyle/>
          <a:p>
            <a:pPr algn="just" rtl="1">
              <a:lnSpc>
                <a:spcPct val="150000"/>
              </a:lnSpc>
            </a:pPr>
            <a:r>
              <a:rPr lang="ar-SA" sz="2000" dirty="0">
                <a:cs typeface="Ali_K_Alwand" pitchFamily="2" charset="-78"/>
              </a:rPr>
              <a:t> فيَربوون لةلاى سؤرندايك بريتية لة طؤرِانكارى و ضاكسازى(تعديل)لة رِيَرِةوو رِيَضكةى دةمارى(المسار العصبي) بةرثرسة لةوةرطرتنى وروذيَنةرو دةركةوتنى ولآمدانةوة، مةبةست لةطؤرِانكارى و ضاكسازى بةهيض شيَوةيةك ئةوة نية كة( ثةيوةندى دةمارى نوآ) بةرهةم بهيَنريَت لةلايةنى فسيؤلؤذيةوة، بةلَكو مةبةست ئاسانكارية لة فةرمانى دةمارةكان تائةو سةنتةرى دةمارانة بتوانن بةاكرى خؤيان هةلَبستن كةئةوةش ثةيوةست كردنى وروذيَنةرةكانة بةولآمةكان. واتة رِؤلَى فيَربوون بريتية لة بةهيَز كردنى ئةو ثةيووةستانةى كةهةية لةنيَوان سةنتةرةكانى دةمارى وروذيَنةرةكان، نةك دروست كردنى ثةيووةستى نوآ.</a:t>
            </a:r>
            <a:endParaRPr lang="en-US" sz="2000" dirty="0">
              <a:cs typeface="Ali_K_Alwand" pitchFamily="2" charset="-78"/>
            </a:endParaRPr>
          </a:p>
        </p:txBody>
      </p:sp>
    </p:spTree>
    <p:extLst>
      <p:ext uri="{BB962C8B-B14F-4D97-AF65-F5344CB8AC3E}">
        <p14:creationId xmlns:p14="http://schemas.microsoft.com/office/powerpoint/2010/main" val="1823993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4000" b="1" dirty="0">
                <a:solidFill>
                  <a:srgbClr val="04617B"/>
                </a:solidFill>
                <a:cs typeface="Ali_K_Alwand" pitchFamily="2" charset="-78"/>
              </a:rPr>
              <a:t>ليَكدانةوةى سؤرندايك</a:t>
            </a:r>
            <a:r>
              <a:rPr lang="en-US" sz="4000" dirty="0">
                <a:solidFill>
                  <a:srgbClr val="04617B"/>
                </a:solidFill>
                <a:cs typeface="Ali_K_Alwand" pitchFamily="2" charset="-78"/>
              </a:rPr>
              <a:t/>
            </a:r>
            <a:br>
              <a:rPr lang="en-US" sz="4000" dirty="0">
                <a:solidFill>
                  <a:srgbClr val="04617B"/>
                </a:solidFill>
                <a:cs typeface="Ali_K_Alwand" pitchFamily="2" charset="-78"/>
              </a:rPr>
            </a:br>
            <a:endParaRPr lang="en-US" dirty="0"/>
          </a:p>
        </p:txBody>
      </p:sp>
      <p:sp>
        <p:nvSpPr>
          <p:cNvPr id="3" name="Content Placeholder 2"/>
          <p:cNvSpPr>
            <a:spLocks noGrp="1"/>
          </p:cNvSpPr>
          <p:nvPr>
            <p:ph idx="1"/>
          </p:nvPr>
        </p:nvSpPr>
        <p:spPr/>
        <p:txBody>
          <a:bodyPr>
            <a:normAutofit fontScale="92500"/>
          </a:bodyPr>
          <a:lstStyle/>
          <a:p>
            <a:pPr marL="0" indent="0" algn="just" rtl="1">
              <a:lnSpc>
                <a:spcPct val="150000"/>
              </a:lnSpc>
              <a:buNone/>
            </a:pPr>
            <a:r>
              <a:rPr lang="ar-SA" sz="2000" dirty="0">
                <a:cs typeface="Ali_K_Alwand" pitchFamily="2" charset="-78"/>
              </a:rPr>
              <a:t> بةبؤضوونى سؤرندايك جياوازى لةنيَوان كةسي زيرةك و كةسي دةبةنط ، جياوازى برِية(كمية) نةك جياوازى جؤرى(نوعى). واتة تواناو زيرةكى لةلاى هةموو كةسيَك هةية، بةلآم برِةكةى لةيةكيَكةوة بؤ يةكيَكى تر دةطؤرِيَت، لاى هةنديَك كةس زؤرةو لاى هةنديَكى تر مامناوةندى و لاى هةنديَكى تر كةم، واتة ذمارةى ثةيوةست و ثةيووةنديةكانى نيَوان وروذيَنةرو ولآمدانةوةو سةنتةرةكانى بةيةك طةيشتن لةناو ميَشك لةلاى كةسي زيرةك زياترة وةك لةلاى كةسي مامناوةندى يان تةمبةلَ هةية.</a:t>
            </a:r>
            <a:endParaRPr lang="en-US" sz="2000" dirty="0">
              <a:cs typeface="Ali_K_Alwand" pitchFamily="2" charset="-78"/>
            </a:endParaRPr>
          </a:p>
          <a:p>
            <a:pPr marL="0" indent="0" algn="just" rtl="1">
              <a:lnSpc>
                <a:spcPct val="150000"/>
              </a:lnSpc>
              <a:buNone/>
            </a:pPr>
            <a:r>
              <a:rPr lang="ar-SA" sz="2000" dirty="0" smtClean="0">
                <a:cs typeface="Ali_K_Alwand" pitchFamily="2" charset="-78"/>
              </a:rPr>
              <a:t> </a:t>
            </a:r>
            <a:r>
              <a:rPr lang="ar-SA" sz="2000" dirty="0">
                <a:cs typeface="Ali_K_Alwand" pitchFamily="2" charset="-78"/>
              </a:rPr>
              <a:t>بةبرِواى سؤرندايك فيَربوون ثةيوةستة بةدووبارةكردنةوةى هةولَةكان و كةم بوونةوةى كاتى رِةفتارى هةلَسوكةوتة هةلَةو هةرِةمةكيةكان، لةئةنجامى تويَذينةوةو تاقي كردنةوةكانى طةيشتة ئةو دةرةنجامةى كة(22) هاولَدان(محاولة) ثيَوةرة بؤ فيَربوون و لةكةمترين كاتدا كة(7) ضركةية لةدواهةمين هةولَداندا بةسةر طرفتةكةدا (قةفةسي داخراو)زالَ دةبيَت و دةرطاكة دةكاتةوةو دةضيَتة دةرةوةو بةخواردنةكة(ئامانج) دةطات</a:t>
            </a:r>
            <a:r>
              <a:rPr lang="ar-SA" sz="2000" dirty="0" smtClean="0">
                <a:cs typeface="Ali_K_Alwand" pitchFamily="2" charset="-78"/>
              </a:rPr>
              <a:t>.</a:t>
            </a:r>
            <a:endParaRPr lang="en-US" sz="2000" dirty="0">
              <a:cs typeface="Ali_K_Alwand" pitchFamily="2" charset="-78"/>
            </a:endParaRPr>
          </a:p>
        </p:txBody>
      </p:sp>
    </p:spTree>
    <p:extLst>
      <p:ext uri="{BB962C8B-B14F-4D97-AF65-F5344CB8AC3E}">
        <p14:creationId xmlns:p14="http://schemas.microsoft.com/office/powerpoint/2010/main" val="372271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000" dirty="0">
                <a:cs typeface="Ali_K_Alwand" pitchFamily="2" charset="-78"/>
              </a:rPr>
              <a:t>ياساكانى فيَربوون لاى سؤرندايك</a:t>
            </a:r>
            <a:r>
              <a:rPr lang="en-US" sz="4000" dirty="0">
                <a:cs typeface="Ali_K_Alwand" pitchFamily="2" charset="-78"/>
              </a:rPr>
              <a:t/>
            </a:r>
            <a:br>
              <a:rPr lang="en-US" sz="4000" dirty="0">
                <a:cs typeface="Ali_K_Alwand" pitchFamily="2" charset="-78"/>
              </a:rPr>
            </a:br>
            <a:endParaRPr lang="en-US" sz="4000" dirty="0">
              <a:cs typeface="Ali_K_Alwand"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ar-SA" sz="2000" dirty="0">
                <a:cs typeface="Ali_K_Alwand" pitchFamily="2" charset="-78"/>
              </a:rPr>
              <a:t>سؤرندايك تةنها وةسفي فيَربوونى نةكرد، بةلَكو هةولَيدا لةرِيَطةى ضةند ياسايةكةوة(قوانين)ليَكدانةوةى بؤ بكات، ئةويش لةرِيَطةى ثةيوةست بوونى نيَوان وروذيَنةرو ولآمدانةوةكان. واتة ضةند ياسايةك هةية كةرِؤلَيان هةية لةو ثةيوةستى و ثةيووةنديةى نيَوان وروذيَنةرو ولآمدانةوةكان و بةهيَزى و لاوازيان. لةطرنطترين ياساكانى سؤرندايك كة دةرئةنجامى تويَذينةوةو تاقى كردنةوةكانى خؤى ثيَ ليَك دةدايةوة ئةمانةى لاى خوارةوةن.</a:t>
            </a:r>
            <a:endParaRPr lang="en-US" sz="2000" dirty="0">
              <a:cs typeface="Ali_K_Alwand" pitchFamily="2" charset="-78"/>
            </a:endParaRPr>
          </a:p>
          <a:p>
            <a:pPr algn="just" rtl="1">
              <a:lnSpc>
                <a:spcPct val="150000"/>
              </a:lnSpc>
            </a:pPr>
            <a:endParaRPr lang="en-US" sz="2000" dirty="0">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038600"/>
            <a:ext cx="5562600" cy="2647950"/>
          </a:xfrm>
          <a:prstGeom prst="rect">
            <a:avLst/>
          </a:prstGeom>
        </p:spPr>
      </p:pic>
    </p:spTree>
    <p:extLst>
      <p:ext uri="{BB962C8B-B14F-4D97-AF65-F5344CB8AC3E}">
        <p14:creationId xmlns:p14="http://schemas.microsoft.com/office/powerpoint/2010/main" val="359553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ar-SA" sz="4000" dirty="0">
                <a:cs typeface="Ali_K_Alwand" pitchFamily="2" charset="-78"/>
              </a:rPr>
              <a:t>ياساى </a:t>
            </a:r>
            <a:r>
              <a:rPr lang="ar-SA" sz="4000" dirty="0" smtClean="0">
                <a:cs typeface="Ali_K_Alwand" pitchFamily="2" charset="-78"/>
              </a:rPr>
              <a:t>كاريطةرى</a:t>
            </a:r>
            <a:r>
              <a:rPr lang="en-US" sz="4000" dirty="0">
                <a:cs typeface="Ali_K_Alwand" pitchFamily="2" charset="-78"/>
              </a:rPr>
              <a:t/>
            </a:r>
            <a:br>
              <a:rPr lang="en-US" sz="4000" dirty="0">
                <a:cs typeface="Ali_K_Alwand" pitchFamily="2" charset="-78"/>
              </a:rPr>
            </a:br>
            <a:endParaRPr lang="en-US" sz="4000" dirty="0">
              <a:cs typeface="Ali_K_Alwand"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ar-SA" sz="2000" dirty="0">
                <a:cs typeface="Ali_K_Alwand" pitchFamily="2" charset="-78"/>
              </a:rPr>
              <a:t> بةبرِواى سؤرندايك، كاتيَك وروذيَنةريَك ثةيوةست دةبيَت بةولاَمدانةوةيةك و ثةيووةندى لةنيَوانيان لةرِيَطةى ميَشكةوة دروست دةبيَت و لةئةنجامى و ئةو ثةيوةست و ثةيووةنديةوة، بونةوةر(ئاذةلأ يان مرؤظ)هةست بةخؤشي و تيَربوون دةكات، ئةوا ئةو ثةيووةندية بةهيَز دةبيَت و لةداهاتوودا دووبارة دةبيَتةوة بةلآم ئةطةر بةثيَضةوانةوة لةئةنجامى ئةو ثةيوةست و ثةيووةنديةوة، بونةوةر هةست بةناخؤشى و بيَزارى و نارِةحةتى بكات، ئةوا هيَزى ثةيووةست بوونةكة بةرةو لاوازى دةضيَت و لةداهاتوودا دووبارة نابيَتةوة.</a:t>
            </a:r>
            <a:endParaRPr lang="en-US" sz="2000" dirty="0">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57" y="4343401"/>
            <a:ext cx="4038600" cy="2514600"/>
          </a:xfrm>
          <a:prstGeom prst="rect">
            <a:avLst/>
          </a:prstGeom>
        </p:spPr>
      </p:pic>
    </p:spTree>
    <p:extLst>
      <p:ext uri="{BB962C8B-B14F-4D97-AF65-F5344CB8AC3E}">
        <p14:creationId xmlns:p14="http://schemas.microsoft.com/office/powerpoint/2010/main" val="3824741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318</TotalTime>
  <Words>1880</Words>
  <Application>Microsoft Office PowerPoint</Application>
  <PresentationFormat>On-screen Show (4:3)</PresentationFormat>
  <Paragraphs>61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Ali_K_Alwand</vt:lpstr>
      <vt:lpstr>Calibri</vt:lpstr>
      <vt:lpstr>Constantia</vt:lpstr>
      <vt:lpstr>Times New Roman</vt:lpstr>
      <vt:lpstr>Traditional Arabic</vt:lpstr>
      <vt:lpstr>Wingdings 2</vt:lpstr>
      <vt:lpstr>Flow</vt:lpstr>
      <vt:lpstr>ئةو طريمانانةى  كة سؤرندايك تيؤرةكةى لةسةربونيادنا </vt:lpstr>
      <vt:lpstr>ئةو طريمانانةى  كة سؤرندايك تيؤرةكةى لةسةربونيادنا </vt:lpstr>
      <vt:lpstr>ليَكدانةوةى سؤرندايك </vt:lpstr>
      <vt:lpstr>ليَكدانةوةى سؤرندايك </vt:lpstr>
      <vt:lpstr>ليَكدانةوةى سؤرندايك </vt:lpstr>
      <vt:lpstr>ليَكدانةوةى سؤرندايك </vt:lpstr>
      <vt:lpstr>ليَكدانةوةى سؤرندايك </vt:lpstr>
      <vt:lpstr>ياساكانى فيَربوون لاى سؤرندايك </vt:lpstr>
      <vt:lpstr>ياساى كاريطةرى </vt:lpstr>
      <vt:lpstr>ياساى كاريطةرى </vt:lpstr>
      <vt:lpstr>ياساى كاريطةرى </vt:lpstr>
      <vt:lpstr>ياساى ئامادةباشي(قانون الاستعداد)</vt:lpstr>
      <vt:lpstr>ياساى ئامادةباشي(قانون الاستعداد)</vt:lpstr>
      <vt:lpstr>ياساى ئامادةباشي(قانون الاستعداد)</vt:lpstr>
      <vt:lpstr>ياساى ئامادةباشي(قانون الاستعداد)</vt:lpstr>
      <vt:lpstr>ياساي رِاهيَنان(قانون التدريب)</vt:lpstr>
      <vt:lpstr>ياساي رِاهيَنان(قانون التدريب)</vt:lpstr>
      <vt:lpstr>كاريطةرى تيؤرةكةى سؤرندايك لةبوارى ثةروةردة </vt:lpstr>
      <vt:lpstr> كاريطةرى و طرنطى  تیۆری سؤرندايك  </vt:lpstr>
      <vt:lpstr> كاريطةرى و طرنطى  تیۆری سؤرندايك  </vt:lpstr>
      <vt:lpstr> كاريطةرى و طرنطى  تیۆری سؤرندايك  </vt:lpstr>
      <vt:lpstr> كاريطةرى و طرنطى  تیۆری سؤرندايك  </vt:lpstr>
      <vt:lpstr> كاريطةرى و طرنطى  تیۆری سؤرندايك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chopy</dc:creator>
  <cp:lastModifiedBy>chopy</cp:lastModifiedBy>
  <cp:revision>17</cp:revision>
  <dcterms:created xsi:type="dcterms:W3CDTF">2020-07-07T17:30:18Z</dcterms:created>
  <dcterms:modified xsi:type="dcterms:W3CDTF">2021-10-22T17:29:06Z</dcterms:modified>
</cp:coreProperties>
</file>