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93" r:id="rId2"/>
    <p:sldId id="294" r:id="rId3"/>
    <p:sldId id="256" r:id="rId4"/>
    <p:sldId id="257" r:id="rId5"/>
    <p:sldId id="258" r:id="rId6"/>
    <p:sldId id="259" r:id="rId7"/>
    <p:sldId id="262" r:id="rId8"/>
    <p:sldId id="261" r:id="rId9"/>
    <p:sldId id="260" r:id="rId10"/>
    <p:sldId id="263" r:id="rId11"/>
    <p:sldId id="264" r:id="rId12"/>
    <p:sldId id="265" r:id="rId13"/>
    <p:sldId id="30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6" autoAdjust="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1131F-DBA5-4C0D-9239-B18C8938A9C0}" type="datetimeFigureOut">
              <a:rPr lang="en-US" smtClean="0"/>
              <a:t>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36DE3-64B8-44D0-A475-CB63E4D4F78C}" type="slidenum">
              <a:rPr lang="en-US" smtClean="0"/>
              <a:t>‹#›</a:t>
            </a:fld>
            <a:endParaRPr lang="en-US"/>
          </a:p>
        </p:txBody>
      </p:sp>
    </p:spTree>
    <p:extLst>
      <p:ext uri="{BB962C8B-B14F-4D97-AF65-F5344CB8AC3E}">
        <p14:creationId xmlns:p14="http://schemas.microsoft.com/office/powerpoint/2010/main" val="336265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6DE3-64B8-44D0-A475-CB63E4D4F78C}" type="slidenum">
              <a:rPr lang="en-US" smtClean="0"/>
              <a:t>6</a:t>
            </a:fld>
            <a:endParaRPr lang="en-US"/>
          </a:p>
        </p:txBody>
      </p:sp>
    </p:spTree>
    <p:extLst>
      <p:ext uri="{BB962C8B-B14F-4D97-AF65-F5344CB8AC3E}">
        <p14:creationId xmlns:p14="http://schemas.microsoft.com/office/powerpoint/2010/main" val="1983017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36DE3-64B8-44D0-A475-CB63E4D4F78C}" type="slidenum">
              <a:rPr lang="en-US" smtClean="0"/>
              <a:t>9</a:t>
            </a:fld>
            <a:endParaRPr lang="en-US"/>
          </a:p>
        </p:txBody>
      </p:sp>
    </p:spTree>
    <p:extLst>
      <p:ext uri="{BB962C8B-B14F-4D97-AF65-F5344CB8AC3E}">
        <p14:creationId xmlns:p14="http://schemas.microsoft.com/office/powerpoint/2010/main" val="232070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77623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38403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60728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64037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406074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70892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82197-288B-4656-A761-CCE59D859032}"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84983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82197-288B-4656-A761-CCE59D859032}"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57646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82197-288B-4656-A761-CCE59D859032}"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94850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14368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5499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382197-288B-4656-A761-CCE59D859032}" type="datetimeFigureOut">
              <a:rPr lang="en-US" smtClean="0"/>
              <a:t>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9D0AAF-06F0-435F-B778-885526699C05}" type="slidenum">
              <a:rPr lang="en-US" smtClean="0"/>
              <a:t>‹#›</a:t>
            </a:fld>
            <a:endParaRPr lang="en-US"/>
          </a:p>
        </p:txBody>
      </p:sp>
    </p:spTree>
    <p:extLst>
      <p:ext uri="{BB962C8B-B14F-4D97-AF65-F5344CB8AC3E}">
        <p14:creationId xmlns:p14="http://schemas.microsoft.com/office/powerpoint/2010/main" val="3362594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marL="0" indent="0" algn="ctr">
              <a:lnSpc>
                <a:spcPct val="150000"/>
              </a:lnSpc>
              <a:buNone/>
            </a:pPr>
            <a:endParaRPr lang="ku-Arab-IQ" sz="4400" b="1" dirty="0" smtClean="0"/>
          </a:p>
          <a:p>
            <a:pPr marL="0" indent="0" algn="ctr">
              <a:lnSpc>
                <a:spcPct val="150000"/>
              </a:lnSpc>
              <a:buNone/>
            </a:pPr>
            <a:r>
              <a:rPr lang="ku-Arab-IQ" sz="8000" b="1" dirty="0" smtClean="0">
                <a:solidFill>
                  <a:srgbClr val="0070C0"/>
                </a:solidFill>
              </a:rPr>
              <a:t>دەروونزانی گشتی </a:t>
            </a:r>
          </a:p>
          <a:p>
            <a:pPr marL="0" indent="0" algn="ctr">
              <a:lnSpc>
                <a:spcPct val="150000"/>
              </a:lnSpc>
              <a:buNone/>
            </a:pPr>
            <a:endParaRPr lang="ku-Arab-IQ" sz="4800" b="1" dirty="0" smtClean="0">
              <a:solidFill>
                <a:srgbClr val="0070C0"/>
              </a:solidFill>
            </a:endParaRPr>
          </a:p>
          <a:p>
            <a:pPr marL="0" indent="0" algn="ctr">
              <a:lnSpc>
                <a:spcPct val="150000"/>
              </a:lnSpc>
              <a:buNone/>
            </a:pPr>
            <a:r>
              <a:rPr lang="ku-Arab-IQ" sz="4400" b="1" dirty="0" smtClean="0">
                <a:solidFill>
                  <a:schemeClr val="accent2"/>
                </a:solidFill>
              </a:rPr>
              <a:t>بەشی زمانی کوردی/ قۆناغی یەکەم</a:t>
            </a:r>
          </a:p>
          <a:p>
            <a:pPr marL="0" indent="0" algn="ctr">
              <a:lnSpc>
                <a:spcPct val="150000"/>
              </a:lnSpc>
              <a:buNone/>
            </a:pPr>
            <a:r>
              <a:rPr lang="ku-Arab-IQ" sz="4400" b="1" smtClean="0">
                <a:solidFill>
                  <a:srgbClr val="00B050"/>
                </a:solidFill>
              </a:rPr>
              <a:t>مامۆستای </a:t>
            </a:r>
            <a:r>
              <a:rPr lang="ku-Arab-IQ" sz="4400" b="1" smtClean="0">
                <a:solidFill>
                  <a:srgbClr val="00B050"/>
                </a:solidFill>
              </a:rPr>
              <a:t>بابەت/م.ی چۆمان </a:t>
            </a:r>
            <a:r>
              <a:rPr lang="ku-Arab-IQ" sz="4400" b="1" dirty="0" smtClean="0">
                <a:solidFill>
                  <a:srgbClr val="00B050"/>
                </a:solidFill>
              </a:rPr>
              <a:t>صباح سعید</a:t>
            </a:r>
          </a:p>
          <a:p>
            <a:pPr marL="0" indent="0" algn="ctr">
              <a:lnSpc>
                <a:spcPct val="150000"/>
              </a:lnSpc>
              <a:buNone/>
            </a:pPr>
            <a:r>
              <a:rPr lang="ku-Arab-IQ" sz="3300" b="1" dirty="0" smtClean="0">
                <a:solidFill>
                  <a:srgbClr val="002060"/>
                </a:solidFill>
              </a:rPr>
              <a:t>٢٠٢١-٢٠٢٢</a:t>
            </a:r>
          </a:p>
          <a:p>
            <a:pPr marL="0" indent="0" algn="ctr">
              <a:lnSpc>
                <a:spcPct val="150000"/>
              </a:lnSpc>
              <a:buNone/>
            </a:pPr>
            <a:r>
              <a:rPr lang="ku-Arab-IQ" sz="4400" b="1" dirty="0" smtClean="0"/>
              <a:t>                        </a:t>
            </a:r>
          </a:p>
          <a:p>
            <a:pPr marL="0" indent="0" algn="ctr">
              <a:lnSpc>
                <a:spcPct val="150000"/>
              </a:lnSpc>
              <a:buNone/>
            </a:pPr>
            <a:endParaRPr lang="en-US" sz="4400" b="1" dirty="0"/>
          </a:p>
        </p:txBody>
      </p:sp>
      <p:pic>
        <p:nvPicPr>
          <p:cNvPr id="4" name="صورة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92324"/>
            <a:ext cx="2667000" cy="2183013"/>
          </a:xfrm>
          <a:prstGeom prst="rect">
            <a:avLst/>
          </a:prstGeom>
          <a:noFill/>
          <a:ln>
            <a:noFill/>
          </a:ln>
        </p:spPr>
      </p:pic>
    </p:spTree>
    <p:extLst>
      <p:ext uri="{BB962C8B-B14F-4D97-AF65-F5344CB8AC3E}">
        <p14:creationId xmlns:p14="http://schemas.microsoft.com/office/powerpoint/2010/main" val="206825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solidFill>
                  <a:srgbClr val="C00000"/>
                </a:solidFill>
                <a:ea typeface="Calibri"/>
                <a:cs typeface="Ali_K_Sahifa"/>
              </a:rPr>
              <a:t>تيَطةيشتنى كؤن و نوىَ بؤ 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p>
        </p:txBody>
      </p:sp>
      <p:sp>
        <p:nvSpPr>
          <p:cNvPr id="3" name="Content Placeholder 2"/>
          <p:cNvSpPr>
            <a:spLocks noGrp="1"/>
          </p:cNvSpPr>
          <p:nvPr>
            <p:ph idx="1"/>
          </p:nvPr>
        </p:nvSpPr>
        <p:spPr/>
        <p:txBody>
          <a:bodyPr>
            <a:normAutofit/>
          </a:bodyPr>
          <a:lstStyle/>
          <a:p>
            <a:pPr marL="0" marR="0" indent="0" algn="just" rtl="1">
              <a:lnSpc>
                <a:spcPct val="115000"/>
              </a:lnSpc>
              <a:spcBef>
                <a:spcPts val="0"/>
              </a:spcBef>
              <a:spcAft>
                <a:spcPts val="1000"/>
              </a:spcAft>
              <a:buNone/>
            </a:pPr>
            <a:r>
              <a:rPr lang="ar-SA" sz="2800" dirty="0" smtClean="0">
                <a:solidFill>
                  <a:srgbClr val="0070C0"/>
                </a:solidFill>
                <a:ea typeface="Calibri"/>
                <a:cs typeface="Ali_K_Sahifa"/>
              </a:rPr>
              <a:t>دواتر </a:t>
            </a:r>
            <a:r>
              <a:rPr lang="ar-SA" sz="2800" dirty="0">
                <a:solidFill>
                  <a:srgbClr val="0070C0"/>
                </a:solidFill>
                <a:ea typeface="Calibri"/>
                <a:cs typeface="Ali_K_Sahifa"/>
              </a:rPr>
              <a:t>قوتابخانةى جاشتالَت لة ئةلَمانيا سةرى هةلَدا ،جةند زانايايةك دةستيان كرد بة تويَذينةوة و ليَكؤلينةوةى بابةتى ضارةسةر كردن و هةلَهينانى طيروطرفتةكان دةرئةنجام طةيشتنة ئةو بروايةى كةدةبيتة بة شيَوةيةكى طشتى و هةموويي(كل)(جشتالَت)سةيرى دياردةكان بكريَت و نابيَت وةك رةفتار ووردبكريَتةوة و بةش بةش  بكريَت .</a:t>
            </a:r>
            <a:endParaRPr lang="en-US" sz="2800" dirty="0">
              <a:solidFill>
                <a:srgbClr val="0070C0"/>
              </a:solidFill>
              <a:ea typeface="Calibri"/>
              <a:cs typeface="Arial"/>
            </a:endParaRPr>
          </a:p>
          <a:p>
            <a:pPr marL="0" indent="0" algn="just" rtl="1">
              <a:buNone/>
            </a:pPr>
            <a:r>
              <a:rPr lang="ar-SA" sz="2800" dirty="0">
                <a:solidFill>
                  <a:srgbClr val="0070C0"/>
                </a:solidFill>
                <a:ea typeface="Calibri"/>
                <a:cs typeface="Ali_K_Sahifa"/>
              </a:rPr>
              <a:t>قوتابخانةى جشتالَت بووة هؤى سةرهةلَدانى قوتابخانةى زانيارى،كة زانايانى ئةم ريَبازة لة برواية دا بوون ثرؤسةى ذيريةكان /عقلي يةكان وامان ليَ دةكةن ،وة بريار بدةين، ئامانج دابنيَن،داهيَنان بكةين </a:t>
            </a:r>
            <a:endParaRPr lang="en-US" sz="2800" dirty="0">
              <a:solidFill>
                <a:srgbClr val="0070C0"/>
              </a:solidFill>
            </a:endParaRPr>
          </a:p>
        </p:txBody>
      </p:sp>
    </p:spTree>
    <p:extLst>
      <p:ext uri="{BB962C8B-B14F-4D97-AF65-F5344CB8AC3E}">
        <p14:creationId xmlns:p14="http://schemas.microsoft.com/office/powerpoint/2010/main" val="159401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solidFill>
                  <a:srgbClr val="C00000"/>
                </a:solidFill>
                <a:ea typeface="Calibri"/>
                <a:cs typeface="Ali_K_Sahifa"/>
              </a:rPr>
              <a:t>تيَطةيشتنى كؤن و نوىَ بؤ 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p>
        </p:txBody>
      </p:sp>
      <p:sp>
        <p:nvSpPr>
          <p:cNvPr id="3" name="Content Placeholder 2"/>
          <p:cNvSpPr>
            <a:spLocks noGrp="1"/>
          </p:cNvSpPr>
          <p:nvPr>
            <p:ph idx="1"/>
          </p:nvPr>
        </p:nvSpPr>
        <p:spPr/>
        <p:txBody>
          <a:bodyPr>
            <a:normAutofit/>
          </a:bodyPr>
          <a:lstStyle/>
          <a:p>
            <a:pPr algn="just" rtl="1">
              <a:lnSpc>
                <a:spcPct val="150000"/>
              </a:lnSpc>
            </a:pPr>
            <a:r>
              <a:rPr lang="ar-SA" sz="2800" dirty="0">
                <a:solidFill>
                  <a:srgbClr val="0070C0"/>
                </a:solidFill>
                <a:ea typeface="Calibri"/>
                <a:cs typeface="Ali_K_Sahifa"/>
              </a:rPr>
              <a:t>وةطومانى تيدا نية ،كة هةريةك لة ئيَمة لة ذيانى رؤذانةمان دا بة بارى دةروونى جياواز تيَثةر دةبين.كاتيَك دلخؤش دةبين بةسةركةوتنى كارةكانمان .يان طوَيمان لة هةوالَيكى خؤش دةبيَت.لةمةوة لة رووخسارمان زةردةخةنةو خؤشى ديارة .يان تورة دةبين،كاتيَك طرفتيَك ديتة ثيَشمان كة دةمانةوى شى بكةينةوة ،تىَ ى بطةين ضارةسةرى طونجاوى بؤ دؤزينةوة ،ئةوانةو و هى تريش ثيَ يان دةليَن(رووداوة دةروونيةكان</a:t>
            </a:r>
            <a:r>
              <a:rPr lang="ar-SA" sz="2800" dirty="0" smtClean="0">
                <a:solidFill>
                  <a:srgbClr val="0070C0"/>
                </a:solidFill>
                <a:ea typeface="Calibri"/>
                <a:cs typeface="Ali_K_Sahifa"/>
              </a:rPr>
              <a:t>)</a:t>
            </a:r>
            <a:r>
              <a:rPr lang="en-US" sz="2800" dirty="0" smtClean="0">
                <a:solidFill>
                  <a:srgbClr val="0070C0"/>
                </a:solidFill>
                <a:ea typeface="Calibri"/>
                <a:cs typeface="Ali_K_Sahifa"/>
              </a:rPr>
              <a:t>.</a:t>
            </a:r>
            <a:endParaRPr lang="en-US" sz="2800" dirty="0">
              <a:solidFill>
                <a:srgbClr val="0070C0"/>
              </a:solidFill>
            </a:endParaRPr>
          </a:p>
        </p:txBody>
      </p:sp>
    </p:spTree>
    <p:extLst>
      <p:ext uri="{BB962C8B-B14F-4D97-AF65-F5344CB8AC3E}">
        <p14:creationId xmlns:p14="http://schemas.microsoft.com/office/powerpoint/2010/main" val="3286795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solidFill>
                  <a:srgbClr val="C00000"/>
                </a:solidFill>
                <a:ea typeface="Calibri"/>
                <a:cs typeface="Ali_K_Sahifa"/>
              </a:rPr>
              <a:t>تيَطةيشتنى كؤن و نوىَ بؤ 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p>
        </p:txBody>
      </p:sp>
      <p:sp>
        <p:nvSpPr>
          <p:cNvPr id="3" name="Content Placeholder 2"/>
          <p:cNvSpPr>
            <a:spLocks noGrp="1"/>
          </p:cNvSpPr>
          <p:nvPr>
            <p:ph idx="1"/>
          </p:nvPr>
        </p:nvSpPr>
        <p:spPr/>
        <p:txBody>
          <a:bodyPr>
            <a:normAutofit/>
          </a:bodyPr>
          <a:lstStyle/>
          <a:p>
            <a:pPr marL="0" marR="0" indent="0" algn="just" rtl="1">
              <a:lnSpc>
                <a:spcPct val="115000"/>
              </a:lnSpc>
              <a:spcBef>
                <a:spcPts val="0"/>
              </a:spcBef>
              <a:spcAft>
                <a:spcPts val="1000"/>
              </a:spcAft>
              <a:buNone/>
            </a:pPr>
            <a:r>
              <a:rPr lang="ar-SA" sz="2800" dirty="0">
                <a:solidFill>
                  <a:srgbClr val="0070C0"/>
                </a:solidFill>
                <a:ea typeface="Calibri"/>
                <a:cs typeface="Ali_K_Sahifa"/>
              </a:rPr>
              <a:t>ئةو رووداوة  دةررونى يانة كة ثيَداتىَ ثةردةبيت لة هةلَويَستة ديارى كراوةكان دا ثالَمان ثيَوةدةنيَن كة كاروكردةوةى جؤراوجؤر ديارى كراو بكةين ،ئةمةش كايطةرى طةوروةى لة رةوشت ودةرئةنجامى كارةكانمان و ثيََكهاتةى كةسايةتى و وةطونجانمان لةسةر ذينطة كؤمةلَايةتى كة تيَدا دةذين.</a:t>
            </a:r>
            <a:endParaRPr lang="en-US" sz="2800" dirty="0">
              <a:solidFill>
                <a:srgbClr val="0070C0"/>
              </a:solidFill>
              <a:ea typeface="Calibri"/>
              <a:cs typeface="Arial"/>
            </a:endParaRPr>
          </a:p>
          <a:p>
            <a:pPr marL="0" marR="0" indent="0" algn="just" rtl="1">
              <a:lnSpc>
                <a:spcPct val="115000"/>
              </a:lnSpc>
              <a:spcBef>
                <a:spcPts val="0"/>
              </a:spcBef>
              <a:spcAft>
                <a:spcPts val="1000"/>
              </a:spcAft>
              <a:buNone/>
            </a:pPr>
            <a:r>
              <a:rPr lang="ar-SA" sz="2800" dirty="0">
                <a:solidFill>
                  <a:srgbClr val="0070C0"/>
                </a:solidFill>
                <a:ea typeface="Calibri"/>
                <a:cs typeface="Ali_K_Sahifa"/>
              </a:rPr>
              <a:t>وةزانايانى دةروونزانى سةردةم طرنطى يان داوة بة ليَكولينةوة لة رووداوة دةرووني يانة وة ئةو رةوشتةى كةلةو رووداوةوة  سةرهةلَ دةدات .واتة ئةو ضالاكى و رةوشتانة بوونة بابةتى ليَكؤلينةوةى ئةوان.</a:t>
            </a:r>
            <a:endParaRPr lang="en-US" sz="2800" dirty="0">
              <a:solidFill>
                <a:srgbClr val="0070C0"/>
              </a:solidFill>
              <a:ea typeface="Calibri"/>
              <a:cs typeface="Arial"/>
            </a:endParaRPr>
          </a:p>
          <a:p>
            <a:pPr algn="just" rtl="1"/>
            <a:endParaRPr lang="en-US" sz="2800" dirty="0">
              <a:solidFill>
                <a:srgbClr val="0070C0"/>
              </a:solidFill>
            </a:endParaRPr>
          </a:p>
        </p:txBody>
      </p:sp>
    </p:spTree>
    <p:extLst>
      <p:ext uri="{BB962C8B-B14F-4D97-AF65-F5344CB8AC3E}">
        <p14:creationId xmlns:p14="http://schemas.microsoft.com/office/powerpoint/2010/main" val="826353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3600" dirty="0" smtClean="0">
                <a:solidFill>
                  <a:srgbClr val="FF0000"/>
                </a:solidFill>
              </a:rPr>
              <a:t>ئەو بابەتانەی لە وانەی داهاتوو باس دەکرێت</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lgn="r" rtl="1">
              <a:lnSpc>
                <a:spcPct val="200000"/>
              </a:lnSpc>
              <a:buFont typeface="Wingdings" panose="05000000000000000000" pitchFamily="2" charset="2"/>
              <a:buChar char="v"/>
            </a:pPr>
            <a:r>
              <a:rPr lang="ku-Arab-IQ" sz="3200" dirty="0" smtClean="0">
                <a:solidFill>
                  <a:srgbClr val="0070C0"/>
                </a:solidFill>
              </a:rPr>
              <a:t>گرنگترین سیفاتی رووداوە دەروونیەکان.</a:t>
            </a:r>
          </a:p>
          <a:p>
            <a:pPr algn="r" rtl="1">
              <a:lnSpc>
                <a:spcPct val="200000"/>
              </a:lnSpc>
              <a:buFont typeface="Wingdings" panose="05000000000000000000" pitchFamily="2" charset="2"/>
              <a:buChar char="v"/>
            </a:pPr>
            <a:r>
              <a:rPr lang="ku-Arab-IQ" sz="3200" dirty="0" smtClean="0">
                <a:solidFill>
                  <a:srgbClr val="0070C0"/>
                </a:solidFill>
              </a:rPr>
              <a:t>ئامانجی دەروونزانی .</a:t>
            </a:r>
          </a:p>
          <a:p>
            <a:pPr algn="r" rtl="1">
              <a:lnSpc>
                <a:spcPct val="200000"/>
              </a:lnSpc>
              <a:buFont typeface="Wingdings" panose="05000000000000000000" pitchFamily="2" charset="2"/>
              <a:buChar char="v"/>
            </a:pPr>
            <a:r>
              <a:rPr lang="ku-Arab-IQ" sz="3200" dirty="0" smtClean="0">
                <a:solidFill>
                  <a:srgbClr val="0070C0"/>
                </a:solidFill>
              </a:rPr>
              <a:t>بیردۆزەکان.</a:t>
            </a:r>
            <a:endParaRPr lang="en-US" sz="3200" dirty="0">
              <a:solidFill>
                <a:srgbClr val="0070C0"/>
              </a:solidFill>
            </a:endParaRPr>
          </a:p>
        </p:txBody>
      </p:sp>
    </p:spTree>
    <p:extLst>
      <p:ext uri="{BB962C8B-B14F-4D97-AF65-F5344CB8AC3E}">
        <p14:creationId xmlns:p14="http://schemas.microsoft.com/office/powerpoint/2010/main" val="405886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smtClean="0">
                <a:solidFill>
                  <a:srgbClr val="FF0000"/>
                </a:solidFill>
              </a:rPr>
              <a:t>ئەو بابەتانەی کە ئەمرۆ باس دەکرێت</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lgn="r" rtl="1">
              <a:lnSpc>
                <a:spcPct val="150000"/>
              </a:lnSpc>
              <a:buNone/>
            </a:pPr>
            <a:r>
              <a:rPr lang="ku-Arab-IQ" sz="2400" b="1" dirty="0" smtClean="0">
                <a:solidFill>
                  <a:srgbClr val="0070C0"/>
                </a:solidFill>
              </a:rPr>
              <a:t>( بەشی یەکەم )</a:t>
            </a:r>
          </a:p>
          <a:p>
            <a:pPr marL="0" indent="0" algn="r" rtl="1">
              <a:lnSpc>
                <a:spcPct val="150000"/>
              </a:lnSpc>
              <a:buNone/>
            </a:pPr>
            <a:endParaRPr lang="ku-Arab-IQ" sz="2400" b="1" dirty="0" smtClean="0">
              <a:solidFill>
                <a:srgbClr val="0070C0"/>
              </a:solidFill>
            </a:endParaRPr>
          </a:p>
          <a:p>
            <a:pPr algn="r" rtl="1">
              <a:lnSpc>
                <a:spcPct val="150000"/>
              </a:lnSpc>
              <a:buFont typeface="Wingdings" panose="05000000000000000000" pitchFamily="2" charset="2"/>
              <a:buChar char="q"/>
            </a:pPr>
            <a:r>
              <a:rPr lang="ku-Arab-IQ" sz="2400" b="1" dirty="0" smtClean="0">
                <a:solidFill>
                  <a:srgbClr val="0070C0"/>
                </a:solidFill>
              </a:rPr>
              <a:t>گرنگی دەروونزانی.</a:t>
            </a:r>
          </a:p>
          <a:p>
            <a:pPr algn="r" rtl="1">
              <a:lnSpc>
                <a:spcPct val="150000"/>
              </a:lnSpc>
              <a:buFont typeface="Wingdings" panose="05000000000000000000" pitchFamily="2" charset="2"/>
              <a:buChar char="q"/>
            </a:pPr>
            <a:r>
              <a:rPr lang="ku-Arab-IQ" sz="2400" b="1" dirty="0" smtClean="0">
                <a:solidFill>
                  <a:srgbClr val="0070C0"/>
                </a:solidFill>
              </a:rPr>
              <a:t>تێگەیشتنی کۆن و نوێ بۆ دەروونزانی.</a:t>
            </a:r>
          </a:p>
        </p:txBody>
      </p:sp>
    </p:spTree>
    <p:extLst>
      <p:ext uri="{BB962C8B-B14F-4D97-AF65-F5344CB8AC3E}">
        <p14:creationId xmlns:p14="http://schemas.microsoft.com/office/powerpoint/2010/main" val="42692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19433"/>
            <a:ext cx="7772400" cy="1285568"/>
          </a:xfrm>
        </p:spPr>
        <p:txBody>
          <a:bodyPr>
            <a:normAutofit/>
          </a:bodyPr>
          <a:lstStyle/>
          <a:p>
            <a:r>
              <a:rPr lang="ar-SA" sz="3600" b="1" dirty="0" smtClean="0">
                <a:solidFill>
                  <a:srgbClr val="C00000"/>
                </a:solidFill>
                <a:latin typeface="Abbey-Medium" pitchFamily="2" charset="0"/>
                <a:cs typeface="Ali_K_Alwand" pitchFamily="2" charset="-78"/>
              </a:rPr>
              <a:t>طرنطى دةروونزانى</a:t>
            </a:r>
            <a:endParaRPr lang="en-US" sz="3600" b="1" dirty="0">
              <a:solidFill>
                <a:srgbClr val="C00000"/>
              </a:solidFill>
              <a:latin typeface="Abbey-Medium" pitchFamily="2" charset="0"/>
              <a:cs typeface="Ali_K_Alwand" pitchFamily="2" charset="-78"/>
            </a:endParaRPr>
          </a:p>
        </p:txBody>
      </p:sp>
      <p:sp>
        <p:nvSpPr>
          <p:cNvPr id="3" name="Subtitle 2"/>
          <p:cNvSpPr>
            <a:spLocks noGrp="1"/>
          </p:cNvSpPr>
          <p:nvPr>
            <p:ph type="subTitle" idx="1"/>
          </p:nvPr>
        </p:nvSpPr>
        <p:spPr>
          <a:xfrm>
            <a:off x="381000" y="2057400"/>
            <a:ext cx="8229600" cy="4419600"/>
          </a:xfrm>
        </p:spPr>
        <p:txBody>
          <a:bodyPr>
            <a:normAutofit/>
          </a:bodyPr>
          <a:lstStyle/>
          <a:p>
            <a:pPr algn="just" rtl="1">
              <a:lnSpc>
                <a:spcPct val="115000"/>
              </a:lnSpc>
              <a:spcBef>
                <a:spcPts val="0"/>
              </a:spcBef>
              <a:spcAft>
                <a:spcPts val="1000"/>
              </a:spcAft>
            </a:pPr>
            <a:r>
              <a:rPr lang="ar-SA" sz="2400" dirty="0">
                <a:solidFill>
                  <a:srgbClr val="0070C0"/>
                </a:solidFill>
                <a:ea typeface="Calibri"/>
                <a:cs typeface="Ali_K_Alwand" pitchFamily="2" charset="-78"/>
              </a:rPr>
              <a:t>دةروونزانى طرنطى يةكي زؤرى هةية لة ذيان دا،جونكة هةر بواريَك مرؤظى لىَ بيَت ،دةروونزانيش لةو بوارة دا طرنطة ،وة دةروونزانى تويَذينةوة لةسةر مرؤظ دةكات ،لةبةر ئةوةى ثيَشكةوتنى كؤمةل وشارستانيةت ثةيوةست بة دوو هؤكارةوة.يةكةم :ماددى ،دووةم: مرؤيي، بيَطومان مرؤظ رؤلى سةرةكى لةم ثيَش كةوتنة دةبينيَت،وةدةروونزانيش تويَذينةوة لةسةر رةوشت و بيرو هؤش ئاكار هةلَضووني مرؤظ دةكات ة هةولىَ ثيَش خستن و طةشة ثيَ كردنيان دةدات .</a:t>
            </a:r>
            <a:endParaRPr lang="en-US" sz="2400" dirty="0">
              <a:solidFill>
                <a:srgbClr val="0070C0"/>
              </a:solidFill>
              <a:ea typeface="Calibri"/>
              <a:cs typeface="Ali_K_Alwand" pitchFamily="2" charset="-78"/>
            </a:endParaRPr>
          </a:p>
          <a:p>
            <a:pPr marL="457200" indent="-457200" algn="just" rtl="1">
              <a:buFont typeface="Arial" pitchFamily="34" charset="0"/>
              <a:buChar char="•"/>
            </a:pPr>
            <a:endParaRPr lang="en-US" sz="2400" dirty="0"/>
          </a:p>
        </p:txBody>
      </p:sp>
      <p:pic>
        <p:nvPicPr>
          <p:cNvPr id="1027" name="Picture 3" descr="C:\Users\chopy\Desktop\مرحلە یەکەم\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0"/>
            <a:ext cx="9144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92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b="1" dirty="0">
                <a:solidFill>
                  <a:srgbClr val="C00000"/>
                </a:solidFill>
                <a:latin typeface="Abbey-Medium" pitchFamily="2" charset="0"/>
                <a:cs typeface="Ali_K_Alwand" pitchFamily="2" charset="-78"/>
              </a:rPr>
              <a:t>طرنطى دةروونزانى</a:t>
            </a:r>
            <a:endParaRPr lang="en-US" sz="3600" b="1" dirty="0"/>
          </a:p>
        </p:txBody>
      </p:sp>
      <p:sp>
        <p:nvSpPr>
          <p:cNvPr id="3" name="Content Placeholder 2"/>
          <p:cNvSpPr>
            <a:spLocks noGrp="1"/>
          </p:cNvSpPr>
          <p:nvPr>
            <p:ph idx="1"/>
          </p:nvPr>
        </p:nvSpPr>
        <p:spPr/>
        <p:txBody>
          <a:bodyPr>
            <a:normAutofit lnSpcReduction="10000"/>
          </a:bodyPr>
          <a:lstStyle/>
          <a:p>
            <a:pPr algn="just" rtl="1">
              <a:lnSpc>
                <a:spcPct val="150000"/>
              </a:lnSpc>
            </a:pPr>
            <a:r>
              <a:rPr lang="ar-SA" sz="2800" dirty="0">
                <a:solidFill>
                  <a:srgbClr val="0070C0"/>
                </a:solidFill>
                <a:ea typeface="Calibri"/>
                <a:cs typeface="Ali_K_Sahifa"/>
              </a:rPr>
              <a:t>دةروونزانى طرنطى يةكي زؤرى هةية لة ذيان دا،جونكة هةر بواريَك مرؤظى لىَ بيَت ،دةروونزانيش لةو بوارة دا طرنطة ،وة دةروونزانى تويَذينةوة لةسةر مرؤظ دةكات ،لةبةر ئةوةى ثيَشكةوتنى كؤمةل وشارستانيةت ثةيوةست بة دوو هؤكارةوة.يةكةم :ماددى ،دووةم: مرؤيي، بيَطومان مرؤظ رؤلى سةرةكى لةم ثيَش كةوتنة دةبينيَت،وةدةروونزانيش تويَذينةوة لةسةر رةوشت و بيرو هؤش ئاكار هةلَضووني مرؤظ دةكات ة هةولىَ ثيَش خستن و طةشة ثيَ كردنيان دةدات .</a:t>
            </a:r>
            <a:endParaRPr lang="en-US" sz="2800" dirty="0">
              <a:solidFill>
                <a:srgbClr val="0070C0"/>
              </a:solidFill>
            </a:endParaRPr>
          </a:p>
        </p:txBody>
      </p:sp>
    </p:spTree>
    <p:extLst>
      <p:ext uri="{BB962C8B-B14F-4D97-AF65-F5344CB8AC3E}">
        <p14:creationId xmlns:p14="http://schemas.microsoft.com/office/powerpoint/2010/main" val="337384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ku-Arab-IQ" sz="3600" b="1" dirty="0" smtClean="0">
                <a:solidFill>
                  <a:srgbClr val="C00000"/>
                </a:solidFill>
                <a:latin typeface="Abbey-Medium" pitchFamily="2" charset="0"/>
                <a:cs typeface="Ali_K_Alwand" pitchFamily="2" charset="-78"/>
              </a:rPr>
              <a:t>             </a:t>
            </a:r>
            <a:r>
              <a:rPr lang="ar-SA" sz="3600" b="1" dirty="0" smtClean="0">
                <a:solidFill>
                  <a:srgbClr val="C00000"/>
                </a:solidFill>
                <a:latin typeface="Abbey-Medium" pitchFamily="2" charset="0"/>
                <a:cs typeface="Ali_K_Alwand" pitchFamily="2" charset="-78"/>
              </a:rPr>
              <a:t>طرنطى </a:t>
            </a:r>
            <a:r>
              <a:rPr lang="ar-SA" sz="3600" b="1" dirty="0">
                <a:solidFill>
                  <a:srgbClr val="C00000"/>
                </a:solidFill>
                <a:latin typeface="Abbey-Medium" pitchFamily="2" charset="0"/>
                <a:cs typeface="Ali_K_Alwand" pitchFamily="2" charset="-78"/>
              </a:rPr>
              <a:t>دةروونزانى</a:t>
            </a:r>
            <a:endParaRPr lang="en-US" sz="3600" b="1" dirty="0"/>
          </a:p>
        </p:txBody>
      </p:sp>
      <p:sp>
        <p:nvSpPr>
          <p:cNvPr id="3" name="Content Placeholder 2"/>
          <p:cNvSpPr>
            <a:spLocks noGrp="1"/>
          </p:cNvSpPr>
          <p:nvPr>
            <p:ph idx="1"/>
          </p:nvPr>
        </p:nvSpPr>
        <p:spPr/>
        <p:txBody>
          <a:bodyPr>
            <a:normAutofit/>
          </a:bodyPr>
          <a:lstStyle/>
          <a:p>
            <a:pPr marL="0" marR="0" algn="just" rtl="1">
              <a:lnSpc>
                <a:spcPct val="115000"/>
              </a:lnSpc>
              <a:spcBef>
                <a:spcPts val="0"/>
              </a:spcBef>
              <a:spcAft>
                <a:spcPts val="1000"/>
              </a:spcAft>
            </a:pPr>
            <a:r>
              <a:rPr lang="ar-SA" sz="2800" dirty="0">
                <a:solidFill>
                  <a:srgbClr val="0070C0"/>
                </a:solidFill>
                <a:ea typeface="Calibri"/>
                <a:cs typeface="Ali_K_Sahifa"/>
              </a:rPr>
              <a:t>وةبوارةكانى دةروونزانى لة دةروونزانى دا  طرنطى خؤى هةية و دةكريَت بة دوو بةشي سةرةكى ،يةكةميان تيؤرية(</a:t>
            </a:r>
            <a:r>
              <a:rPr lang="ar-SA" sz="2800" dirty="0" smtClean="0">
                <a:solidFill>
                  <a:srgbClr val="0070C0"/>
                </a:solidFill>
                <a:effectLst/>
                <a:latin typeface="Times New Roman"/>
                <a:ea typeface="Calibri"/>
                <a:cs typeface="Ali-A-Alwand"/>
              </a:rPr>
              <a:t>نــظرية</a:t>
            </a:r>
            <a:r>
              <a:rPr lang="ar-SA" sz="2800" dirty="0">
                <a:solidFill>
                  <a:srgbClr val="0070C0"/>
                </a:solidFill>
                <a:ea typeface="Calibri"/>
                <a:cs typeface="Ali_K_Sahifa"/>
              </a:rPr>
              <a:t>) كة تويَذينوة لة سةر دياردة  دةرونيةكان دةكات مةبةستى دؤزينةوةى تيَؤر دانانى بيردؤز و قوتابخانةى دةروونية ،بةلام دووةميان ثراكتيكية</a:t>
            </a:r>
            <a:r>
              <a:rPr lang="ar-SA" sz="2800" dirty="0">
                <a:solidFill>
                  <a:srgbClr val="0070C0"/>
                </a:solidFill>
                <a:ea typeface="Calibri"/>
                <a:cs typeface="Ali-A-Alwand"/>
              </a:rPr>
              <a:t>(تـطبيقى</a:t>
            </a:r>
            <a:r>
              <a:rPr lang="ar-SA" sz="2800" dirty="0">
                <a:solidFill>
                  <a:srgbClr val="0070C0"/>
                </a:solidFill>
                <a:ea typeface="Calibri"/>
                <a:cs typeface="Ali_K_Sahifa"/>
              </a:rPr>
              <a:t>) ئةم بوارة تايبةتة بة ثراكتيزكردنى (</a:t>
            </a:r>
            <a:r>
              <a:rPr lang="ar-SA" sz="2800" dirty="0">
                <a:solidFill>
                  <a:srgbClr val="0070C0"/>
                </a:solidFill>
                <a:ea typeface="Calibri"/>
                <a:cs typeface="Ali-A-Alwand"/>
              </a:rPr>
              <a:t>تـطبيق</a:t>
            </a:r>
            <a:r>
              <a:rPr lang="ar-SA" sz="2800" dirty="0">
                <a:solidFill>
                  <a:srgbClr val="0070C0"/>
                </a:solidFill>
                <a:ea typeface="Calibri"/>
                <a:cs typeface="Ali_K_Sahifa"/>
              </a:rPr>
              <a:t>)كردنى تيؤر و زانست وبيردؤزةكانى دةروونزانى لةم بوارة جيا جياكانى ذيان دا،بؤ ئةوةى سوديان ليَ وةربطيريَت،بؤ خزمةت مرؤظايةتى </a:t>
            </a:r>
            <a:r>
              <a:rPr lang="ar-SA" sz="2800" dirty="0" smtClean="0">
                <a:solidFill>
                  <a:srgbClr val="0070C0"/>
                </a:solidFill>
                <a:ea typeface="Calibri"/>
                <a:cs typeface="Ali_K_Sahifa"/>
              </a:rPr>
              <a:t>بةكاربهيَنريَت.</a:t>
            </a:r>
            <a:endParaRPr lang="en-US" sz="2800" dirty="0">
              <a:solidFill>
                <a:srgbClr val="0070C0"/>
              </a:solidFill>
              <a:ea typeface="Calibri"/>
              <a:cs typeface="Arial"/>
            </a:endParaRPr>
          </a:p>
          <a:p>
            <a:pPr algn="just"/>
            <a:endParaRPr lang="en-US" sz="2800" dirty="0">
              <a:solidFill>
                <a:srgbClr val="0070C0"/>
              </a:solidFill>
            </a:endParaRPr>
          </a:p>
        </p:txBody>
      </p:sp>
      <p:pic>
        <p:nvPicPr>
          <p:cNvPr id="2050" name="Picture 2" descr="C:\Users\chopy\Desktop\مرحلە یەکەم\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21" y="0"/>
            <a:ext cx="3255579"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97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dirty="0">
                <a:solidFill>
                  <a:srgbClr val="C00000"/>
                </a:solidFill>
                <a:latin typeface="Abbey-Medium" pitchFamily="2" charset="0"/>
                <a:cs typeface="Ali_K_Alwand" pitchFamily="2" charset="-78"/>
              </a:rPr>
              <a:t>طرنطى دةروونزانى</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3970081"/>
              </p:ext>
            </p:extLst>
          </p:nvPr>
        </p:nvGraphicFramePr>
        <p:xfrm>
          <a:off x="533400" y="1752600"/>
          <a:ext cx="8153400" cy="4581019"/>
        </p:xfrm>
        <a:graphic>
          <a:graphicData uri="http://schemas.openxmlformats.org/drawingml/2006/table">
            <a:tbl>
              <a:tblPr firstRow="1" firstCol="1" bandRow="1"/>
              <a:tblGrid>
                <a:gridCol w="3974527"/>
                <a:gridCol w="4178873"/>
              </a:tblGrid>
              <a:tr h="391634">
                <a:tc>
                  <a:txBody>
                    <a:bodyPr/>
                    <a:lstStyle/>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بوارة ثراكتيكى (</a:t>
                      </a:r>
                      <a:r>
                        <a:rPr lang="ar-SA" sz="2400" dirty="0">
                          <a:solidFill>
                            <a:srgbClr val="0070C0"/>
                          </a:solidFill>
                          <a:effectLst/>
                          <a:latin typeface="Calibri"/>
                          <a:ea typeface="Calibri"/>
                          <a:cs typeface="Ali-A-Samik"/>
                        </a:rPr>
                        <a:t>تـطبيق</a:t>
                      </a:r>
                      <a:r>
                        <a:rPr lang="ar-SA" sz="2400" dirty="0">
                          <a:solidFill>
                            <a:srgbClr val="0070C0"/>
                          </a:solidFill>
                          <a:effectLst/>
                          <a:latin typeface="Calibri"/>
                          <a:ea typeface="Calibri"/>
                          <a:cs typeface="Ali_K_Sahifa"/>
                        </a:rPr>
                        <a:t>)</a:t>
                      </a:r>
                      <a:endParaRPr lang="en-US" sz="2400" dirty="0">
                        <a:solidFill>
                          <a:srgbClr val="0070C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ar-SA" sz="2400">
                          <a:solidFill>
                            <a:srgbClr val="0070C0"/>
                          </a:solidFill>
                          <a:effectLst/>
                          <a:latin typeface="Calibri"/>
                          <a:ea typeface="Calibri"/>
                          <a:cs typeface="Ali_K_Sahifa"/>
                        </a:rPr>
                        <a:t>بوارة تيؤريةكان((</a:t>
                      </a:r>
                      <a:r>
                        <a:rPr lang="ar-SA" sz="2400">
                          <a:solidFill>
                            <a:srgbClr val="0070C0"/>
                          </a:solidFill>
                          <a:effectLst/>
                          <a:latin typeface="Calibri"/>
                          <a:ea typeface="Calibri"/>
                          <a:cs typeface="Ali-A-Samik"/>
                        </a:rPr>
                        <a:t>نظرية</a:t>
                      </a:r>
                      <a:r>
                        <a:rPr lang="ar-SA" sz="2400">
                          <a:solidFill>
                            <a:srgbClr val="0070C0"/>
                          </a:solidFill>
                          <a:effectLst/>
                          <a:latin typeface="Calibri"/>
                          <a:ea typeface="Calibri"/>
                          <a:cs typeface="Ali_K_Sahifa"/>
                        </a:rPr>
                        <a:t>)</a:t>
                      </a:r>
                      <a:endParaRPr lang="en-US" sz="2400">
                        <a:solidFill>
                          <a:srgbClr val="0070C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0395">
                <a:tc>
                  <a:txBody>
                    <a:bodyPr/>
                    <a:lstStyle/>
                    <a:p>
                      <a:pPr marL="0" marR="0" algn="r" rtl="1">
                        <a:lnSpc>
                          <a:spcPct val="115000"/>
                        </a:lnSpc>
                        <a:spcBef>
                          <a:spcPts val="0"/>
                        </a:spcBef>
                        <a:spcAft>
                          <a:spcPts val="1000"/>
                        </a:spcAft>
                      </a:pPr>
                      <a:r>
                        <a:rPr lang="ar-SA" sz="2400" dirty="0">
                          <a:solidFill>
                            <a:srgbClr val="0070C0"/>
                          </a:solidFill>
                          <a:effectLst/>
                          <a:latin typeface="Calibri"/>
                          <a:ea typeface="Calibri"/>
                          <a:cs typeface="Ali_K_Sahifa"/>
                        </a:rPr>
                        <a:t>1-دةرونزانى ثةروةردة</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2- دةرونزانى ثيشةسازى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3- دةرونزانى بازرطانى</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4- دةرونزانى تاوانكارى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5-دةروونزانى سةربازى</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6- دةرونزانى ئةكلينكى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en-US" sz="2400" dirty="0">
                          <a:solidFill>
                            <a:srgbClr val="0070C0"/>
                          </a:solidFill>
                          <a:effectLst/>
                          <a:latin typeface="Calibri"/>
                          <a:ea typeface="Calibri"/>
                          <a:cs typeface="Ali_K_Sahifa"/>
                        </a:rPr>
                        <a:t> </a:t>
                      </a:r>
                      <a:endParaRPr lang="en-US" sz="2400" dirty="0">
                        <a:solidFill>
                          <a:srgbClr val="0070C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1000"/>
                        </a:spcAft>
                      </a:pPr>
                      <a:r>
                        <a:rPr lang="ar-SA" sz="2400" dirty="0">
                          <a:solidFill>
                            <a:srgbClr val="0070C0"/>
                          </a:solidFill>
                          <a:effectLst/>
                          <a:latin typeface="Calibri"/>
                          <a:ea typeface="Calibri"/>
                          <a:cs typeface="Ali_K_Sahifa"/>
                        </a:rPr>
                        <a:t>1-دةرونزانى طشتى</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2- دةرونزانى فيسولؤجى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3- دةرونزانى ئاذةلى</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4- دةرونزانى طةشة كردن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5-دةروونزانى جياوازى تاكايةتى</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6- دةرونزانى نةخؤش </a:t>
                      </a:r>
                      <a:endParaRPr lang="en-US" sz="2400" dirty="0">
                        <a:solidFill>
                          <a:srgbClr val="0070C0"/>
                        </a:solidFill>
                        <a:effectLst/>
                        <a:latin typeface="Calibri"/>
                        <a:ea typeface="Calibri"/>
                        <a:cs typeface="Arial"/>
                      </a:endParaRPr>
                    </a:p>
                    <a:p>
                      <a:pPr marL="0" marR="0" algn="r">
                        <a:lnSpc>
                          <a:spcPct val="115000"/>
                        </a:lnSpc>
                        <a:spcBef>
                          <a:spcPts val="0"/>
                        </a:spcBef>
                        <a:spcAft>
                          <a:spcPts val="1000"/>
                        </a:spcAft>
                      </a:pPr>
                      <a:r>
                        <a:rPr lang="ar-SA" sz="2400" dirty="0">
                          <a:solidFill>
                            <a:srgbClr val="0070C0"/>
                          </a:solidFill>
                          <a:effectLst/>
                          <a:latin typeface="Calibri"/>
                          <a:ea typeface="Calibri"/>
                          <a:cs typeface="Ali_K_Sahifa"/>
                        </a:rPr>
                        <a:t>7- دةرونزانى كؤمةلَايةتى  </a:t>
                      </a:r>
                      <a:endParaRPr lang="en-US" sz="2400" dirty="0">
                        <a:solidFill>
                          <a:srgbClr val="0070C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272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407374"/>
            <a:ext cx="8229600" cy="1143000"/>
          </a:xfrm>
        </p:spPr>
        <p:txBody>
          <a:bodyPr>
            <a:noAutofit/>
          </a:bodyPr>
          <a:lstStyle/>
          <a:p>
            <a:pPr marL="0" marR="0" algn="ctr" rtl="1">
              <a:lnSpc>
                <a:spcPct val="115000"/>
              </a:lnSpc>
              <a:spcBef>
                <a:spcPts val="0"/>
              </a:spcBef>
              <a:spcAft>
                <a:spcPts val="1000"/>
              </a:spcAft>
            </a:pPr>
            <a:r>
              <a:rPr lang="ar-SA" sz="3600" b="1" dirty="0" smtClean="0">
                <a:solidFill>
                  <a:srgbClr val="C00000"/>
                </a:solidFill>
                <a:ea typeface="Calibri"/>
                <a:cs typeface="Ali_K_Sahifa"/>
              </a:rPr>
              <a:t>تيَطةيشتنى </a:t>
            </a:r>
            <a:r>
              <a:rPr lang="ar-SA" sz="3600" b="1" dirty="0">
                <a:solidFill>
                  <a:srgbClr val="C00000"/>
                </a:solidFill>
                <a:ea typeface="Calibri"/>
                <a:cs typeface="Ali_K_Sahifa"/>
              </a:rPr>
              <a:t>كؤن و نوىَ بؤ </a:t>
            </a:r>
            <a:r>
              <a:rPr lang="ar-SA" sz="3600" b="1" dirty="0" smtClean="0">
                <a:solidFill>
                  <a:srgbClr val="C00000"/>
                </a:solidFill>
                <a:ea typeface="Calibri"/>
                <a:cs typeface="Ali_K_Sahifa"/>
              </a:rPr>
              <a:t>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solidFill>
                <a:srgbClr val="C00000"/>
              </a:solidFill>
            </a:endParaRPr>
          </a:p>
        </p:txBody>
      </p:sp>
      <p:sp>
        <p:nvSpPr>
          <p:cNvPr id="3" name="Content Placeholder 2"/>
          <p:cNvSpPr>
            <a:spLocks noGrp="1"/>
          </p:cNvSpPr>
          <p:nvPr>
            <p:ph idx="1"/>
          </p:nvPr>
        </p:nvSpPr>
        <p:spPr/>
        <p:txBody>
          <a:bodyPr>
            <a:normAutofit/>
          </a:bodyPr>
          <a:lstStyle/>
          <a:p>
            <a:pPr marL="0" marR="0" algn="just" rtl="1">
              <a:lnSpc>
                <a:spcPct val="150000"/>
              </a:lnSpc>
              <a:spcBef>
                <a:spcPts val="0"/>
              </a:spcBef>
              <a:spcAft>
                <a:spcPts val="1000"/>
              </a:spcAft>
            </a:pPr>
            <a:r>
              <a:rPr lang="ar-SA" sz="2400" dirty="0">
                <a:solidFill>
                  <a:srgbClr val="0070C0"/>
                </a:solidFill>
                <a:ea typeface="Calibri"/>
                <a:cs typeface="Ali_K_Sahifa"/>
              </a:rPr>
              <a:t>دةروونزانى ميَذوويةكى دوور و دريَذى هةية .وة بيركردنةوة لة دةروونزانى مرؤظ زؤر كؤنة كاتيَك مرؤظـ هؤشيار بوو بة دةروونى خؤى وة تيَ بينى رةفتار و رةوشتى خؤى كرد, وة كاريطةريةكانى لةسةرى،وة بةراورد كردنى بة رةفتارى كةسانى تر ،رؤذ لة دواى رؤذ زانيارى يةكان لةلايان دةربارةى مندال و هةرزةكار جياوازى نيَر و ميَ ...،كؤبوتةوة ،دواتر زؤر شت  دةربارةى هؤش و عةقل و طيان و هةست و رةفتارى مرؤظ طوتراوة .كة ئةوانةش بة دريَذايَي ميَذوو بابةت و دياردةي دةروونى  بوون و زانيارى دةربارةى دةروونزانى سات دواى سات طةشةى كردوة .</a:t>
            </a:r>
            <a:endParaRPr lang="en-US" sz="2400" dirty="0">
              <a:solidFill>
                <a:srgbClr val="0070C0"/>
              </a:solidFill>
              <a:ea typeface="Calibri"/>
              <a:cs typeface="Arial"/>
            </a:endParaRPr>
          </a:p>
          <a:p>
            <a:pPr algn="just">
              <a:lnSpc>
                <a:spcPct val="150000"/>
              </a:lnSpc>
            </a:pPr>
            <a:endParaRPr lang="en-US" sz="2400" dirty="0">
              <a:solidFill>
                <a:srgbClr val="0070C0"/>
              </a:solidFill>
            </a:endParaRPr>
          </a:p>
        </p:txBody>
      </p:sp>
    </p:spTree>
    <p:extLst>
      <p:ext uri="{BB962C8B-B14F-4D97-AF65-F5344CB8AC3E}">
        <p14:creationId xmlns:p14="http://schemas.microsoft.com/office/powerpoint/2010/main" val="498083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solidFill>
                  <a:srgbClr val="C00000"/>
                </a:solidFill>
                <a:ea typeface="Calibri"/>
                <a:cs typeface="Ali_K_Sahifa"/>
              </a:rPr>
              <a:t>تيَطةيشتنى كؤن و نوىَ بؤ 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p>
        </p:txBody>
      </p:sp>
      <p:sp>
        <p:nvSpPr>
          <p:cNvPr id="3" name="Content Placeholder 2"/>
          <p:cNvSpPr>
            <a:spLocks noGrp="1"/>
          </p:cNvSpPr>
          <p:nvPr>
            <p:ph idx="1"/>
          </p:nvPr>
        </p:nvSpPr>
        <p:spPr>
          <a:xfrm>
            <a:off x="457200" y="1371600"/>
            <a:ext cx="8610600" cy="4754563"/>
          </a:xfrm>
        </p:spPr>
        <p:txBody>
          <a:bodyPr>
            <a:noAutofit/>
          </a:bodyPr>
          <a:lstStyle/>
          <a:p>
            <a:pPr marL="0" marR="0" algn="just" rtl="1">
              <a:lnSpc>
                <a:spcPct val="115000"/>
              </a:lnSpc>
              <a:spcBef>
                <a:spcPts val="0"/>
              </a:spcBef>
              <a:spcAft>
                <a:spcPts val="1000"/>
              </a:spcAft>
            </a:pPr>
            <a:r>
              <a:rPr lang="ar-SA" sz="2400" dirty="0">
                <a:solidFill>
                  <a:srgbClr val="0070C0"/>
                </a:solidFill>
                <a:ea typeface="Calibri"/>
                <a:cs typeface="Ali_K_Sahifa"/>
              </a:rPr>
              <a:t>بةلَام سةرةتاى بوونى دةرونزانى بة زانست و جيابوونةوةى لة زانست ى فةلسةفة دةطةريَتةوة بؤ سالَى 1879 لةلَايةن زانا ((ظونت )) لة شارى لايبزط، بؤ يةكةم جار تاقيطةى دامةزراند و تيادا دةستى كرد بة ليَكؤلينةوة لة دياردة دةروونى يةكان .</a:t>
            </a:r>
            <a:endParaRPr lang="en-US" sz="2400" dirty="0">
              <a:solidFill>
                <a:srgbClr val="0070C0"/>
              </a:solidFill>
              <a:ea typeface="Calibri"/>
              <a:cs typeface="Arial"/>
            </a:endParaRPr>
          </a:p>
          <a:p>
            <a:pPr algn="just" rtl="1"/>
            <a:r>
              <a:rPr lang="ar-SA" sz="2400" dirty="0">
                <a:solidFill>
                  <a:srgbClr val="0070C0"/>
                </a:solidFill>
                <a:ea typeface="Calibri"/>
                <a:cs typeface="Ali_K_Sahifa"/>
              </a:rPr>
              <a:t>دواتر لة ئةمريكا لة لايةن زانا (وليم جيمس) دةروونزانى ثيَناسةى بؤ كرا كة لة و بروايةدا بوو كة دةروونزانى ئةو زانستةية كة طرنطى بة تويَذينةوةى جيهانى عةقلى مرؤظ دةدات،هةروةها لةبرواى دا بوو كة بابةت و دياردة سةرةكيةكانىةروونزانى بريتين لة هةست و سؤز و حةزو ئارةزوو و بيركردنةوة و بيروباوةركان و بريارنةى كة مرؤظ لة ذيانى رؤذانةى ثيَي هةلدةستي و كاريان ثيَ دةكات </a:t>
            </a:r>
            <a:endParaRPr lang="en-US" sz="2400" dirty="0">
              <a:solidFill>
                <a:srgbClr val="0070C0"/>
              </a:solidFill>
            </a:endParaRPr>
          </a:p>
        </p:txBody>
      </p:sp>
      <p:pic>
        <p:nvPicPr>
          <p:cNvPr id="3074" name="Picture 2" descr="C:\Users\chopy\Desktop\مرحلە یەکەم\5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95800"/>
            <a:ext cx="4267200" cy="232015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chopy\Desktop\مرحلە یەکەم\4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495801"/>
            <a:ext cx="3733800" cy="241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152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b="1" dirty="0">
                <a:solidFill>
                  <a:srgbClr val="C00000"/>
                </a:solidFill>
                <a:ea typeface="Calibri"/>
                <a:cs typeface="Ali_K_Sahifa"/>
              </a:rPr>
              <a:t>تيَطةيشتنى كؤن و نوىَ بؤ دةروونزانى</a:t>
            </a:r>
            <a:r>
              <a:rPr lang="en-US" sz="3600" b="1" dirty="0">
                <a:solidFill>
                  <a:srgbClr val="C00000"/>
                </a:solidFill>
                <a:ea typeface="Calibri"/>
                <a:cs typeface="Arial"/>
              </a:rPr>
              <a:t/>
            </a:r>
            <a:br>
              <a:rPr lang="en-US" sz="3600" b="1" dirty="0">
                <a:solidFill>
                  <a:srgbClr val="C00000"/>
                </a:solidFill>
                <a:ea typeface="Calibri"/>
                <a:cs typeface="Arial"/>
              </a:rPr>
            </a:br>
            <a:endParaRPr lang="en-US" sz="3600" b="1" dirty="0"/>
          </a:p>
        </p:txBody>
      </p:sp>
      <p:sp>
        <p:nvSpPr>
          <p:cNvPr id="3" name="Content Placeholder 2"/>
          <p:cNvSpPr>
            <a:spLocks noGrp="1"/>
          </p:cNvSpPr>
          <p:nvPr>
            <p:ph idx="1"/>
          </p:nvPr>
        </p:nvSpPr>
        <p:spPr>
          <a:xfrm>
            <a:off x="381000" y="2209799"/>
            <a:ext cx="8458200" cy="3967163"/>
          </a:xfrm>
        </p:spPr>
        <p:txBody>
          <a:bodyPr>
            <a:noAutofit/>
          </a:bodyPr>
          <a:lstStyle/>
          <a:p>
            <a:pPr marL="0" marR="0" algn="just" rtl="1">
              <a:lnSpc>
                <a:spcPct val="115000"/>
              </a:lnSpc>
              <a:spcBef>
                <a:spcPts val="0"/>
              </a:spcBef>
              <a:spcAft>
                <a:spcPts val="1000"/>
              </a:spcAft>
            </a:pPr>
            <a:r>
              <a:rPr lang="ar-SA" sz="2400" dirty="0">
                <a:solidFill>
                  <a:srgbClr val="0070C0"/>
                </a:solidFill>
                <a:ea typeface="Calibri"/>
                <a:cs typeface="Ali_K_Sahifa"/>
              </a:rPr>
              <a:t>دواتر لة سالى 1891 لة لايةن زانا (</a:t>
            </a:r>
            <a:r>
              <a:rPr lang="ar-SA" sz="2400" dirty="0">
                <a:solidFill>
                  <a:srgbClr val="0070C0"/>
                </a:solidFill>
                <a:ea typeface="Calibri"/>
                <a:cs typeface="Ali-A-Alwand"/>
              </a:rPr>
              <a:t>جؤن واطـسون</a:t>
            </a:r>
            <a:r>
              <a:rPr lang="ar-SA" sz="2400" dirty="0">
                <a:solidFill>
                  <a:srgbClr val="0070C0"/>
                </a:solidFill>
                <a:ea typeface="Calibri"/>
                <a:cs typeface="Ali_K_Sahifa"/>
              </a:rPr>
              <a:t>) لة ئةمريكا قوتابخانةى رةوشتايةتى سةرى هةلدا،بة بؤضونى </a:t>
            </a:r>
            <a:r>
              <a:rPr lang="ar-SA" sz="2400" dirty="0">
                <a:solidFill>
                  <a:srgbClr val="0070C0"/>
                </a:solidFill>
                <a:ea typeface="Calibri"/>
                <a:cs typeface="Ali-A-Alwand"/>
              </a:rPr>
              <a:t>واطسون</a:t>
            </a:r>
            <a:r>
              <a:rPr lang="ar-SA" sz="2400" dirty="0">
                <a:solidFill>
                  <a:srgbClr val="0070C0"/>
                </a:solidFill>
                <a:ea typeface="Calibri"/>
                <a:cs typeface="Ali_K_Sahifa"/>
              </a:rPr>
              <a:t> و قوتابخانةكةى جيهانى عةقلَ و ثرؤسة عةقليةكان دياردةى ناديارن و لة توانادانية بيانبينين ثيَوانةيان بكةين.لةبةر ئةوة ناتوانريَت بةشيَوةيةكى زانستى و بابةتيانة ليَيان بكؤلينةوة،بؤية ئةركى دةروونزانةكان ليَكؤلينةوةى رةفتارى ديارو ئاشكراي </a:t>
            </a:r>
            <a:r>
              <a:rPr lang="ar-SA" sz="2400" dirty="0" smtClean="0">
                <a:solidFill>
                  <a:srgbClr val="0070C0"/>
                </a:solidFill>
                <a:ea typeface="Calibri"/>
                <a:cs typeface="Ali_K_Sahifa"/>
              </a:rPr>
              <a:t>مرؤظة.واتة </a:t>
            </a:r>
            <a:r>
              <a:rPr lang="ar-SA" sz="2400" dirty="0">
                <a:solidFill>
                  <a:srgbClr val="0070C0"/>
                </a:solidFill>
                <a:ea typeface="Calibri"/>
                <a:cs typeface="Ali_K_Sahifa"/>
              </a:rPr>
              <a:t>رةفتاروهةلَس وكةوتي مرؤظ  بريتي ية لةزنجيرةيةك روداوكة لة ئةنجامى بةستنةوةي وروذيَنةر لةطةلَ وةلَامدانةوة (استجابة ، زانايانى ئةم ريَبازة جةخت بةسةر هةردوو ثرؤسةى (ثاداشت و سزا)دةكةن...</a:t>
            </a:r>
            <a:endParaRPr lang="en-US" sz="2400" dirty="0">
              <a:solidFill>
                <a:srgbClr val="0070C0"/>
              </a:solidFill>
              <a:ea typeface="Calibri"/>
              <a:cs typeface="Arial"/>
            </a:endParaRPr>
          </a:p>
          <a:p>
            <a:pPr algn="just" rtl="1"/>
            <a:endParaRPr lang="en-US" sz="2400" dirty="0">
              <a:solidFill>
                <a:srgbClr val="0070C0"/>
              </a:solidFill>
            </a:endParaRPr>
          </a:p>
        </p:txBody>
      </p:sp>
      <p:pic>
        <p:nvPicPr>
          <p:cNvPr id="4098" name="Picture 2" descr="C:\Users\chopy\Desktop\مرحلە یەکەم\4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3528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313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838</Words>
  <Application>Microsoft Office PowerPoint</Application>
  <PresentationFormat>On-screen Show (4:3)</PresentationFormat>
  <Paragraphs>56</Paragraphs>
  <Slides>13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Abbey-Medium</vt:lpstr>
      <vt:lpstr>Ali_K_Alwand</vt:lpstr>
      <vt:lpstr>Ali_K_Sahifa</vt:lpstr>
      <vt:lpstr>Ali-A-Alwand</vt:lpstr>
      <vt:lpstr>Ali-A-Samik</vt:lpstr>
      <vt:lpstr>Arial</vt:lpstr>
      <vt:lpstr>Calibri</vt:lpstr>
      <vt:lpstr>Calibri Light</vt:lpstr>
      <vt:lpstr>Times New Roman</vt:lpstr>
      <vt:lpstr>Wingdings</vt:lpstr>
      <vt:lpstr>Office Theme</vt:lpstr>
      <vt:lpstr>PowerPoint Presentation</vt:lpstr>
      <vt:lpstr>ئەو بابەتانەی کە ئەمرۆ باس دەکرێت</vt:lpstr>
      <vt:lpstr>طرنطى دةروونزانى</vt:lpstr>
      <vt:lpstr>طرنطى دةروونزانى</vt:lpstr>
      <vt:lpstr>             طرنطى دةروونزانى</vt:lpstr>
      <vt:lpstr>طرنطى دةروونزانى</vt:lpstr>
      <vt:lpstr>تيَطةيشتنى كؤن و نوىَ بؤ دةروونزانى </vt:lpstr>
      <vt:lpstr>تيَطةيشتنى كؤن و نوىَ بؤ دةروونزانى </vt:lpstr>
      <vt:lpstr>تيَطةيشتنى كؤن و نوىَ بؤ دةروونزانى </vt:lpstr>
      <vt:lpstr>تيَطةيشتنى كؤن و نوىَ بؤ دةروونزانى </vt:lpstr>
      <vt:lpstr>تيَطةيشتنى كؤن و نوىَ بؤ دةروونزانى </vt:lpstr>
      <vt:lpstr>تيَطةيشتنى كؤن و نوىَ بؤ دةروونزانى </vt:lpstr>
      <vt:lpstr>ئەو بابەتانەی لە وانەی داهاتوو باس دەکرێت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*طرنطى دةروونزانى :.</dc:title>
  <dc:creator>chopy</dc:creator>
  <cp:lastModifiedBy>chopy</cp:lastModifiedBy>
  <cp:revision>38</cp:revision>
  <dcterms:created xsi:type="dcterms:W3CDTF">2020-08-15T16:42:29Z</dcterms:created>
  <dcterms:modified xsi:type="dcterms:W3CDTF">2022-03-01T16:34:16Z</dcterms:modified>
</cp:coreProperties>
</file>