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74" r:id="rId14"/>
    <p:sldId id="273" r:id="rId15"/>
    <p:sldId id="272" r:id="rId16"/>
    <p:sldId id="267" r:id="rId17"/>
    <p:sldId id="268" r:id="rId18"/>
    <p:sldId id="269" r:id="rId19"/>
    <p:sldId id="270" r:id="rId20"/>
    <p:sldId id="271"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61" d="100"/>
          <a:sy n="61" d="100"/>
        </p:scale>
        <p:origin x="144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605D2C-7D43-46CD-9E56-57FBF976FD9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CB6D2D75-A792-41BA-97C1-EE84AD4CC0A6}">
      <dgm:prSet phldrT="[Text]"/>
      <dgm:spPr/>
      <dgm:t>
        <a:bodyPr/>
        <a:lstStyle/>
        <a:p>
          <a:pPr rtl="1"/>
          <a:r>
            <a:rPr lang="ar-EG" dirty="0" smtClean="0">
              <a:cs typeface="Ali_K_Alwand" pitchFamily="2" charset="-78"/>
            </a:rPr>
            <a:t>لايةنةكانى طةشة </a:t>
          </a:r>
          <a:endParaRPr lang="ar-EG" dirty="0">
            <a:cs typeface="Ali_K_Alwand" pitchFamily="2" charset="-78"/>
          </a:endParaRPr>
        </a:p>
      </dgm:t>
    </dgm:pt>
    <dgm:pt modelId="{0BB210F4-7707-4238-AF47-4716B2DC586F}" type="parTrans" cxnId="{1BD724A5-86F5-4320-8303-584BCD55493F}">
      <dgm:prSet/>
      <dgm:spPr/>
      <dgm:t>
        <a:bodyPr/>
        <a:lstStyle/>
        <a:p>
          <a:pPr rtl="1"/>
          <a:endParaRPr lang="ar-EG"/>
        </a:p>
      </dgm:t>
    </dgm:pt>
    <dgm:pt modelId="{A57C7D62-2FAA-48AA-BC23-474008A290A4}" type="sibTrans" cxnId="{1BD724A5-86F5-4320-8303-584BCD55493F}">
      <dgm:prSet/>
      <dgm:spPr/>
      <dgm:t>
        <a:bodyPr/>
        <a:lstStyle/>
        <a:p>
          <a:pPr rtl="1"/>
          <a:endParaRPr lang="ar-EG"/>
        </a:p>
      </dgm:t>
    </dgm:pt>
    <dgm:pt modelId="{D09E295A-D2E7-48C9-91ED-489BD6AE56A0}">
      <dgm:prSet phldrT="[Text]" custT="1"/>
      <dgm:spPr/>
      <dgm:t>
        <a:bodyPr/>
        <a:lstStyle/>
        <a:p>
          <a:pPr rtl="1"/>
          <a:r>
            <a:rPr lang="ar-EG" sz="2800" dirty="0" smtClean="0">
              <a:cs typeface="Ali_K_Alwand" pitchFamily="2" charset="-78"/>
            </a:rPr>
            <a:t>لايةنى كؤمةلَايةتى </a:t>
          </a:r>
          <a:endParaRPr lang="ar-EG" sz="2800" dirty="0">
            <a:cs typeface="Ali_K_Alwand" pitchFamily="2" charset="-78"/>
          </a:endParaRPr>
        </a:p>
      </dgm:t>
    </dgm:pt>
    <dgm:pt modelId="{DE2ECB8B-44F0-4D13-8BB6-9A875AEFE0BA}" type="parTrans" cxnId="{BC65BD70-02D7-4EB0-B4D3-05EE74022378}">
      <dgm:prSet/>
      <dgm:spPr/>
      <dgm:t>
        <a:bodyPr/>
        <a:lstStyle/>
        <a:p>
          <a:pPr rtl="1"/>
          <a:endParaRPr lang="ar-EG"/>
        </a:p>
      </dgm:t>
    </dgm:pt>
    <dgm:pt modelId="{29DD8035-E050-42FD-8905-7EB92533FB7B}" type="sibTrans" cxnId="{BC65BD70-02D7-4EB0-B4D3-05EE74022378}">
      <dgm:prSet/>
      <dgm:spPr/>
      <dgm:t>
        <a:bodyPr/>
        <a:lstStyle/>
        <a:p>
          <a:pPr rtl="1"/>
          <a:endParaRPr lang="ar-EG"/>
        </a:p>
      </dgm:t>
    </dgm:pt>
    <dgm:pt modelId="{06D8827C-11DB-4644-B280-0F1FB1310E2B}">
      <dgm:prSet phldrT="[Text]" custT="1"/>
      <dgm:spPr/>
      <dgm:t>
        <a:bodyPr/>
        <a:lstStyle/>
        <a:p>
          <a:pPr rtl="1"/>
          <a:r>
            <a:rPr lang="ar-EG" sz="2400" b="1" dirty="0" smtClean="0">
              <a:cs typeface="Ali_K_Alwand" pitchFamily="2" charset="-78"/>
            </a:rPr>
            <a:t>لايةنى ذيرى (عةقلى)  </a:t>
          </a:r>
          <a:endParaRPr lang="ar-EG" sz="2400" b="1" dirty="0">
            <a:cs typeface="Ali_K_Alwand" pitchFamily="2" charset="-78"/>
          </a:endParaRPr>
        </a:p>
      </dgm:t>
    </dgm:pt>
    <dgm:pt modelId="{C7AE6B32-8CA8-4340-8121-00D316D319CF}" type="parTrans" cxnId="{C0ACA5FE-5DA7-48DA-9547-64FF18545171}">
      <dgm:prSet/>
      <dgm:spPr/>
      <dgm:t>
        <a:bodyPr/>
        <a:lstStyle/>
        <a:p>
          <a:pPr rtl="1"/>
          <a:endParaRPr lang="ar-EG"/>
        </a:p>
      </dgm:t>
    </dgm:pt>
    <dgm:pt modelId="{37816CEF-4DF0-49D8-A6DB-032F7D5043A6}" type="sibTrans" cxnId="{C0ACA5FE-5DA7-48DA-9547-64FF18545171}">
      <dgm:prSet/>
      <dgm:spPr/>
      <dgm:t>
        <a:bodyPr/>
        <a:lstStyle/>
        <a:p>
          <a:pPr rtl="1"/>
          <a:endParaRPr lang="ar-EG"/>
        </a:p>
      </dgm:t>
    </dgm:pt>
    <dgm:pt modelId="{45035A34-66C0-4844-B8D9-3D8D6C69FACD}">
      <dgm:prSet custT="1"/>
      <dgm:spPr/>
      <dgm:t>
        <a:bodyPr/>
        <a:lstStyle/>
        <a:p>
          <a:pPr rtl="1"/>
          <a:r>
            <a:rPr lang="ar-EG" sz="2400" b="1" dirty="0" smtClean="0">
              <a:cs typeface="Ali_K_Alwand" pitchFamily="2" charset="-78"/>
            </a:rPr>
            <a:t>لايةنى جةستةيى </a:t>
          </a:r>
          <a:endParaRPr lang="ar-EG" sz="2400" b="1" dirty="0">
            <a:cs typeface="Ali_K_Alwand" pitchFamily="2" charset="-78"/>
          </a:endParaRPr>
        </a:p>
      </dgm:t>
    </dgm:pt>
    <dgm:pt modelId="{8F6991A1-7FE5-4B7D-9600-3F6BFE4D5FB7}" type="parTrans" cxnId="{956FA065-1D5A-4AB3-9DA4-29980BD42E3F}">
      <dgm:prSet/>
      <dgm:spPr/>
      <dgm:t>
        <a:bodyPr/>
        <a:lstStyle/>
        <a:p>
          <a:pPr rtl="1"/>
          <a:endParaRPr lang="ar-EG"/>
        </a:p>
      </dgm:t>
    </dgm:pt>
    <dgm:pt modelId="{5F2222DF-9BFF-4084-8A41-9C8C0F8990D9}" type="sibTrans" cxnId="{956FA065-1D5A-4AB3-9DA4-29980BD42E3F}">
      <dgm:prSet/>
      <dgm:spPr/>
      <dgm:t>
        <a:bodyPr/>
        <a:lstStyle/>
        <a:p>
          <a:pPr rtl="1"/>
          <a:endParaRPr lang="ar-EG"/>
        </a:p>
      </dgm:t>
    </dgm:pt>
    <dgm:pt modelId="{BA0BAB59-AD42-4924-AAEE-C08ADA3A2751}" type="pres">
      <dgm:prSet presAssocID="{B7605D2C-7D43-46CD-9E56-57FBF976FD92}" presName="hierChild1" presStyleCnt="0">
        <dgm:presLayoutVars>
          <dgm:chPref val="1"/>
          <dgm:dir/>
          <dgm:animOne val="branch"/>
          <dgm:animLvl val="lvl"/>
          <dgm:resizeHandles/>
        </dgm:presLayoutVars>
      </dgm:prSet>
      <dgm:spPr/>
      <dgm:t>
        <a:bodyPr/>
        <a:lstStyle/>
        <a:p>
          <a:pPr rtl="1"/>
          <a:endParaRPr lang="ar-EG"/>
        </a:p>
      </dgm:t>
    </dgm:pt>
    <dgm:pt modelId="{CA06041F-3B6B-4A8F-85F1-22128754A3C3}" type="pres">
      <dgm:prSet presAssocID="{CB6D2D75-A792-41BA-97C1-EE84AD4CC0A6}" presName="hierRoot1" presStyleCnt="0"/>
      <dgm:spPr/>
    </dgm:pt>
    <dgm:pt modelId="{65EFC2C6-E8FA-4525-BD83-DCA7CE811C84}" type="pres">
      <dgm:prSet presAssocID="{CB6D2D75-A792-41BA-97C1-EE84AD4CC0A6}" presName="composite" presStyleCnt="0"/>
      <dgm:spPr/>
    </dgm:pt>
    <dgm:pt modelId="{A13D6E1E-D924-4EA6-A95D-C1AEE4945CF7}" type="pres">
      <dgm:prSet presAssocID="{CB6D2D75-A792-41BA-97C1-EE84AD4CC0A6}" presName="background" presStyleLbl="node0" presStyleIdx="0" presStyleCnt="1"/>
      <dgm:spPr/>
    </dgm:pt>
    <dgm:pt modelId="{C66FC5B6-3C37-41B7-AEB8-4BC449A9340C}" type="pres">
      <dgm:prSet presAssocID="{CB6D2D75-A792-41BA-97C1-EE84AD4CC0A6}" presName="text" presStyleLbl="fgAcc0" presStyleIdx="0" presStyleCnt="1" custScaleX="220694" custScaleY="72003" custLinFactNeighborX="-3197" custLinFactNeighborY="2555">
        <dgm:presLayoutVars>
          <dgm:chPref val="3"/>
        </dgm:presLayoutVars>
      </dgm:prSet>
      <dgm:spPr/>
      <dgm:t>
        <a:bodyPr/>
        <a:lstStyle/>
        <a:p>
          <a:pPr rtl="1"/>
          <a:endParaRPr lang="ar-EG"/>
        </a:p>
      </dgm:t>
    </dgm:pt>
    <dgm:pt modelId="{B005B10A-7996-4694-AC94-42F359969D9B}" type="pres">
      <dgm:prSet presAssocID="{CB6D2D75-A792-41BA-97C1-EE84AD4CC0A6}" presName="hierChild2" presStyleCnt="0"/>
      <dgm:spPr/>
    </dgm:pt>
    <dgm:pt modelId="{9921EC99-1BDA-42C2-BA26-B1ABAACCE845}" type="pres">
      <dgm:prSet presAssocID="{DE2ECB8B-44F0-4D13-8BB6-9A875AEFE0BA}" presName="Name10" presStyleLbl="parChTrans1D2" presStyleIdx="0" presStyleCnt="3"/>
      <dgm:spPr/>
      <dgm:t>
        <a:bodyPr/>
        <a:lstStyle/>
        <a:p>
          <a:pPr rtl="1"/>
          <a:endParaRPr lang="ar-EG"/>
        </a:p>
      </dgm:t>
    </dgm:pt>
    <dgm:pt modelId="{0AFDF2DF-D047-4BC3-8519-98BF41D59978}" type="pres">
      <dgm:prSet presAssocID="{D09E295A-D2E7-48C9-91ED-489BD6AE56A0}" presName="hierRoot2" presStyleCnt="0"/>
      <dgm:spPr/>
    </dgm:pt>
    <dgm:pt modelId="{2F4C0A11-565B-4253-81FE-2E8B40D91D82}" type="pres">
      <dgm:prSet presAssocID="{D09E295A-D2E7-48C9-91ED-489BD6AE56A0}" presName="composite2" presStyleCnt="0"/>
      <dgm:spPr/>
    </dgm:pt>
    <dgm:pt modelId="{2C7BC62D-8151-4AC8-AA7F-166B1F95A36B}" type="pres">
      <dgm:prSet presAssocID="{D09E295A-D2E7-48C9-91ED-489BD6AE56A0}" presName="background2" presStyleLbl="node2" presStyleIdx="0" presStyleCnt="3"/>
      <dgm:spPr/>
    </dgm:pt>
    <dgm:pt modelId="{88A6BBFF-9BE7-4502-88BB-9DE0D3237452}" type="pres">
      <dgm:prSet presAssocID="{D09E295A-D2E7-48C9-91ED-489BD6AE56A0}" presName="text2" presStyleLbl="fgAcc2" presStyleIdx="0" presStyleCnt="3" custScaleX="130755" custScaleY="64895" custLinFactNeighborX="2178" custLinFactNeighborY="1922">
        <dgm:presLayoutVars>
          <dgm:chPref val="3"/>
        </dgm:presLayoutVars>
      </dgm:prSet>
      <dgm:spPr/>
      <dgm:t>
        <a:bodyPr/>
        <a:lstStyle/>
        <a:p>
          <a:pPr rtl="1"/>
          <a:endParaRPr lang="ar-EG"/>
        </a:p>
      </dgm:t>
    </dgm:pt>
    <dgm:pt modelId="{C4BEAADC-82CB-466B-AAAE-12464B8EA721}" type="pres">
      <dgm:prSet presAssocID="{D09E295A-D2E7-48C9-91ED-489BD6AE56A0}" presName="hierChild3" presStyleCnt="0"/>
      <dgm:spPr/>
    </dgm:pt>
    <dgm:pt modelId="{ADA9DC66-A3FC-47C6-AC44-F8D87D712113}" type="pres">
      <dgm:prSet presAssocID="{8F6991A1-7FE5-4B7D-9600-3F6BFE4D5FB7}" presName="Name10" presStyleLbl="parChTrans1D2" presStyleIdx="1" presStyleCnt="3"/>
      <dgm:spPr/>
      <dgm:t>
        <a:bodyPr/>
        <a:lstStyle/>
        <a:p>
          <a:pPr rtl="1"/>
          <a:endParaRPr lang="ar-EG"/>
        </a:p>
      </dgm:t>
    </dgm:pt>
    <dgm:pt modelId="{82D4C0D3-E880-4498-8340-226B22DEE69C}" type="pres">
      <dgm:prSet presAssocID="{45035A34-66C0-4844-B8D9-3D8D6C69FACD}" presName="hierRoot2" presStyleCnt="0"/>
      <dgm:spPr/>
    </dgm:pt>
    <dgm:pt modelId="{12ECCD3B-6204-4AE4-B023-D73F4673ABCB}" type="pres">
      <dgm:prSet presAssocID="{45035A34-66C0-4844-B8D9-3D8D6C69FACD}" presName="composite2" presStyleCnt="0"/>
      <dgm:spPr/>
    </dgm:pt>
    <dgm:pt modelId="{AB929DCB-6238-4463-82E3-A4CDFA1C793A}" type="pres">
      <dgm:prSet presAssocID="{45035A34-66C0-4844-B8D9-3D8D6C69FACD}" presName="background2" presStyleLbl="node2" presStyleIdx="1" presStyleCnt="3"/>
      <dgm:spPr/>
    </dgm:pt>
    <dgm:pt modelId="{C3138AA6-0B5D-4E20-A4FF-8BDD845AE173}" type="pres">
      <dgm:prSet presAssocID="{45035A34-66C0-4844-B8D9-3D8D6C69FACD}" presName="text2" presStyleLbl="fgAcc2" presStyleIdx="1" presStyleCnt="3" custScaleX="121332" custScaleY="64895">
        <dgm:presLayoutVars>
          <dgm:chPref val="3"/>
        </dgm:presLayoutVars>
      </dgm:prSet>
      <dgm:spPr/>
      <dgm:t>
        <a:bodyPr/>
        <a:lstStyle/>
        <a:p>
          <a:pPr rtl="1"/>
          <a:endParaRPr lang="ar-EG"/>
        </a:p>
      </dgm:t>
    </dgm:pt>
    <dgm:pt modelId="{AEF87CA0-1243-4A29-ACB5-431FE48DD635}" type="pres">
      <dgm:prSet presAssocID="{45035A34-66C0-4844-B8D9-3D8D6C69FACD}" presName="hierChild3" presStyleCnt="0"/>
      <dgm:spPr/>
    </dgm:pt>
    <dgm:pt modelId="{63AB905E-0DE6-4FA9-A013-9B4C8E6200E7}" type="pres">
      <dgm:prSet presAssocID="{C7AE6B32-8CA8-4340-8121-00D316D319CF}" presName="Name10" presStyleLbl="parChTrans1D2" presStyleIdx="2" presStyleCnt="3"/>
      <dgm:spPr/>
      <dgm:t>
        <a:bodyPr/>
        <a:lstStyle/>
        <a:p>
          <a:pPr rtl="1"/>
          <a:endParaRPr lang="ar-EG"/>
        </a:p>
      </dgm:t>
    </dgm:pt>
    <dgm:pt modelId="{EA93F152-3D6A-414A-8416-AD2BC2CE3A89}" type="pres">
      <dgm:prSet presAssocID="{06D8827C-11DB-4644-B280-0F1FB1310E2B}" presName="hierRoot2" presStyleCnt="0"/>
      <dgm:spPr/>
    </dgm:pt>
    <dgm:pt modelId="{750675AB-BFC3-477C-BE68-D134B0300BF1}" type="pres">
      <dgm:prSet presAssocID="{06D8827C-11DB-4644-B280-0F1FB1310E2B}" presName="composite2" presStyleCnt="0"/>
      <dgm:spPr/>
    </dgm:pt>
    <dgm:pt modelId="{1B510201-69DC-438D-8BB2-AFF0BF4F02CF}" type="pres">
      <dgm:prSet presAssocID="{06D8827C-11DB-4644-B280-0F1FB1310E2B}" presName="background2" presStyleLbl="node2" presStyleIdx="2" presStyleCnt="3"/>
      <dgm:spPr/>
    </dgm:pt>
    <dgm:pt modelId="{78F24EBB-FF7F-4D16-8BC7-C19A2174BD13}" type="pres">
      <dgm:prSet presAssocID="{06D8827C-11DB-4644-B280-0F1FB1310E2B}" presName="text2" presStyleLbl="fgAcc2" presStyleIdx="2" presStyleCnt="3" custScaleX="107479" custScaleY="64895">
        <dgm:presLayoutVars>
          <dgm:chPref val="3"/>
        </dgm:presLayoutVars>
      </dgm:prSet>
      <dgm:spPr/>
      <dgm:t>
        <a:bodyPr/>
        <a:lstStyle/>
        <a:p>
          <a:pPr rtl="1"/>
          <a:endParaRPr lang="ar-EG"/>
        </a:p>
      </dgm:t>
    </dgm:pt>
    <dgm:pt modelId="{8E86412A-564E-4910-A2FD-C87824261D8F}" type="pres">
      <dgm:prSet presAssocID="{06D8827C-11DB-4644-B280-0F1FB1310E2B}" presName="hierChild3" presStyleCnt="0"/>
      <dgm:spPr/>
    </dgm:pt>
  </dgm:ptLst>
  <dgm:cxnLst>
    <dgm:cxn modelId="{7F9ADD44-8AA5-4A2A-A3C7-2382795F248D}" type="presOf" srcId="{C7AE6B32-8CA8-4340-8121-00D316D319CF}" destId="{63AB905E-0DE6-4FA9-A013-9B4C8E6200E7}" srcOrd="0" destOrd="0" presId="urn:microsoft.com/office/officeart/2005/8/layout/hierarchy1"/>
    <dgm:cxn modelId="{1BD724A5-86F5-4320-8303-584BCD55493F}" srcId="{B7605D2C-7D43-46CD-9E56-57FBF976FD92}" destId="{CB6D2D75-A792-41BA-97C1-EE84AD4CC0A6}" srcOrd="0" destOrd="0" parTransId="{0BB210F4-7707-4238-AF47-4716B2DC586F}" sibTransId="{A57C7D62-2FAA-48AA-BC23-474008A290A4}"/>
    <dgm:cxn modelId="{A348E05F-E9B0-4717-B778-9C8B6E191DAB}" type="presOf" srcId="{B7605D2C-7D43-46CD-9E56-57FBF976FD92}" destId="{BA0BAB59-AD42-4924-AAEE-C08ADA3A2751}" srcOrd="0" destOrd="0" presId="urn:microsoft.com/office/officeart/2005/8/layout/hierarchy1"/>
    <dgm:cxn modelId="{BC65BD70-02D7-4EB0-B4D3-05EE74022378}" srcId="{CB6D2D75-A792-41BA-97C1-EE84AD4CC0A6}" destId="{D09E295A-D2E7-48C9-91ED-489BD6AE56A0}" srcOrd="0" destOrd="0" parTransId="{DE2ECB8B-44F0-4D13-8BB6-9A875AEFE0BA}" sibTransId="{29DD8035-E050-42FD-8905-7EB92533FB7B}"/>
    <dgm:cxn modelId="{18255EF7-DB50-430E-9396-6E7A67AC7C3E}" type="presOf" srcId="{06D8827C-11DB-4644-B280-0F1FB1310E2B}" destId="{78F24EBB-FF7F-4D16-8BC7-C19A2174BD13}" srcOrd="0" destOrd="0" presId="urn:microsoft.com/office/officeart/2005/8/layout/hierarchy1"/>
    <dgm:cxn modelId="{38760938-ECAF-4196-B358-C88431CA72F4}" type="presOf" srcId="{8F6991A1-7FE5-4B7D-9600-3F6BFE4D5FB7}" destId="{ADA9DC66-A3FC-47C6-AC44-F8D87D712113}" srcOrd="0" destOrd="0" presId="urn:microsoft.com/office/officeart/2005/8/layout/hierarchy1"/>
    <dgm:cxn modelId="{C0ACA5FE-5DA7-48DA-9547-64FF18545171}" srcId="{CB6D2D75-A792-41BA-97C1-EE84AD4CC0A6}" destId="{06D8827C-11DB-4644-B280-0F1FB1310E2B}" srcOrd="2" destOrd="0" parTransId="{C7AE6B32-8CA8-4340-8121-00D316D319CF}" sibTransId="{37816CEF-4DF0-49D8-A6DB-032F7D5043A6}"/>
    <dgm:cxn modelId="{277DC334-42BD-4154-AF89-C652877FC62A}" type="presOf" srcId="{DE2ECB8B-44F0-4D13-8BB6-9A875AEFE0BA}" destId="{9921EC99-1BDA-42C2-BA26-B1ABAACCE845}" srcOrd="0" destOrd="0" presId="urn:microsoft.com/office/officeart/2005/8/layout/hierarchy1"/>
    <dgm:cxn modelId="{BE2F5C77-FA56-4CC3-8573-ECC2534BF16C}" type="presOf" srcId="{45035A34-66C0-4844-B8D9-3D8D6C69FACD}" destId="{C3138AA6-0B5D-4E20-A4FF-8BDD845AE173}" srcOrd="0" destOrd="0" presId="urn:microsoft.com/office/officeart/2005/8/layout/hierarchy1"/>
    <dgm:cxn modelId="{956FA065-1D5A-4AB3-9DA4-29980BD42E3F}" srcId="{CB6D2D75-A792-41BA-97C1-EE84AD4CC0A6}" destId="{45035A34-66C0-4844-B8D9-3D8D6C69FACD}" srcOrd="1" destOrd="0" parTransId="{8F6991A1-7FE5-4B7D-9600-3F6BFE4D5FB7}" sibTransId="{5F2222DF-9BFF-4084-8A41-9C8C0F8990D9}"/>
    <dgm:cxn modelId="{31318671-1173-43A6-9B72-13FB386D0095}" type="presOf" srcId="{D09E295A-D2E7-48C9-91ED-489BD6AE56A0}" destId="{88A6BBFF-9BE7-4502-88BB-9DE0D3237452}" srcOrd="0" destOrd="0" presId="urn:microsoft.com/office/officeart/2005/8/layout/hierarchy1"/>
    <dgm:cxn modelId="{688603AC-2993-4090-A58E-13C639DEB43C}" type="presOf" srcId="{CB6D2D75-A792-41BA-97C1-EE84AD4CC0A6}" destId="{C66FC5B6-3C37-41B7-AEB8-4BC449A9340C}" srcOrd="0" destOrd="0" presId="urn:microsoft.com/office/officeart/2005/8/layout/hierarchy1"/>
    <dgm:cxn modelId="{5E0A3404-B428-4829-A992-0875CB3B6D36}" type="presParOf" srcId="{BA0BAB59-AD42-4924-AAEE-C08ADA3A2751}" destId="{CA06041F-3B6B-4A8F-85F1-22128754A3C3}" srcOrd="0" destOrd="0" presId="urn:microsoft.com/office/officeart/2005/8/layout/hierarchy1"/>
    <dgm:cxn modelId="{65B75049-3552-41E4-AC2E-128E0DAC65A7}" type="presParOf" srcId="{CA06041F-3B6B-4A8F-85F1-22128754A3C3}" destId="{65EFC2C6-E8FA-4525-BD83-DCA7CE811C84}" srcOrd="0" destOrd="0" presId="urn:microsoft.com/office/officeart/2005/8/layout/hierarchy1"/>
    <dgm:cxn modelId="{6328E587-F8E5-49C1-B74D-39CA499B32ED}" type="presParOf" srcId="{65EFC2C6-E8FA-4525-BD83-DCA7CE811C84}" destId="{A13D6E1E-D924-4EA6-A95D-C1AEE4945CF7}" srcOrd="0" destOrd="0" presId="urn:microsoft.com/office/officeart/2005/8/layout/hierarchy1"/>
    <dgm:cxn modelId="{9E2B4915-7A92-4ECF-A381-9D244E330A0C}" type="presParOf" srcId="{65EFC2C6-E8FA-4525-BD83-DCA7CE811C84}" destId="{C66FC5B6-3C37-41B7-AEB8-4BC449A9340C}" srcOrd="1" destOrd="0" presId="urn:microsoft.com/office/officeart/2005/8/layout/hierarchy1"/>
    <dgm:cxn modelId="{41DC6B4E-DC30-4949-9D97-A47369B69364}" type="presParOf" srcId="{CA06041F-3B6B-4A8F-85F1-22128754A3C3}" destId="{B005B10A-7996-4694-AC94-42F359969D9B}" srcOrd="1" destOrd="0" presId="urn:microsoft.com/office/officeart/2005/8/layout/hierarchy1"/>
    <dgm:cxn modelId="{D2ABD494-BF22-4D0D-8374-066D7B618C33}" type="presParOf" srcId="{B005B10A-7996-4694-AC94-42F359969D9B}" destId="{9921EC99-1BDA-42C2-BA26-B1ABAACCE845}" srcOrd="0" destOrd="0" presId="urn:microsoft.com/office/officeart/2005/8/layout/hierarchy1"/>
    <dgm:cxn modelId="{A0C9D3E3-9B73-4752-8146-CE39564FCE63}" type="presParOf" srcId="{B005B10A-7996-4694-AC94-42F359969D9B}" destId="{0AFDF2DF-D047-4BC3-8519-98BF41D59978}" srcOrd="1" destOrd="0" presId="urn:microsoft.com/office/officeart/2005/8/layout/hierarchy1"/>
    <dgm:cxn modelId="{2D533C1A-E015-4628-AF77-2CA3E26FAEAE}" type="presParOf" srcId="{0AFDF2DF-D047-4BC3-8519-98BF41D59978}" destId="{2F4C0A11-565B-4253-81FE-2E8B40D91D82}" srcOrd="0" destOrd="0" presId="urn:microsoft.com/office/officeart/2005/8/layout/hierarchy1"/>
    <dgm:cxn modelId="{8141B358-BF16-46A2-9EC0-5BA1764B75FF}" type="presParOf" srcId="{2F4C0A11-565B-4253-81FE-2E8B40D91D82}" destId="{2C7BC62D-8151-4AC8-AA7F-166B1F95A36B}" srcOrd="0" destOrd="0" presId="urn:microsoft.com/office/officeart/2005/8/layout/hierarchy1"/>
    <dgm:cxn modelId="{5BEF8934-AC44-4ABD-B28A-BE01CEDB5F6C}" type="presParOf" srcId="{2F4C0A11-565B-4253-81FE-2E8B40D91D82}" destId="{88A6BBFF-9BE7-4502-88BB-9DE0D3237452}" srcOrd="1" destOrd="0" presId="urn:microsoft.com/office/officeart/2005/8/layout/hierarchy1"/>
    <dgm:cxn modelId="{EBE1741E-B1C5-4315-9309-8C2A3D90EAD8}" type="presParOf" srcId="{0AFDF2DF-D047-4BC3-8519-98BF41D59978}" destId="{C4BEAADC-82CB-466B-AAAE-12464B8EA721}" srcOrd="1" destOrd="0" presId="urn:microsoft.com/office/officeart/2005/8/layout/hierarchy1"/>
    <dgm:cxn modelId="{059FEFAF-3092-4B7F-86C1-48C3A3AA7CFC}" type="presParOf" srcId="{B005B10A-7996-4694-AC94-42F359969D9B}" destId="{ADA9DC66-A3FC-47C6-AC44-F8D87D712113}" srcOrd="2" destOrd="0" presId="urn:microsoft.com/office/officeart/2005/8/layout/hierarchy1"/>
    <dgm:cxn modelId="{EB783AAE-C339-4801-96A6-591262F72902}" type="presParOf" srcId="{B005B10A-7996-4694-AC94-42F359969D9B}" destId="{82D4C0D3-E880-4498-8340-226B22DEE69C}" srcOrd="3" destOrd="0" presId="urn:microsoft.com/office/officeart/2005/8/layout/hierarchy1"/>
    <dgm:cxn modelId="{05A503E7-EC6F-4364-B202-B3614573F583}" type="presParOf" srcId="{82D4C0D3-E880-4498-8340-226B22DEE69C}" destId="{12ECCD3B-6204-4AE4-B023-D73F4673ABCB}" srcOrd="0" destOrd="0" presId="urn:microsoft.com/office/officeart/2005/8/layout/hierarchy1"/>
    <dgm:cxn modelId="{12C21D57-79C7-401B-A0A3-36213B993E18}" type="presParOf" srcId="{12ECCD3B-6204-4AE4-B023-D73F4673ABCB}" destId="{AB929DCB-6238-4463-82E3-A4CDFA1C793A}" srcOrd="0" destOrd="0" presId="urn:microsoft.com/office/officeart/2005/8/layout/hierarchy1"/>
    <dgm:cxn modelId="{D5722574-A572-4977-AA78-67A5E5A33435}" type="presParOf" srcId="{12ECCD3B-6204-4AE4-B023-D73F4673ABCB}" destId="{C3138AA6-0B5D-4E20-A4FF-8BDD845AE173}" srcOrd="1" destOrd="0" presId="urn:microsoft.com/office/officeart/2005/8/layout/hierarchy1"/>
    <dgm:cxn modelId="{E436FF4E-D4AB-470F-9E73-CD8EA127992C}" type="presParOf" srcId="{82D4C0D3-E880-4498-8340-226B22DEE69C}" destId="{AEF87CA0-1243-4A29-ACB5-431FE48DD635}" srcOrd="1" destOrd="0" presId="urn:microsoft.com/office/officeart/2005/8/layout/hierarchy1"/>
    <dgm:cxn modelId="{FE477CA8-E5CD-4346-81A9-AA346E7255CB}" type="presParOf" srcId="{B005B10A-7996-4694-AC94-42F359969D9B}" destId="{63AB905E-0DE6-4FA9-A013-9B4C8E6200E7}" srcOrd="4" destOrd="0" presId="urn:microsoft.com/office/officeart/2005/8/layout/hierarchy1"/>
    <dgm:cxn modelId="{B6253AA2-6F21-4310-A11C-8EB70808E43E}" type="presParOf" srcId="{B005B10A-7996-4694-AC94-42F359969D9B}" destId="{EA93F152-3D6A-414A-8416-AD2BC2CE3A89}" srcOrd="5" destOrd="0" presId="urn:microsoft.com/office/officeart/2005/8/layout/hierarchy1"/>
    <dgm:cxn modelId="{3FA810FB-DE6A-40AC-B1DE-2CDAB6582E09}" type="presParOf" srcId="{EA93F152-3D6A-414A-8416-AD2BC2CE3A89}" destId="{750675AB-BFC3-477C-BE68-D134B0300BF1}" srcOrd="0" destOrd="0" presId="urn:microsoft.com/office/officeart/2005/8/layout/hierarchy1"/>
    <dgm:cxn modelId="{1EF2E071-9E33-4B49-8C57-60BFA952DA1E}" type="presParOf" srcId="{750675AB-BFC3-477C-BE68-D134B0300BF1}" destId="{1B510201-69DC-438D-8BB2-AFF0BF4F02CF}" srcOrd="0" destOrd="0" presId="urn:microsoft.com/office/officeart/2005/8/layout/hierarchy1"/>
    <dgm:cxn modelId="{095DD22A-AC1E-4DCF-BAD0-F8A5ECB4A09E}" type="presParOf" srcId="{750675AB-BFC3-477C-BE68-D134B0300BF1}" destId="{78F24EBB-FF7F-4D16-8BC7-C19A2174BD13}" srcOrd="1" destOrd="0" presId="urn:microsoft.com/office/officeart/2005/8/layout/hierarchy1"/>
    <dgm:cxn modelId="{2A78CDB0-6AE5-4EB4-9490-5987660124AE}" type="presParOf" srcId="{EA93F152-3D6A-414A-8416-AD2BC2CE3A89}" destId="{8E86412A-564E-4910-A2FD-C87824261D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B905E-0DE6-4FA9-A013-9B4C8E6200E7}">
      <dsp:nvSpPr>
        <dsp:cNvPr id="0" name=""/>
        <dsp:cNvSpPr/>
      </dsp:nvSpPr>
      <dsp:spPr>
        <a:xfrm>
          <a:off x="3591604" y="2112420"/>
          <a:ext cx="2735410" cy="495942"/>
        </a:xfrm>
        <a:custGeom>
          <a:avLst/>
          <a:gdLst/>
          <a:ahLst/>
          <a:cxnLst/>
          <a:rect l="0" t="0" r="0" b="0"/>
          <a:pathLst>
            <a:path>
              <a:moveTo>
                <a:pt x="0" y="0"/>
              </a:moveTo>
              <a:lnTo>
                <a:pt x="0" y="328637"/>
              </a:lnTo>
              <a:lnTo>
                <a:pt x="2735410" y="328637"/>
              </a:lnTo>
              <a:lnTo>
                <a:pt x="2735410" y="495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9DC66-A3FC-47C6-AC44-F8D87D712113}">
      <dsp:nvSpPr>
        <dsp:cNvPr id="0" name=""/>
        <dsp:cNvSpPr/>
      </dsp:nvSpPr>
      <dsp:spPr>
        <a:xfrm>
          <a:off x="3591604" y="2112420"/>
          <a:ext cx="267919" cy="495942"/>
        </a:xfrm>
        <a:custGeom>
          <a:avLst/>
          <a:gdLst/>
          <a:ahLst/>
          <a:cxnLst/>
          <a:rect l="0" t="0" r="0" b="0"/>
          <a:pathLst>
            <a:path>
              <a:moveTo>
                <a:pt x="0" y="0"/>
              </a:moveTo>
              <a:lnTo>
                <a:pt x="0" y="328637"/>
              </a:lnTo>
              <a:lnTo>
                <a:pt x="267919" y="328637"/>
              </a:lnTo>
              <a:lnTo>
                <a:pt x="267919" y="495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21EC99-1BDA-42C2-BA26-B1ABAACCE845}">
      <dsp:nvSpPr>
        <dsp:cNvPr id="0" name=""/>
        <dsp:cNvSpPr/>
      </dsp:nvSpPr>
      <dsp:spPr>
        <a:xfrm>
          <a:off x="1221185" y="2112420"/>
          <a:ext cx="2370418" cy="517984"/>
        </a:xfrm>
        <a:custGeom>
          <a:avLst/>
          <a:gdLst/>
          <a:ahLst/>
          <a:cxnLst/>
          <a:rect l="0" t="0" r="0" b="0"/>
          <a:pathLst>
            <a:path>
              <a:moveTo>
                <a:pt x="2370418" y="0"/>
              </a:moveTo>
              <a:lnTo>
                <a:pt x="2370418" y="350679"/>
              </a:lnTo>
              <a:lnTo>
                <a:pt x="0" y="350679"/>
              </a:lnTo>
              <a:lnTo>
                <a:pt x="0" y="517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D6E1E-D924-4EA6-A95D-C1AEE4945CF7}">
      <dsp:nvSpPr>
        <dsp:cNvPr id="0" name=""/>
        <dsp:cNvSpPr/>
      </dsp:nvSpPr>
      <dsp:spPr>
        <a:xfrm>
          <a:off x="1598742" y="1286684"/>
          <a:ext cx="3985724" cy="8257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6FC5B6-3C37-41B7-AEB8-4BC449A9340C}">
      <dsp:nvSpPr>
        <dsp:cNvPr id="0" name=""/>
        <dsp:cNvSpPr/>
      </dsp:nvSpPr>
      <dsp:spPr>
        <a:xfrm>
          <a:off x="1799408" y="1477317"/>
          <a:ext cx="3985724" cy="8257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EG" sz="3000" kern="1200" dirty="0" smtClean="0">
              <a:cs typeface="Ali_K_Alwand" pitchFamily="2" charset="-78"/>
            </a:rPr>
            <a:t>لايةنةكانى طةشة </a:t>
          </a:r>
          <a:endParaRPr lang="ar-EG" sz="3000" kern="1200" dirty="0">
            <a:cs typeface="Ali_K_Alwand" pitchFamily="2" charset="-78"/>
          </a:endParaRPr>
        </a:p>
      </dsp:txBody>
      <dsp:txXfrm>
        <a:off x="1823593" y="1501502"/>
        <a:ext cx="3937354" cy="777365"/>
      </dsp:txXfrm>
    </dsp:sp>
    <dsp:sp modelId="{2C7BC62D-8151-4AC8-AA7F-166B1F95A36B}">
      <dsp:nvSpPr>
        <dsp:cNvPr id="0" name=""/>
        <dsp:cNvSpPr/>
      </dsp:nvSpPr>
      <dsp:spPr>
        <a:xfrm>
          <a:off x="40470" y="2630404"/>
          <a:ext cx="2361429" cy="7442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A6BBFF-9BE7-4502-88BB-9DE0D3237452}">
      <dsp:nvSpPr>
        <dsp:cNvPr id="0" name=""/>
        <dsp:cNvSpPr/>
      </dsp:nvSpPr>
      <dsp:spPr>
        <a:xfrm>
          <a:off x="241136" y="2821037"/>
          <a:ext cx="2361429" cy="7442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kern="1200" dirty="0" smtClean="0">
              <a:cs typeface="Ali_K_Alwand" pitchFamily="2" charset="-78"/>
            </a:rPr>
            <a:t>لايةنى كؤمةلَايةتى </a:t>
          </a:r>
          <a:endParaRPr lang="ar-EG" sz="2800" kern="1200" dirty="0">
            <a:cs typeface="Ali_K_Alwand" pitchFamily="2" charset="-78"/>
          </a:endParaRPr>
        </a:p>
      </dsp:txBody>
      <dsp:txXfrm>
        <a:off x="262933" y="2842834"/>
        <a:ext cx="2317835" cy="700626"/>
      </dsp:txXfrm>
    </dsp:sp>
    <dsp:sp modelId="{AB929DCB-6238-4463-82E3-A4CDFA1C793A}">
      <dsp:nvSpPr>
        <dsp:cNvPr id="0" name=""/>
        <dsp:cNvSpPr/>
      </dsp:nvSpPr>
      <dsp:spPr>
        <a:xfrm>
          <a:off x="2763898" y="2608362"/>
          <a:ext cx="2191250" cy="7442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38AA6-0B5D-4E20-A4FF-8BDD845AE173}">
      <dsp:nvSpPr>
        <dsp:cNvPr id="0" name=""/>
        <dsp:cNvSpPr/>
      </dsp:nvSpPr>
      <dsp:spPr>
        <a:xfrm>
          <a:off x="2964564" y="2798995"/>
          <a:ext cx="2191250" cy="7442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cs typeface="Ali_K_Alwand" pitchFamily="2" charset="-78"/>
            </a:rPr>
            <a:t>لايةنى جةستةيى </a:t>
          </a:r>
          <a:endParaRPr lang="ar-EG" sz="2400" b="1" kern="1200" dirty="0">
            <a:cs typeface="Ali_K_Alwand" pitchFamily="2" charset="-78"/>
          </a:endParaRPr>
        </a:p>
      </dsp:txBody>
      <dsp:txXfrm>
        <a:off x="2986361" y="2820792"/>
        <a:ext cx="2147656" cy="700626"/>
      </dsp:txXfrm>
    </dsp:sp>
    <dsp:sp modelId="{1B510201-69DC-438D-8BB2-AFF0BF4F02CF}">
      <dsp:nvSpPr>
        <dsp:cNvPr id="0" name=""/>
        <dsp:cNvSpPr/>
      </dsp:nvSpPr>
      <dsp:spPr>
        <a:xfrm>
          <a:off x="5356481" y="2608362"/>
          <a:ext cx="1941066" cy="7442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24EBB-FF7F-4D16-8BC7-C19A2174BD13}">
      <dsp:nvSpPr>
        <dsp:cNvPr id="0" name=""/>
        <dsp:cNvSpPr/>
      </dsp:nvSpPr>
      <dsp:spPr>
        <a:xfrm>
          <a:off x="5557147" y="2798995"/>
          <a:ext cx="1941066" cy="7442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cs typeface="Ali_K_Alwand" pitchFamily="2" charset="-78"/>
            </a:rPr>
            <a:t>لايةنى ذيرى (عةقلى)  </a:t>
          </a:r>
          <a:endParaRPr lang="ar-EG" sz="2400" b="1" kern="1200" dirty="0">
            <a:cs typeface="Ali_K_Alwand" pitchFamily="2" charset="-78"/>
          </a:endParaRPr>
        </a:p>
      </dsp:txBody>
      <dsp:txXfrm>
        <a:off x="5578944" y="2820792"/>
        <a:ext cx="1897472" cy="7006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1/17/2024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http://www.marefa.org/images/thumb/d/dc/Ar-Maslow%27s_hierarchy_of_needs.svg_copy.png/300px-Ar-Maslow%27s_hierarchy_of_needs.svg_copy.png"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compu\Desktop\محاضرات نمو\صورأطفال\447a9fd986c301c404a65475c2dff6e1 - Copy - Copy - Copy.jpg"/>
          <p:cNvPicPr>
            <a:picLocks noChangeAspect="1" noChangeArrowheads="1"/>
          </p:cNvPicPr>
          <p:nvPr/>
        </p:nvPicPr>
        <p:blipFill>
          <a:blip r:embed="rId2">
            <a:lum bright="8000" contrast="2000"/>
          </a:blip>
          <a:srcRect/>
          <a:stretch>
            <a:fillRect/>
          </a:stretch>
        </p:blipFill>
        <p:spPr bwMode="auto">
          <a:xfrm>
            <a:off x="6172200" y="4876800"/>
            <a:ext cx="2971800" cy="1981200"/>
          </a:xfrm>
          <a:prstGeom prst="rect">
            <a:avLst/>
          </a:prstGeom>
          <a:noFill/>
          <a:scene3d>
            <a:camera prst="orthographicFront">
              <a:rot lat="0" lon="0" rev="0"/>
            </a:camera>
            <a:lightRig rig="threePt" dir="t"/>
          </a:scene3d>
        </p:spPr>
      </p:pic>
      <p:sp>
        <p:nvSpPr>
          <p:cNvPr id="2" name="Title 1"/>
          <p:cNvSpPr>
            <a:spLocks noGrp="1"/>
          </p:cNvSpPr>
          <p:nvPr>
            <p:ph type="ctrTitle"/>
          </p:nvPr>
        </p:nvSpPr>
        <p:spPr>
          <a:xfrm>
            <a:off x="1432560" y="359898"/>
            <a:ext cx="7406640" cy="2764302"/>
          </a:xfrm>
        </p:spPr>
        <p:txBody>
          <a:bodyPr>
            <a:normAutofit fontScale="90000"/>
          </a:bodyPr>
          <a:lstStyle/>
          <a:p>
            <a:pPr algn="ctr"/>
            <a:r>
              <a:rPr lang="ar-EG" sz="4800" dirty="0" smtClean="0">
                <a:solidFill>
                  <a:schemeClr val="tx1"/>
                </a:solidFill>
                <a:cs typeface="Ali_K_Alwand" pitchFamily="2" charset="-78"/>
              </a:rPr>
              <a:t/>
            </a:r>
            <a:br>
              <a:rPr lang="ar-EG" sz="4800" dirty="0" smtClean="0">
                <a:solidFill>
                  <a:schemeClr val="tx1"/>
                </a:solidFill>
                <a:cs typeface="Ali_K_Alwand" pitchFamily="2" charset="-78"/>
              </a:rPr>
            </a:br>
            <a:r>
              <a:rPr lang="ar-EG" sz="4800" dirty="0" smtClean="0">
                <a:solidFill>
                  <a:schemeClr val="tx1"/>
                </a:solidFill>
                <a:cs typeface="Ali_K_Alwand" pitchFamily="2" charset="-78"/>
              </a:rPr>
              <a:t/>
            </a:r>
            <a:br>
              <a:rPr lang="ar-EG" sz="4800" dirty="0" smtClean="0">
                <a:solidFill>
                  <a:schemeClr val="tx1"/>
                </a:solidFill>
                <a:cs typeface="Ali_K_Alwand" pitchFamily="2" charset="-78"/>
              </a:rPr>
            </a:br>
            <a:r>
              <a:rPr lang="ar-EG" sz="4800" dirty="0" smtClean="0">
                <a:solidFill>
                  <a:schemeClr val="tx1"/>
                </a:solidFill>
                <a:cs typeface="Ali_K_Alwand" pitchFamily="2" charset="-78"/>
              </a:rPr>
              <a:t>دةروونزانى </a:t>
            </a:r>
            <a:r>
              <a:rPr lang="ar-EG" sz="4800" dirty="0" smtClean="0">
                <a:solidFill>
                  <a:schemeClr val="tx1"/>
                </a:solidFill>
                <a:cs typeface="Ali_K_Traditional" pitchFamily="2" charset="-78"/>
              </a:rPr>
              <a:t>طةشة</a:t>
            </a:r>
            <a:r>
              <a:rPr lang="ar-EG" sz="4800" dirty="0" smtClean="0">
                <a:solidFill>
                  <a:schemeClr val="tx1"/>
                </a:solidFill>
                <a:cs typeface="Ali_K_Alwand" pitchFamily="2" charset="-78"/>
              </a:rPr>
              <a:t> </a:t>
            </a:r>
            <a:r>
              <a:rPr lang="ar-EG" sz="4800" dirty="0" smtClean="0">
                <a:solidFill>
                  <a:schemeClr val="accent2">
                    <a:lumMod val="50000"/>
                  </a:schemeClr>
                </a:solidFill>
                <a:cs typeface="Ali_K_Alwand" pitchFamily="2" charset="-78"/>
              </a:rPr>
              <a:t/>
            </a:r>
            <a:br>
              <a:rPr lang="ar-EG" sz="4800" dirty="0" smtClean="0">
                <a:solidFill>
                  <a:schemeClr val="accent2">
                    <a:lumMod val="50000"/>
                  </a:schemeClr>
                </a:solidFill>
                <a:cs typeface="Ali_K_Alwand" pitchFamily="2" charset="-78"/>
              </a:rPr>
            </a:br>
            <a:r>
              <a:rPr lang="en-US" sz="3600" dirty="0" smtClean="0">
                <a:solidFill>
                  <a:schemeClr val="accent2">
                    <a:lumMod val="50000"/>
                  </a:schemeClr>
                </a:solidFill>
                <a:latin typeface="Times New Roman" pitchFamily="18" charset="0"/>
                <a:cs typeface="Times New Roman" pitchFamily="18" charset="0"/>
              </a:rPr>
              <a:t>Developmental psychology</a:t>
            </a:r>
            <a:endParaRPr lang="ar-EG" sz="3600" dirty="0">
              <a:latin typeface="Times New Roman" pitchFamily="18" charset="0"/>
              <a:cs typeface="Times New Roman" pitchFamily="18" charset="0"/>
            </a:endParaRPr>
          </a:p>
        </p:txBody>
      </p:sp>
      <p:sp>
        <p:nvSpPr>
          <p:cNvPr id="3" name="Subtitle 2"/>
          <p:cNvSpPr>
            <a:spLocks noGrp="1"/>
          </p:cNvSpPr>
          <p:nvPr>
            <p:ph type="subTitle" idx="1"/>
          </p:nvPr>
        </p:nvSpPr>
        <p:spPr>
          <a:xfrm>
            <a:off x="1432560" y="1850064"/>
            <a:ext cx="7406640" cy="3483936"/>
          </a:xfrm>
        </p:spPr>
        <p:txBody>
          <a:bodyPr>
            <a:normAutofit/>
          </a:bodyPr>
          <a:lstStyle/>
          <a:p>
            <a:r>
              <a:rPr lang="ar-EG" dirty="0" smtClean="0"/>
              <a:t>  </a:t>
            </a:r>
          </a:p>
          <a:p>
            <a:endParaRPr lang="ar-EG" dirty="0" smtClean="0"/>
          </a:p>
          <a:p>
            <a:endParaRPr lang="ar-EG" dirty="0" smtClean="0"/>
          </a:p>
          <a:p>
            <a:pPr algn="ctr"/>
            <a:endParaRPr lang="ar-EG" sz="2400" dirty="0" smtClean="0">
              <a:cs typeface="Ali_K_Traditional" pitchFamily="2" charset="-78"/>
            </a:endParaRPr>
          </a:p>
          <a:p>
            <a:pPr algn="ctr"/>
            <a:endParaRPr lang="ar-EG" sz="2400" dirty="0" smtClean="0">
              <a:cs typeface="Ali_K_Traditional" pitchFamily="2" charset="-78"/>
            </a:endParaRPr>
          </a:p>
          <a:p>
            <a:pPr algn="ctr"/>
            <a:r>
              <a:rPr lang="ar-EG" sz="3200" dirty="0">
                <a:solidFill>
                  <a:schemeClr val="tx1"/>
                </a:solidFill>
                <a:cs typeface="Ali_K_Traditional" pitchFamily="2" charset="-78"/>
              </a:rPr>
              <a:t>ثؤلى </a:t>
            </a:r>
            <a:r>
              <a:rPr lang="ku-Arab-IQ" sz="3200" dirty="0" smtClean="0">
                <a:solidFill>
                  <a:schemeClr val="tx1"/>
                </a:solidFill>
                <a:cs typeface="Ali_K_Traditional" pitchFamily="2" charset="-78"/>
              </a:rPr>
              <a:t>دووەم</a:t>
            </a:r>
            <a:endParaRPr lang="ar-EG" sz="2400" dirty="0" smtClean="0">
              <a:cs typeface="Ali_K_Traditional" pitchFamily="2" charset="-78"/>
            </a:endParaRPr>
          </a:p>
          <a:p>
            <a:pPr algn="ctr"/>
            <a:r>
              <a:rPr lang="ku-Arab-IQ" sz="2800" dirty="0" smtClean="0">
                <a:solidFill>
                  <a:schemeClr val="tx1"/>
                </a:solidFill>
              </a:rPr>
              <a:t>م.ی </a:t>
            </a:r>
            <a:r>
              <a:rPr lang="ar-IQ" sz="2800" dirty="0" smtClean="0">
                <a:solidFill>
                  <a:schemeClr val="tx1"/>
                </a:solidFill>
              </a:rPr>
              <a:t>چۆمان </a:t>
            </a:r>
            <a:r>
              <a:rPr lang="ar-IQ" sz="2800">
                <a:solidFill>
                  <a:schemeClr val="tx1"/>
                </a:solidFill>
              </a:rPr>
              <a:t>صباح </a:t>
            </a:r>
            <a:r>
              <a:rPr lang="ar-IQ" sz="2800" smtClean="0">
                <a:solidFill>
                  <a:schemeClr val="tx1"/>
                </a:solidFill>
              </a:rPr>
              <a:t>سعید</a:t>
            </a:r>
            <a:endParaRPr lang="ku-Arab-IQ" sz="2800" dirty="0" smtClean="0">
              <a:solidFill>
                <a:schemeClr val="tx1"/>
              </a:solidFill>
            </a:endParaRPr>
          </a:p>
        </p:txBody>
      </p:sp>
      <p:pic>
        <p:nvPicPr>
          <p:cNvPr id="1026" name="Picture 2" descr="C:\Users\compu\Desktop\محاضرات نمو\صورأطفال\ة - Copy.jpeg"/>
          <p:cNvPicPr>
            <a:picLocks noChangeAspect="1" noChangeArrowheads="1"/>
          </p:cNvPicPr>
          <p:nvPr/>
        </p:nvPicPr>
        <p:blipFill>
          <a:blip r:embed="rId3"/>
          <a:srcRect/>
          <a:stretch>
            <a:fillRect/>
          </a:stretch>
        </p:blipFill>
        <p:spPr bwMode="auto">
          <a:xfrm>
            <a:off x="1066799" y="4800601"/>
            <a:ext cx="2532785" cy="1905000"/>
          </a:xfrm>
          <a:prstGeom prst="rect">
            <a:avLst/>
          </a:prstGeom>
          <a:noFill/>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28999"/>
            <a:ext cx="1663065" cy="1751965"/>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Autofit/>
          </a:bodyPr>
          <a:lstStyle/>
          <a:p>
            <a:pPr algn="r"/>
            <a:r>
              <a:rPr lang="ar-SA" sz="3200" dirty="0" smtClean="0">
                <a:solidFill>
                  <a:srgbClr val="002060"/>
                </a:solidFill>
                <a:cs typeface="Ali_K_Traditional" pitchFamily="2" charset="-78"/>
              </a:rPr>
              <a:t>دةروونزانى طةشة ئةم بوارانة لة خؤ دةطريَت:ـ </a:t>
            </a:r>
            <a:endParaRPr lang="ar-EG" sz="3200" dirty="0">
              <a:solidFill>
                <a:srgbClr val="002060"/>
              </a:solidFill>
              <a:cs typeface="Ali_K_Traditional" pitchFamily="2" charset="-78"/>
            </a:endParaRPr>
          </a:p>
        </p:txBody>
      </p:sp>
      <p:sp>
        <p:nvSpPr>
          <p:cNvPr id="3" name="Content Placeholder 2"/>
          <p:cNvSpPr>
            <a:spLocks noGrp="1"/>
          </p:cNvSpPr>
          <p:nvPr>
            <p:ph idx="1"/>
          </p:nvPr>
        </p:nvSpPr>
        <p:spPr>
          <a:xfrm>
            <a:off x="0" y="1447800"/>
            <a:ext cx="9144000" cy="2895600"/>
          </a:xfrm>
        </p:spPr>
        <p:txBody>
          <a:bodyPr>
            <a:normAutofit/>
          </a:bodyPr>
          <a:lstStyle/>
          <a:p>
            <a:pPr lvl="0"/>
            <a:r>
              <a:rPr lang="ar-SA" sz="2800" dirty="0" smtClean="0">
                <a:solidFill>
                  <a:schemeClr val="accent5">
                    <a:lumMod val="50000"/>
                  </a:schemeClr>
                </a:solidFill>
                <a:cs typeface="Ali_K_Traditional" pitchFamily="2" charset="-78"/>
              </a:rPr>
              <a:t>سايكوَل</a:t>
            </a:r>
            <a:r>
              <a:rPr lang="ar-EG" sz="2800" dirty="0" smtClean="0">
                <a:solidFill>
                  <a:schemeClr val="accent5">
                    <a:lumMod val="50000"/>
                  </a:schemeClr>
                </a:solidFill>
                <a:cs typeface="Ali_K_Traditional" pitchFamily="2" charset="-78"/>
              </a:rPr>
              <a:t>و</a:t>
            </a:r>
            <a:r>
              <a:rPr lang="ar-SA" sz="2800" dirty="0" smtClean="0">
                <a:solidFill>
                  <a:schemeClr val="accent5">
                    <a:lumMod val="50000"/>
                  </a:schemeClr>
                </a:solidFill>
                <a:cs typeface="Ali_K_Traditional" pitchFamily="2" charset="-78"/>
              </a:rPr>
              <a:t>ذياى مندالَ </a:t>
            </a:r>
            <a:r>
              <a:rPr lang="ar-EG" sz="2800" dirty="0" smtClean="0">
                <a:solidFill>
                  <a:schemeClr val="accent5">
                    <a:lumMod val="50000"/>
                  </a:schemeClr>
                </a:solidFill>
                <a:cs typeface="Ali_K_Traditional" pitchFamily="2" charset="-78"/>
              </a:rPr>
              <a:t>       </a:t>
            </a:r>
            <a:r>
              <a:rPr lang="en-US" sz="2800" dirty="0" smtClean="0">
                <a:solidFill>
                  <a:schemeClr val="accent5">
                    <a:lumMod val="50000"/>
                  </a:schemeClr>
                </a:solidFill>
                <a:latin typeface="Times New Roman" pitchFamily="18" charset="0"/>
                <a:cs typeface="Times New Roman" pitchFamily="18" charset="0"/>
              </a:rPr>
              <a:t>The psychology of childhood </a:t>
            </a:r>
            <a:r>
              <a:rPr lang="ar-EG" sz="2800" dirty="0" smtClean="0">
                <a:solidFill>
                  <a:schemeClr val="accent5">
                    <a:lumMod val="50000"/>
                  </a:schemeClr>
                </a:solidFill>
                <a:cs typeface="Ali_K_Traditional" pitchFamily="2" charset="-78"/>
              </a:rPr>
              <a:t>.</a:t>
            </a:r>
          </a:p>
          <a:p>
            <a:pPr lvl="0">
              <a:buNone/>
            </a:pPr>
            <a:endParaRPr lang="en-US" sz="2800" dirty="0" smtClean="0">
              <a:cs typeface="Ali_K_Traditional" pitchFamily="2" charset="-78"/>
            </a:endParaRPr>
          </a:p>
          <a:p>
            <a:pPr lvl="0"/>
            <a:r>
              <a:rPr lang="ar-EG" sz="2800" dirty="0" smtClean="0">
                <a:cs typeface="Ali_K_Traditional" pitchFamily="2" charset="-78"/>
              </a:rPr>
              <a:t>سايكؤلوذياى هةرزةكارى  </a:t>
            </a:r>
            <a:r>
              <a:rPr lang="en-US" sz="2800" dirty="0" smtClean="0">
                <a:latin typeface="Times New Roman" pitchFamily="18" charset="0"/>
                <a:cs typeface="Times New Roman" pitchFamily="18" charset="0"/>
              </a:rPr>
              <a:t>The psychology of Adolescence</a:t>
            </a:r>
            <a:r>
              <a:rPr lang="ar-EG" sz="2800" dirty="0" smtClean="0">
                <a:latin typeface="Times New Roman" pitchFamily="18" charset="0"/>
                <a:cs typeface="Times New Roman" pitchFamily="18" charset="0"/>
              </a:rPr>
              <a:t>.</a:t>
            </a:r>
          </a:p>
          <a:p>
            <a:pPr lvl="0">
              <a:buNone/>
            </a:pPr>
            <a:endParaRPr lang="en-US" sz="2800" dirty="0" smtClean="0">
              <a:latin typeface="Times New Roman" pitchFamily="18" charset="0"/>
              <a:cs typeface="Times New Roman" pitchFamily="18" charset="0"/>
            </a:endParaRPr>
          </a:p>
          <a:p>
            <a:r>
              <a:rPr lang="ar-EG" sz="2800" dirty="0" smtClean="0">
                <a:cs typeface="Ali_K_Traditional" pitchFamily="2" charset="-78"/>
              </a:rPr>
              <a:t>سايكؤلوذياى ثيَطةيشتن وبةسالَاضوون</a:t>
            </a:r>
            <a:r>
              <a:rPr lang="en-US" sz="2400" dirty="0" smtClean="0">
                <a:latin typeface="Times New Roman" pitchFamily="18" charset="0"/>
                <a:cs typeface="Times New Roman" pitchFamily="18" charset="0"/>
              </a:rPr>
              <a:t>The psychology of Adulthood &amp;Aging </a:t>
            </a:r>
            <a:r>
              <a:rPr lang="ar-EG" sz="2400" dirty="0" smtClean="0">
                <a:latin typeface="Times New Roman" pitchFamily="18" charset="0"/>
                <a:cs typeface="Times New Roman" pitchFamily="18" charset="0"/>
              </a:rPr>
              <a:t>. </a:t>
            </a:r>
            <a:endParaRPr lang="ar-EG" sz="2800" dirty="0" smtClean="0">
              <a:latin typeface="Times New Roman" pitchFamily="18" charset="0"/>
              <a:cs typeface="Times New Roman" pitchFamily="18" charset="0"/>
            </a:endParaRPr>
          </a:p>
        </p:txBody>
      </p:sp>
      <p:pic>
        <p:nvPicPr>
          <p:cNvPr id="4" name="Picture 3" descr="http://2.bp.blogspot.com/_9jgTOfbrCNI/S0__a7itl3I/AAAAAAAACew/-zZ3paOVsJ0/s400/promotion_965844.jpg"/>
          <p:cNvPicPr/>
          <p:nvPr/>
        </p:nvPicPr>
        <p:blipFill>
          <a:blip r:embed="rId2" cstate="print"/>
          <a:srcRect/>
          <a:stretch>
            <a:fillRect/>
          </a:stretch>
        </p:blipFill>
        <p:spPr bwMode="auto">
          <a:xfrm>
            <a:off x="990600" y="4038600"/>
            <a:ext cx="3048000" cy="2819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Autofit/>
          </a:bodyPr>
          <a:lstStyle/>
          <a:p>
            <a:pPr algn="r"/>
            <a:r>
              <a:rPr lang="ar-EG" sz="2800" b="1" dirty="0" smtClean="0">
                <a:solidFill>
                  <a:srgbClr val="C00000"/>
                </a:solidFill>
                <a:cs typeface="Ali_K_Traditional" pitchFamily="2" charset="-78"/>
              </a:rPr>
              <a:t/>
            </a:r>
            <a:br>
              <a:rPr lang="ar-EG" sz="2800" b="1" dirty="0" smtClean="0">
                <a:solidFill>
                  <a:srgbClr val="C00000"/>
                </a:solidFill>
                <a:cs typeface="Ali_K_Traditional" pitchFamily="2" charset="-78"/>
              </a:rPr>
            </a:br>
            <a:r>
              <a:rPr lang="ar-EG" sz="2800" b="1" dirty="0" smtClean="0">
                <a:solidFill>
                  <a:srgbClr val="C00000"/>
                </a:solidFill>
                <a:cs typeface="Ali_K_Traditional" pitchFamily="2" charset="-78"/>
              </a:rPr>
              <a:t>طةشةكردن بة شيَويةكى طشتى دوو (</a:t>
            </a:r>
            <a:r>
              <a:rPr lang="ar-EG" sz="2800" b="1" dirty="0" smtClean="0">
                <a:solidFill>
                  <a:srgbClr val="C00000"/>
                </a:solidFill>
                <a:cs typeface="Ali-A-Traditional" pitchFamily="2" charset="-78"/>
              </a:rPr>
              <a:t>مظهر</a:t>
            </a:r>
            <a:r>
              <a:rPr lang="ar-EG" sz="2800" b="1" dirty="0" smtClean="0">
                <a:solidFill>
                  <a:srgbClr val="C00000"/>
                </a:solidFill>
                <a:cs typeface="Ali_K_Traditional" pitchFamily="2" charset="-78"/>
              </a:rPr>
              <a:t>) روالَةتى سةرةكى هةية</a:t>
            </a:r>
            <a:r>
              <a:rPr lang="ar-SA" sz="2800" b="1" dirty="0" smtClean="0">
                <a:solidFill>
                  <a:srgbClr val="C00000"/>
                </a:solidFill>
                <a:cs typeface="Ali_K_Traditional" pitchFamily="2" charset="-78"/>
              </a:rPr>
              <a:t>:</a:t>
            </a:r>
            <a:r>
              <a:rPr lang="en-US" sz="3200" dirty="0" smtClean="0">
                <a:solidFill>
                  <a:srgbClr val="C00000"/>
                </a:solidFill>
                <a:cs typeface="Ali_K_Traditional" pitchFamily="2" charset="-78"/>
              </a:rPr>
              <a:t/>
            </a:r>
            <a:br>
              <a:rPr lang="en-US" sz="3200" dirty="0" smtClean="0">
                <a:solidFill>
                  <a:srgbClr val="C00000"/>
                </a:solidFill>
                <a:cs typeface="Ali_K_Traditional" pitchFamily="2" charset="-78"/>
              </a:rPr>
            </a:br>
            <a:endParaRPr lang="ar-EG" sz="3200" dirty="0">
              <a:solidFill>
                <a:srgbClr val="C00000"/>
              </a:solidFill>
              <a:cs typeface="Ali_K_Traditional" pitchFamily="2" charset="-78"/>
            </a:endParaRPr>
          </a:p>
        </p:txBody>
      </p:sp>
      <p:sp>
        <p:nvSpPr>
          <p:cNvPr id="3" name="Content Placeholder 2"/>
          <p:cNvSpPr>
            <a:spLocks noGrp="1"/>
          </p:cNvSpPr>
          <p:nvPr>
            <p:ph idx="1"/>
          </p:nvPr>
        </p:nvSpPr>
        <p:spPr>
          <a:xfrm>
            <a:off x="1435608" y="914400"/>
            <a:ext cx="7498080" cy="5334000"/>
          </a:xfrm>
        </p:spPr>
        <p:txBody>
          <a:bodyPr/>
          <a:lstStyle/>
          <a:p>
            <a:pPr algn="just"/>
            <a:r>
              <a:rPr lang="ar-SA" sz="2800" b="1" dirty="0" smtClean="0">
                <a:solidFill>
                  <a:srgbClr val="C00000"/>
                </a:solidFill>
                <a:effectLst>
                  <a:outerShdw blurRad="50000" dist="30000" dir="5400000" algn="tl" rotWithShape="0">
                    <a:srgbClr val="000000">
                      <a:alpha val="30000"/>
                    </a:srgbClr>
                  </a:outerShdw>
                </a:effectLst>
                <a:latin typeface="+mj-lt"/>
                <a:ea typeface="+mj-ea"/>
                <a:cs typeface="Ali-A-Traditional" pitchFamily="2" charset="-78"/>
              </a:rPr>
              <a:t>1/ النمو العضوي (التكوينى): </a:t>
            </a:r>
            <a:r>
              <a:rPr lang="ar-SA"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طةشةى فسيولؤذى </a:t>
            </a:r>
            <a:r>
              <a:rPr lang="en-US"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a:t>
            </a:r>
            <a:r>
              <a:rPr lang="ar-SA"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ثيَكهاتةيي</a:t>
            </a:r>
            <a:r>
              <a:rPr lang="en-US"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a:t>
            </a:r>
            <a:r>
              <a:rPr lang="ar-SA"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 طةشة لة رووى (دريَذى, كيَش, قةبارة, شيَوة وثيَكهاتة بة شيَويةكى طشتى كة بة هؤى طةشةكردنى ئةم بوعدة جيوازانة.</a:t>
            </a:r>
            <a:endParaRPr lang="en-US"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endParaRPr>
          </a:p>
          <a:p>
            <a:pPr algn="just"/>
            <a:r>
              <a:rPr lang="ar-SA" sz="2800" b="1" dirty="0" smtClean="0">
                <a:solidFill>
                  <a:srgbClr val="C00000"/>
                </a:solidFill>
                <a:effectLst>
                  <a:outerShdw blurRad="50000" dist="30000" dir="5400000" algn="tl" rotWithShape="0">
                    <a:srgbClr val="000000">
                      <a:alpha val="30000"/>
                    </a:srgbClr>
                  </a:outerShdw>
                </a:effectLst>
                <a:latin typeface="+mj-lt"/>
                <a:ea typeface="+mj-ea"/>
                <a:cs typeface="Ali-A-Traditional" pitchFamily="2" charset="-78"/>
              </a:rPr>
              <a:t>2/ النمو الوظيفى (السلوكي): </a:t>
            </a:r>
            <a:r>
              <a:rPr lang="ar-SA"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طةشةى ئةركى وفرمانى (رةفتارى): طةشةكردنى فرمانةكانى جةستةييى وعةقلى وكؤمةلايةتى وهةلَضوونى بؤ ئةوةى لةطةل ريَرِةوى ثيَشكةوتنى تاك برِوات, وفراوانبوونى ضوارضيَوةى ذينطةى وذيانى.  </a:t>
            </a:r>
            <a:endParaRPr lang="en-US" sz="2800" b="1"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endParaRPr>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Autofit/>
          </a:bodyPr>
          <a:lstStyle/>
          <a:p>
            <a:pPr algn="r"/>
            <a:r>
              <a:rPr lang="ar-IQ" sz="3600" b="1" dirty="0" smtClean="0">
                <a:solidFill>
                  <a:srgbClr val="C00000"/>
                </a:solidFill>
                <a:cs typeface="Ali_K_Traditional" pitchFamily="2" charset="-78"/>
              </a:rPr>
              <a:t>دةروونزانى طةشة وزانستةكانيتر.</a:t>
            </a:r>
            <a:endParaRPr lang="ar-EG" sz="3600" b="1" dirty="0">
              <a:solidFill>
                <a:srgbClr val="C00000"/>
              </a:solidFill>
              <a:cs typeface="Ali_K_Traditional" pitchFamily="2" charset="-78"/>
            </a:endParaRPr>
          </a:p>
        </p:txBody>
      </p:sp>
      <p:sp>
        <p:nvSpPr>
          <p:cNvPr id="3" name="Content Placeholder 2"/>
          <p:cNvSpPr>
            <a:spLocks noGrp="1"/>
          </p:cNvSpPr>
          <p:nvPr>
            <p:ph idx="1"/>
          </p:nvPr>
        </p:nvSpPr>
        <p:spPr>
          <a:xfrm>
            <a:off x="1435608" y="990600"/>
            <a:ext cx="7498080" cy="5257800"/>
          </a:xfrm>
        </p:spPr>
        <p:txBody>
          <a:bodyPr>
            <a:normAutofit/>
          </a:bodyPr>
          <a:lstStyle/>
          <a:p>
            <a:pPr algn="just">
              <a:buFont typeface="Wingdings" pitchFamily="2" charset="2"/>
              <a:buChar char="Ø"/>
            </a:pPr>
            <a:r>
              <a:rPr lang="ar-EG" sz="2800" dirty="0" smtClean="0">
                <a:cs typeface="Ali_K_Traditional" pitchFamily="2" charset="-78"/>
              </a:rPr>
              <a:t>ثالَنةرى سةرةكى دواى هةر زانستيَك لة زانستةكان تيَطةيشتنى تةواو وورد بؤ دياردةى بابةتى ليَكؤلينةوة </a:t>
            </a:r>
            <a:r>
              <a:rPr lang="ar-EG" sz="2800" dirty="0" smtClean="0">
                <a:cs typeface="Ali-A-Traditional" pitchFamily="2" charset="-78"/>
              </a:rPr>
              <a:t>(الظاهرة موضوع الدراسة) </a:t>
            </a:r>
            <a:r>
              <a:rPr lang="ar-EG" sz="2800" dirty="0" smtClean="0">
                <a:cs typeface="Ali_K_Traditional" pitchFamily="2" charset="-78"/>
              </a:rPr>
              <a:t>(سروستى, دةروونى, كؤمةلَايةتى).</a:t>
            </a:r>
          </a:p>
          <a:p>
            <a:pPr algn="just">
              <a:buNone/>
            </a:pPr>
            <a:endParaRPr lang="ar-EG" sz="2800" dirty="0" smtClean="0">
              <a:cs typeface="Ali_K_Traditional" pitchFamily="2" charset="-78"/>
            </a:endParaRPr>
          </a:p>
          <a:p>
            <a:pPr algn="just">
              <a:buFont typeface="Wingdings" pitchFamily="2" charset="2"/>
              <a:buChar char="Ø"/>
            </a:pPr>
            <a:r>
              <a:rPr lang="ar-EG" sz="2800" dirty="0" smtClean="0">
                <a:cs typeface="Ali_K_Traditional" pitchFamily="2" charset="-78"/>
              </a:rPr>
              <a:t>ثةيوةندى هةية لةنيوَوان دةروونزانى طةشة وكؤمةلَيَكى زؤر لة زانستةكانيتروةك </a:t>
            </a:r>
            <a:r>
              <a:rPr lang="ar-EG" sz="2800" dirty="0" smtClean="0">
                <a:solidFill>
                  <a:srgbClr val="C00000"/>
                </a:solidFill>
                <a:cs typeface="Ali_K_Traditional" pitchFamily="2" charset="-78"/>
              </a:rPr>
              <a:t>(ثزيشكى</a:t>
            </a:r>
            <a:r>
              <a:rPr lang="ar-EG" sz="2800" dirty="0" smtClean="0">
                <a:solidFill>
                  <a:srgbClr val="C00000"/>
                </a:solidFill>
                <a:cs typeface="Ali-A-Traditional" pitchFamily="2" charset="-78"/>
              </a:rPr>
              <a:t> </a:t>
            </a:r>
            <a:r>
              <a:rPr lang="ar-EG" sz="2800" dirty="0" smtClean="0">
                <a:solidFill>
                  <a:srgbClr val="C00000"/>
                </a:solidFill>
                <a:cs typeface="Ali_K_Traditional" pitchFamily="2" charset="-78"/>
              </a:rPr>
              <a:t>وفسيؤلوذيا وزيندةوةرزانى), </a:t>
            </a:r>
            <a:r>
              <a:rPr lang="ar-EG" sz="2800" dirty="0" smtClean="0">
                <a:cs typeface="Ali_K_Traditional" pitchFamily="2" charset="-78"/>
              </a:rPr>
              <a:t>هةروها ثةيوةندى هةية لةطةلَ لقةكانيترى دةروونزانى وةك </a:t>
            </a:r>
            <a:r>
              <a:rPr lang="ar-EG" sz="2800" dirty="0" smtClean="0">
                <a:solidFill>
                  <a:srgbClr val="C00000"/>
                </a:solidFill>
                <a:cs typeface="Ali_K_Traditional" pitchFamily="2" charset="-78"/>
              </a:rPr>
              <a:t>(جياوازى تاكايةتى وفيَربوون وكةسايةتى)</a:t>
            </a:r>
            <a:r>
              <a:rPr lang="ar-EG" sz="2800" dirty="0" smtClean="0">
                <a:cs typeface="Ali_K_Traditional" pitchFamily="2" charset="-78"/>
              </a:rPr>
              <a:t>, كةواتة زانايةكان هةر يةكةو لة بواري خؤى بايةخ وطرنطى بة مندالَ دةدات. هةر يةكةو لة لايةكى دياريكراو ئةويش بة مةبةستى تيَطةيشتن لة وولَامدانةويان (إستجاباتهم) لة هةمة لايةنةكانى ذيانيان, بةمةبةستى يارمةتيدانيان.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8153400" cy="6248400"/>
          </a:xfrm>
        </p:spPr>
        <p:txBody>
          <a:bodyPr>
            <a:normAutofit/>
          </a:bodyPr>
          <a:lstStyle/>
          <a:p>
            <a:pPr algn="just">
              <a:buFont typeface="Wingdings" pitchFamily="2" charset="2"/>
              <a:buChar char="Ø"/>
            </a:pPr>
            <a:r>
              <a:rPr lang="ar-EG" dirty="0" smtClean="0">
                <a:cs typeface="Ali_K_Traditional" pitchFamily="2" charset="-78"/>
              </a:rPr>
              <a:t>بؤية دةروونزانى طةشة ثشت بة داتا وراستيةكانى زانستةكانيتر دةطريت وةكو كؤرثةلة زانى </a:t>
            </a:r>
            <a:r>
              <a:rPr lang="ar-EG" dirty="0" smtClean="0">
                <a:cs typeface="Ali-A-Traditional" pitchFamily="2" charset="-78"/>
              </a:rPr>
              <a:t>(علم الأجنة)</a:t>
            </a:r>
            <a:r>
              <a:rPr lang="ar-EG" dirty="0" smtClean="0">
                <a:cs typeface="Ali_K_Traditional" pitchFamily="2" charset="-78"/>
              </a:rPr>
              <a:t>, و(بؤماوة) علم الجينات </a:t>
            </a:r>
            <a:r>
              <a:rPr lang="en-US" dirty="0" smtClean="0">
                <a:latin typeface="Times New Roman" pitchFamily="18" charset="0"/>
                <a:cs typeface="Times New Roman" pitchFamily="18" charset="0"/>
              </a:rPr>
              <a:t>Genetics</a:t>
            </a:r>
            <a:r>
              <a:rPr lang="ar-EG" dirty="0" smtClean="0">
                <a:cs typeface="Ali_K_Traditional" pitchFamily="2" charset="-78"/>
              </a:rPr>
              <a:t>, كؤمةلَناسي </a:t>
            </a:r>
            <a:r>
              <a:rPr lang="en-US" dirty="0" smtClean="0">
                <a:latin typeface="Times New Roman" pitchFamily="18" charset="0"/>
                <a:cs typeface="Times New Roman" pitchFamily="18" charset="0"/>
              </a:rPr>
              <a:t>Sociology</a:t>
            </a:r>
            <a:r>
              <a:rPr lang="ar-EG" dirty="0" smtClean="0">
                <a:cs typeface="Ali_K_Traditional" pitchFamily="2" charset="-78"/>
              </a:rPr>
              <a:t>, وزانستى مرؤظناسى </a:t>
            </a:r>
            <a:r>
              <a:rPr lang="en-US" dirty="0" smtClean="0">
                <a:latin typeface="Times New Roman" pitchFamily="18" charset="0"/>
                <a:cs typeface="Times New Roman" pitchFamily="18" charset="0"/>
              </a:rPr>
              <a:t>Anthropology</a:t>
            </a:r>
            <a:r>
              <a:rPr lang="ar-EG" dirty="0" smtClean="0">
                <a:cs typeface="Ali_K_Traditional" pitchFamily="2" charset="-78"/>
              </a:rPr>
              <a:t> , وثزيشكى مندالَ</a:t>
            </a:r>
            <a:r>
              <a:rPr lang="en-US" dirty="0" smtClean="0">
                <a:cs typeface="Ali_K_Traditional" pitchFamily="2" charset="-78"/>
              </a:rPr>
              <a:t> </a:t>
            </a:r>
            <a:r>
              <a:rPr lang="ar-EG" dirty="0" smtClean="0">
                <a:cs typeface="Ali_K_Traditional" pitchFamily="2" charset="-78"/>
              </a:rPr>
              <a:t> </a:t>
            </a:r>
            <a:r>
              <a:rPr lang="en-US" dirty="0" smtClean="0">
                <a:latin typeface="Times New Roman" pitchFamily="18" charset="0"/>
                <a:cs typeface="Times New Roman" pitchFamily="18" charset="0"/>
              </a:rPr>
              <a:t>Pediatrics</a:t>
            </a:r>
            <a:r>
              <a:rPr lang="ar-EG" dirty="0" smtClean="0">
                <a:cs typeface="Ali_K_Traditional" pitchFamily="2" charset="-78"/>
              </a:rPr>
              <a:t>. </a:t>
            </a:r>
          </a:p>
          <a:p>
            <a:pPr algn="just">
              <a:buNone/>
            </a:pPr>
            <a:endParaRPr lang="ar-EG" dirty="0" smtClean="0">
              <a:cs typeface="Ali_K_Traditional" pitchFamily="2" charset="-78"/>
            </a:endParaRPr>
          </a:p>
          <a:p>
            <a:pPr algn="just">
              <a:buNone/>
            </a:pPr>
            <a:endParaRPr lang="ar-EG" dirty="0" smtClean="0">
              <a:cs typeface="Ali_K_Traditional" pitchFamily="2" charset="-78"/>
            </a:endParaRPr>
          </a:p>
          <a:p>
            <a:pPr algn="just">
              <a:buFont typeface="Wingdings" pitchFamily="2" charset="2"/>
              <a:buChar char="Ø"/>
            </a:pPr>
            <a:r>
              <a:rPr lang="ar-EG" dirty="0" smtClean="0">
                <a:cs typeface="Ali_K_Traditional" pitchFamily="2" charset="-78"/>
              </a:rPr>
              <a:t>بؤ نمونة سايكؤلوذياى طةشة ثشت بة سايكؤلذياى ثةروةردةى دةبةستيت وبايةخ بة ثرؤسةى فيربوون وطةشة دةدات بة دريَذاى قؤناغةكانى طةشةى مندالَ وهةرزةكار لة بوارةكانى طةشةى (زانينينى, وهةلَضونى, وفيَربونى كؤمةلَايةتى, وطةشةى مؤرالى).  </a:t>
            </a:r>
          </a:p>
          <a:p>
            <a:pPr algn="just">
              <a:buNone/>
            </a:pPr>
            <a:r>
              <a:rPr lang="ar-EG" dirty="0" smtClean="0">
                <a:cs typeface="Ali-A-Traditional" pitchFamily="2" charset="-78"/>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8077200" cy="6858000"/>
          </a:xfrm>
        </p:spPr>
        <p:txBody>
          <a:bodyPr>
            <a:normAutofit/>
          </a:bodyPr>
          <a:lstStyle/>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ودةروونزانى ثةروةردةيى.</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وشيكردنةوةى دةروونى.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ودةروونزانى كؤمةلايةتى.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وريَنمايى دةروونى.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ودروستى دةروونى.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وضارةسةرى دةروونى.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ودةروونزانى فسيؤلوذى.</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وثيَوانى دةروونى. </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ودةروونزانى ئةزمونطةرى.</a:t>
            </a:r>
          </a:p>
          <a:p>
            <a:pPr>
              <a:buFont typeface="Wingdings" pitchFamily="2" charset="2"/>
              <a:buChar char="ü"/>
            </a:pPr>
            <a:r>
              <a:rPr lang="ar-EG" sz="2800" b="1" dirty="0" smtClean="0">
                <a:solidFill>
                  <a:srgbClr val="C00000"/>
                </a:solidFill>
                <a:cs typeface="Ali_K_Traditional" pitchFamily="2" charset="-78"/>
              </a:rPr>
              <a:t>ثةيوةندى لة نيَوان دةرووونزانى طةشة وزانستى ثزيشكى. </a:t>
            </a:r>
          </a:p>
          <a:p>
            <a:pPr>
              <a:buFont typeface="Wingdings" pitchFamily="2" charset="2"/>
              <a:buChar char="ü"/>
            </a:pPr>
            <a:endParaRPr lang="ar-EG" sz="2800" b="1" dirty="0" smtClean="0">
              <a:solidFill>
                <a:srgbClr val="C00000"/>
              </a:solidFill>
              <a:cs typeface="Ali_K_Traditional" pitchFamily="2" charset="-78"/>
            </a:endParaRPr>
          </a:p>
          <a:p>
            <a:pPr>
              <a:buFont typeface="Wingdings" pitchFamily="2" charset="2"/>
              <a:buChar char="ü"/>
            </a:pPr>
            <a:endParaRPr lang="ar-EG" sz="2800" b="1" dirty="0" smtClean="0">
              <a:solidFill>
                <a:srgbClr val="C00000"/>
              </a:solidFill>
              <a:cs typeface="Ali_K_Traditional" pitchFamily="2" charset="-78"/>
            </a:endParaRPr>
          </a:p>
          <a:p>
            <a:pPr>
              <a:buFont typeface="Wingdings" pitchFamily="2" charset="2"/>
              <a:buChar char="ü"/>
            </a:pPr>
            <a:endParaRPr lang="ar-EG" sz="2800" b="1" dirty="0">
              <a:solidFill>
                <a:srgbClr val="C00000"/>
              </a:solidFill>
              <a:cs typeface="Ali_K_Traditional"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3200" b="1" dirty="0" smtClean="0">
                <a:solidFill>
                  <a:srgbClr val="C00000"/>
                </a:solidFill>
              </a:rPr>
              <a:t>جوانب النمو </a:t>
            </a:r>
            <a:r>
              <a:rPr lang="ar-EG" sz="3200" b="1" dirty="0" smtClean="0">
                <a:solidFill>
                  <a:srgbClr val="C00000"/>
                </a:solidFill>
                <a:cs typeface="Ali-A-Traditional" pitchFamily="2" charset="-78"/>
              </a:rPr>
              <a:t>والتطور </a:t>
            </a:r>
            <a:r>
              <a:rPr lang="ar-EG" sz="3200" dirty="0" smtClean="0">
                <a:solidFill>
                  <a:srgbClr val="C00000"/>
                </a:solidFill>
                <a:cs typeface="Ali_K_Traditional" pitchFamily="2" charset="-78"/>
              </a:rPr>
              <a:t>(لايةنةكانى طةشة وثيَشكةوتن)</a:t>
            </a:r>
            <a:endParaRPr lang="ar-EG" sz="3200" dirty="0">
              <a:solidFill>
                <a:srgbClr val="C00000"/>
              </a:solidFill>
              <a:cs typeface="Ali_K_Traditional" pitchFamily="2" charset="-78"/>
            </a:endParaRPr>
          </a:p>
        </p:txBody>
      </p:sp>
      <p:graphicFrame>
        <p:nvGraphicFramePr>
          <p:cNvPr id="4" name="Content Placeholder 4"/>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Autofit/>
          </a:bodyPr>
          <a:lstStyle/>
          <a:p>
            <a:pPr algn="r"/>
            <a:r>
              <a:rPr lang="ar-IQ" sz="3200" b="1" dirty="0" smtClean="0">
                <a:solidFill>
                  <a:srgbClr val="C00000"/>
                </a:solidFill>
                <a:cs typeface="Ali_K_Traditional" pitchFamily="2" charset="-78"/>
              </a:rPr>
              <a:t>ـ لايةنةكانى طةشة وثةرةسةندن (</a:t>
            </a:r>
            <a:r>
              <a:rPr lang="ar-IQ" sz="3200" b="1" dirty="0" smtClean="0">
                <a:solidFill>
                  <a:srgbClr val="C00000"/>
                </a:solidFill>
                <a:cs typeface="Ali-A-Traditional" pitchFamily="2" charset="-78"/>
              </a:rPr>
              <a:t>جوانب النمو والتطور</a:t>
            </a:r>
            <a:r>
              <a:rPr lang="ar-IQ" sz="3200" b="1" dirty="0" smtClean="0">
                <a:solidFill>
                  <a:srgbClr val="C00000"/>
                </a:solidFill>
                <a:cs typeface="Ali_K_Traditional" pitchFamily="2" charset="-78"/>
              </a:rPr>
              <a:t>)</a:t>
            </a:r>
            <a:endParaRPr lang="ar-EG" sz="3200" b="1" dirty="0">
              <a:solidFill>
                <a:srgbClr val="C00000"/>
              </a:solidFill>
              <a:cs typeface="Ali_K_Traditional" pitchFamily="2" charset="-78"/>
            </a:endParaRPr>
          </a:p>
        </p:txBody>
      </p:sp>
      <p:sp>
        <p:nvSpPr>
          <p:cNvPr id="3" name="Content Placeholder 2"/>
          <p:cNvSpPr>
            <a:spLocks noGrp="1"/>
          </p:cNvSpPr>
          <p:nvPr>
            <p:ph idx="1"/>
          </p:nvPr>
        </p:nvSpPr>
        <p:spPr>
          <a:xfrm>
            <a:off x="990600" y="914400"/>
            <a:ext cx="8153400" cy="5334000"/>
          </a:xfrm>
        </p:spPr>
        <p:txBody>
          <a:bodyPr>
            <a:normAutofit/>
          </a:bodyPr>
          <a:lstStyle/>
          <a:p>
            <a:pPr algn="just">
              <a:buFont typeface="Wingdings" pitchFamily="2" charset="2"/>
              <a:buChar char="Ø"/>
            </a:pPr>
            <a:endParaRPr lang="ar-EG" sz="2800" dirty="0" smtClean="0">
              <a:cs typeface="Ali_K_Traditional" pitchFamily="2" charset="-78"/>
            </a:endParaRPr>
          </a:p>
          <a:p>
            <a:pPr algn="just">
              <a:buFont typeface="Wingdings" pitchFamily="2" charset="2"/>
              <a:buChar char="Ø"/>
            </a:pPr>
            <a:endParaRPr lang="ar-EG" sz="2800" dirty="0" smtClean="0">
              <a:cs typeface="Ali_K_Traditional" pitchFamily="2" charset="-78"/>
            </a:endParaRPr>
          </a:p>
          <a:p>
            <a:pPr algn="just">
              <a:buFont typeface="Wingdings" pitchFamily="2" charset="2"/>
              <a:buChar char="Ø"/>
            </a:pPr>
            <a:r>
              <a:rPr lang="ar-SA" sz="2800" dirty="0" smtClean="0">
                <a:cs typeface="Ali_K_Traditional" pitchFamily="2" charset="-78"/>
              </a:rPr>
              <a:t>زاناكان وادةبينن كةوا</a:t>
            </a:r>
            <a:r>
              <a:rPr lang="ar-EG" sz="2800" dirty="0" smtClean="0">
                <a:cs typeface="Ali_K_Traditional" pitchFamily="2" charset="-78"/>
              </a:rPr>
              <a:t> </a:t>
            </a:r>
            <a:r>
              <a:rPr lang="ar-SA" sz="2800" dirty="0" smtClean="0">
                <a:cs typeface="Ali_K_Traditional" pitchFamily="2" charset="-78"/>
              </a:rPr>
              <a:t>مرؤظ لة</a:t>
            </a:r>
            <a:r>
              <a:rPr lang="ar-EG" sz="2800" dirty="0" smtClean="0">
                <a:cs typeface="Ali_K_Traditional" pitchFamily="2" charset="-78"/>
              </a:rPr>
              <a:t> </a:t>
            </a:r>
            <a:r>
              <a:rPr lang="ar-SA" sz="2800" dirty="0" smtClean="0">
                <a:cs typeface="Ali_K_Traditional" pitchFamily="2" charset="-78"/>
              </a:rPr>
              <a:t>سىَ لايةنى سةرةكى ثيَك ديَت كار</a:t>
            </a:r>
            <a:r>
              <a:rPr lang="ar-EG" sz="2800" dirty="0" smtClean="0">
                <a:cs typeface="Ali_K_Traditional" pitchFamily="2" charset="-78"/>
              </a:rPr>
              <a:t> </a:t>
            </a:r>
            <a:r>
              <a:rPr lang="ar-SA" sz="2800" dirty="0" smtClean="0">
                <a:cs typeface="Ali_K_Traditional" pitchFamily="2" charset="-78"/>
              </a:rPr>
              <a:t>لة</a:t>
            </a:r>
            <a:r>
              <a:rPr lang="ar-EG" sz="2800" dirty="0" smtClean="0">
                <a:cs typeface="Ali_K_Traditional" pitchFamily="2" charset="-78"/>
              </a:rPr>
              <a:t> </a:t>
            </a:r>
            <a:r>
              <a:rPr lang="ar-SA" sz="2800" dirty="0" smtClean="0">
                <a:cs typeface="Ali_K_Traditional" pitchFamily="2" charset="-78"/>
              </a:rPr>
              <a:t>يةكترى دةكةن وة</a:t>
            </a:r>
            <a:r>
              <a:rPr lang="ar-EG" sz="2800" dirty="0" smtClean="0">
                <a:cs typeface="Ali_K_Traditional" pitchFamily="2" charset="-78"/>
              </a:rPr>
              <a:t> </a:t>
            </a:r>
            <a:r>
              <a:rPr lang="ar-SA" sz="2800" dirty="0" smtClean="0">
                <a:cs typeface="Ali_K_Traditional" pitchFamily="2" charset="-78"/>
              </a:rPr>
              <a:t>لة</a:t>
            </a:r>
            <a:r>
              <a:rPr lang="ar-EG" sz="2800" dirty="0" smtClean="0">
                <a:cs typeface="Ali_K_Traditional" pitchFamily="2" charset="-78"/>
              </a:rPr>
              <a:t> </a:t>
            </a:r>
            <a:r>
              <a:rPr lang="ar-SA" sz="2800" dirty="0" smtClean="0">
                <a:cs typeface="Ali_K_Traditional" pitchFamily="2" charset="-78"/>
              </a:rPr>
              <a:t>ئةنجامى ئةم كارليَكردنة رةفتارى طونجاو ورةفتارى نةطونجاو دروست دةبيت,</a:t>
            </a:r>
            <a:r>
              <a:rPr lang="ar-EG" sz="2800" dirty="0" smtClean="0">
                <a:cs typeface="Ali_K_Traditional" pitchFamily="2" charset="-78"/>
              </a:rPr>
              <a:t> </a:t>
            </a:r>
            <a:r>
              <a:rPr lang="ar-SA" sz="2800" dirty="0" smtClean="0">
                <a:cs typeface="Ali_K_Traditional" pitchFamily="2" charset="-78"/>
              </a:rPr>
              <a:t>لايةنةكانيش </a:t>
            </a:r>
            <a:r>
              <a:rPr lang="ar-EG" sz="2800" dirty="0" smtClean="0">
                <a:cs typeface="Ali_K_Traditional" pitchFamily="2" charset="-78"/>
              </a:rPr>
              <a:t>ئةمانةن</a:t>
            </a:r>
            <a:r>
              <a:rPr lang="ar-SA" sz="2800" dirty="0" smtClean="0">
                <a:cs typeface="Ali_K_Traditional" pitchFamily="2" charset="-78"/>
              </a:rPr>
              <a:t>:</a:t>
            </a:r>
            <a:endParaRPr lang="ar-EG" sz="2800" dirty="0" smtClean="0">
              <a:cs typeface="Ali_K_Traditional" pitchFamily="2" charset="-78"/>
            </a:endParaRPr>
          </a:p>
          <a:p>
            <a:pPr lvl="0" algn="just"/>
            <a:endParaRPr lang="ar-EG" sz="2800" b="1" dirty="0" smtClean="0">
              <a:cs typeface="Ali_K_Traditional" pitchFamily="2" charset="-78"/>
            </a:endParaRPr>
          </a:p>
          <a:p>
            <a:pPr algn="just"/>
            <a:r>
              <a:rPr lang="ar-SA" sz="2800" b="1" dirty="0" smtClean="0">
                <a:cs typeface="Ali_K_Traditional" pitchFamily="2" charset="-78"/>
              </a:rPr>
              <a:t> </a:t>
            </a:r>
            <a:r>
              <a:rPr lang="ar-SA" sz="2800" b="1" dirty="0" smtClean="0">
                <a:solidFill>
                  <a:srgbClr val="C00000"/>
                </a:solidFill>
                <a:cs typeface="Ali_K_Traditional" pitchFamily="2" charset="-78"/>
              </a:rPr>
              <a:t>ـ</a:t>
            </a:r>
            <a:r>
              <a:rPr lang="ar-EG" sz="2800" b="1" dirty="0" smtClean="0">
                <a:solidFill>
                  <a:srgbClr val="C00000"/>
                </a:solidFill>
                <a:cs typeface="Ali_K_Traditional" pitchFamily="2" charset="-78"/>
              </a:rPr>
              <a:t> </a:t>
            </a:r>
            <a:r>
              <a:rPr lang="ar-SA" sz="2800" b="1" dirty="0" smtClean="0">
                <a:solidFill>
                  <a:srgbClr val="C00000"/>
                </a:solidFill>
                <a:cs typeface="Ali_K_Traditional" pitchFamily="2" charset="-78"/>
              </a:rPr>
              <a:t>لايةنى ذيرى </a:t>
            </a:r>
            <a:r>
              <a:rPr lang="ar-SA" sz="2800" b="1" dirty="0" smtClean="0">
                <a:solidFill>
                  <a:srgbClr val="C00000"/>
                </a:solidFill>
                <a:effectLst>
                  <a:outerShdw blurRad="50000" dist="30000" dir="5400000" algn="tl" rotWithShape="0">
                    <a:srgbClr val="000000">
                      <a:alpha val="30000"/>
                    </a:srgbClr>
                  </a:outerShdw>
                </a:effectLst>
                <a:latin typeface="+mj-lt"/>
                <a:ea typeface="+mj-ea"/>
                <a:cs typeface="Ali-A-Traditional" pitchFamily="2" charset="-78"/>
              </a:rPr>
              <a:t>(الجانب العقلي):</a:t>
            </a:r>
            <a:r>
              <a:rPr lang="ar-SA" sz="2800" b="1" dirty="0" smtClean="0">
                <a:solidFill>
                  <a:srgbClr val="C00000"/>
                </a:solidFill>
                <a:cs typeface="Ali_K_Traditional" pitchFamily="2" charset="-78"/>
              </a:rPr>
              <a:t> </a:t>
            </a:r>
            <a:r>
              <a:rPr lang="ar-SA" sz="2400" dirty="0" smtClean="0">
                <a:cs typeface="Ali_K_Traditional" pitchFamily="2" charset="-78"/>
              </a:rPr>
              <a:t>وئةوةى ثةيوةندى بة ثيَشكةوتنى عةقلى و</a:t>
            </a:r>
            <a:r>
              <a:rPr lang="ar-EG" sz="2400" dirty="0" smtClean="0">
                <a:cs typeface="Ali_K_Traditional" pitchFamily="2" charset="-78"/>
              </a:rPr>
              <a:t>زانين</a:t>
            </a:r>
            <a:r>
              <a:rPr lang="ar-SA" sz="2400" dirty="0" smtClean="0">
                <a:cs typeface="Ali_K_Traditional" pitchFamily="2" charset="-78"/>
              </a:rPr>
              <a:t> هةية وةك (أدراك,</a:t>
            </a:r>
            <a:r>
              <a:rPr lang="ar-EG" sz="2400" dirty="0" smtClean="0">
                <a:cs typeface="Ali_K_Traditional" pitchFamily="2" charset="-78"/>
              </a:rPr>
              <a:t> </a:t>
            </a:r>
            <a:r>
              <a:rPr lang="ar-SA" sz="2400" dirty="0" smtClean="0">
                <a:cs typeface="Ali_K_Traditional" pitchFamily="2" charset="-78"/>
              </a:rPr>
              <a:t>تواناى بيركردنةوة,</a:t>
            </a:r>
            <a:r>
              <a:rPr lang="ar-EG" sz="2400" dirty="0" smtClean="0">
                <a:cs typeface="Ali_K_Traditional" pitchFamily="2" charset="-78"/>
              </a:rPr>
              <a:t> </a:t>
            </a:r>
            <a:r>
              <a:rPr lang="ar-SA" sz="2400" dirty="0" smtClean="0">
                <a:cs typeface="Ali_K_Traditional" pitchFamily="2" charset="-78"/>
              </a:rPr>
              <a:t>بةكارهيَنانى زمان,</a:t>
            </a:r>
            <a:r>
              <a:rPr lang="ar-EG" sz="2400" dirty="0" smtClean="0">
                <a:cs typeface="Ali_K_Traditional" pitchFamily="2" charset="-78"/>
              </a:rPr>
              <a:t> </a:t>
            </a:r>
            <a:r>
              <a:rPr lang="ar-SA" sz="2400" dirty="0" smtClean="0">
                <a:cs typeface="Ali_K_Traditional" pitchFamily="2" charset="-78"/>
              </a:rPr>
              <a:t>تيَطةيشتن لة هيَما,</a:t>
            </a:r>
            <a:r>
              <a:rPr lang="ar-EG" sz="2400" dirty="0" smtClean="0">
                <a:cs typeface="Ali_K_Traditional" pitchFamily="2" charset="-78"/>
              </a:rPr>
              <a:t> </a:t>
            </a:r>
            <a:r>
              <a:rPr lang="ar-SA" sz="2400" dirty="0" smtClean="0">
                <a:cs typeface="Ali_K_Traditional" pitchFamily="2" charset="-78"/>
              </a:rPr>
              <a:t>وه</a:t>
            </a:r>
            <a:r>
              <a:rPr lang="ar-EG" sz="2400" dirty="0" smtClean="0">
                <a:cs typeface="Ali_K_Traditional" pitchFamily="2" charset="-78"/>
              </a:rPr>
              <a:t>يتر</a:t>
            </a:r>
            <a:r>
              <a:rPr lang="ar-SA" sz="2400" dirty="0" smtClean="0">
                <a:cs typeface="Ali_K_Traditional" pitchFamily="2" charset="-78"/>
              </a:rPr>
              <a:t> لة كردارةكانى عةقل)</a:t>
            </a:r>
            <a:r>
              <a:rPr lang="ar-EG" sz="2400" dirty="0" smtClean="0">
                <a:cs typeface="Ali_K_Traditional" pitchFamily="2" charset="-78"/>
              </a:rPr>
              <a:t>.</a:t>
            </a:r>
            <a:endParaRPr lang="en-US" sz="2800" dirty="0" smtClean="0">
              <a:cs typeface="Ali_K_Traditional" pitchFamily="2" charset="-78"/>
            </a:endParaRPr>
          </a:p>
          <a:p>
            <a:pPr algn="just">
              <a:buFont typeface="Wingdings" pitchFamily="2" charset="2"/>
              <a:buChar char="Ø"/>
            </a:pPr>
            <a:endParaRPr lang="ar-EG" dirty="0">
              <a:cs typeface="Ali_K_Traditional"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8153400" cy="6019800"/>
          </a:xfrm>
        </p:spPr>
        <p:txBody>
          <a:bodyPr/>
          <a:lstStyle/>
          <a:p>
            <a:pPr lvl="0" algn="just"/>
            <a:r>
              <a:rPr lang="ar-SA" b="1" dirty="0" smtClean="0">
                <a:solidFill>
                  <a:srgbClr val="C00000"/>
                </a:solidFill>
                <a:cs typeface="Ali_K_Traditional" pitchFamily="2" charset="-78"/>
              </a:rPr>
              <a:t>ـ </a:t>
            </a:r>
            <a:r>
              <a:rPr lang="ar-EG" sz="2800" b="1" dirty="0" smtClean="0">
                <a:solidFill>
                  <a:srgbClr val="C00000"/>
                </a:solidFill>
                <a:cs typeface="Ali_K_Traditional" pitchFamily="2" charset="-78"/>
              </a:rPr>
              <a:t>لايةنى </a:t>
            </a:r>
            <a:r>
              <a:rPr lang="ar-SA" sz="2800" b="1" dirty="0" smtClean="0">
                <a:solidFill>
                  <a:srgbClr val="C00000"/>
                </a:solidFill>
                <a:cs typeface="Ali_K_Traditional" pitchFamily="2" charset="-78"/>
              </a:rPr>
              <a:t>طةشةى جولَة وجةستة</a:t>
            </a:r>
            <a:r>
              <a:rPr lang="ar-EG" sz="2800" b="1" dirty="0" smtClean="0">
                <a:solidFill>
                  <a:srgbClr val="C00000"/>
                </a:solidFill>
                <a:cs typeface="Ali_K_Traditional" pitchFamily="2" charset="-78"/>
              </a:rPr>
              <a:t> </a:t>
            </a:r>
            <a:r>
              <a:rPr lang="ar-SA" sz="2800" b="1" dirty="0" smtClean="0">
                <a:solidFill>
                  <a:srgbClr val="C00000"/>
                </a:solidFill>
                <a:effectLst>
                  <a:outerShdw blurRad="50000" dist="30000" dir="5400000" algn="tl" rotWithShape="0">
                    <a:srgbClr val="000000">
                      <a:alpha val="30000"/>
                    </a:srgbClr>
                  </a:outerShdw>
                </a:effectLst>
                <a:cs typeface="Ali-A-Traditional" pitchFamily="2" charset="-78"/>
              </a:rPr>
              <a:t>(التطور الجسمي الحركي)</a:t>
            </a:r>
            <a:r>
              <a:rPr lang="ar-EG" sz="2800" b="1" dirty="0" smtClean="0">
                <a:solidFill>
                  <a:srgbClr val="C00000"/>
                </a:solidFill>
                <a:effectLst>
                  <a:outerShdw blurRad="50000" dist="30000" dir="5400000" algn="tl" rotWithShape="0">
                    <a:srgbClr val="000000">
                      <a:alpha val="30000"/>
                    </a:srgbClr>
                  </a:outerShdw>
                </a:effectLst>
                <a:cs typeface="Ali-A-Traditional" pitchFamily="2" charset="-78"/>
              </a:rPr>
              <a:t>:</a:t>
            </a:r>
            <a:r>
              <a:rPr lang="ar-SA" sz="2800" b="1" dirty="0" smtClean="0">
                <a:solidFill>
                  <a:srgbClr val="C00000"/>
                </a:solidFill>
                <a:effectLst>
                  <a:outerShdw blurRad="50000" dist="30000" dir="5400000" algn="tl" rotWithShape="0">
                    <a:srgbClr val="000000">
                      <a:alpha val="30000"/>
                    </a:srgbClr>
                  </a:outerShdw>
                </a:effectLst>
                <a:cs typeface="Ali-A-Traditional" pitchFamily="2" charset="-78"/>
              </a:rPr>
              <a:t> </a:t>
            </a:r>
            <a:r>
              <a:rPr lang="ar-SA" sz="2800" dirty="0" smtClean="0">
                <a:cs typeface="Ali_K_Traditional" pitchFamily="2" charset="-78"/>
              </a:rPr>
              <a:t>ئةويش</a:t>
            </a:r>
            <a:r>
              <a:rPr lang="ar-EG" sz="2800" dirty="0" smtClean="0">
                <a:cs typeface="Ali_K_Traditional" pitchFamily="2" charset="-78"/>
              </a:rPr>
              <a:t> همو</a:t>
            </a:r>
            <a:r>
              <a:rPr lang="ar-SA" sz="2800" dirty="0" smtClean="0">
                <a:cs typeface="Ali_K_Traditional" pitchFamily="2" charset="-78"/>
              </a:rPr>
              <a:t> طؤرِانكاريةكان </a:t>
            </a:r>
            <a:r>
              <a:rPr lang="ar-EG" sz="2800" dirty="0" smtClean="0">
                <a:cs typeface="Ali_K_Traditional" pitchFamily="2" charset="-78"/>
              </a:rPr>
              <a:t>دةطريتةوة </a:t>
            </a:r>
            <a:r>
              <a:rPr lang="ar-SA" sz="2800" dirty="0" smtClean="0">
                <a:cs typeface="Ali_K_Traditional" pitchFamily="2" charset="-78"/>
              </a:rPr>
              <a:t>كة روودةدةن لةسةر </a:t>
            </a:r>
            <a:r>
              <a:rPr lang="ar-EG" sz="2800" dirty="0" smtClean="0">
                <a:cs typeface="Ali_K_Traditional" pitchFamily="2" charset="-78"/>
              </a:rPr>
              <a:t>(</a:t>
            </a:r>
            <a:r>
              <a:rPr lang="ar-SA" sz="2800" dirty="0" smtClean="0">
                <a:cs typeface="Ali_K_Traditional" pitchFamily="2" charset="-78"/>
              </a:rPr>
              <a:t>كيَش ـ قةبارة ـ ريَذةى ئةندامةكانى لةش لةطةلَ يةكترى</a:t>
            </a:r>
            <a:r>
              <a:rPr lang="ar-EG" sz="2800" dirty="0" smtClean="0">
                <a:cs typeface="Ali_K_Traditional" pitchFamily="2" charset="-78"/>
              </a:rPr>
              <a:t>)</a:t>
            </a:r>
            <a:r>
              <a:rPr lang="ar-SA" sz="2800" dirty="0" smtClean="0">
                <a:cs typeface="Ali_K_Traditional" pitchFamily="2" charset="-78"/>
              </a:rPr>
              <a:t>,</a:t>
            </a:r>
            <a:r>
              <a:rPr lang="ar-EG" sz="2800" dirty="0" smtClean="0">
                <a:cs typeface="Ali_K_Traditional" pitchFamily="2" charset="-78"/>
              </a:rPr>
              <a:t> </a:t>
            </a:r>
            <a:r>
              <a:rPr lang="ar-SA" sz="2800" dirty="0" smtClean="0">
                <a:cs typeface="Ali_K_Traditional" pitchFamily="2" charset="-78"/>
              </a:rPr>
              <a:t>هةروها طؤرِان لةهيَزى تاك وتوندى ماسولكةكانى.</a:t>
            </a:r>
            <a:endParaRPr lang="ar-EG" sz="2800" dirty="0" smtClean="0">
              <a:cs typeface="Ali_K_Traditional" pitchFamily="2" charset="-78"/>
            </a:endParaRPr>
          </a:p>
          <a:p>
            <a:pPr lvl="0" algn="just">
              <a:buNone/>
            </a:pPr>
            <a:endParaRPr lang="ar-EG" sz="2800" dirty="0" smtClean="0">
              <a:cs typeface="Ali_K_Traditional" pitchFamily="2" charset="-78"/>
            </a:endParaRPr>
          </a:p>
          <a:p>
            <a:pPr lvl="0" algn="just"/>
            <a:r>
              <a:rPr lang="ar-SA" b="1" dirty="0" smtClean="0">
                <a:solidFill>
                  <a:srgbClr val="C00000"/>
                </a:solidFill>
                <a:cs typeface="Ali_K_Traditional" pitchFamily="2" charset="-78"/>
              </a:rPr>
              <a:t>ـ لايةنى كؤمةلَايةتى </a:t>
            </a:r>
            <a:r>
              <a:rPr lang="ar-SA" b="1" dirty="0" smtClean="0">
                <a:solidFill>
                  <a:srgbClr val="C00000"/>
                </a:solidFill>
                <a:effectLst>
                  <a:outerShdw blurRad="50000" dist="30000" dir="5400000" algn="tl" rotWithShape="0">
                    <a:srgbClr val="000000">
                      <a:alpha val="30000"/>
                    </a:srgbClr>
                  </a:outerShdw>
                </a:effectLst>
                <a:cs typeface="Ali-A-Traditional" pitchFamily="2" charset="-78"/>
              </a:rPr>
              <a:t>(الجانب الاجتماعي):</a:t>
            </a:r>
            <a:r>
              <a:rPr lang="ar-SA" dirty="0" smtClean="0">
                <a:cs typeface="Ali_K_Traditional" pitchFamily="2" charset="-78"/>
              </a:rPr>
              <a:t> </a:t>
            </a:r>
            <a:r>
              <a:rPr lang="ar-SA" sz="2800" dirty="0" smtClean="0">
                <a:cs typeface="Ali_K_Traditional" pitchFamily="2" charset="-78"/>
              </a:rPr>
              <a:t>وةك طؤرِان لة هةوةسى (مزاج)ى تاكةكان</a:t>
            </a:r>
            <a:r>
              <a:rPr lang="ar-EG" sz="2800" dirty="0" smtClean="0">
                <a:cs typeface="Ali_K_Traditional" pitchFamily="2" charset="-78"/>
              </a:rPr>
              <a:t>, </a:t>
            </a:r>
            <a:r>
              <a:rPr lang="ar-SA" sz="2800" dirty="0" smtClean="0">
                <a:cs typeface="Ali_K_Traditional" pitchFamily="2" charset="-78"/>
              </a:rPr>
              <a:t>وداب</a:t>
            </a:r>
            <a:r>
              <a:rPr lang="ar-EG" sz="2800" dirty="0" smtClean="0">
                <a:cs typeface="Ali_K_Traditional" pitchFamily="2" charset="-78"/>
              </a:rPr>
              <a:t> </a:t>
            </a:r>
            <a:r>
              <a:rPr lang="ar-SA" sz="2800" dirty="0" smtClean="0">
                <a:cs typeface="Ali_K_Traditional" pitchFamily="2" charset="-78"/>
              </a:rPr>
              <a:t>ونةريتة</a:t>
            </a:r>
            <a:r>
              <a:rPr lang="ar-EG" sz="2800" dirty="0" smtClean="0">
                <a:cs typeface="Ali_K_Traditional" pitchFamily="2" charset="-78"/>
              </a:rPr>
              <a:t> </a:t>
            </a:r>
            <a:r>
              <a:rPr lang="ar-SA" sz="2800" dirty="0" smtClean="0">
                <a:cs typeface="Ali_K_Traditional" pitchFamily="2" charset="-78"/>
              </a:rPr>
              <a:t>كؤمةلاَيةت</a:t>
            </a:r>
            <a:r>
              <a:rPr lang="ar-EG" sz="2800" dirty="0" smtClean="0">
                <a:cs typeface="Ali_K_Traditional" pitchFamily="2" charset="-78"/>
              </a:rPr>
              <a:t>يةكان</a:t>
            </a:r>
            <a:r>
              <a:rPr lang="ar-SA" sz="2800" dirty="0" smtClean="0">
                <a:cs typeface="Ali_K_Traditional" pitchFamily="2" charset="-78"/>
              </a:rPr>
              <a:t> وتواناى خؤطونجاندني كةسي</a:t>
            </a:r>
            <a:r>
              <a:rPr lang="ar-EG" sz="2800" dirty="0" smtClean="0">
                <a:cs typeface="Ali_K_Traditional" pitchFamily="2" charset="-78"/>
              </a:rPr>
              <a:t>َ</a:t>
            </a:r>
            <a:r>
              <a:rPr lang="ar-SA" sz="2800" dirty="0" smtClean="0">
                <a:cs typeface="Ali_K_Traditional" pitchFamily="2" charset="-78"/>
              </a:rPr>
              <a:t>ةتى لةكةل كؤمةلَطا.</a:t>
            </a:r>
            <a:endParaRPr lang="en-US" sz="2800" dirty="0" smtClean="0">
              <a:cs typeface="Ali_K_Traditional" pitchFamily="2" charset="-78"/>
            </a:endParaRPr>
          </a:p>
          <a:p>
            <a:endParaRPr lang="ar-EG" dirty="0"/>
          </a:p>
        </p:txBody>
      </p:sp>
      <p:pic>
        <p:nvPicPr>
          <p:cNvPr id="4" name="Picture 3" descr="http://www.marefa.org/images/thumb/d/dc/Ar-Maslow%27s_hierarchy_of_needs.svg_copy.png/300px-Ar-Maslow%27s_hierarchy_of_needs.svg_copy.png"/>
          <p:cNvPicPr/>
          <p:nvPr/>
        </p:nvPicPr>
        <p:blipFill>
          <a:blip r:embed="rId2" r:link="rId3"/>
          <a:srcRect/>
          <a:stretch>
            <a:fillRect/>
          </a:stretch>
        </p:blipFill>
        <p:spPr bwMode="auto">
          <a:xfrm>
            <a:off x="0" y="3733800"/>
            <a:ext cx="5867400" cy="3124201"/>
          </a:xfrm>
          <a:prstGeom prst="rect">
            <a:avLst/>
          </a:prstGeom>
          <a:solidFill>
            <a:srgbClr val="FFFFFF"/>
          </a:solidFill>
          <a:ln w="57150" cmpd="thinThick">
            <a:solidFill>
              <a:srgbClr val="333399"/>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411162"/>
          </a:xfrm>
        </p:spPr>
        <p:txBody>
          <a:bodyPr>
            <a:noAutofit/>
          </a:bodyPr>
          <a:lstStyle/>
          <a:p>
            <a:pPr algn="r"/>
            <a:r>
              <a:rPr lang="ar-SA" sz="3200" b="1" u="sng" dirty="0" smtClean="0">
                <a:solidFill>
                  <a:srgbClr val="C00000"/>
                </a:solidFill>
                <a:cs typeface="Ali_K_Traditional" pitchFamily="2" charset="-78"/>
              </a:rPr>
              <a:t>طرنطى تويَذينةوة لةبوارى دةروونزانى طةشة:</a:t>
            </a:r>
            <a:endParaRPr lang="en-US" sz="3200" dirty="0" smtClean="0">
              <a:solidFill>
                <a:srgbClr val="C00000"/>
              </a:solidFill>
              <a:cs typeface="Ali_K_Traditional" pitchFamily="2" charset="-78"/>
            </a:endParaRPr>
          </a:p>
        </p:txBody>
      </p:sp>
      <p:sp>
        <p:nvSpPr>
          <p:cNvPr id="3" name="Content Placeholder 2"/>
          <p:cNvSpPr>
            <a:spLocks noGrp="1"/>
          </p:cNvSpPr>
          <p:nvPr>
            <p:ph idx="1"/>
          </p:nvPr>
        </p:nvSpPr>
        <p:spPr>
          <a:xfrm>
            <a:off x="990600" y="762000"/>
            <a:ext cx="8153400" cy="5486400"/>
          </a:xfrm>
        </p:spPr>
        <p:txBody>
          <a:bodyPr>
            <a:normAutofit/>
          </a:bodyPr>
          <a:lstStyle/>
          <a:p>
            <a:pPr algn="just">
              <a:buFont typeface="Wingdings" pitchFamily="2" charset="2"/>
              <a:buChar char="Ø"/>
            </a:pPr>
            <a:r>
              <a:rPr lang="ar-SA" sz="2800" b="1" dirty="0" smtClean="0">
                <a:cs typeface="Ali_K_Traditional" pitchFamily="2" charset="-78"/>
              </a:rPr>
              <a:t>هةر قؤناغيَك لة قؤناغةكانى ذيانى مرؤظ طرنطة وبنةمايَكة بؤ قؤناغةكانى ترة كة بة</a:t>
            </a:r>
            <a:r>
              <a:rPr lang="ar-EG" sz="2800" b="1" dirty="0" smtClean="0">
                <a:cs typeface="Ali_K_Traditional" pitchFamily="2" charset="-78"/>
              </a:rPr>
              <a:t> </a:t>
            </a:r>
            <a:r>
              <a:rPr lang="ar-SA" sz="2800" b="1" dirty="0" smtClean="0">
                <a:cs typeface="Ali_K_Traditional" pitchFamily="2" charset="-78"/>
              </a:rPr>
              <a:t>دوايةوة ديَت بؤية طرنطى دوةروونزانى طةشة بة دوو لايةنة دةبينريَت:ـ</a:t>
            </a:r>
            <a:endParaRPr lang="ar-EG" sz="2800" b="1" dirty="0" smtClean="0">
              <a:cs typeface="Ali_K_Traditional" pitchFamily="2" charset="-78"/>
            </a:endParaRPr>
          </a:p>
          <a:p>
            <a:pPr algn="just">
              <a:buNone/>
            </a:pPr>
            <a:endParaRPr lang="en-US" sz="2800" dirty="0" smtClean="0">
              <a:cs typeface="Ali_K_Traditional" pitchFamily="2" charset="-78"/>
            </a:endParaRPr>
          </a:p>
          <a:p>
            <a:pPr lvl="0" algn="just"/>
            <a:r>
              <a:rPr lang="ar-SA" dirty="0" smtClean="0">
                <a:solidFill>
                  <a:srgbClr val="C00000"/>
                </a:solidFill>
                <a:cs typeface="Ali_K_Traditional" pitchFamily="2" charset="-78"/>
              </a:rPr>
              <a:t>1) </a:t>
            </a:r>
            <a:r>
              <a:rPr lang="ar-SA" b="1" dirty="0" smtClean="0">
                <a:solidFill>
                  <a:srgbClr val="C00000"/>
                </a:solidFill>
                <a:cs typeface="Ali_K_Traditional" pitchFamily="2" charset="-78"/>
              </a:rPr>
              <a:t>لايةنى تيؤرى </a:t>
            </a:r>
            <a:r>
              <a:rPr lang="ar-SA" b="1" dirty="0" smtClean="0">
                <a:solidFill>
                  <a:srgbClr val="C00000"/>
                </a:solidFill>
                <a:cs typeface="Ali-A-Traditional" pitchFamily="2" charset="-78"/>
              </a:rPr>
              <a:t>(الجانب النظري)</a:t>
            </a:r>
            <a:endParaRPr lang="en-US" b="1" dirty="0" smtClean="0">
              <a:solidFill>
                <a:srgbClr val="C00000"/>
              </a:solidFill>
              <a:cs typeface="Ali-A-Traditional" pitchFamily="2" charset="-78"/>
            </a:endParaRPr>
          </a:p>
          <a:p>
            <a:pPr algn="just">
              <a:buNone/>
            </a:pPr>
            <a:r>
              <a:rPr lang="ar-SA" sz="2800" dirty="0" smtClean="0">
                <a:cs typeface="Ali_K_Traditional" pitchFamily="2" charset="-78"/>
              </a:rPr>
              <a:t>أ/</a:t>
            </a:r>
            <a:r>
              <a:rPr lang="ar-EG" sz="2800" dirty="0" smtClean="0">
                <a:cs typeface="Ali_K_Traditional" pitchFamily="2" charset="-78"/>
              </a:rPr>
              <a:t> </a:t>
            </a:r>
            <a:r>
              <a:rPr lang="ar-SA" sz="2800" dirty="0" smtClean="0">
                <a:cs typeface="Ali_K_Traditional" pitchFamily="2" charset="-78"/>
              </a:rPr>
              <a:t>زانيار</a:t>
            </a:r>
            <a:r>
              <a:rPr lang="ar-EG" sz="2800" dirty="0" smtClean="0">
                <a:cs typeface="Ali_K_Traditional" pitchFamily="2" charset="-78"/>
              </a:rPr>
              <a:t>يمان</a:t>
            </a:r>
            <a:r>
              <a:rPr lang="ar-SA" sz="2800" dirty="0" smtClean="0">
                <a:cs typeface="Ali_K_Traditional" pitchFamily="2" charset="-78"/>
              </a:rPr>
              <a:t> فراوان دةكات بة سروشت وثيَكهاتةى مرؤظ وثةيوةندى لةطةلَ ئةو ذينطةية كة تيايدا دةذ</a:t>
            </a:r>
            <a:r>
              <a:rPr lang="ar-EG" sz="2800" dirty="0" smtClean="0">
                <a:cs typeface="Ali_K_Traditional" pitchFamily="2" charset="-78"/>
              </a:rPr>
              <a:t>ى</a:t>
            </a:r>
            <a:r>
              <a:rPr lang="ar-SA" sz="2800" dirty="0" smtClean="0">
                <a:cs typeface="Ali_K_Traditional" pitchFamily="2" charset="-78"/>
              </a:rPr>
              <a:t>.</a:t>
            </a:r>
            <a:endParaRPr lang="ar-EG" sz="2800" dirty="0" smtClean="0">
              <a:cs typeface="Ali_K_Traditional" pitchFamily="2" charset="-78"/>
            </a:endParaRPr>
          </a:p>
          <a:p>
            <a:pPr algn="just">
              <a:buNone/>
            </a:pPr>
            <a:endParaRPr lang="en-US" sz="2800" dirty="0" smtClean="0">
              <a:cs typeface="Ali_K_Traditional" pitchFamily="2" charset="-78"/>
            </a:endParaRPr>
          </a:p>
          <a:p>
            <a:pPr algn="just">
              <a:buNone/>
            </a:pPr>
            <a:r>
              <a:rPr lang="ar-SA" sz="2800" dirty="0" smtClean="0">
                <a:cs typeface="Ali_K_Traditional" pitchFamily="2" charset="-78"/>
              </a:rPr>
              <a:t>ب/ سنور وثيَوريَك دياردةكات بؤ طةشةى مرؤظ (تحديد معاييرالنمو) لة طشت</a:t>
            </a:r>
            <a:r>
              <a:rPr lang="ar-EG" sz="2800" dirty="0" smtClean="0">
                <a:cs typeface="Ali_K_Traditional" pitchFamily="2" charset="-78"/>
              </a:rPr>
              <a:t> </a:t>
            </a:r>
            <a:r>
              <a:rPr lang="ar-SA" sz="2800" dirty="0" smtClean="0">
                <a:cs typeface="Ali_K_Traditional" pitchFamily="2" charset="-78"/>
              </a:rPr>
              <a:t>روالَةتةكانى وةك (طةشةى ذيرى وهةلَضونى وجةستةيى) ولة هةموو قؤناغةكانى ذيانيدا .</a:t>
            </a:r>
            <a:endParaRPr lang="en-US" sz="2800" dirty="0" smtClean="0">
              <a:cs typeface="Ali_K_Traditional" pitchFamily="2" charset="-78"/>
            </a:endParaRPr>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lstStyle/>
          <a:p>
            <a:pPr lvl="0"/>
            <a:r>
              <a:rPr lang="ar-SA" b="1" dirty="0" smtClean="0">
                <a:solidFill>
                  <a:srgbClr val="C00000"/>
                </a:solidFill>
                <a:cs typeface="Ali_K_Traditional" pitchFamily="2" charset="-78"/>
              </a:rPr>
              <a:t>2) لايةنى ثراكتيكى </a:t>
            </a:r>
            <a:r>
              <a:rPr lang="ar-SA" b="1" dirty="0" smtClean="0">
                <a:solidFill>
                  <a:srgbClr val="C00000"/>
                </a:solidFill>
                <a:cs typeface="Ali-A-Traditional" pitchFamily="2" charset="-78"/>
              </a:rPr>
              <a:t>(الجانب التطبيقي) </a:t>
            </a:r>
            <a:endParaRPr lang="ar-EG" b="1" dirty="0" smtClean="0">
              <a:solidFill>
                <a:srgbClr val="C00000"/>
              </a:solidFill>
              <a:cs typeface="Ali-A-Traditional" pitchFamily="2" charset="-78"/>
            </a:endParaRPr>
          </a:p>
          <a:p>
            <a:pPr lvl="0">
              <a:buNone/>
            </a:pPr>
            <a:r>
              <a:rPr lang="ar-SA" b="1" dirty="0" smtClean="0">
                <a:solidFill>
                  <a:srgbClr val="C00000"/>
                </a:solidFill>
                <a:cs typeface="Ali-A-Traditional" pitchFamily="2" charset="-78"/>
              </a:rPr>
              <a:t> </a:t>
            </a:r>
            <a:endParaRPr lang="en-US" b="1" dirty="0" smtClean="0">
              <a:solidFill>
                <a:srgbClr val="C00000"/>
              </a:solidFill>
              <a:cs typeface="Ali-A-Traditional" pitchFamily="2" charset="-78"/>
            </a:endParaRPr>
          </a:p>
          <a:p>
            <a:pPr algn="just">
              <a:buNone/>
            </a:pPr>
            <a:r>
              <a:rPr lang="ar-SA" sz="2800" b="1" dirty="0" smtClean="0">
                <a:cs typeface="Ali_K_Traditional" pitchFamily="2" charset="-78"/>
              </a:rPr>
              <a:t>أ/</a:t>
            </a:r>
            <a:r>
              <a:rPr lang="ar-EG" sz="2800" b="1" dirty="0" smtClean="0">
                <a:cs typeface="Ali_K_Traditional" pitchFamily="2" charset="-78"/>
              </a:rPr>
              <a:t> </a:t>
            </a:r>
            <a:r>
              <a:rPr lang="ar-SA" sz="2800" dirty="0" smtClean="0">
                <a:cs typeface="Ali_K_Traditional" pitchFamily="2" charset="-78"/>
              </a:rPr>
              <a:t>تواناى ئيَمة فراوان دةكات بؤ</a:t>
            </a:r>
            <a:r>
              <a:rPr lang="ar-EG" sz="2800" dirty="0" smtClean="0">
                <a:cs typeface="Ali_K_Traditional" pitchFamily="2" charset="-78"/>
              </a:rPr>
              <a:t> </a:t>
            </a:r>
            <a:r>
              <a:rPr lang="ar-SA" sz="2800" dirty="0" smtClean="0">
                <a:cs typeface="Ali_K_Traditional" pitchFamily="2" charset="-78"/>
              </a:rPr>
              <a:t>ئاراستةكردنى مندالَ </a:t>
            </a:r>
            <a:r>
              <a:rPr lang="ar-SA" sz="2800" smtClean="0">
                <a:cs typeface="Ali_K_Traditional" pitchFamily="2" charset="-78"/>
              </a:rPr>
              <a:t>وهةرزةكار وبةسالَاضوان,</a:t>
            </a:r>
            <a:r>
              <a:rPr lang="ar-EG" sz="2800" dirty="0" smtClean="0">
                <a:cs typeface="Ali_K_Traditional" pitchFamily="2" charset="-78"/>
              </a:rPr>
              <a:t> </a:t>
            </a:r>
            <a:r>
              <a:rPr lang="ar-SA" sz="2800" dirty="0" smtClean="0">
                <a:cs typeface="Ali_K_Traditional" pitchFamily="2" charset="-78"/>
              </a:rPr>
              <a:t>تا بتوانين كؤنترؤلَى فاكتةرة كاريطةريةكانى سةر طةشة بكةين, بؤ ئةوةى بتوانين فاكتةرى طونجاو دةستنيشان بكةين بؤ طةشة.</a:t>
            </a:r>
            <a:endParaRPr lang="en-US" sz="2800" dirty="0" smtClean="0">
              <a:cs typeface="Ali_K_Traditional" pitchFamily="2" charset="-78"/>
            </a:endParaRPr>
          </a:p>
          <a:p>
            <a:pPr>
              <a:buNone/>
            </a:pPr>
            <a:endParaRPr lang="ar-EG" sz="2800" dirty="0" smtClean="0">
              <a:cs typeface="Ali_K_Traditional" pitchFamily="2" charset="-78"/>
            </a:endParaRPr>
          </a:p>
          <a:p>
            <a:pPr>
              <a:buNone/>
            </a:pPr>
            <a:endParaRPr lang="ar-EG" sz="2800" dirty="0" smtClean="0">
              <a:cs typeface="Ali_K_Traditional" pitchFamily="2" charset="-78"/>
            </a:endParaRPr>
          </a:p>
          <a:p>
            <a:pPr>
              <a:buNone/>
            </a:pPr>
            <a:r>
              <a:rPr lang="ar-SA" sz="2800" dirty="0" smtClean="0">
                <a:cs typeface="Ali_K_Traditional" pitchFamily="2" charset="-78"/>
              </a:rPr>
              <a:t>ب/ دةتوانين دياردةكانى طةشة بةشيَوازيَك وثيَوةريَكى زانستى ثيَوانة بكةين لة لايةنى دةروونى وثةروةردةيى تا بتوانين يارمةتى تاكةكانى كؤمةلَكا بكةين.</a:t>
            </a:r>
            <a:endParaRPr lang="en-US" sz="2800" dirty="0" smtClean="0">
              <a:cs typeface="Ali_K_Traditional" pitchFamily="2" charset="-78"/>
            </a:endParaRPr>
          </a:p>
          <a:p>
            <a:endParaRPr lang="ar-EG"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baseline="-25000" dirty="0">
                <a:cs typeface="Ali_K_Alwand" pitchFamily="2" charset="-78"/>
              </a:rPr>
              <a:t>بابةتةكانى وانةى ئةمرؤ</a:t>
            </a:r>
            <a:br>
              <a:rPr lang="ar-IQ" sz="6000" baseline="-25000" dirty="0">
                <a:cs typeface="Ali_K_Alwand" pitchFamily="2" charset="-78"/>
              </a:rPr>
            </a:br>
            <a:endParaRPr lang="en-US" sz="6000"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q"/>
            </a:pPr>
            <a:r>
              <a:rPr lang="ku-Arab-IQ" sz="2800" dirty="0" smtClean="0"/>
              <a:t>پێشه کیه ک له ده روونزانی گه شه.</a:t>
            </a:r>
          </a:p>
          <a:p>
            <a:pPr>
              <a:lnSpc>
                <a:spcPct val="150000"/>
              </a:lnSpc>
              <a:buFont typeface="Wingdings" panose="05000000000000000000" pitchFamily="2" charset="2"/>
              <a:buChar char="q"/>
            </a:pPr>
            <a:r>
              <a:rPr lang="ku-Arab-IQ" sz="2800" dirty="0" smtClean="0"/>
              <a:t>پێنا سه ی </a:t>
            </a:r>
            <a:r>
              <a:rPr lang="ku-Arab-IQ" sz="2800" dirty="0"/>
              <a:t>ده روونزانی گه </a:t>
            </a:r>
            <a:r>
              <a:rPr lang="ku-Arab-IQ" sz="2800" dirty="0" smtClean="0"/>
              <a:t>شه.</a:t>
            </a:r>
          </a:p>
          <a:p>
            <a:pPr>
              <a:lnSpc>
                <a:spcPct val="150000"/>
              </a:lnSpc>
              <a:buFont typeface="Wingdings" panose="05000000000000000000" pitchFamily="2" charset="2"/>
              <a:buChar char="q"/>
            </a:pPr>
            <a:r>
              <a:rPr lang="ku-Arab-IQ" sz="2800" dirty="0" smtClean="0"/>
              <a:t>بواره کانی دراسه و لێکولێنه وی ده روونزانی گه شه</a:t>
            </a:r>
          </a:p>
          <a:p>
            <a:pPr>
              <a:lnSpc>
                <a:spcPct val="150000"/>
              </a:lnSpc>
              <a:buFont typeface="Wingdings" panose="05000000000000000000" pitchFamily="2" charset="2"/>
              <a:buChar char="q"/>
            </a:pPr>
            <a:r>
              <a:rPr lang="ku-Arab-IQ" sz="2800" dirty="0"/>
              <a:t>ده روونزانی گه </a:t>
            </a:r>
            <a:r>
              <a:rPr lang="ku-Arab-IQ" sz="2800" dirty="0" smtClean="0"/>
              <a:t>شه و زانسته کانیتر.</a:t>
            </a:r>
          </a:p>
          <a:p>
            <a:pPr>
              <a:lnSpc>
                <a:spcPct val="150000"/>
              </a:lnSpc>
              <a:buFont typeface="Wingdings" panose="05000000000000000000" pitchFamily="2" charset="2"/>
              <a:buChar char="q"/>
            </a:pPr>
            <a:r>
              <a:rPr lang="ku-Arab-IQ" sz="2800" dirty="0" smtClean="0"/>
              <a:t>گرنگی ده روونزانی گه شه.</a:t>
            </a:r>
            <a:endParaRPr lang="ku-Arab-IQ" sz="2800" dirty="0"/>
          </a:p>
          <a:p>
            <a:pPr>
              <a:lnSpc>
                <a:spcPct val="150000"/>
              </a:lnSpc>
              <a:buFont typeface="Wingdings" panose="05000000000000000000" pitchFamily="2" charset="2"/>
              <a:buChar char="q"/>
            </a:pPr>
            <a:endParaRPr lang="en-US" sz="2800" dirty="0"/>
          </a:p>
        </p:txBody>
      </p:sp>
    </p:spTree>
    <p:extLst>
      <p:ext uri="{BB962C8B-B14F-4D97-AF65-F5344CB8AC3E}">
        <p14:creationId xmlns:p14="http://schemas.microsoft.com/office/powerpoint/2010/main" val="3595408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533400"/>
          </a:xfrm>
        </p:spPr>
        <p:txBody>
          <a:bodyPr>
            <a:noAutofit/>
          </a:bodyPr>
          <a:lstStyle/>
          <a:p>
            <a:pPr algn="r"/>
            <a:r>
              <a:rPr lang="ar-IQ" sz="3200" dirty="0" smtClean="0">
                <a:solidFill>
                  <a:srgbClr val="C00000"/>
                </a:solidFill>
                <a:cs typeface="Ali_K_Traditional" pitchFamily="2" charset="-78"/>
              </a:rPr>
              <a:t>ـ طرنطى دةروونزانى طةشة </a:t>
            </a:r>
            <a:r>
              <a:rPr lang="en-US" sz="3200" dirty="0" smtClean="0">
                <a:solidFill>
                  <a:srgbClr val="C00000"/>
                </a:solidFill>
                <a:cs typeface="Ali-A-Traditional" pitchFamily="2" charset="-78"/>
              </a:rPr>
              <a:t>“</a:t>
            </a:r>
            <a:r>
              <a:rPr lang="ar-IQ" sz="3200" dirty="0" smtClean="0">
                <a:solidFill>
                  <a:srgbClr val="C00000"/>
                </a:solidFill>
                <a:cs typeface="Ali-A-Traditional" pitchFamily="2" charset="-78"/>
              </a:rPr>
              <a:t>أهمية علم نفس النمو</a:t>
            </a:r>
            <a:r>
              <a:rPr lang="en-US" sz="3200" dirty="0" smtClean="0">
                <a:solidFill>
                  <a:srgbClr val="C00000"/>
                </a:solidFill>
                <a:cs typeface="Ali-A-Traditional" pitchFamily="2" charset="-78"/>
              </a:rPr>
              <a:t>”</a:t>
            </a:r>
            <a:endParaRPr lang="ar-EG" sz="3200" dirty="0">
              <a:solidFill>
                <a:srgbClr val="C00000"/>
              </a:solidFill>
              <a:cs typeface="Ali-A-Traditional" pitchFamily="2" charset="-78"/>
            </a:endParaRPr>
          </a:p>
        </p:txBody>
      </p:sp>
      <p:sp>
        <p:nvSpPr>
          <p:cNvPr id="3" name="Content Placeholder 2"/>
          <p:cNvSpPr>
            <a:spLocks noGrp="1"/>
          </p:cNvSpPr>
          <p:nvPr>
            <p:ph idx="1"/>
          </p:nvPr>
        </p:nvSpPr>
        <p:spPr>
          <a:xfrm>
            <a:off x="1435608" y="914400"/>
            <a:ext cx="7498080" cy="5334000"/>
          </a:xfrm>
        </p:spPr>
        <p:txBody>
          <a:bodyPr>
            <a:normAutofit/>
          </a:bodyPr>
          <a:lstStyle/>
          <a:p>
            <a:pPr algn="just"/>
            <a:r>
              <a:rPr lang="ar-SA" dirty="0" smtClean="0">
                <a:effectLst>
                  <a:outerShdw blurRad="50000" dist="30000" dir="5400000" algn="tl" rotWithShape="0">
                    <a:srgbClr val="000000">
                      <a:alpha val="30000"/>
                    </a:srgbClr>
                  </a:outerShdw>
                </a:effectLst>
                <a:latin typeface="+mj-lt"/>
                <a:ea typeface="+mj-ea"/>
                <a:cs typeface="Ali_K_Traditional" pitchFamily="2" charset="-78"/>
              </a:rPr>
              <a:t>لة ئامانجةكانى خوي</a:t>
            </a:r>
            <a:r>
              <a:rPr lang="ar-EG" dirty="0" smtClean="0">
                <a:effectLst>
                  <a:outerShdw blurRad="50000" dist="30000" dir="5400000" algn="tl" rotWithShape="0">
                    <a:srgbClr val="000000">
                      <a:alpha val="30000"/>
                    </a:srgbClr>
                  </a:outerShdw>
                </a:effectLst>
                <a:latin typeface="+mj-lt"/>
                <a:ea typeface="+mj-ea"/>
                <a:cs typeface="Ali_K_Traditional" pitchFamily="2" charset="-78"/>
              </a:rPr>
              <a:t>َيندنةوةى دةرونزانى طةشة دؤزينةوةى ياسا وبنةماكانة كة ثرؤسةى طةشة كؤنترؤلَ دةكات لة طشت قؤناغةكان, هةروها دؤزينةوةى ثيَوان وثيَوةرةكانى طونجاو بؤ هةر دياردةيةكى طةشة ولة طشت قؤناغةكان.</a:t>
            </a:r>
          </a:p>
          <a:p>
            <a:pPr algn="just">
              <a:buNone/>
            </a:pPr>
            <a:endParaRPr lang="ar-EG" dirty="0" smtClean="0">
              <a:effectLst>
                <a:outerShdw blurRad="50000" dist="30000" dir="5400000" algn="tl" rotWithShape="0">
                  <a:srgbClr val="000000">
                    <a:alpha val="30000"/>
                  </a:srgbClr>
                </a:outerShdw>
              </a:effectLst>
              <a:latin typeface="+mj-lt"/>
              <a:ea typeface="+mj-ea"/>
              <a:cs typeface="Ali_K_Traditional" pitchFamily="2" charset="-78"/>
            </a:endParaRPr>
          </a:p>
          <a:p>
            <a:pPr algn="just"/>
            <a:r>
              <a:rPr lang="ar-EG" sz="2800"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rPr>
              <a:t>بؤ نمونة ئةم زانستة بايةخ بة زانينى ثةيوةندى نيَوان دريَذى وتةمةنى مندالَ يان قةبارة وكيَشى لةشى لة قؤناغة جياوازةكانى تةمةنى. كةواتة ئيَمة هةولَى تيَطةيشتن وثيَوانى طةشةى مرؤظ دةدةين لة زؤر رةهةند (بُعد) وةك طةشةى جةستة وذيرى وكؤمةلايةتى وهةلَضونى... هتد, بة ثيَوةر وثيَوانى راست وورد.</a:t>
            </a:r>
            <a:endParaRPr lang="en-US" sz="2800" dirty="0" smtClean="0">
              <a:solidFill>
                <a:srgbClr val="002060"/>
              </a:solidFill>
              <a:effectLst>
                <a:outerShdw blurRad="50000" dist="30000" dir="5400000" algn="tl" rotWithShape="0">
                  <a:srgbClr val="000000">
                    <a:alpha val="30000"/>
                  </a:srgbClr>
                </a:outerShdw>
              </a:effectLst>
              <a:latin typeface="+mj-lt"/>
              <a:ea typeface="+mj-ea"/>
              <a:cs typeface="Ali_K_Traditional" pitchFamily="2" charset="-78"/>
            </a:endParaRPr>
          </a:p>
          <a:p>
            <a:pPr algn="just"/>
            <a:endParaRPr lang="en-US" dirty="0" smtClean="0">
              <a:effectLst>
                <a:outerShdw blurRad="50000" dist="30000" dir="5400000" algn="tl" rotWithShape="0">
                  <a:srgbClr val="000000">
                    <a:alpha val="30000"/>
                  </a:srgbClr>
                </a:outerShdw>
              </a:effectLst>
              <a:latin typeface="+mj-lt"/>
              <a:ea typeface="+mj-ea"/>
              <a:cs typeface="Ali_K_Traditional"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866888" cy="5715000"/>
          </a:xfrm>
        </p:spPr>
        <p:txBody>
          <a:bodyPr>
            <a:normAutofit/>
          </a:bodyPr>
          <a:lstStyle/>
          <a:p>
            <a:pPr algn="just"/>
            <a:r>
              <a:rPr lang="ar-EG" dirty="0" smtClean="0">
                <a:cs typeface="Ali_K_Traditional" pitchFamily="2" charset="-78"/>
              </a:rPr>
              <a:t>كةواتة دةتوانين طةشةى ئاسايى وطةشةى نا ئاسايى (خيَرا ولاواز) بناسين وبدؤزينةوة, وتيَبطةين كة بؤ ضي مندالَ جياوازى هةية لةطةل هاوريَكانى, هةروها ناسينى جؤرةها حالَةتى دةطمةن وشاز كة بةسةر طةشة روئةدات تا بتوانين بة خيَرا وة لةكاتى دةركةوتنى ضارةى بكةين.</a:t>
            </a:r>
          </a:p>
          <a:p>
            <a:pPr algn="just"/>
            <a:endParaRPr lang="ar-EG" dirty="0" smtClean="0">
              <a:cs typeface="Ali_K_Traditional" pitchFamily="2" charset="-78"/>
            </a:endParaRPr>
          </a:p>
          <a:p>
            <a:pPr algn="just"/>
            <a:r>
              <a:rPr lang="ar-EG" dirty="0" smtClean="0">
                <a:cs typeface="Ali_K_Traditional" pitchFamily="2" charset="-78"/>
              </a:rPr>
              <a:t> هةرها سايكؤلوذياى طةشة طرنطى دةدات بة شيكردنةوةى دياردةكانى طةشة (</a:t>
            </a:r>
            <a:r>
              <a:rPr lang="ar-EG" dirty="0" smtClean="0">
                <a:cs typeface="Ali-A-Alwand" pitchFamily="2" charset="-78"/>
              </a:rPr>
              <a:t>الظواهر النمائية</a:t>
            </a:r>
            <a:r>
              <a:rPr lang="ar-EG" dirty="0" smtClean="0">
                <a:cs typeface="Ali_K_Traditional" pitchFamily="2" charset="-78"/>
              </a:rPr>
              <a:t>), بةمةبةستى ناسينى هؤكارةكانى رودانى تا بتوانرىَ كؤنترؤلى بكةين. </a:t>
            </a:r>
            <a:endParaRPr lang="ar-EG" dirty="0">
              <a:cs typeface="Ali_K_Traditional"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43088" cy="6553200"/>
          </a:xfrm>
        </p:spPr>
        <p:txBody>
          <a:bodyPr>
            <a:noAutofit/>
          </a:bodyPr>
          <a:lstStyle/>
          <a:p>
            <a:pPr algn="just"/>
            <a:r>
              <a:rPr lang="ar-EG" dirty="0" smtClean="0">
                <a:cs typeface="Ali_K_Traditional" pitchFamily="2" charset="-78"/>
              </a:rPr>
              <a:t> </a:t>
            </a:r>
            <a:r>
              <a:rPr lang="ar-EG" dirty="0" smtClean="0">
                <a:solidFill>
                  <a:srgbClr val="002060"/>
                </a:solidFill>
                <a:cs typeface="Ali_K_Traditional" pitchFamily="2" charset="-78"/>
              </a:rPr>
              <a:t>بؤ نمونة سايكؤلوذياى طةشة طرنطى وبايةخ بة شيكردنى رةفتارى لادةر (السلوك المنحرف) دةدات وةك (الجنوح), و دواكةوتنى عةقلى, دزيكردن, ئالَودةبوون. وهةولَدان بؤ ناسينى هؤكار وفاكتةرةكانى بةرثرس لةسةر ئةم لادانانة بةتايبةت ئةوانةى ثةيوةنديان هةية لةسةر طةشة.</a:t>
            </a:r>
          </a:p>
          <a:p>
            <a:pPr algn="just"/>
            <a:endParaRPr lang="ar-EG" dirty="0" smtClean="0">
              <a:cs typeface="Ali_K_Traditional" pitchFamily="2" charset="-78"/>
            </a:endParaRPr>
          </a:p>
          <a:p>
            <a:pPr algn="just"/>
            <a:r>
              <a:rPr lang="ar-EG" dirty="0" smtClean="0">
                <a:cs typeface="Ali_K_Traditional" pitchFamily="2" charset="-78"/>
              </a:rPr>
              <a:t>بؤ نمونة لةكاتى بةركةوتنى ئافرةتى دووطيان بة </a:t>
            </a:r>
            <a:r>
              <a:rPr lang="ar-EG" dirty="0" smtClean="0">
                <a:solidFill>
                  <a:srgbClr val="C00000"/>
                </a:solidFill>
                <a:cs typeface="Ali_K_Traditional" pitchFamily="2" charset="-78"/>
              </a:rPr>
              <a:t>سؤريَذةى ئةلمانى (</a:t>
            </a:r>
            <a:r>
              <a:rPr lang="ar-EG" dirty="0" smtClean="0">
                <a:solidFill>
                  <a:srgbClr val="C00000"/>
                </a:solidFill>
                <a:cs typeface="Ali-A-Alwand" pitchFamily="2" charset="-78"/>
              </a:rPr>
              <a:t>الحصبة الألمانية) </a:t>
            </a:r>
            <a:r>
              <a:rPr lang="ar-EG" dirty="0" smtClean="0">
                <a:cs typeface="Ali_K_Traditional" pitchFamily="2" charset="-78"/>
              </a:rPr>
              <a:t>رةنطة كؤرثةلةكةى توشى دواكةوتنى جةستة وعةقلى بكات. بؤية وةرطرتنى ظاكسينى تايبةت لة كاتى دووطيانى ئةم حالَةتة كةم بكاتةوة لة نيَواني ئافرةتان, ولة دواجار مندالَيش رزطارى دةبيَت لةو طرفتة.</a:t>
            </a:r>
            <a:endParaRPr lang="ar-EG" dirty="0">
              <a:cs typeface="Ali_K_Traditional"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lgn="just"/>
            <a:r>
              <a:rPr lang="ar-EG" dirty="0" smtClean="0">
                <a:solidFill>
                  <a:srgbClr val="002060"/>
                </a:solidFill>
                <a:cs typeface="Ali_K_Traditional" pitchFamily="2" charset="-78"/>
              </a:rPr>
              <a:t>هةروها ئةزمونى خراث ونابةجىَ (الخبرات السيئة) لة ناو خيَزان وذينطةى كؤمةلايةتى دةبيَتة هؤى نة طونجانى (</a:t>
            </a:r>
            <a:r>
              <a:rPr lang="ar-EG" dirty="0" smtClean="0">
                <a:solidFill>
                  <a:srgbClr val="002060"/>
                </a:solidFill>
                <a:cs typeface="Ali-A-Alwand" pitchFamily="2" charset="-78"/>
              </a:rPr>
              <a:t>سوء التكيف</a:t>
            </a:r>
            <a:r>
              <a:rPr lang="ar-EG" dirty="0" smtClean="0">
                <a:solidFill>
                  <a:srgbClr val="002060"/>
                </a:solidFill>
                <a:cs typeface="Ali_K_Traditional" pitchFamily="2" charset="-78"/>
              </a:rPr>
              <a:t>) هةلَضونى لاى مندالَ. كةواتة ناسينى ئةزمونة خراب وزيان بةخشةكان يارمةتيمان دةدات بة ثاراستنى مندالَةكانمان ودوركةتنةوة لةو جؤرة زيانانة.</a:t>
            </a:r>
          </a:p>
          <a:p>
            <a:pPr algn="just">
              <a:buNone/>
            </a:pPr>
            <a:endParaRPr lang="en-US" dirty="0" smtClean="0">
              <a:cs typeface="Ali_K_Traditional" pitchFamily="2" charset="-78"/>
            </a:endParaRPr>
          </a:p>
          <a:p>
            <a:pPr algn="just"/>
            <a:r>
              <a:rPr lang="ar-EG" dirty="0" smtClean="0">
                <a:cs typeface="Ali_K_Traditional" pitchFamily="2" charset="-78"/>
              </a:rPr>
              <a:t>هةروها ناسينى دياردةكانى طةشةى جياواز يارمةتيمان دةدات لة تيَطةيشتنى سروشتى ثرِؤسيسة طرينطةكانى عةقل وذير وةك بيركردنةوة, خيالكردن, وةبيرهيَنانةوة, وسةرنجدان(الإنتباة), وقؤناغةكانى ثيَشكةوتنى ئةم ثرؤسيسانة لة قؤناغة جياوازةكانى تةمةن. ئةمانةش طرنطيان هةية بؤ دةرونزانى ثةروةردةيى تا ثرؤسةى ثةروةردة لةسةر بنةمايةكى دةرونى دروست بنياد بنريَت.</a:t>
            </a:r>
            <a:endParaRPr lang="en-US" dirty="0" smtClean="0">
              <a:cs typeface="Ali_K_Traditional" pitchFamily="2" charset="-78"/>
            </a:endParaRPr>
          </a:p>
          <a:p>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153400" cy="6705600"/>
          </a:xfrm>
        </p:spPr>
        <p:txBody>
          <a:bodyPr>
            <a:normAutofit/>
          </a:bodyPr>
          <a:lstStyle/>
          <a:p>
            <a:pPr algn="just"/>
            <a:r>
              <a:rPr lang="ar-EG" sz="3600" dirty="0" smtClean="0">
                <a:cs typeface="Ali_K_Traditional" pitchFamily="2" charset="-78"/>
              </a:rPr>
              <a:t>كةواتة دةتوانين بلَيَن خويَندنةوةى طةشةسةندن وثيَشكةوتنى مرؤظ سودبةخشة بؤ دايك وباوان ومامؤستاكان وثسثؤرِانى دةروونى وكؤمةلايةتى, وهةموو ئةو كةسانةى كة بة ضاوديَريكردنى مندالَ وهةرزةكار هةلَدةستن ض لة داينطة وباخضةى ساوايان وقوتابخانةكان ودةزطاكانى بةخيَوكردن (دور الايتام والإيداع)..وهيتر.</a:t>
            </a:r>
          </a:p>
          <a:p>
            <a:pPr algn="just"/>
            <a:r>
              <a:rPr lang="ar-EG" sz="3600" dirty="0" smtClean="0">
                <a:cs typeface="Ali_K_Traditional" pitchFamily="2" charset="-78"/>
              </a:rPr>
              <a:t> كةواتة يارمةتيمان دةدات بؤ ناسينى تايبةتمةنديةكانى طةشةسةندن لة طشت قؤناغةكان كة طرنطة بؤ تيَطةيشتن لة كةسايةتى مندالَ وهةرزةكار وضؤنيةتى مامةلَة كردنى كارا ودروست لةطةلَيان. </a:t>
            </a:r>
            <a:endParaRPr lang="ar-EG" sz="3600" dirty="0">
              <a:cs typeface="Ali_K_Traditional"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609600"/>
          </a:xfrm>
        </p:spPr>
        <p:txBody>
          <a:bodyPr>
            <a:noAutofit/>
          </a:bodyPr>
          <a:lstStyle/>
          <a:p>
            <a:pPr lvl="0" algn="ctr"/>
            <a:r>
              <a:rPr lang="ar-IQ" sz="6000" baseline="-25000" dirty="0">
                <a:cs typeface="Ali_K_Alwand" pitchFamily="2" charset="-78"/>
              </a:rPr>
              <a:t>هةفتةى داهاتوو باس لةمانة دةكةين</a:t>
            </a:r>
            <a:endParaRPr lang="ar-EG" sz="6000" dirty="0"/>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q"/>
            </a:pPr>
            <a:r>
              <a:rPr lang="ku-Arab-IQ" dirty="0" smtClean="0"/>
              <a:t>گرنگی ده روونزانی منداڵ.</a:t>
            </a:r>
          </a:p>
          <a:p>
            <a:pPr>
              <a:lnSpc>
                <a:spcPct val="150000"/>
              </a:lnSpc>
              <a:buFont typeface="Wingdings" panose="05000000000000000000" pitchFamily="2" charset="2"/>
              <a:buChar char="q"/>
            </a:pPr>
            <a:r>
              <a:rPr lang="ku-Arab-IQ" dirty="0" smtClean="0"/>
              <a:t>گرنگی بۆ باوان وئه ندامانی خێزان.</a:t>
            </a:r>
          </a:p>
          <a:p>
            <a:pPr>
              <a:lnSpc>
                <a:spcPct val="150000"/>
              </a:lnSpc>
              <a:buFont typeface="Wingdings" panose="05000000000000000000" pitchFamily="2" charset="2"/>
              <a:buChar char="q"/>
            </a:pPr>
            <a:r>
              <a:rPr lang="ku-Arab-IQ" dirty="0"/>
              <a:t>گرنگی ده </a:t>
            </a:r>
            <a:r>
              <a:rPr lang="ku-Arab-IQ" dirty="0" smtClean="0"/>
              <a:t>روونزانی منداڵ بۆ په روه رده کاران و ماموستایان.</a:t>
            </a:r>
          </a:p>
          <a:p>
            <a:pPr>
              <a:lnSpc>
                <a:spcPct val="150000"/>
              </a:lnSpc>
              <a:buFont typeface="Wingdings" panose="05000000000000000000" pitchFamily="2" charset="2"/>
              <a:buChar char="q"/>
            </a:pPr>
            <a:r>
              <a:rPr lang="ku-Arab-IQ" dirty="0" smtClean="0"/>
              <a:t>فاکته ره کاریگه ریه کانی سه ر گه شه ی مرۆڤ.</a:t>
            </a:r>
          </a:p>
          <a:p>
            <a:pPr>
              <a:lnSpc>
                <a:spcPct val="150000"/>
              </a:lnSpc>
              <a:buFont typeface="Wingdings" panose="05000000000000000000" pitchFamily="2" charset="2"/>
              <a:buChar char="q"/>
            </a:pP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Developmental psychology</a:t>
            </a:r>
            <a:r>
              <a:rPr lang="en-US" sz="2800" b="1" dirty="0" smtClean="0">
                <a:latin typeface="Times New Roman" pitchFamily="18" charset="0"/>
                <a:cs typeface="Times New Roman" pitchFamily="18" charset="0"/>
              </a:rPr>
              <a:t> </a:t>
            </a:r>
            <a:r>
              <a:rPr lang="ar-EG" sz="2800" b="1" dirty="0" smtClean="0">
                <a:latin typeface="Times New Roman" pitchFamily="18" charset="0"/>
                <a:cs typeface="Times New Roman" pitchFamily="18" charset="0"/>
              </a:rPr>
              <a:t/>
            </a:r>
            <a:br>
              <a:rPr lang="ar-EG" sz="2800" b="1" dirty="0" smtClean="0">
                <a:latin typeface="Times New Roman" pitchFamily="18" charset="0"/>
                <a:cs typeface="Times New Roman" pitchFamily="18" charset="0"/>
              </a:rPr>
            </a:br>
            <a:r>
              <a:rPr lang="ar-EG" sz="2800" dirty="0" smtClean="0">
                <a:solidFill>
                  <a:schemeClr val="tx1"/>
                </a:solidFill>
                <a:latin typeface="Ali- Arabesque" pitchFamily="2" charset="2"/>
                <a:ea typeface="+mn-ea"/>
                <a:cs typeface="Ali-A-Traditional" pitchFamily="2" charset="-78"/>
              </a:rPr>
              <a:t>علم نفس النمو</a:t>
            </a:r>
            <a:r>
              <a:rPr lang="en-US" sz="2800" dirty="0" smtClean="0"/>
              <a:t/>
            </a:r>
            <a:br>
              <a:rPr lang="en-US" sz="2800" dirty="0" smtClean="0"/>
            </a:br>
            <a:endParaRPr lang="ar-EG" sz="2800" dirty="0"/>
          </a:p>
        </p:txBody>
      </p:sp>
      <p:sp>
        <p:nvSpPr>
          <p:cNvPr id="3" name="Content Placeholder 2"/>
          <p:cNvSpPr>
            <a:spLocks noGrp="1"/>
          </p:cNvSpPr>
          <p:nvPr>
            <p:ph idx="1"/>
          </p:nvPr>
        </p:nvSpPr>
        <p:spPr/>
        <p:txBody>
          <a:bodyPr>
            <a:normAutofit fontScale="92500"/>
          </a:bodyPr>
          <a:lstStyle/>
          <a:p>
            <a:pPr algn="ctr"/>
            <a:r>
              <a:rPr lang="ar-IQ" sz="2400" b="1" u="sng" dirty="0" smtClean="0">
                <a:cs typeface="Ali_K_Traditional" pitchFamily="2" charset="-78"/>
              </a:rPr>
              <a:t>تةوةرى يةكةم</a:t>
            </a:r>
            <a:r>
              <a:rPr lang="ar-IQ" sz="2400" u="sng" dirty="0" smtClean="0">
                <a:cs typeface="Ali_K_Traditional" pitchFamily="2" charset="-78"/>
              </a:rPr>
              <a:t> </a:t>
            </a:r>
            <a:r>
              <a:rPr lang="ar-IQ" sz="2400" b="1" u="sng" dirty="0" smtClean="0">
                <a:cs typeface="Ali_K_Traditional" pitchFamily="2" charset="-78"/>
              </a:rPr>
              <a:t>( بابةتى طةشة وريَبازى تويَذينةوةى).</a:t>
            </a:r>
            <a:endParaRPr lang="en-US" sz="2400" dirty="0" smtClean="0">
              <a:cs typeface="Ali_K_Traditional" pitchFamily="2" charset="-78"/>
            </a:endParaRPr>
          </a:p>
          <a:p>
            <a:r>
              <a:rPr lang="ar-IQ" sz="2400" b="1" u="sng" dirty="0" smtClean="0">
                <a:cs typeface="Ali_K_Traditional" pitchFamily="2" charset="-78"/>
              </a:rPr>
              <a:t>(بةشى يةك</a:t>
            </a:r>
            <a:r>
              <a:rPr lang="ar-EG" sz="2400" b="1" u="sng" dirty="0" smtClean="0">
                <a:cs typeface="Ali_K_Traditional" pitchFamily="2" charset="-78"/>
              </a:rPr>
              <a:t>ةم):</a:t>
            </a:r>
            <a:endParaRPr lang="ar-EG" sz="2400" b="1" dirty="0" smtClean="0">
              <a:cs typeface="Ali_K_Traditional" pitchFamily="2" charset="-78"/>
            </a:endParaRPr>
          </a:p>
          <a:p>
            <a:pPr algn="just">
              <a:lnSpc>
                <a:spcPct val="150000"/>
              </a:lnSpc>
            </a:pPr>
            <a:r>
              <a:rPr lang="ar-SA" sz="2000" dirty="0" smtClean="0">
                <a:cs typeface="Ali_K_Traditional" pitchFamily="2" charset="-78"/>
              </a:rPr>
              <a:t>سايكؤلوَذياى طةشة لقيَك</a:t>
            </a:r>
            <a:r>
              <a:rPr lang="ar-EG" sz="2000" dirty="0" smtClean="0">
                <a:cs typeface="Ali_K_Traditional" pitchFamily="2" charset="-78"/>
              </a:rPr>
              <a:t>ى</a:t>
            </a:r>
            <a:r>
              <a:rPr lang="ar-SA" sz="2000" dirty="0" smtClean="0">
                <a:cs typeface="Ali_K_Traditional" pitchFamily="2" charset="-78"/>
              </a:rPr>
              <a:t> تيَورية </a:t>
            </a:r>
            <a:r>
              <a:rPr lang="ar-EG" sz="2000" dirty="0" smtClean="0">
                <a:cs typeface="Ali_K_Traditional" pitchFamily="2" charset="-78"/>
              </a:rPr>
              <a:t>لة </a:t>
            </a:r>
            <a:r>
              <a:rPr lang="ar-SA" sz="2000" dirty="0" smtClean="0">
                <a:cs typeface="Ali_K_Traditional" pitchFamily="2" charset="-78"/>
              </a:rPr>
              <a:t>دةروونزانى</a:t>
            </a:r>
            <a:r>
              <a:rPr lang="ar-EG" sz="2000" dirty="0" smtClean="0">
                <a:cs typeface="Ali_K_Traditional" pitchFamily="2" charset="-78"/>
              </a:rPr>
              <a:t>,</a:t>
            </a:r>
            <a:r>
              <a:rPr lang="ar-SA" sz="2000" dirty="0" smtClean="0">
                <a:cs typeface="Ali_K_Traditional" pitchFamily="2" charset="-78"/>
              </a:rPr>
              <a:t> طرنطى بة دراسة وليَكؤلَينةوةى قؤناغةكانى طةشة</a:t>
            </a:r>
            <a:r>
              <a:rPr lang="ar-EG" sz="2000" dirty="0" smtClean="0">
                <a:cs typeface="Ali_K_Traditional" pitchFamily="2" charset="-78"/>
              </a:rPr>
              <a:t>ى </a:t>
            </a:r>
            <a:r>
              <a:rPr lang="ar-SA" sz="2000" dirty="0" smtClean="0">
                <a:cs typeface="Ali_K_Traditional" pitchFamily="2" charset="-78"/>
              </a:rPr>
              <a:t>مرؤظ دةدات لة</a:t>
            </a:r>
            <a:r>
              <a:rPr lang="ar-EG" sz="2000" dirty="0" smtClean="0">
                <a:cs typeface="Ali_K_Traditional" pitchFamily="2" charset="-78"/>
              </a:rPr>
              <a:t> سةرةتاى</a:t>
            </a:r>
            <a:r>
              <a:rPr lang="ar-SA" sz="2000" dirty="0" smtClean="0">
                <a:cs typeface="Ali_K_Traditional" pitchFamily="2" charset="-78"/>
              </a:rPr>
              <a:t> هيَلكةى ثيتيَنراو تا دواهةمين رؤذى ذيانيدا</a:t>
            </a:r>
            <a:r>
              <a:rPr lang="ar-EG" sz="2000" dirty="0" smtClean="0">
                <a:cs typeface="Ali_K_Traditional" pitchFamily="2" charset="-78"/>
              </a:rPr>
              <a:t>.</a:t>
            </a:r>
          </a:p>
          <a:p>
            <a:pPr algn="just">
              <a:lnSpc>
                <a:spcPct val="150000"/>
              </a:lnSpc>
            </a:pPr>
            <a:r>
              <a:rPr lang="ar-SA" sz="2000" dirty="0" smtClean="0">
                <a:cs typeface="Ali_K_Traditional" pitchFamily="2" charset="-78"/>
              </a:rPr>
              <a:t>واتة طةشة</a:t>
            </a:r>
            <a:r>
              <a:rPr lang="ar-EG" sz="2000" dirty="0" smtClean="0">
                <a:cs typeface="Ali_K_Traditional" pitchFamily="2" charset="-78"/>
              </a:rPr>
              <a:t>ى </a:t>
            </a:r>
            <a:r>
              <a:rPr lang="ar-SA" sz="2000" dirty="0" smtClean="0">
                <a:cs typeface="Ali_K_Traditional" pitchFamily="2" charset="-78"/>
              </a:rPr>
              <a:t>(زايطؤت) لة ناو مندالَدانى دايك وطةورةبوونى كؤرثةلة ودواتر لة دايك بوونى (مندالَ) .</a:t>
            </a:r>
            <a:endParaRPr lang="ar-EG" sz="2000" dirty="0" smtClean="0">
              <a:cs typeface="Ali_K_Traditional" pitchFamily="2" charset="-78"/>
            </a:endParaRPr>
          </a:p>
          <a:p>
            <a:pPr algn="just">
              <a:lnSpc>
                <a:spcPct val="150000"/>
              </a:lnSpc>
            </a:pPr>
            <a:r>
              <a:rPr lang="ar-EG" sz="2000" dirty="0" smtClean="0">
                <a:cs typeface="Ali-A-Traditional" pitchFamily="2" charset="-78"/>
              </a:rPr>
              <a:t>س/ لماذا يسلك الاطفال سلوكيات مختلفة ؟ ومن أين جاءت هذة الفروق ؟ ولماذا.</a:t>
            </a:r>
          </a:p>
          <a:p>
            <a:pPr algn="just">
              <a:lnSpc>
                <a:spcPct val="150000"/>
              </a:lnSpc>
            </a:pPr>
            <a:r>
              <a:rPr lang="ar-EG" sz="2000" dirty="0" smtClean="0">
                <a:cs typeface="Ali_K_Traditional" pitchFamily="2" charset="-78"/>
              </a:rPr>
              <a:t>زانايانى دةروونزانى طةشة بايةخ بة دراسةى ئةصلى رةفتار وطؤرِانى دةكةن بةدريَذاى كات. ووةسفى ئةم طؤرِانة, هةروها دؤزينةوةى ضوارضيَوةكةى (الكشف عن محدداتها).</a:t>
            </a:r>
          </a:p>
          <a:p>
            <a:pPr algn="just">
              <a:lnSpc>
                <a:spcPct val="150000"/>
              </a:lnSpc>
            </a:pPr>
            <a:r>
              <a:rPr lang="ar-EG" sz="2000" dirty="0" smtClean="0">
                <a:cs typeface="Ali_K_Traditional" pitchFamily="2" charset="-78"/>
              </a:rPr>
              <a:t>ئةم طؤرانكاريانة زؤر لايةن دطرنةوة وةك (جةستةيى , جولَة, ذيرى,  كؤمةلايةتى, هةلَضونى, كةسايةتى.... هيتر).  </a:t>
            </a:r>
            <a:endParaRPr lang="en-US" sz="2000" dirty="0" smtClean="0">
              <a:cs typeface="Ali_K_Traditional" pitchFamily="2" charset="-78"/>
            </a:endParaRPr>
          </a:p>
          <a:p>
            <a:pPr algn="just">
              <a:lnSpc>
                <a:spcPct val="150000"/>
              </a:lnSpc>
            </a:pPr>
            <a:endParaRPr lang="en-US" sz="2400" dirty="0" smtClean="0">
              <a:cs typeface="Ali_K_Traditional" pitchFamily="2" charset="-78"/>
            </a:endParaRPr>
          </a:p>
          <a:p>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a:bodyPr>
          <a:lstStyle/>
          <a:p>
            <a:r>
              <a:rPr lang="ar-SA" dirty="0" smtClean="0"/>
              <a:t> </a:t>
            </a:r>
            <a:r>
              <a:rPr lang="ar-SA" sz="2400" dirty="0" smtClean="0">
                <a:cs typeface="Ali_K_Traditional" pitchFamily="2" charset="-78"/>
              </a:rPr>
              <a:t>لة روانطةى سايكؤلؤذى </a:t>
            </a:r>
            <a:r>
              <a:rPr lang="ar-SA" sz="2400" dirty="0" smtClean="0">
                <a:solidFill>
                  <a:schemeClr val="accent1">
                    <a:lumMod val="50000"/>
                  </a:schemeClr>
                </a:solidFill>
                <a:cs typeface="Ali_K_Traditional" pitchFamily="2" charset="-78"/>
              </a:rPr>
              <a:t>قؤناغى مندالَى </a:t>
            </a:r>
            <a:r>
              <a:rPr lang="ar-SA" sz="2400" dirty="0" smtClean="0">
                <a:cs typeface="Ali_K_Traditional" pitchFamily="2" charset="-78"/>
              </a:rPr>
              <a:t>طرنطى خؤى هةية لة ذيانى مرؤظ  وبة بناغةى دروست بوونى كةسايةتى مرؤظ دادةنريَت بةتايبةتيش لة ثيَنج سالَى يةكةمى ذيانيدا . بؤية ثيَويستة بايةخى ثىَ بدريَت وثيَداويستى (فسيولؤذى ودةروونى وكؤمةلَايةتى ) بؤى تيَر بكريَت . بؤ ئةوةى كةسيَكى دروست بيت ودور بيت لة كيَشة وطرفتى دةروونى لة داهاتوودا ...</a:t>
            </a:r>
            <a:endParaRPr lang="ar-EG" sz="2000" dirty="0" smtClean="0">
              <a:cs typeface="Ali_K_Traditional" pitchFamily="2" charset="-78"/>
            </a:endParaRPr>
          </a:p>
          <a:p>
            <a:endParaRPr lang="ar-EG" sz="2000" dirty="0" smtClean="0">
              <a:cs typeface="Ali_K_Traditional" pitchFamily="2" charset="-78"/>
            </a:endParaRPr>
          </a:p>
          <a:p>
            <a:endParaRPr lang="en-US" sz="2000" dirty="0" smtClean="0">
              <a:cs typeface="Ali_K_Traditional" pitchFamily="2" charset="-78"/>
            </a:endParaRPr>
          </a:p>
          <a:p>
            <a:pPr>
              <a:buNone/>
            </a:pPr>
            <a:endParaRPr lang="ar-EG" sz="2000" dirty="0" smtClean="0">
              <a:cs typeface="Ali_K_Traditional" pitchFamily="2" charset="-78"/>
            </a:endParaRPr>
          </a:p>
          <a:p>
            <a:pPr algn="just"/>
            <a:r>
              <a:rPr lang="ar-EG" sz="2000" dirty="0" smtClean="0">
                <a:cs typeface="Ali_K_Traditional" pitchFamily="2" charset="-78"/>
              </a:rPr>
              <a:t>	</a:t>
            </a:r>
            <a:r>
              <a:rPr lang="ar-SA" sz="2400" dirty="0" smtClean="0">
                <a:solidFill>
                  <a:schemeClr val="accent1">
                    <a:lumMod val="50000"/>
                  </a:schemeClr>
                </a:solidFill>
                <a:cs typeface="Ali_K_Traditional" pitchFamily="2" charset="-78"/>
              </a:rPr>
              <a:t>قؤناغى هةرزةكاريش </a:t>
            </a:r>
            <a:r>
              <a:rPr lang="ar-SA" sz="2400" dirty="0" smtClean="0">
                <a:cs typeface="Ali_K_Traditional" pitchFamily="2" charset="-78"/>
              </a:rPr>
              <a:t>بايةخيَكى زؤرى هةية لة بوارى دةروونزانى بةهؤى هةمان طؤرِانكارى كة روودةدةن لةم قؤناغةدا , ئةمةش كاريطةرى دةبيت لةسةر هةرزةكار وبارى دةروونى. بؤية ئيَمة دةتوانين تيشك بخةينة سةر كيَشة وطيروطرفتةكانى ئةم قؤناغة تا بتوانين لةدوارؤذ ريَطاى طونجاو دياربكةين بؤ مامةلَة كردن لةطةلَ  هةرزةكارةكان...       </a:t>
            </a:r>
            <a:endParaRPr lang="ar-EG" sz="2000" dirty="0">
              <a:cs typeface="Ali_K_Traditional" pitchFamily="2" charset="-78"/>
            </a:endParaRPr>
          </a:p>
        </p:txBody>
      </p:sp>
      <p:pic>
        <p:nvPicPr>
          <p:cNvPr id="1026" name="Picture 2" descr="C:\Users\compu\Desktop\محاضرات نمو\صورأطفال\180128_137177293011368_100001572940300_236381_1805932_n - Copy - Copy - Copy.jpg"/>
          <p:cNvPicPr>
            <a:picLocks noChangeAspect="1" noChangeArrowheads="1"/>
          </p:cNvPicPr>
          <p:nvPr/>
        </p:nvPicPr>
        <p:blipFill>
          <a:blip r:embed="rId2"/>
          <a:srcRect/>
          <a:stretch>
            <a:fillRect/>
          </a:stretch>
        </p:blipFill>
        <p:spPr bwMode="auto">
          <a:xfrm>
            <a:off x="1143000" y="1828800"/>
            <a:ext cx="2743200" cy="1691640"/>
          </a:xfrm>
          <a:prstGeom prst="rect">
            <a:avLst/>
          </a:prstGeom>
          <a:ln>
            <a:noFill/>
          </a:ln>
          <a:effectLst>
            <a:softEdge rad="112500"/>
          </a:effectLst>
        </p:spPr>
      </p:pic>
      <p:pic>
        <p:nvPicPr>
          <p:cNvPr id="1027" name="Picture 3" descr="C:\Users\compu\Desktop\محاضرات نمو\صورمراهقين\دراسة.JPG"/>
          <p:cNvPicPr>
            <a:picLocks noChangeAspect="1" noChangeArrowheads="1"/>
          </p:cNvPicPr>
          <p:nvPr/>
        </p:nvPicPr>
        <p:blipFill>
          <a:blip r:embed="rId3"/>
          <a:srcRect/>
          <a:stretch>
            <a:fillRect/>
          </a:stretch>
        </p:blipFill>
        <p:spPr bwMode="auto">
          <a:xfrm>
            <a:off x="990600" y="4940300"/>
            <a:ext cx="2895600" cy="19177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Autofit/>
          </a:bodyPr>
          <a:lstStyle/>
          <a:p>
            <a:pPr algn="just"/>
            <a:r>
              <a:rPr lang="ar-SA" sz="2400" i="1" u="dbl" dirty="0" smtClean="0">
                <a:cs typeface="Ali_K_Traditional" pitchFamily="2" charset="-78"/>
              </a:rPr>
              <a:t>ثيَناسةى دةروونزانى طةشة</a:t>
            </a:r>
            <a:r>
              <a:rPr lang="ar-EG" sz="2400" i="1" u="dbl" dirty="0" smtClean="0">
                <a:cs typeface="Ali_K_Traditional" pitchFamily="2" charset="-78"/>
              </a:rPr>
              <a:t>:</a:t>
            </a:r>
            <a:endParaRPr lang="ar-EG" sz="2400" dirty="0">
              <a:cs typeface="Ali_K_Traditional" pitchFamily="2" charset="-78"/>
            </a:endParaRPr>
          </a:p>
        </p:txBody>
      </p:sp>
      <p:sp>
        <p:nvSpPr>
          <p:cNvPr id="3" name="Content Placeholder 2"/>
          <p:cNvSpPr>
            <a:spLocks noGrp="1"/>
          </p:cNvSpPr>
          <p:nvPr>
            <p:ph idx="1"/>
          </p:nvPr>
        </p:nvSpPr>
        <p:spPr>
          <a:xfrm>
            <a:off x="1435608" y="762000"/>
            <a:ext cx="7498080" cy="5486400"/>
          </a:xfrm>
        </p:spPr>
        <p:txBody>
          <a:bodyPr>
            <a:normAutofit/>
          </a:bodyPr>
          <a:lstStyle/>
          <a:p>
            <a:r>
              <a:rPr lang="en-US" sz="2000" dirty="0" smtClean="0">
                <a:solidFill>
                  <a:srgbClr val="C00000"/>
                </a:solidFill>
                <a:latin typeface="Times New Roman" pitchFamily="18" charset="0"/>
                <a:cs typeface="Times New Roman" pitchFamily="18" charset="0"/>
              </a:rPr>
              <a:t>Psychology</a:t>
            </a:r>
            <a:r>
              <a:rPr lang="ar-EG" sz="2000" dirty="0" smtClean="0">
                <a:cs typeface="Ali_K_Traditional" pitchFamily="2" charset="-78"/>
              </a:rPr>
              <a:t>/ بايةخ بة دراسةى رةفتارى طيانلةبةرى زيندوو(مرؤظ  وئاذةل) دةدات.</a:t>
            </a:r>
          </a:p>
          <a:p>
            <a:pPr>
              <a:buNone/>
            </a:pPr>
            <a:r>
              <a:rPr lang="ar-EG" sz="2000" dirty="0" smtClean="0">
                <a:cs typeface="Ali_K_Traditional" pitchFamily="2" charset="-78"/>
              </a:rPr>
              <a:t>ليَكؤلَينةوةيةكى زانستى بةمةبةستى طةيشتن بة ياساي كؤنترولَكردنى ئةم رةفتارة.</a:t>
            </a:r>
          </a:p>
          <a:p>
            <a:pPr>
              <a:buNone/>
            </a:pPr>
            <a:r>
              <a:rPr lang="ar-EG" sz="2000" dirty="0" smtClean="0">
                <a:cs typeface="Ali-A-Traditional" pitchFamily="2" charset="-78"/>
              </a:rPr>
              <a:t>حتى نتمكن من ( فهمة, ضبطه , التحكم فيه, التنبؤ به في المستقبل) أهداف العلم.</a:t>
            </a:r>
          </a:p>
          <a:p>
            <a:r>
              <a:rPr lang="en-US" sz="2000" dirty="0" smtClean="0">
                <a:solidFill>
                  <a:srgbClr val="C00000"/>
                </a:solidFill>
                <a:latin typeface="Times New Roman" pitchFamily="18" charset="0"/>
                <a:cs typeface="Times New Roman" pitchFamily="18" charset="0"/>
              </a:rPr>
              <a:t>Behavior</a:t>
            </a:r>
            <a:r>
              <a:rPr lang="ar-EG" sz="2000" dirty="0" smtClean="0">
                <a:solidFill>
                  <a:srgbClr val="C00000"/>
                </a:solidFill>
                <a:latin typeface="Times New Roman" pitchFamily="18" charset="0"/>
                <a:cs typeface="Times New Roman" pitchFamily="18" charset="0"/>
              </a:rPr>
              <a:t>/ </a:t>
            </a:r>
            <a:r>
              <a:rPr lang="ar-EG" sz="2000" dirty="0" smtClean="0">
                <a:cs typeface="Ali-A-Traditional" pitchFamily="2" charset="-78"/>
              </a:rPr>
              <a:t>كل ما يصدر عن الكائن الحى نتيجة تفاعله وأتصاله ببيئة خارجية, أو مجال اجتماعي معين.</a:t>
            </a:r>
          </a:p>
          <a:p>
            <a:pPr>
              <a:buNone/>
            </a:pPr>
            <a:endParaRPr lang="ar-EG" sz="2000" dirty="0" smtClean="0">
              <a:cs typeface="Ali-A-Traditional" pitchFamily="2" charset="-78"/>
            </a:endParaRPr>
          </a:p>
          <a:p>
            <a:r>
              <a:rPr lang="en-US" sz="2000" dirty="0" smtClean="0">
                <a:solidFill>
                  <a:srgbClr val="C00000"/>
                </a:solidFill>
                <a:latin typeface="Times New Roman" pitchFamily="18" charset="0"/>
                <a:cs typeface="Times New Roman" pitchFamily="18" charset="0"/>
              </a:rPr>
              <a:t>Developmental Psychology</a:t>
            </a:r>
            <a:r>
              <a:rPr lang="ar-EG" sz="2000" dirty="0" smtClean="0">
                <a:solidFill>
                  <a:srgbClr val="C00000"/>
                </a:solidFill>
                <a:latin typeface="Times New Roman" pitchFamily="18" charset="0"/>
                <a:cs typeface="Times New Roman" pitchFamily="18" charset="0"/>
              </a:rPr>
              <a:t>/ علم نفس النمو </a:t>
            </a:r>
            <a:r>
              <a:rPr lang="ar-EG" sz="2000" dirty="0" smtClean="0">
                <a:cs typeface="Ali_K_Traditional" pitchFamily="2" charset="-78"/>
              </a:rPr>
              <a:t>(دةروونزانى طةشة)  </a:t>
            </a:r>
          </a:p>
          <a:p>
            <a:pPr>
              <a:buNone/>
            </a:pPr>
            <a:r>
              <a:rPr lang="ar-EG" sz="2000" dirty="0" smtClean="0">
                <a:cs typeface="Ali_K_Traditional" pitchFamily="2" charset="-78"/>
              </a:rPr>
              <a:t>	</a:t>
            </a:r>
            <a:r>
              <a:rPr lang="ar-SA" sz="2000" dirty="0" smtClean="0">
                <a:cs typeface="Ali_K_Traditional" pitchFamily="2" charset="-78"/>
              </a:rPr>
              <a:t>تؤيَذينةوةى طؤرِانكاريةكان دةكات لةسةر تاك لة</a:t>
            </a:r>
            <a:r>
              <a:rPr lang="ar-EG" sz="2000" dirty="0" smtClean="0">
                <a:cs typeface="Ali_K_Traditional" pitchFamily="2" charset="-78"/>
              </a:rPr>
              <a:t> </a:t>
            </a:r>
            <a:r>
              <a:rPr lang="ar-SA" sz="2000" dirty="0" smtClean="0">
                <a:cs typeface="Ali_K_Traditional" pitchFamily="2" charset="-78"/>
              </a:rPr>
              <a:t>لايةنة جياوازةكانى ذيانى وكاريطةرى ئةم طؤرِانكاريانة</a:t>
            </a:r>
            <a:r>
              <a:rPr lang="ar-EG" sz="2000" dirty="0" smtClean="0">
                <a:cs typeface="Ali_K_Traditional" pitchFamily="2" charset="-78"/>
              </a:rPr>
              <a:t> </a:t>
            </a:r>
            <a:r>
              <a:rPr lang="ar-SA" sz="2000" dirty="0" smtClean="0">
                <a:cs typeface="Ali_K_Traditional" pitchFamily="2" charset="-78"/>
              </a:rPr>
              <a:t>لةسةر رةفتارى مرؤظ بةدريَذاييى ذيانيدا.</a:t>
            </a:r>
            <a:endParaRPr lang="ar-EG" sz="2000" dirty="0" smtClean="0">
              <a:cs typeface="Ali_K_Traditional" pitchFamily="2" charset="-78"/>
            </a:endParaRPr>
          </a:p>
          <a:p>
            <a:pPr>
              <a:buNone/>
            </a:pPr>
            <a:endParaRPr lang="ar-EG" sz="2000" dirty="0" smtClean="0">
              <a:cs typeface="Ali_K_Traditional" pitchFamily="2" charset="-78"/>
            </a:endParaRPr>
          </a:p>
          <a:p>
            <a:pPr>
              <a:buNone/>
            </a:pPr>
            <a:r>
              <a:rPr lang="ar-EG" sz="2000" dirty="0" smtClean="0">
                <a:solidFill>
                  <a:srgbClr val="C00000"/>
                </a:solidFill>
                <a:latin typeface="Times New Roman" pitchFamily="18" charset="0"/>
                <a:cs typeface="Times New Roman" pitchFamily="18" charset="0"/>
              </a:rPr>
              <a:t>دراسة ظاهرة النمو النفسي خلال جميع مراحل الحياة المختلفة منذ لحظة الخلق أو التكوين حتى نهاية العمر في الشيخوخة.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096000"/>
          </a:xfrm>
        </p:spPr>
        <p:txBody>
          <a:bodyPr/>
          <a:lstStyle/>
          <a:p>
            <a:pPr>
              <a:buNone/>
            </a:pPr>
            <a:r>
              <a:rPr lang="ar-SA" sz="2400" dirty="0" smtClean="0">
                <a:cs typeface="Ali_K_Traditional" pitchFamily="2" charset="-78"/>
              </a:rPr>
              <a:t>طؤرِانكاريةكانيش هةردوولايةن دةطريَتةوة ضةندايةتى وضونايةتى (الكمية والنوعية)</a:t>
            </a:r>
            <a:endParaRPr lang="ar-EG" sz="2400" dirty="0" smtClean="0">
              <a:cs typeface="Ali_K_Traditional" pitchFamily="2" charset="-78"/>
            </a:endParaRPr>
          </a:p>
          <a:p>
            <a:pPr>
              <a:buNone/>
            </a:pPr>
            <a:r>
              <a:rPr lang="ar-SA" sz="2400" dirty="0" smtClean="0">
                <a:cs typeface="Ali_K_Traditional" pitchFamily="2" charset="-78"/>
              </a:rPr>
              <a:t>.(طؤرِانكارى جؤرى)</a:t>
            </a:r>
            <a:r>
              <a:rPr lang="ar-EG" sz="2400" dirty="0" smtClean="0">
                <a:cs typeface="Ali_K_Traditional" pitchFamily="2" charset="-78"/>
              </a:rPr>
              <a:t> </a:t>
            </a:r>
            <a:r>
              <a:rPr lang="ar-SA" sz="2400" dirty="0" smtClean="0">
                <a:cs typeface="Ali_K_Traditional" pitchFamily="2" charset="-78"/>
              </a:rPr>
              <a:t>ئاماذة بؤ طؤرِان لة فرمان وجؤرى رةفتار لةذيانى تاكدا, زاناكانيش وادةبينن كة جياوازى هةية لةنيَوان زاراوةى</a:t>
            </a:r>
            <a:r>
              <a:rPr lang="ar-SA" sz="2400" dirty="0" smtClean="0"/>
              <a:t> </a:t>
            </a:r>
            <a:r>
              <a:rPr lang="ar-SA" sz="2400" dirty="0" smtClean="0">
                <a:cs typeface="Ali-A-Traditional" pitchFamily="2" charset="-78"/>
              </a:rPr>
              <a:t>(النمو والتطور)</a:t>
            </a:r>
            <a:endParaRPr lang="ar-EG" sz="2400" dirty="0" smtClean="0">
              <a:latin typeface="Times New Roman" pitchFamily="18" charset="0"/>
              <a:cs typeface="Ali-A-Traditional" pitchFamily="2" charset="-78"/>
            </a:endParaRPr>
          </a:p>
          <a:p>
            <a:r>
              <a:rPr lang="en-US" sz="2400" dirty="0" smtClean="0">
                <a:solidFill>
                  <a:srgbClr val="002060"/>
                </a:solidFill>
                <a:latin typeface="Times New Roman" pitchFamily="18" charset="0"/>
                <a:cs typeface="Times New Roman" pitchFamily="18" charset="0"/>
              </a:rPr>
              <a:t>Growth</a:t>
            </a:r>
            <a:r>
              <a:rPr lang="en-US" sz="2400" dirty="0" smtClean="0">
                <a:solidFill>
                  <a:srgbClr val="002060"/>
                </a:solidFill>
                <a:cs typeface="Ali_K_Traditional" pitchFamily="2" charset="-78"/>
              </a:rPr>
              <a:t> </a:t>
            </a:r>
            <a:r>
              <a:rPr lang="ar-EG" sz="2400" dirty="0" smtClean="0">
                <a:solidFill>
                  <a:srgbClr val="002060"/>
                </a:solidFill>
                <a:cs typeface="Ali_K_Traditional" pitchFamily="2" charset="-78"/>
              </a:rPr>
              <a:t> (</a:t>
            </a:r>
            <a:r>
              <a:rPr lang="ar-EG" sz="2400" dirty="0" smtClean="0">
                <a:solidFill>
                  <a:srgbClr val="002060"/>
                </a:solidFill>
                <a:cs typeface="Ali-A-Traditional" pitchFamily="2" charset="-78"/>
              </a:rPr>
              <a:t>النمو)</a:t>
            </a:r>
            <a:r>
              <a:rPr lang="ar-EG" sz="2400" dirty="0" smtClean="0">
                <a:solidFill>
                  <a:srgbClr val="002060"/>
                </a:solidFill>
                <a:cs typeface="Ali_K_Traditional" pitchFamily="2" charset="-78"/>
              </a:rPr>
              <a:t> </a:t>
            </a:r>
            <a:r>
              <a:rPr lang="ar-EG" sz="2400" dirty="0" smtClean="0">
                <a:cs typeface="Ali_K_Traditional" pitchFamily="2" charset="-78"/>
              </a:rPr>
              <a:t>طةشة : ئاماذة بؤ طؤرانكارى جةستةى دةدات (ضةندايةتى ـ كمية)</a:t>
            </a:r>
          </a:p>
          <a:p>
            <a:pPr>
              <a:buNone/>
            </a:pPr>
            <a:r>
              <a:rPr lang="ar-SA" sz="2400" dirty="0" smtClean="0">
                <a:cs typeface="Ali_K_Traditional" pitchFamily="2" charset="-78"/>
              </a:rPr>
              <a:t>كةمبوون وزؤربوو</a:t>
            </a:r>
            <a:r>
              <a:rPr lang="ar-EG" sz="2400" dirty="0" smtClean="0">
                <a:cs typeface="Ali_K_Traditional" pitchFamily="2" charset="-78"/>
              </a:rPr>
              <a:t>نى</a:t>
            </a:r>
            <a:r>
              <a:rPr lang="ar-SA" sz="2400" dirty="0" smtClean="0">
                <a:cs typeface="Ali_K_Traditional" pitchFamily="2" charset="-78"/>
              </a:rPr>
              <a:t> لايةن</a:t>
            </a:r>
            <a:r>
              <a:rPr lang="ar-EG" sz="2400" dirty="0" smtClean="0">
                <a:cs typeface="Ali_K_Traditional" pitchFamily="2" charset="-78"/>
              </a:rPr>
              <a:t>ةكانى جةستة (قةبارة, دريَذى, كيَش).</a:t>
            </a:r>
          </a:p>
          <a:p>
            <a:r>
              <a:rPr lang="ar-EG" sz="2400" dirty="0" smtClean="0">
                <a:cs typeface="Ali_K_Traditional" pitchFamily="2" charset="-78"/>
              </a:rPr>
              <a:t> </a:t>
            </a:r>
            <a:r>
              <a:rPr lang="en-US" sz="2400" dirty="0" smtClean="0">
                <a:solidFill>
                  <a:srgbClr val="002060"/>
                </a:solidFill>
                <a:latin typeface="Times New Roman" pitchFamily="18" charset="0"/>
                <a:cs typeface="Times New Roman" pitchFamily="18" charset="0"/>
              </a:rPr>
              <a:t>Development</a:t>
            </a:r>
            <a:r>
              <a:rPr lang="ar-EG" sz="2400" dirty="0" smtClean="0">
                <a:solidFill>
                  <a:srgbClr val="002060"/>
                </a:solidFill>
                <a:latin typeface="Times New Roman" pitchFamily="18" charset="0"/>
                <a:cs typeface="Times New Roman" pitchFamily="18" charset="0"/>
              </a:rPr>
              <a:t> (</a:t>
            </a:r>
            <a:r>
              <a:rPr lang="ar-SA" sz="2400" dirty="0" smtClean="0">
                <a:solidFill>
                  <a:srgbClr val="002060"/>
                </a:solidFill>
                <a:cs typeface="Ali-A-Traditional" pitchFamily="2" charset="-78"/>
              </a:rPr>
              <a:t>التطو</a:t>
            </a:r>
            <a:r>
              <a:rPr lang="ar-EG" sz="2400" dirty="0" smtClean="0">
                <a:solidFill>
                  <a:srgbClr val="002060"/>
                </a:solidFill>
                <a:cs typeface="Ali-A-Traditional" pitchFamily="2" charset="-78"/>
              </a:rPr>
              <a:t>ر)</a:t>
            </a:r>
            <a:r>
              <a:rPr lang="en-US" sz="2400" dirty="0" smtClean="0"/>
              <a:t> </a:t>
            </a:r>
            <a:r>
              <a:rPr lang="ar-SA" sz="2400" dirty="0" smtClean="0">
                <a:cs typeface="Ali_K_Traditional" pitchFamily="2" charset="-78"/>
              </a:rPr>
              <a:t>ثةرةسةندن: ئاماذة بؤ طؤرِانكارى (</a:t>
            </a:r>
            <a:r>
              <a:rPr lang="ar-SA" sz="2400" dirty="0" smtClean="0">
                <a:cs typeface="Ali-A-Traditional" pitchFamily="2" charset="-78"/>
              </a:rPr>
              <a:t>الكمية والنوعية</a:t>
            </a:r>
            <a:r>
              <a:rPr lang="ar-SA" sz="2400" dirty="0" smtClean="0">
                <a:cs typeface="Ali_K_Traditional" pitchFamily="2" charset="-78"/>
              </a:rPr>
              <a:t>) بةيةكةوة دةكات.</a:t>
            </a:r>
            <a:r>
              <a:rPr lang="ar-EG" sz="2400" dirty="0" smtClean="0">
                <a:cs typeface="Ali_K_Traditional" pitchFamily="2" charset="-78"/>
              </a:rPr>
              <a:t> </a:t>
            </a:r>
            <a:r>
              <a:rPr lang="ar-SA" sz="2400" dirty="0" smtClean="0">
                <a:cs typeface="Ali_K_Traditional" pitchFamily="2" charset="-78"/>
              </a:rPr>
              <a:t>ئةويش كؤمةلَيَك طؤرِانكارى رودةدات لةسةر روخسار</a:t>
            </a:r>
            <a:r>
              <a:rPr lang="ar-EG" sz="2400" dirty="0" smtClean="0">
                <a:cs typeface="Ali_K_Traditional" pitchFamily="2" charset="-78"/>
              </a:rPr>
              <a:t> </a:t>
            </a:r>
            <a:r>
              <a:rPr lang="ar-SA" sz="2400" dirty="0" smtClean="0">
                <a:cs typeface="Ali_K_Traditional" pitchFamily="2" charset="-78"/>
              </a:rPr>
              <a:t>وثيَكهاتةى جةستة وروالَةتى فسيؤلؤذى كة بةستراوة بة تويَكارى لاشةى مرؤ</a:t>
            </a:r>
            <a:r>
              <a:rPr lang="ar-EG" sz="2400" dirty="0" smtClean="0">
                <a:cs typeface="Ali_K_Traditional" pitchFamily="2" charset="-78"/>
              </a:rPr>
              <a:t>ظ .</a:t>
            </a:r>
          </a:p>
          <a:p>
            <a:pPr>
              <a:buNone/>
            </a:pPr>
            <a:r>
              <a:rPr lang="ar-EG" dirty="0" smtClean="0">
                <a:cs typeface="Ali_K_Traditional" pitchFamily="2" charset="-78"/>
              </a:rPr>
              <a:t> </a:t>
            </a:r>
          </a:p>
          <a:p>
            <a:r>
              <a:rPr lang="ar-SA" sz="2400" dirty="0" smtClean="0">
                <a:cs typeface="Ali_K_Traditional" pitchFamily="2" charset="-78"/>
              </a:rPr>
              <a:t>كةواتة </a:t>
            </a:r>
            <a:r>
              <a:rPr lang="ar-EG" sz="2400" dirty="0" smtClean="0">
                <a:cs typeface="Ali_K_Traditional" pitchFamily="2" charset="-78"/>
              </a:rPr>
              <a:t>ثةرةسةندن </a:t>
            </a:r>
            <a:r>
              <a:rPr lang="ar-SA" sz="2400" dirty="0" smtClean="0">
                <a:cs typeface="Ali_K_Traditional" pitchFamily="2" charset="-78"/>
              </a:rPr>
              <a:t>ثرؤسةيةكى بةردةوامة ولة دوو كؤمةلَة فاكتةر ثيَكديَت </a:t>
            </a:r>
            <a:r>
              <a:rPr lang="ar-EG" sz="2400" dirty="0" smtClean="0">
                <a:cs typeface="Ali_K_Traditional" pitchFamily="2" charset="-78"/>
              </a:rPr>
              <a:t>:</a:t>
            </a:r>
          </a:p>
          <a:p>
            <a:r>
              <a:rPr lang="ar-EG" sz="2400" dirty="0" smtClean="0">
                <a:cs typeface="Ali-A-Traditional" pitchFamily="2" charset="-78"/>
              </a:rPr>
              <a:t>(النضج</a:t>
            </a:r>
            <a:r>
              <a:rPr lang="ar-EG" sz="2400" dirty="0" smtClean="0">
                <a:cs typeface="Ali_K_Traditional" pitchFamily="2" charset="-78"/>
              </a:rPr>
              <a:t> </a:t>
            </a:r>
            <a:r>
              <a:rPr lang="en-US" sz="2400" dirty="0" smtClean="0">
                <a:solidFill>
                  <a:srgbClr val="002060"/>
                </a:solidFill>
                <a:latin typeface="Times New Roman" pitchFamily="18" charset="0"/>
                <a:cs typeface="Times New Roman" pitchFamily="18" charset="0"/>
              </a:rPr>
              <a:t>Maturation</a:t>
            </a:r>
            <a:r>
              <a:rPr lang="ar-EG" sz="2400" dirty="0" smtClean="0">
                <a:cs typeface="Ali_K_Traditional" pitchFamily="2" charset="-78"/>
              </a:rPr>
              <a:t>) و(التعلم</a:t>
            </a:r>
            <a:r>
              <a:rPr lang="en-US" sz="2400" dirty="0" smtClean="0">
                <a:solidFill>
                  <a:srgbClr val="002060"/>
                </a:solidFill>
                <a:latin typeface="Times New Roman" pitchFamily="18" charset="0"/>
                <a:cs typeface="Times New Roman" pitchFamily="18" charset="0"/>
              </a:rPr>
              <a:t>Learning </a:t>
            </a:r>
            <a:r>
              <a:rPr lang="ar-EG" sz="2400" dirty="0" smtClean="0">
                <a:cs typeface="Ali_K_Traditional" pitchFamily="2" charset="-78"/>
              </a:rPr>
              <a:t>) </a:t>
            </a:r>
            <a:endParaRPr lang="ar-EG" sz="2400" dirty="0">
              <a:cs typeface="Ali_K_Traditional" pitchFamily="2" charset="-78"/>
            </a:endParaRPr>
          </a:p>
        </p:txBody>
      </p:sp>
      <p:pic>
        <p:nvPicPr>
          <p:cNvPr id="3074" name="Picture 2" descr="E:\علم نفس النمو 2014-2015\صور وراثة وغدد\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8512" y="4953000"/>
            <a:ext cx="7213488" cy="19369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r>
              <a:rPr lang="ar-SA" sz="2800" dirty="0" smtClean="0">
                <a:cs typeface="Ali_K_Traditional" pitchFamily="2" charset="-78"/>
              </a:rPr>
              <a:t> </a:t>
            </a:r>
            <a:r>
              <a:rPr lang="ar-SA" sz="2800" u="sng" dirty="0" smtClean="0">
                <a:cs typeface="Ali-A-Traditional" pitchFamily="2" charset="-78"/>
              </a:rPr>
              <a:t>(الن</a:t>
            </a:r>
            <a:r>
              <a:rPr lang="ar-EG" sz="2800" u="sng" dirty="0" smtClean="0">
                <a:cs typeface="Ali-A-Traditional" pitchFamily="2" charset="-78"/>
              </a:rPr>
              <a:t>ض</a:t>
            </a:r>
            <a:r>
              <a:rPr lang="ar-SA" sz="2800" u="sng" dirty="0" smtClean="0">
                <a:cs typeface="Ali-A-Traditional" pitchFamily="2" charset="-78"/>
              </a:rPr>
              <a:t>ج)</a:t>
            </a:r>
            <a:r>
              <a:rPr lang="ar-SA" sz="2800" i="1" dirty="0" smtClean="0">
                <a:cs typeface="Ali-A-Traditional" pitchFamily="2" charset="-78"/>
              </a:rPr>
              <a:t> </a:t>
            </a:r>
            <a:r>
              <a:rPr lang="ar-SA" sz="2800" i="1" dirty="0" smtClean="0">
                <a:cs typeface="Ali_K_Traditional" pitchFamily="2" charset="-78"/>
              </a:rPr>
              <a:t>ثيَطةيشتن</a:t>
            </a:r>
            <a:r>
              <a:rPr lang="ar-SA" sz="2800" dirty="0" smtClean="0">
                <a:cs typeface="Ali_K_Traditional" pitchFamily="2" charset="-78"/>
              </a:rPr>
              <a:t> كة لة ئةنجامى بؤماوية,</a:t>
            </a:r>
            <a:endParaRPr lang="ar-EG" sz="2800" dirty="0" smtClean="0">
              <a:cs typeface="Ali_K_Traditional" pitchFamily="2" charset="-78"/>
            </a:endParaRPr>
          </a:p>
          <a:p>
            <a:endParaRPr lang="ar-EG" sz="2800" dirty="0" smtClean="0">
              <a:cs typeface="Ali_K_Traditional" pitchFamily="2" charset="-78"/>
            </a:endParaRPr>
          </a:p>
          <a:p>
            <a:r>
              <a:rPr lang="ar-SA" sz="2800" dirty="0" smtClean="0">
                <a:cs typeface="Ali_K_Traditional" pitchFamily="2" charset="-78"/>
              </a:rPr>
              <a:t>فيَربوون</a:t>
            </a:r>
            <a:r>
              <a:rPr lang="ar-EG" sz="2800" dirty="0" smtClean="0">
                <a:cs typeface="Ali_K_Traditional" pitchFamily="2" charset="-78"/>
              </a:rPr>
              <a:t> </a:t>
            </a:r>
            <a:r>
              <a:rPr lang="ar-SA" sz="2800" dirty="0" smtClean="0">
                <a:cs typeface="Ali_K_Traditional" pitchFamily="2" charset="-78"/>
              </a:rPr>
              <a:t>(</a:t>
            </a:r>
            <a:r>
              <a:rPr lang="ar-SA" sz="2800" u="sng" dirty="0" smtClean="0">
                <a:cs typeface="Ali_K_Traditional" pitchFamily="2" charset="-78"/>
              </a:rPr>
              <a:t>التعلم</a:t>
            </a:r>
            <a:r>
              <a:rPr lang="ar-SA" sz="2800" dirty="0" smtClean="0">
                <a:cs typeface="Ali_K_Traditional" pitchFamily="2" charset="-78"/>
              </a:rPr>
              <a:t>) كةلة ئةنجامى ذينطةية بةراستكردنةوةى رةفتارى تاك لة ئةنجامى ئةزموون وممارسةية نةك لة ئةنجامى ثيَطةيشتنة .</a:t>
            </a:r>
            <a:endParaRPr lang="ar-EG" sz="2800" dirty="0" smtClean="0">
              <a:cs typeface="Ali_K_Traditional" pitchFamily="2" charset="-78"/>
            </a:endParaRPr>
          </a:p>
          <a:p>
            <a:pPr algn="just">
              <a:buNone/>
            </a:pPr>
            <a:endParaRPr lang="ar-EG" sz="2400" dirty="0" smtClean="0">
              <a:cs typeface="Ali_K_Traditional" pitchFamily="2" charset="-78"/>
            </a:endParaRPr>
          </a:p>
          <a:p>
            <a:pPr algn="just">
              <a:buNone/>
            </a:pPr>
            <a:r>
              <a:rPr lang="ar-SA" sz="2400" dirty="0" smtClean="0">
                <a:cs typeface="Ali_K_Traditional" pitchFamily="2" charset="-78"/>
              </a:rPr>
              <a:t>كةواتة ثةرةسةندن ثرِؤسةيةكى بةردةوامة لة</a:t>
            </a:r>
            <a:r>
              <a:rPr lang="ar-EG" sz="2400" dirty="0" smtClean="0">
                <a:cs typeface="Ali_K_Traditional" pitchFamily="2" charset="-78"/>
              </a:rPr>
              <a:t> </a:t>
            </a:r>
            <a:r>
              <a:rPr lang="ar-SA" sz="2400" dirty="0" smtClean="0">
                <a:cs typeface="Ali_K_Traditional" pitchFamily="2" charset="-78"/>
              </a:rPr>
              <a:t>ئةنجامى كارليَكردنى بونةوةرى زيندوو لةطةلَ ئةو ذينطةية كة تيايدا دةذيت .طؤرِانيش لة لاشة وئةندامةكانى لةشى مرؤظ طؤرِان لة ئةرك وفرمان بةدواى وةديَت</a:t>
            </a:r>
            <a:r>
              <a:rPr lang="ar-EG" sz="2400" dirty="0" smtClean="0">
                <a:cs typeface="Ali_K_Traditional" pitchFamily="2" charset="-78"/>
              </a:rPr>
              <a:t>.</a:t>
            </a:r>
            <a:endParaRPr lang="ar-EG" sz="2400" dirty="0">
              <a:cs typeface="Ali_K_Traditional" pitchFamily="2" charset="-78"/>
            </a:endParaRPr>
          </a:p>
        </p:txBody>
      </p:sp>
      <p:pic>
        <p:nvPicPr>
          <p:cNvPr id="1026" name="Picture 2" descr="E:\علم نفس النمو 2014-2015\صورأطفال\hg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47101"/>
            <a:ext cx="3886200" cy="29108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علم نفس النمو 2014-2015\صورأطفال\قف.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164371"/>
            <a:ext cx="3232355" cy="26936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ar-SA" sz="2400" dirty="0" smtClean="0">
                <a:cs typeface="Ali_K_Traditional" pitchFamily="2" charset="-78"/>
              </a:rPr>
              <a:t>كةواتة طةشة زنجيرةيةكى بةردةوام وبةدواى يةكة لة طؤرِاناكارى ئةمان</a:t>
            </a:r>
            <a:r>
              <a:rPr lang="ar-EG" sz="2400" dirty="0" smtClean="0">
                <a:cs typeface="Ali_K_Traditional" pitchFamily="2" charset="-78"/>
              </a:rPr>
              <a:t>جةكة</a:t>
            </a:r>
            <a:r>
              <a:rPr lang="ar-SA" sz="2400" dirty="0" smtClean="0">
                <a:cs typeface="Ali_K_Traditional" pitchFamily="2" charset="-78"/>
              </a:rPr>
              <a:t>شى تةواوبونى ثيَطةيشتنى طيانلةبةرى زيندووة لة طشت لايةنةكانى جةستة وذيرى وكؤمةلَايةتى وهةلَضونى , ئةم طؤرانكاريانةش بةشيَويةكى ريَك</a:t>
            </a:r>
            <a:r>
              <a:rPr lang="ar-EG" sz="2400" dirty="0" smtClean="0">
                <a:cs typeface="Ali_K_Traditional" pitchFamily="2" charset="-78"/>
              </a:rPr>
              <a:t>.</a:t>
            </a:r>
            <a:r>
              <a:rPr lang="ar-SA" sz="2400" dirty="0" smtClean="0">
                <a:cs typeface="Ali_K_Traditional" pitchFamily="2" charset="-78"/>
              </a:rPr>
              <a:t> وبةرِيَطايةك كة دةتوانريَت ثيَشبينى ليَبكريَت لة ئةنجامى ثيَطةيشتن وئةزموون.</a:t>
            </a:r>
            <a:endParaRPr lang="ar-EG" sz="2400" dirty="0" smtClean="0">
              <a:cs typeface="Ali_K_Traditional" pitchFamily="2" charset="-78"/>
            </a:endParaRPr>
          </a:p>
          <a:p>
            <a:pPr lvl="0" algn="just"/>
            <a:endParaRPr lang="ar-EG" sz="2400" dirty="0" smtClean="0">
              <a:cs typeface="Ali_K_Traditional" pitchFamily="2" charset="-78"/>
            </a:endParaRPr>
          </a:p>
          <a:p>
            <a:pPr lvl="0" algn="just">
              <a:buNone/>
            </a:pPr>
            <a:endParaRPr lang="en-US" sz="2400" dirty="0" smtClean="0">
              <a:cs typeface="Ali_K_Traditional" pitchFamily="2" charset="-78"/>
            </a:endParaRPr>
          </a:p>
          <a:p>
            <a:pPr lvl="0" algn="just"/>
            <a:r>
              <a:rPr lang="ar-SA" sz="2400" dirty="0" smtClean="0">
                <a:cs typeface="Ali_K_Traditional" pitchFamily="2" charset="-78"/>
              </a:rPr>
              <a:t>بةم واتايةش طةشة لة ناكاو رونادات بةلَكو ثيَشدةكةويَت وهةنطاوةكانيشى ريَك وثيَكن. </a:t>
            </a:r>
            <a:endParaRPr lang="en-US" sz="2400" dirty="0" smtClean="0">
              <a:cs typeface="Ali_K_Traditional" pitchFamily="2" charset="-78"/>
            </a:endParaRPr>
          </a:p>
          <a:p>
            <a:endParaRPr lang="ar-EG" dirty="0"/>
          </a:p>
        </p:txBody>
      </p:sp>
      <p:pic>
        <p:nvPicPr>
          <p:cNvPr id="2050" name="Picture 2" descr="E:\علم نفس النمو 2014-2015\صور وراثة وغدد\114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95800"/>
            <a:ext cx="6400800" cy="2228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Autofit/>
          </a:bodyPr>
          <a:lstStyle/>
          <a:p>
            <a:pPr algn="r"/>
            <a:r>
              <a:rPr lang="ar-SA" sz="2800" b="1" dirty="0" smtClean="0">
                <a:cs typeface="Ali_K_Traditional" pitchFamily="2" charset="-78"/>
              </a:rPr>
              <a:t>بوارةكانى دراسة ولَكولَينةوى دةروونزانى طةشة:ـ  </a:t>
            </a:r>
            <a:endParaRPr lang="ar-EG" sz="2800" dirty="0">
              <a:cs typeface="Ali_K_Traditional" pitchFamily="2" charset="-78"/>
            </a:endParaRPr>
          </a:p>
        </p:txBody>
      </p:sp>
      <p:sp>
        <p:nvSpPr>
          <p:cNvPr id="3" name="Content Placeholder 2"/>
          <p:cNvSpPr>
            <a:spLocks noGrp="1"/>
          </p:cNvSpPr>
          <p:nvPr>
            <p:ph idx="1"/>
          </p:nvPr>
        </p:nvSpPr>
        <p:spPr>
          <a:xfrm>
            <a:off x="3505200" y="1371600"/>
            <a:ext cx="5440680" cy="4800600"/>
          </a:xfrm>
        </p:spPr>
        <p:txBody>
          <a:bodyPr>
            <a:normAutofit/>
          </a:bodyPr>
          <a:lstStyle/>
          <a:p>
            <a:endParaRPr lang="en-US" sz="2800" dirty="0" smtClean="0">
              <a:cs typeface="Ali_K_Traditional" pitchFamily="2" charset="-78"/>
            </a:endParaRPr>
          </a:p>
          <a:p>
            <a:endParaRPr lang="en-US" sz="2800" dirty="0" smtClean="0">
              <a:cs typeface="Ali_K_Traditional" pitchFamily="2" charset="-78"/>
            </a:endParaRPr>
          </a:p>
          <a:p>
            <a:pPr algn="just"/>
            <a:r>
              <a:rPr lang="ar-SA" sz="2800" dirty="0" smtClean="0">
                <a:solidFill>
                  <a:schemeClr val="accent3">
                    <a:lumMod val="50000"/>
                  </a:schemeClr>
                </a:solidFill>
                <a:cs typeface="Ali_K_Traditional" pitchFamily="2" charset="-78"/>
              </a:rPr>
              <a:t>ئةم زانستة بايةخ بة ليَكؤلَينةوةى دياردةى</a:t>
            </a:r>
            <a:r>
              <a:rPr lang="ar-EG" sz="2800" dirty="0" smtClean="0">
                <a:solidFill>
                  <a:schemeClr val="accent3">
                    <a:lumMod val="50000"/>
                  </a:schemeClr>
                </a:solidFill>
                <a:cs typeface="Ali_K_Traditional" pitchFamily="2" charset="-78"/>
              </a:rPr>
              <a:t> </a:t>
            </a:r>
            <a:r>
              <a:rPr lang="ar-SA" sz="2800" dirty="0" smtClean="0">
                <a:solidFill>
                  <a:schemeClr val="accent3">
                    <a:lumMod val="50000"/>
                  </a:schemeClr>
                </a:solidFill>
                <a:cs typeface="Ali_K_Traditional" pitchFamily="2" charset="-78"/>
              </a:rPr>
              <a:t>طةشةكردنى</a:t>
            </a:r>
            <a:r>
              <a:rPr lang="ar-EG" sz="2800" dirty="0" smtClean="0">
                <a:solidFill>
                  <a:schemeClr val="accent3">
                    <a:lumMod val="50000"/>
                  </a:schemeClr>
                </a:solidFill>
                <a:cs typeface="Ali_K_Traditional" pitchFamily="2" charset="-78"/>
              </a:rPr>
              <a:t> </a:t>
            </a:r>
            <a:r>
              <a:rPr lang="ar-SA" sz="2800" dirty="0" smtClean="0">
                <a:solidFill>
                  <a:schemeClr val="accent3">
                    <a:lumMod val="50000"/>
                  </a:schemeClr>
                </a:solidFill>
                <a:cs typeface="Ali_K_Traditional" pitchFamily="2" charset="-78"/>
              </a:rPr>
              <a:t>دةروونى دةكات بة دريَذاييى قؤناغةكانى ذيانى مرؤظ لة كاتى ثيتاندن وضركةى يةكةم</a:t>
            </a:r>
            <a:r>
              <a:rPr lang="ar-EG" sz="2800" dirty="0" smtClean="0">
                <a:solidFill>
                  <a:schemeClr val="accent3">
                    <a:lumMod val="50000"/>
                  </a:schemeClr>
                </a:solidFill>
                <a:cs typeface="Ali_K_Traditional" pitchFamily="2" charset="-78"/>
              </a:rPr>
              <a:t>ى </a:t>
            </a:r>
            <a:r>
              <a:rPr lang="ar-SA" sz="2800" dirty="0" smtClean="0">
                <a:solidFill>
                  <a:schemeClr val="accent3">
                    <a:lumMod val="50000"/>
                  </a:schemeClr>
                </a:solidFill>
                <a:cs typeface="Ali_K_Traditional" pitchFamily="2" charset="-78"/>
              </a:rPr>
              <a:t>خولقاندن تا كؤتاييى تةمةن لة ثيربوون</a:t>
            </a:r>
            <a:r>
              <a:rPr lang="ar-EG" sz="2800" dirty="0" smtClean="0">
                <a:solidFill>
                  <a:schemeClr val="accent3">
                    <a:lumMod val="50000"/>
                  </a:schemeClr>
                </a:solidFill>
                <a:cs typeface="Ali_K_Traditional" pitchFamily="2" charset="-78"/>
              </a:rPr>
              <a:t> وبةسالَاضوون</a:t>
            </a:r>
            <a:r>
              <a:rPr lang="ar-SA" sz="2800" dirty="0" smtClean="0">
                <a:solidFill>
                  <a:schemeClr val="accent3">
                    <a:lumMod val="50000"/>
                  </a:schemeClr>
                </a:solidFill>
                <a:cs typeface="Ali_K_Traditional" pitchFamily="2" charset="-78"/>
              </a:rPr>
              <a:t>. </a:t>
            </a:r>
            <a:endParaRPr lang="ar-EG" sz="2800" dirty="0" smtClean="0">
              <a:solidFill>
                <a:schemeClr val="accent3">
                  <a:lumMod val="50000"/>
                </a:schemeClr>
              </a:solidFill>
              <a:cs typeface="Ali_K_Traditional" pitchFamily="2" charset="-78"/>
            </a:endParaRPr>
          </a:p>
        </p:txBody>
      </p:sp>
      <p:pic>
        <p:nvPicPr>
          <p:cNvPr id="1026" name="Picture 2" descr="C:\Users\compu\Desktop\محاضرات نمو\صورأطفال\قراءة - Copy - Copy.jpg"/>
          <p:cNvPicPr>
            <a:picLocks noChangeAspect="1" noChangeArrowheads="1"/>
          </p:cNvPicPr>
          <p:nvPr/>
        </p:nvPicPr>
        <p:blipFill>
          <a:blip r:embed="rId2"/>
          <a:srcRect/>
          <a:stretch>
            <a:fillRect/>
          </a:stretch>
        </p:blipFill>
        <p:spPr bwMode="auto">
          <a:xfrm>
            <a:off x="0" y="0"/>
            <a:ext cx="2895600" cy="2511933"/>
          </a:xfrm>
          <a:prstGeom prst="rect">
            <a:avLst/>
          </a:prstGeom>
          <a:ln>
            <a:noFill/>
          </a:ln>
          <a:effectLst>
            <a:softEdge rad="112500"/>
          </a:effectLst>
        </p:spPr>
      </p:pic>
      <p:pic>
        <p:nvPicPr>
          <p:cNvPr id="1027" name="Picture 3" descr="C:\Users\compu\Desktop\محاضرات نمو\صورمراهقين\Confused_Teenager_Student_with_Mathematics_Problems.jpg"/>
          <p:cNvPicPr>
            <a:picLocks noChangeAspect="1" noChangeArrowheads="1"/>
          </p:cNvPicPr>
          <p:nvPr/>
        </p:nvPicPr>
        <p:blipFill>
          <a:blip r:embed="rId3"/>
          <a:srcRect/>
          <a:stretch>
            <a:fillRect/>
          </a:stretch>
        </p:blipFill>
        <p:spPr bwMode="auto">
          <a:xfrm>
            <a:off x="0" y="4648200"/>
            <a:ext cx="2895600" cy="2209800"/>
          </a:xfrm>
          <a:prstGeom prst="rect">
            <a:avLst/>
          </a:prstGeom>
          <a:ln>
            <a:noFill/>
          </a:ln>
          <a:effectLst>
            <a:softEdge rad="112500"/>
          </a:effectLst>
        </p:spPr>
      </p:pic>
      <p:pic>
        <p:nvPicPr>
          <p:cNvPr id="1028" name="Picture 4" descr="C:\Users\compu\Desktop\محاضرات نمو\صورمراهقين\التا.jpg"/>
          <p:cNvPicPr>
            <a:picLocks noChangeAspect="1" noChangeArrowheads="1"/>
          </p:cNvPicPr>
          <p:nvPr/>
        </p:nvPicPr>
        <p:blipFill>
          <a:blip r:embed="rId4"/>
          <a:srcRect/>
          <a:stretch>
            <a:fillRect/>
          </a:stretch>
        </p:blipFill>
        <p:spPr bwMode="auto">
          <a:xfrm>
            <a:off x="5715000" y="4673600"/>
            <a:ext cx="3276600" cy="2184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5025</TotalTime>
  <Words>1647</Words>
  <Application>Microsoft Office PowerPoint</Application>
  <PresentationFormat>On-screen Show (4:3)</PresentationFormat>
  <Paragraphs>134</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Ali- Arabesque</vt:lpstr>
      <vt:lpstr>Ali_K_Alwand</vt:lpstr>
      <vt:lpstr>Ali_K_Traditional</vt:lpstr>
      <vt:lpstr>Ali-A-Alwand</vt:lpstr>
      <vt:lpstr>Ali-A-Traditional</vt:lpstr>
      <vt:lpstr>Gill Sans MT</vt:lpstr>
      <vt:lpstr>Majalla UI</vt:lpstr>
      <vt:lpstr>Times New Roman</vt:lpstr>
      <vt:lpstr>Verdana</vt:lpstr>
      <vt:lpstr>Wingdings</vt:lpstr>
      <vt:lpstr>Wingdings 2</vt:lpstr>
      <vt:lpstr>Solstice</vt:lpstr>
      <vt:lpstr>  دةروونزانى طةشة  Developmental psychology</vt:lpstr>
      <vt:lpstr>بابةتةكانى وانةى ئةمرؤ </vt:lpstr>
      <vt:lpstr> Developmental psychology  علم نفس النمو </vt:lpstr>
      <vt:lpstr>PowerPoint Presentation</vt:lpstr>
      <vt:lpstr>ثيَناسةى دةروونزانى طةشة:</vt:lpstr>
      <vt:lpstr>PowerPoint Presentation</vt:lpstr>
      <vt:lpstr>PowerPoint Presentation</vt:lpstr>
      <vt:lpstr>PowerPoint Presentation</vt:lpstr>
      <vt:lpstr>بوارةكانى دراسة ولَكولَينةوى دةروونزانى طةشة:ـ  </vt:lpstr>
      <vt:lpstr>دةروونزانى طةشة ئةم بوارانة لة خؤ دةطريَت:ـ </vt:lpstr>
      <vt:lpstr> طةشةكردن بة شيَويةكى طشتى دوو (مظهر) روالَةتى سةرةكى هةية: </vt:lpstr>
      <vt:lpstr>دةروونزانى طةشة وزانستةكانيتر.</vt:lpstr>
      <vt:lpstr>PowerPoint Presentation</vt:lpstr>
      <vt:lpstr>PowerPoint Presentation</vt:lpstr>
      <vt:lpstr>جوانب النمو والتطور (لايةنةكانى طةشة وثيَشكةوتن)</vt:lpstr>
      <vt:lpstr>ـ لايةنةكانى طةشة وثةرةسةندن (جوانب النمو والتطور)</vt:lpstr>
      <vt:lpstr>PowerPoint Presentation</vt:lpstr>
      <vt:lpstr>طرنطى تويَذينةوة لةبوارى دةروونزانى طةشة:</vt:lpstr>
      <vt:lpstr>PowerPoint Presentation</vt:lpstr>
      <vt:lpstr>ـ طرنطى دةروونزانى طةشة “أهمية علم نفس النمو”</vt:lpstr>
      <vt:lpstr>PowerPoint Presentation</vt:lpstr>
      <vt:lpstr>PowerPoint Presentation</vt:lpstr>
      <vt:lpstr>PowerPoint Presentation</vt:lpstr>
      <vt:lpstr>PowerPoint Presentation</vt:lpstr>
      <vt:lpstr>هةفتةى داهاتوو باس لةمانة دةكةين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دةروونزانى طةشة  Developmental psychology</dc:title>
  <dc:creator>compu</dc:creator>
  <cp:lastModifiedBy>chopy</cp:lastModifiedBy>
  <cp:revision>88</cp:revision>
  <dcterms:created xsi:type="dcterms:W3CDTF">2006-08-16T00:00:00Z</dcterms:created>
  <dcterms:modified xsi:type="dcterms:W3CDTF">2024-01-20T06:42:36Z</dcterms:modified>
</cp:coreProperties>
</file>