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3" r:id="rId4"/>
    <p:sldId id="262" r:id="rId5"/>
    <p:sldId id="257" r:id="rId6"/>
    <p:sldId id="260" r:id="rId7"/>
    <p:sldId id="261" r:id="rId8"/>
    <p:sldId id="259" r:id="rId9"/>
    <p:sldId id="258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8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0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1131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93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597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14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38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1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2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6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5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5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8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5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DDF9D-1B44-4408-B1B6-5886E1C04A1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C1A5E6-081B-467D-A215-CF19069AF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2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ku-Arab-IQ" sz="4800" dirty="0" smtClean="0">
                <a:solidFill>
                  <a:srgbClr val="FF0000"/>
                </a:solidFill>
              </a:rPr>
              <a:t>دەروونزانی گەشە</a:t>
            </a:r>
          </a:p>
          <a:p>
            <a:pPr marL="0" indent="0" algn="ctr">
              <a:buNone/>
            </a:pPr>
            <a:endParaRPr lang="ku-Arab-IQ" sz="4400" dirty="0" smtClean="0"/>
          </a:p>
          <a:p>
            <a:pPr marL="0" indent="0" algn="ctr">
              <a:buNone/>
            </a:pPr>
            <a:r>
              <a:rPr lang="ku-Arab-IQ" sz="3600" dirty="0" smtClean="0">
                <a:solidFill>
                  <a:srgbClr val="0070C0"/>
                </a:solidFill>
              </a:rPr>
              <a:t>قۆناغی </a:t>
            </a:r>
            <a:r>
              <a:rPr lang="ku-Arab-IQ" sz="3600" dirty="0" smtClean="0">
                <a:solidFill>
                  <a:srgbClr val="0070C0"/>
                </a:solidFill>
              </a:rPr>
              <a:t>دووەم</a:t>
            </a:r>
            <a:endParaRPr lang="ku-Arab-IQ" sz="3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ku-Arab-IQ" sz="3200" dirty="0" smtClean="0">
                <a:solidFill>
                  <a:srgbClr val="0070C0"/>
                </a:solidFill>
              </a:rPr>
              <a:t>بەشی زمانی کوردی</a:t>
            </a:r>
          </a:p>
          <a:p>
            <a:pPr marL="0" indent="0" algn="ctr">
              <a:buNone/>
            </a:pPr>
            <a:endParaRPr lang="ku-Arab-IQ" sz="3600" dirty="0" smtClean="0"/>
          </a:p>
          <a:p>
            <a:pPr marL="0" indent="0">
              <a:buNone/>
            </a:pPr>
            <a:r>
              <a:rPr lang="ku-Arab-IQ" dirty="0" smtClean="0">
                <a:solidFill>
                  <a:schemeClr val="tx1"/>
                </a:solidFill>
              </a:rPr>
              <a:t>مامۆستای بابەت/چۆمان صباح سعید</a:t>
            </a:r>
          </a:p>
          <a:p>
            <a:pPr marL="0" indent="0" algn="ctr">
              <a:buNone/>
            </a:pPr>
            <a:endParaRPr lang="ku-Arab-IQ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u-Arab-IQ" dirty="0" smtClean="0">
                <a:solidFill>
                  <a:srgbClr val="C00000"/>
                </a:solidFill>
              </a:rPr>
              <a:t>گرنگی بۆ باوان و ئەندامەکانی خێزان    </a:t>
            </a:r>
            <a:br>
              <a:rPr lang="ku-Arab-IQ" dirty="0" smtClean="0">
                <a:solidFill>
                  <a:srgbClr val="C00000"/>
                </a:solidFill>
              </a:rPr>
            </a:br>
            <a:r>
              <a:rPr lang="ku-Arab-IQ" dirty="0" smtClean="0">
                <a:solidFill>
                  <a:srgbClr val="C00000"/>
                </a:solidFill>
              </a:rPr>
              <a:t/>
            </a:r>
            <a:br>
              <a:rPr lang="ku-Arab-IQ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ku-Arab-IQ" dirty="0" smtClean="0">
                <a:solidFill>
                  <a:srgbClr val="FF0000"/>
                </a:solidFill>
              </a:rPr>
              <a:t>٣. </a:t>
            </a:r>
            <a:r>
              <a:rPr lang="ku-Arab-IQ" dirty="0" smtClean="0">
                <a:solidFill>
                  <a:srgbClr val="0070C0"/>
                </a:solidFill>
              </a:rPr>
              <a:t>پێویستە لەسەر باوان هەزمی ئاراستە و یاساکانی گەشە بکەن . چونکە ناشارەزایی باوان بە حەقیقەتە زانستیەکان کە پەیوەندارە بە یاساکانی گەشە و ئاراستە دووچاری زۆرێک لە کێشەیان دەکاتەوە. وە ئاشنا بوونی باوان بە یاساکانی گەشە دووریان دەخاتەوە لەهەلەی خێرا کردن لە بەدیار کەوتنی هەندێک خاسیەت و سیفاتی کەلە زۆربەی کاتەکاندا دەرئەنجامی زیانبەخش و پێچەوانەی دەبێت لەسەر منداڵ.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ku-Arab-IQ" dirty="0" smtClean="0">
                <a:solidFill>
                  <a:srgbClr val="FF0000"/>
                </a:solidFill>
              </a:rPr>
              <a:t>٤. </a:t>
            </a:r>
            <a:r>
              <a:rPr lang="ku-Arab-IQ" dirty="0" smtClean="0">
                <a:solidFill>
                  <a:srgbClr val="0070C0"/>
                </a:solidFill>
              </a:rPr>
              <a:t>ناشارەزایی باوان بە سروشتی منداڵەکانیان دەبێتە هۆی بە فێرۆچونی ئەو هەولە زۆرانەی کە پێشکەشی دەکەن لە خزمەت و چاودێری و ئاراستە کردنیان .بۆیە دەتوانین بڵێین ئەم هەولانە مایە پوچ دەبن ئەگەر پشت راست نەکرێن بە حەقیقەتی زانستی.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u-Arab-IQ" dirty="0" smtClean="0">
                <a:solidFill>
                  <a:srgbClr val="C00000"/>
                </a:solidFill>
              </a:rPr>
              <a:t>گرنگی بۆ باوان و ئەندامەکانی خێزان    </a:t>
            </a:r>
            <a:br>
              <a:rPr lang="ku-Arab-IQ" dirty="0" smtClean="0">
                <a:solidFill>
                  <a:srgbClr val="C00000"/>
                </a:solidFill>
              </a:rPr>
            </a:br>
            <a:r>
              <a:rPr lang="ku-Arab-IQ" dirty="0" smtClean="0">
                <a:solidFill>
                  <a:srgbClr val="C00000"/>
                </a:solidFill>
              </a:rPr>
              <a:t/>
            </a:r>
            <a:br>
              <a:rPr lang="ku-Arab-IQ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ku-Arab-IQ" dirty="0" smtClean="0">
                <a:solidFill>
                  <a:srgbClr val="0070C0"/>
                </a:solidFill>
              </a:rPr>
              <a:t>مامۆستایان ۆ فێرکاران زیاتر پێویستیان بە حەقیقەتەکانی دەروونزانی منداڵ هەیە ،چۆنکە کاری مامۆستا تەنها بریتی نیە لە تەلقین کردنی قوتابیەکانی بە هەندێک زانیاری و حەقیقەت،بەڵکو پێویستە هەڵبێستێت بە هەندێ کاری فراوانتر کە هەموو لایەنەکانی گەشەی بگرێتەوە،لەو پێویستیانەی کە پێویستی پێی هەیە .</a:t>
            </a:r>
          </a:p>
          <a:p>
            <a:pPr algn="just" rtl="1">
              <a:lnSpc>
                <a:spcPct val="150000"/>
              </a:lnSpc>
            </a:pPr>
            <a:r>
              <a:rPr lang="ku-Arab-IQ" dirty="0" smtClean="0">
                <a:solidFill>
                  <a:srgbClr val="0070C0"/>
                </a:solidFill>
              </a:rPr>
              <a:t>هەروەک چۆن شارەزایی مامۆستا بە حەقیقەتەکانی دەروونزانی منداڵ یارمەتی دەدات بۆ رێکخستنی بابەتەکانی خوێندن بە پێی ئاستەکانی قوتابی و گەشە و پێشکەوتنی بۆ قۆناغێکی دی، و یارمەتی دەدات بۆ شێوازێکی نویێ وانە وتنەوە.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5400" baseline="-25000" dirty="0" smtClean="0">
                <a:solidFill>
                  <a:srgbClr val="C00000"/>
                </a:solidFill>
                <a:cs typeface="Ali_K_Alwand" pitchFamily="2" charset="-78"/>
              </a:rPr>
              <a:t>بابةتةكانى وانةى ئةمرؤ</a:t>
            </a:r>
            <a:br>
              <a:rPr lang="ar-IQ" sz="5400" baseline="-25000" dirty="0" smtClean="0">
                <a:solidFill>
                  <a:srgbClr val="C00000"/>
                </a:solidFill>
                <a:cs typeface="Ali_K_Alwand" pitchFamily="2" charset="-78"/>
              </a:rPr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ku-Arab-IQ" sz="2000" dirty="0" smtClean="0">
                <a:solidFill>
                  <a:srgbClr val="0070C0"/>
                </a:solidFill>
              </a:rPr>
              <a:t>گرنگی دەروونزانی گەشە.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ku-Arab-IQ" sz="2000" dirty="0" smtClean="0">
                <a:solidFill>
                  <a:srgbClr val="0070C0"/>
                </a:solidFill>
              </a:rPr>
              <a:t>گرنگی دەروونزانی منداڵ.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ku-Arab-IQ" sz="2000" dirty="0" smtClean="0">
                <a:solidFill>
                  <a:srgbClr val="0070C0"/>
                </a:solidFill>
              </a:rPr>
              <a:t>گرنگی بۆ باوان و ئەندامەکانی خێزان .  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ku-Arab-IQ" sz="2000" dirty="0" smtClean="0">
                <a:solidFill>
                  <a:srgbClr val="0070C0"/>
                </a:solidFill>
              </a:rPr>
              <a:t>گرنگی دەروونزانی منداڵ بۆ پەروەردەکاران و مامۆستایان.</a:t>
            </a:r>
            <a:br>
              <a:rPr lang="ku-Arab-IQ" sz="2000" dirty="0" smtClean="0">
                <a:solidFill>
                  <a:srgbClr val="0070C0"/>
                </a:solidFill>
              </a:rPr>
            </a:br>
            <a:r>
              <a:rPr lang="ku-Arab-IQ" sz="2000" dirty="0" smtClean="0">
                <a:solidFill>
                  <a:srgbClr val="0070C0"/>
                </a:solidFill>
              </a:rPr>
              <a:t/>
            </a:r>
            <a:br>
              <a:rPr lang="ku-Arab-IQ" sz="2000" dirty="0" smtClean="0">
                <a:solidFill>
                  <a:srgbClr val="0070C0"/>
                </a:solidFill>
              </a:rPr>
            </a:br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57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dirty="0" smtClean="0">
                <a:solidFill>
                  <a:srgbClr val="C00000"/>
                </a:solidFill>
              </a:rPr>
              <a:t>گرنگی ده روو نزانی گه شه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ku-Arab-IQ" sz="2000" dirty="0" smtClean="0">
                <a:solidFill>
                  <a:srgbClr val="0070C0"/>
                </a:solidFill>
              </a:rPr>
              <a:t>له ئامانجه کانی خو ێندنه وه ی ده روونزانی دۆزینه وه ی یاسا و بنه ماکانه که پرۆسه ی گه شه کۆنترۆل ده کات له گشت قۆنا‌قه کان هه روه ها دۆزینه وه ی پێوان و پێوه ره کان گۆنجاو بۆ هه ر دیارده یه کی گه شه و له گشت قۆناقه کان 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ku-Arab-IQ" sz="2000" dirty="0" smtClean="0">
                <a:solidFill>
                  <a:srgbClr val="0070C0"/>
                </a:solidFill>
              </a:rPr>
              <a:t>بۆ نمونه ئه م زانسته بایه خ به زانینی په یوه ندی نێوان درێژی و ته مه نی مندال یان قه باره و کێشی له شی له قۆناقه جیاوازه کانی ته مه نی .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90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dirty="0" smtClean="0">
                <a:solidFill>
                  <a:srgbClr val="C00000"/>
                </a:solidFill>
              </a:rPr>
              <a:t>گرنگی ده روو نزانی گه شه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ku-Arab-IQ" sz="2000" dirty="0" smtClean="0">
                <a:solidFill>
                  <a:srgbClr val="0070C0"/>
                </a:solidFill>
              </a:rPr>
              <a:t>کەواتە دەتوانین گەشەی ئاسایی و گەشەی نائاسایی (خێرا و لاواز) بناسین و بدۆزینەوە و تێبێگەین کە بۆ چی منداڵ جیاوازی هەیە لەگەڵ هاورێکانی هەروەها ناسینی جۆرەها حالەتی دەگمەن و شاز کە بەسەر گەشە رودەدات تا بتوانیم بە خێرا وە لەکاتی دەرکەوتنی چارەی بکەین 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ku-Arab-IQ" sz="2000" dirty="0" smtClean="0">
                <a:solidFill>
                  <a:srgbClr val="0070C0"/>
                </a:solidFill>
              </a:rPr>
              <a:t>هەروەها سایکۆلۆژیای گەشە گرنگی دەدات بە شیکردنەوەی دیاردەکانی گەشە بە مەبەستی ناسینی هۆکارەکانی رودانی تا بتوانرێ کۆنترۆلی بکەین.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004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dirty="0" smtClean="0">
                <a:solidFill>
                  <a:srgbClr val="C00000"/>
                </a:solidFill>
              </a:rPr>
              <a:t>گرنگی ده روو نزانی گه شه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ku-Arab-IQ" sz="2000" dirty="0" smtClean="0">
                <a:solidFill>
                  <a:srgbClr val="0070C0"/>
                </a:solidFill>
              </a:rPr>
              <a:t>بۆ نمونە سایکۆلۆژیای گەشە گرنگی و بایەخ بە شیکردنەوەی رەفتاری لادەر دەدات وەک دواکەوتنی عەقلی،دزیکردن، ئالودەبوون . و هەوڵدان بۆ ناسینی هۆکار و فاکتەرەکانی بەرپرس لەسەر ئەم لادانانە بەتایبەت ئەوانەی پەیوەندیان هەیە لەسەر گەشە بۆ نمونە لە کاتی بەرکەوتنی ئافرەتی دوو گیان بە سۆرێژەی ئەلمانی رەنگە کۆرپەلەکەی توشی دواکەوتنی جەستە و ئەقلی بکات .بۆیە وەرگرتنی ڤاکسینی تایبەت لە کاتی دووگیانی ئەم حالەتە کەم بکاتەوە لە نێوانی ئافرەتان لە دوا جار مندالیش رزگاری دەبێت لەو گرفتە.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102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dirty="0" smtClean="0">
                <a:solidFill>
                  <a:srgbClr val="C00000"/>
                </a:solidFill>
              </a:rPr>
              <a:t>گرنگی ده روو نزانی گه شه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ku-Arab-IQ" sz="2000" dirty="0" smtClean="0">
                <a:solidFill>
                  <a:srgbClr val="0070C0"/>
                </a:solidFill>
              </a:rPr>
              <a:t>کەواتە دەتوانین بڵێن خوێندنەوەی گەشەسەندن و پێشکەوتنی مرۆڤ سودبەخشە بۆ دایک و باوان و مامۆستاکان و پسپۆرانی دەروونی و کۆمەلایەتی و هەموو ئەو کەسانە کە بە چاودێری کردنی منداڵ و هەرزەکار هەڵدەستێن چ لە داینگە و باخچەی ساوایان و قوتابخانەکان و دەزگاکانی بە خێوکردن و هیتر.</a:t>
            </a:r>
          </a:p>
          <a:p>
            <a:pPr algn="just" rtl="1">
              <a:lnSpc>
                <a:spcPct val="150000"/>
              </a:lnSpc>
            </a:pPr>
            <a:r>
              <a:rPr lang="ku-Arab-IQ" sz="2000" dirty="0" smtClean="0">
                <a:solidFill>
                  <a:srgbClr val="0070C0"/>
                </a:solidFill>
              </a:rPr>
              <a:t>کەواتە یارمەتیمان دەدات بۆ ناسینی تایبەتمەندیەکانی گەشەسەندن لە گشت قۆناغەکانی کە گرنگە بۆ تێگەیشتن لە کەسایەتی منداڵ و هەرزەکار و چۆنیەتی مامەڵە کردنی کارا و دروست لەگەڵیان.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648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dirty="0" smtClean="0">
                <a:solidFill>
                  <a:srgbClr val="C00000"/>
                </a:solidFill>
              </a:rPr>
              <a:t>گرنگی ده روو نزانی گه شه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ku-Arab-IQ" sz="2000" dirty="0" smtClean="0">
                <a:solidFill>
                  <a:srgbClr val="0070C0"/>
                </a:solidFill>
              </a:rPr>
              <a:t>زۆربەی زانا بەناوبانگەکانی دەروونزانی جەخت لەسەر گرنگی و ترسناکی قۆناغەکانی منداڵی دەکەنەوە لە ژیانی تاک چ هەرزەکار بێت یان پێگەیشتوو .فرۆید و لایەنگەرانی لە قوتابخانەی شیتەلکاری دەروونی لە و باوەڕەدان کە هۆکاری یەکلایکەرەوە لە دروست بوونی کەسێتی تاک قۆناغی منداڵیە لەهەر پێنج سالی یەکەمی تەمەنی دا کە تێیدا وێنەی کەسێتی تاک دیاری دەکرێت ، هەر وەک چۆن (گۆدانف) دەڵێت :بەڵگە هەیە کە جەخت لەسەر ئەوە دەکاتەوە کە نیوەی بونیادی ئەقڵ لەلای تاک لە سێ سالی یەکەم دادەبێت.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131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dirty="0" smtClean="0">
                <a:solidFill>
                  <a:srgbClr val="C00000"/>
                </a:solidFill>
              </a:rPr>
              <a:t>گرنگی ده روو نزانی گه شه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ku-Arab-IQ" dirty="0" smtClean="0">
                <a:solidFill>
                  <a:srgbClr val="0070C0"/>
                </a:solidFill>
              </a:rPr>
              <a:t>گرنگی قۆناغی منداڵی لەسەر بنەمای گرنگی دەروونزانی لە لێکۆلینەوەدا بەو ئیعتبارەی کە تاک دەخاتە بەر لێکۆڵینەوەو وەک بونەوەرێکی زیندوو لە پێکهاتە و گەشە و رەفتار و توانستی لەسەر وێناکردنی نەخشەی رێگایەکی راست و گەشەیەکی تەواو و ئاشنا کردنی لایەنە لاوازەکان و هۆکاری لادان لە جۆری کەسێتی لەگەڵ ئاماژەکردن بۆ هۆکار و ئامرازەکانی خۆپاراستن لێی ،کۆی هەموو ئەمانە وادەکات شارەزابون لە دەروونزانی منداڵ گرنگی تایبەتی خۆی هەبێت بۆ هەموو ئەو کەسانەی کە مامەڵە لەگەڵ مرۆڤ دا دەکەن لە قۆناغە جیاوازەکانی تەمەنیدا و دورکەوتنەوە لە خۆهەلقۆلتاندن، و بۆ زیاتر روونکردنەوەی گرنگی بە پێی ئەم پۆلین کردنە روونی دەکەینەوە:</a:t>
            </a:r>
            <a:endParaRPr lang="en-US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0771"/>
            <a:ext cx="8806314" cy="939917"/>
          </a:xfrm>
        </p:spPr>
        <p:txBody>
          <a:bodyPr>
            <a:normAutofit fontScale="90000"/>
          </a:bodyPr>
          <a:lstStyle/>
          <a:p>
            <a:pPr algn="ctr"/>
            <a:r>
              <a:rPr lang="ku-Arab-IQ" dirty="0" smtClean="0">
                <a:solidFill>
                  <a:srgbClr val="C00000"/>
                </a:solidFill>
              </a:rPr>
              <a:t>گرنگی بۆ باوان و ئەندامەکانی خێزان</a:t>
            </a:r>
            <a:br>
              <a:rPr lang="ku-Arab-IQ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ku-Arab-IQ" dirty="0" smtClean="0">
                <a:solidFill>
                  <a:srgbClr val="FF0000"/>
                </a:solidFill>
              </a:rPr>
              <a:t>١. </a:t>
            </a:r>
            <a:r>
              <a:rPr lang="ku-Arab-IQ" dirty="0" smtClean="0">
                <a:solidFill>
                  <a:srgbClr val="0070C0"/>
                </a:solidFill>
              </a:rPr>
              <a:t>باوان پێویستیان بە مەعریفە هەیە لە بارەی گرنگی و کاریگەری هەر یەکە لە بۆماوەو ژینگە لە دروستبوونی منداڵ و دیاریکردنی کاریگەری ئەو شتانەی کە رەهەندی خراپی دەبێت لەسەری 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ku-Arab-IQ" dirty="0" smtClean="0">
                <a:solidFill>
                  <a:srgbClr val="FF0000"/>
                </a:solidFill>
              </a:rPr>
              <a:t>٢. </a:t>
            </a:r>
            <a:r>
              <a:rPr lang="ku-Arab-IQ" dirty="0" smtClean="0">
                <a:solidFill>
                  <a:srgbClr val="0070C0"/>
                </a:solidFill>
              </a:rPr>
              <a:t>باوان پێویستیان بە زانینی پێویستیەکانی گەشە هەیە لەهەر قۆناغێک لە قۆناغەکانی ژیانی منداڵ چونکە تێگەیشتنیان لەم پێویستیانە کاریگەری پۆزەتیڤ یا نێگەتیڤی دەبێت لەسەر تێگەیشتنیان بۆ سایکۆلۆژیای پرۆسیسە ئەقلیەکانی وەک بیرکردنەوە و بەبیرهاتنەوەو ئەندیشە وە هێلێ هەنگاونانی لە کاتی گەشە و پێشکەوتنی تاکدا.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0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834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Ali_K_Alwand</vt:lpstr>
      <vt:lpstr>Arial</vt:lpstr>
      <vt:lpstr>Tahoma</vt:lpstr>
      <vt:lpstr>Trebuchet MS</vt:lpstr>
      <vt:lpstr>Wingdings</vt:lpstr>
      <vt:lpstr>Wingdings 3</vt:lpstr>
      <vt:lpstr>Facet</vt:lpstr>
      <vt:lpstr>PowerPoint Presentation</vt:lpstr>
      <vt:lpstr>بابةتةكانى وانةى ئةمرؤ </vt:lpstr>
      <vt:lpstr>گرنگی ده روو نزانی گه شه </vt:lpstr>
      <vt:lpstr>گرنگی ده روو نزانی گه شه </vt:lpstr>
      <vt:lpstr>گرنگی ده روو نزانی گه شه </vt:lpstr>
      <vt:lpstr>گرنگی ده روو نزانی گه شه </vt:lpstr>
      <vt:lpstr>گرنگی ده روو نزانی گه شه </vt:lpstr>
      <vt:lpstr>گرنگی ده روو نزانی گه شه </vt:lpstr>
      <vt:lpstr>گرنگی بۆ باوان و ئەندامەکانی خێزان </vt:lpstr>
      <vt:lpstr>گرنگی بۆ باوان و ئەندامەکانی خێزان      </vt:lpstr>
      <vt:lpstr>گرنگی بۆ باوان و ئەندامەکانی خێزان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chopy</dc:creator>
  <cp:lastModifiedBy>chopy</cp:lastModifiedBy>
  <cp:revision>2</cp:revision>
  <dcterms:created xsi:type="dcterms:W3CDTF">2022-02-05T12:41:45Z</dcterms:created>
  <dcterms:modified xsi:type="dcterms:W3CDTF">2022-02-05T12:55:28Z</dcterms:modified>
</cp:coreProperties>
</file>