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1F1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628A8-D6BA-4D9A-8672-985A10B5C853}"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pPr rtl="1"/>
          <a:endParaRPr lang="ar-SA"/>
        </a:p>
      </dgm:t>
    </dgm:pt>
    <dgm:pt modelId="{1ECFA4BA-1317-4F72-A56C-EDF0E4A0160B}">
      <dgm:prSet phldrT="[Text]"/>
      <dgm:spPr/>
      <dgm:t>
        <a:bodyPr/>
        <a:lstStyle/>
        <a:p>
          <a:pPr rtl="1"/>
          <a:r>
            <a:rPr lang="ar-EG">
              <a:solidFill>
                <a:srgbClr val="002060"/>
              </a:solidFill>
              <a:cs typeface="Ali-A-Traditional" pitchFamily="2" charset="-78"/>
            </a:rPr>
            <a:t>العوامل المؤثرة في النمو</a:t>
          </a:r>
          <a:endParaRPr lang="ar-SA">
            <a:solidFill>
              <a:srgbClr val="002060"/>
            </a:solidFill>
            <a:cs typeface="Ali-A-Traditional" pitchFamily="2" charset="-78"/>
          </a:endParaRPr>
        </a:p>
      </dgm:t>
    </dgm:pt>
    <dgm:pt modelId="{E2CB5CBA-0CD8-413B-94A5-A355B3CE3836}" type="parTrans" cxnId="{84BC606C-E9A5-4DED-BD42-960DBBEAA309}">
      <dgm:prSet/>
      <dgm:spPr/>
      <dgm:t>
        <a:bodyPr/>
        <a:lstStyle/>
        <a:p>
          <a:pPr rtl="1"/>
          <a:endParaRPr lang="ar-SA"/>
        </a:p>
      </dgm:t>
    </dgm:pt>
    <dgm:pt modelId="{FB863812-144F-4DA3-BB82-580B6D9365CF}" type="sibTrans" cxnId="{84BC606C-E9A5-4DED-BD42-960DBBEAA309}">
      <dgm:prSet/>
      <dgm:spPr/>
      <dgm:t>
        <a:bodyPr/>
        <a:lstStyle/>
        <a:p>
          <a:pPr rtl="1"/>
          <a:endParaRPr lang="ar-SA"/>
        </a:p>
      </dgm:t>
    </dgm:pt>
    <dgm:pt modelId="{D2B9E741-5D43-4D93-9677-F491BF0B0577}">
      <dgm:prSet phldrT="[Text]" custT="1"/>
      <dgm:spPr/>
      <dgm:t>
        <a:bodyPr/>
        <a:lstStyle/>
        <a:p>
          <a:pPr rtl="1"/>
          <a:r>
            <a:rPr lang="ar-EG" sz="1400" b="1">
              <a:solidFill>
                <a:srgbClr val="C00000"/>
              </a:solidFill>
            </a:rPr>
            <a:t>التفاعل بين العومل الخارجية والداخلية</a:t>
          </a:r>
          <a:endParaRPr lang="ar-SA" sz="1400" b="1">
            <a:solidFill>
              <a:srgbClr val="C00000"/>
            </a:solidFill>
          </a:endParaRPr>
        </a:p>
      </dgm:t>
    </dgm:pt>
    <dgm:pt modelId="{4CD97953-F6D7-47C7-9F8C-2F4FD70222B4}" type="parTrans" cxnId="{B344EC73-922E-45F0-A4B3-A7490581B3F2}">
      <dgm:prSet/>
      <dgm:spPr/>
      <dgm:t>
        <a:bodyPr/>
        <a:lstStyle/>
        <a:p>
          <a:pPr rtl="1"/>
          <a:endParaRPr lang="ar-SA"/>
        </a:p>
      </dgm:t>
    </dgm:pt>
    <dgm:pt modelId="{BF3794D1-49CC-4A99-8155-C496F2C1B9B4}" type="sibTrans" cxnId="{B344EC73-922E-45F0-A4B3-A7490581B3F2}">
      <dgm:prSet/>
      <dgm:spPr/>
      <dgm:t>
        <a:bodyPr/>
        <a:lstStyle/>
        <a:p>
          <a:pPr rtl="1"/>
          <a:endParaRPr lang="ar-SA"/>
        </a:p>
      </dgm:t>
    </dgm:pt>
    <dgm:pt modelId="{86E2991D-7F3E-4602-92BC-F20E2E13DF1A}">
      <dgm:prSet phldrT="[Text]" custT="1"/>
      <dgm:spPr/>
      <dgm:t>
        <a:bodyPr/>
        <a:lstStyle/>
        <a:p>
          <a:pPr rtl="1"/>
          <a:r>
            <a:rPr lang="ar-EG" sz="1400" b="1" dirty="0">
              <a:solidFill>
                <a:srgbClr val="C00000"/>
              </a:solidFill>
              <a:cs typeface="+mn-cs"/>
            </a:rPr>
            <a:t>العوامل الخارجية</a:t>
          </a:r>
        </a:p>
        <a:p>
          <a:pPr rtl="1"/>
          <a:r>
            <a:rPr lang="ar-EG" sz="1400" b="1" dirty="0">
              <a:solidFill>
                <a:srgbClr val="C00000"/>
              </a:solidFill>
              <a:cs typeface="+mn-cs"/>
            </a:rPr>
            <a:t>(البيئة , نظام التغذية , عمليات التعلم)</a:t>
          </a:r>
          <a:endParaRPr lang="ar-SA" sz="1400" b="1" dirty="0">
            <a:solidFill>
              <a:srgbClr val="C00000"/>
            </a:solidFill>
            <a:cs typeface="+mn-cs"/>
          </a:endParaRPr>
        </a:p>
      </dgm:t>
    </dgm:pt>
    <dgm:pt modelId="{B0D0117E-DF56-47E2-8700-9BE489055880}" type="parTrans" cxnId="{9A086FDF-F6A6-4EB6-A54C-3F77585F711A}">
      <dgm:prSet/>
      <dgm:spPr/>
      <dgm:t>
        <a:bodyPr/>
        <a:lstStyle/>
        <a:p>
          <a:pPr rtl="1"/>
          <a:endParaRPr lang="ar-SA"/>
        </a:p>
      </dgm:t>
    </dgm:pt>
    <dgm:pt modelId="{A678C4A5-DF99-48F6-B79E-03ADB0CB1541}" type="sibTrans" cxnId="{9A086FDF-F6A6-4EB6-A54C-3F77585F711A}">
      <dgm:prSet/>
      <dgm:spPr/>
      <dgm:t>
        <a:bodyPr/>
        <a:lstStyle/>
        <a:p>
          <a:pPr rtl="1"/>
          <a:endParaRPr lang="ar-SA"/>
        </a:p>
      </dgm:t>
    </dgm:pt>
    <dgm:pt modelId="{3467D07B-9FC1-462B-B718-0E160A44C311}">
      <dgm:prSet phldrT="[Text]" custT="1"/>
      <dgm:spPr/>
      <dgm:t>
        <a:bodyPr/>
        <a:lstStyle/>
        <a:p>
          <a:pPr rtl="1"/>
          <a:r>
            <a:rPr lang="ar-EG" sz="1400" b="1">
              <a:solidFill>
                <a:srgbClr val="C00000"/>
              </a:solidFill>
              <a:cs typeface="+mn-cs"/>
            </a:rPr>
            <a:t>العوامل الداخلية </a:t>
          </a:r>
        </a:p>
        <a:p>
          <a:pPr rtl="1"/>
          <a:r>
            <a:rPr lang="ar-EG" sz="1400" b="1">
              <a:solidFill>
                <a:srgbClr val="C00000"/>
              </a:solidFill>
              <a:cs typeface="+mn-cs"/>
            </a:rPr>
            <a:t>(الوراثة , النضج , الغدد)</a:t>
          </a:r>
          <a:endParaRPr lang="ar-SA" sz="1400" b="1">
            <a:solidFill>
              <a:srgbClr val="C00000"/>
            </a:solidFill>
            <a:cs typeface="+mn-cs"/>
          </a:endParaRPr>
        </a:p>
      </dgm:t>
    </dgm:pt>
    <dgm:pt modelId="{D10A4136-94BB-4E20-9B99-C47696678F2F}" type="parTrans" cxnId="{25092629-6C7D-4153-9F16-EA5199C8224C}">
      <dgm:prSet/>
      <dgm:spPr/>
      <dgm:t>
        <a:bodyPr/>
        <a:lstStyle/>
        <a:p>
          <a:pPr rtl="1"/>
          <a:endParaRPr lang="ar-SA"/>
        </a:p>
      </dgm:t>
    </dgm:pt>
    <dgm:pt modelId="{0043C115-0C43-4EB3-B7DA-B0E7E04381F9}" type="sibTrans" cxnId="{25092629-6C7D-4153-9F16-EA5199C8224C}">
      <dgm:prSet/>
      <dgm:spPr/>
      <dgm:t>
        <a:bodyPr/>
        <a:lstStyle/>
        <a:p>
          <a:pPr rtl="1"/>
          <a:endParaRPr lang="ar-SA"/>
        </a:p>
      </dgm:t>
    </dgm:pt>
    <dgm:pt modelId="{66CCA5F6-B6F0-4089-A9F4-72FB95DEDC4C}" type="pres">
      <dgm:prSet presAssocID="{BA9628A8-D6BA-4D9A-8672-985A10B5C853}" presName="cycle" presStyleCnt="0">
        <dgm:presLayoutVars>
          <dgm:chMax val="1"/>
          <dgm:dir/>
          <dgm:animLvl val="ctr"/>
          <dgm:resizeHandles val="exact"/>
        </dgm:presLayoutVars>
      </dgm:prSet>
      <dgm:spPr/>
      <dgm:t>
        <a:bodyPr/>
        <a:lstStyle/>
        <a:p>
          <a:pPr rtl="1"/>
          <a:endParaRPr lang="ar-SA"/>
        </a:p>
      </dgm:t>
    </dgm:pt>
    <dgm:pt modelId="{2242BE6F-2954-46D6-9BBB-A6E6C92A3F80}" type="pres">
      <dgm:prSet presAssocID="{1ECFA4BA-1317-4F72-A56C-EDF0E4A0160B}" presName="centerShape" presStyleLbl="node0" presStyleIdx="0" presStyleCnt="1"/>
      <dgm:spPr/>
      <dgm:t>
        <a:bodyPr/>
        <a:lstStyle/>
        <a:p>
          <a:pPr rtl="1"/>
          <a:endParaRPr lang="ar-SA"/>
        </a:p>
      </dgm:t>
    </dgm:pt>
    <dgm:pt modelId="{7E2ABBB8-1B30-42E9-A2F0-57178CDB65DC}" type="pres">
      <dgm:prSet presAssocID="{4CD97953-F6D7-47C7-9F8C-2F4FD70222B4}" presName="parTrans" presStyleLbl="bgSibTrans2D1" presStyleIdx="0" presStyleCnt="3" custLinFactNeighborX="878" custLinFactNeighborY="25173"/>
      <dgm:spPr/>
      <dgm:t>
        <a:bodyPr/>
        <a:lstStyle/>
        <a:p>
          <a:pPr rtl="1"/>
          <a:endParaRPr lang="ar-SA"/>
        </a:p>
      </dgm:t>
    </dgm:pt>
    <dgm:pt modelId="{E06374F5-1BE1-4941-83DF-F07F11626661}" type="pres">
      <dgm:prSet presAssocID="{D2B9E741-5D43-4D93-9677-F491BF0B0577}" presName="node" presStyleLbl="node1" presStyleIdx="0" presStyleCnt="3" custScaleX="127660" custScaleY="76661" custRadScaleRad="120309" custRadScaleInc="-24336">
        <dgm:presLayoutVars>
          <dgm:bulletEnabled val="1"/>
        </dgm:presLayoutVars>
      </dgm:prSet>
      <dgm:spPr/>
      <dgm:t>
        <a:bodyPr/>
        <a:lstStyle/>
        <a:p>
          <a:pPr rtl="1"/>
          <a:endParaRPr lang="ar-SA"/>
        </a:p>
      </dgm:t>
    </dgm:pt>
    <dgm:pt modelId="{77E1D624-60CC-455D-B10F-8C2DCABD07A8}" type="pres">
      <dgm:prSet presAssocID="{B0D0117E-DF56-47E2-8700-9BE489055880}" presName="parTrans" presStyleLbl="bgSibTrans2D1" presStyleIdx="1" presStyleCnt="3" custLinFactNeighborX="-2178" custLinFactNeighborY="14790"/>
      <dgm:spPr/>
      <dgm:t>
        <a:bodyPr/>
        <a:lstStyle/>
        <a:p>
          <a:pPr rtl="1"/>
          <a:endParaRPr lang="ar-SA"/>
        </a:p>
      </dgm:t>
    </dgm:pt>
    <dgm:pt modelId="{7E90F711-0EB9-4928-9374-5890853D3EF0}" type="pres">
      <dgm:prSet presAssocID="{86E2991D-7F3E-4602-92BC-F20E2E13DF1A}" presName="node" presStyleLbl="node1" presStyleIdx="1" presStyleCnt="3" custScaleX="205799" custScaleY="64434" custRadScaleRad="90949" custRadScaleInc="12250">
        <dgm:presLayoutVars>
          <dgm:bulletEnabled val="1"/>
        </dgm:presLayoutVars>
      </dgm:prSet>
      <dgm:spPr/>
      <dgm:t>
        <a:bodyPr/>
        <a:lstStyle/>
        <a:p>
          <a:pPr rtl="1"/>
          <a:endParaRPr lang="ar-SA"/>
        </a:p>
      </dgm:t>
    </dgm:pt>
    <dgm:pt modelId="{2F4AAB7F-E3F7-4ED2-8B8D-0E84E10C3A7C}" type="pres">
      <dgm:prSet presAssocID="{D10A4136-94BB-4E20-9B99-C47696678F2F}" presName="parTrans" presStyleLbl="bgSibTrans2D1" presStyleIdx="2" presStyleCnt="3" custLinFactNeighborX="-5495" custLinFactNeighborY="40135"/>
      <dgm:spPr/>
      <dgm:t>
        <a:bodyPr/>
        <a:lstStyle/>
        <a:p>
          <a:pPr rtl="1"/>
          <a:endParaRPr lang="ar-SA"/>
        </a:p>
      </dgm:t>
    </dgm:pt>
    <dgm:pt modelId="{6EF18814-7E5F-4572-88BF-674AB100FD40}" type="pres">
      <dgm:prSet presAssocID="{3467D07B-9FC1-462B-B718-0E160A44C311}" presName="node" presStyleLbl="node1" presStyleIdx="2" presStyleCnt="3" custScaleX="149954" custScaleY="76113" custRadScaleRad="142793" custRadScaleInc="33784">
        <dgm:presLayoutVars>
          <dgm:bulletEnabled val="1"/>
        </dgm:presLayoutVars>
      </dgm:prSet>
      <dgm:spPr/>
      <dgm:t>
        <a:bodyPr/>
        <a:lstStyle/>
        <a:p>
          <a:pPr rtl="1"/>
          <a:endParaRPr lang="ar-SA"/>
        </a:p>
      </dgm:t>
    </dgm:pt>
  </dgm:ptLst>
  <dgm:cxnLst>
    <dgm:cxn modelId="{E5966CF7-483E-4EA2-95ED-1F270996F714}" type="presOf" srcId="{4CD97953-F6D7-47C7-9F8C-2F4FD70222B4}" destId="{7E2ABBB8-1B30-42E9-A2F0-57178CDB65DC}" srcOrd="0" destOrd="0" presId="urn:microsoft.com/office/officeart/2005/8/layout/radial4"/>
    <dgm:cxn modelId="{9521EDCD-5EDD-454B-AD21-1EDB22D5C0D0}" type="presOf" srcId="{BA9628A8-D6BA-4D9A-8672-985A10B5C853}" destId="{66CCA5F6-B6F0-4089-A9F4-72FB95DEDC4C}" srcOrd="0" destOrd="0" presId="urn:microsoft.com/office/officeart/2005/8/layout/radial4"/>
    <dgm:cxn modelId="{542552B0-63F8-4D45-A9CD-C218444CEFBC}" type="presOf" srcId="{86E2991D-7F3E-4602-92BC-F20E2E13DF1A}" destId="{7E90F711-0EB9-4928-9374-5890853D3EF0}" srcOrd="0" destOrd="0" presId="urn:microsoft.com/office/officeart/2005/8/layout/radial4"/>
    <dgm:cxn modelId="{9A086FDF-F6A6-4EB6-A54C-3F77585F711A}" srcId="{1ECFA4BA-1317-4F72-A56C-EDF0E4A0160B}" destId="{86E2991D-7F3E-4602-92BC-F20E2E13DF1A}" srcOrd="1" destOrd="0" parTransId="{B0D0117E-DF56-47E2-8700-9BE489055880}" sibTransId="{A678C4A5-DF99-48F6-B79E-03ADB0CB1541}"/>
    <dgm:cxn modelId="{F3F93093-6979-4748-8C9C-B2611BCC2199}" type="presOf" srcId="{1ECFA4BA-1317-4F72-A56C-EDF0E4A0160B}" destId="{2242BE6F-2954-46D6-9BBB-A6E6C92A3F80}" srcOrd="0" destOrd="0" presId="urn:microsoft.com/office/officeart/2005/8/layout/radial4"/>
    <dgm:cxn modelId="{25092629-6C7D-4153-9F16-EA5199C8224C}" srcId="{1ECFA4BA-1317-4F72-A56C-EDF0E4A0160B}" destId="{3467D07B-9FC1-462B-B718-0E160A44C311}" srcOrd="2" destOrd="0" parTransId="{D10A4136-94BB-4E20-9B99-C47696678F2F}" sibTransId="{0043C115-0C43-4EB3-B7DA-B0E7E04381F9}"/>
    <dgm:cxn modelId="{84B23D0A-1D06-4EA4-B618-36644DB613F6}" type="presOf" srcId="{D10A4136-94BB-4E20-9B99-C47696678F2F}" destId="{2F4AAB7F-E3F7-4ED2-8B8D-0E84E10C3A7C}" srcOrd="0" destOrd="0" presId="urn:microsoft.com/office/officeart/2005/8/layout/radial4"/>
    <dgm:cxn modelId="{E23C6AD4-60E5-4710-8C20-9910A18F896B}" type="presOf" srcId="{3467D07B-9FC1-462B-B718-0E160A44C311}" destId="{6EF18814-7E5F-4572-88BF-674AB100FD40}" srcOrd="0" destOrd="0" presId="urn:microsoft.com/office/officeart/2005/8/layout/radial4"/>
    <dgm:cxn modelId="{B344EC73-922E-45F0-A4B3-A7490581B3F2}" srcId="{1ECFA4BA-1317-4F72-A56C-EDF0E4A0160B}" destId="{D2B9E741-5D43-4D93-9677-F491BF0B0577}" srcOrd="0" destOrd="0" parTransId="{4CD97953-F6D7-47C7-9F8C-2F4FD70222B4}" sibTransId="{BF3794D1-49CC-4A99-8155-C496F2C1B9B4}"/>
    <dgm:cxn modelId="{325C27BB-C7D4-4859-9236-6A85EB349E54}" type="presOf" srcId="{D2B9E741-5D43-4D93-9677-F491BF0B0577}" destId="{E06374F5-1BE1-4941-83DF-F07F11626661}" srcOrd="0" destOrd="0" presId="urn:microsoft.com/office/officeart/2005/8/layout/radial4"/>
    <dgm:cxn modelId="{7D2E939C-8351-4B02-A363-E880F4AE0A29}" type="presOf" srcId="{B0D0117E-DF56-47E2-8700-9BE489055880}" destId="{77E1D624-60CC-455D-B10F-8C2DCABD07A8}" srcOrd="0" destOrd="0" presId="urn:microsoft.com/office/officeart/2005/8/layout/radial4"/>
    <dgm:cxn modelId="{84BC606C-E9A5-4DED-BD42-960DBBEAA309}" srcId="{BA9628A8-D6BA-4D9A-8672-985A10B5C853}" destId="{1ECFA4BA-1317-4F72-A56C-EDF0E4A0160B}" srcOrd="0" destOrd="0" parTransId="{E2CB5CBA-0CD8-413B-94A5-A355B3CE3836}" sibTransId="{FB863812-144F-4DA3-BB82-580B6D9365CF}"/>
    <dgm:cxn modelId="{3DE56B0E-2843-421E-A1AF-2921B5467D48}" type="presParOf" srcId="{66CCA5F6-B6F0-4089-A9F4-72FB95DEDC4C}" destId="{2242BE6F-2954-46D6-9BBB-A6E6C92A3F80}" srcOrd="0" destOrd="0" presId="urn:microsoft.com/office/officeart/2005/8/layout/radial4"/>
    <dgm:cxn modelId="{359FB9B9-2511-46C3-A9E2-4519AF640715}" type="presParOf" srcId="{66CCA5F6-B6F0-4089-A9F4-72FB95DEDC4C}" destId="{7E2ABBB8-1B30-42E9-A2F0-57178CDB65DC}" srcOrd="1" destOrd="0" presId="urn:microsoft.com/office/officeart/2005/8/layout/radial4"/>
    <dgm:cxn modelId="{BC2BFF40-34FE-488B-89A7-C6D56B6E9D13}" type="presParOf" srcId="{66CCA5F6-B6F0-4089-A9F4-72FB95DEDC4C}" destId="{E06374F5-1BE1-4941-83DF-F07F11626661}" srcOrd="2" destOrd="0" presId="urn:microsoft.com/office/officeart/2005/8/layout/radial4"/>
    <dgm:cxn modelId="{1755790A-CF34-48B6-BD6D-E2B417CEC113}" type="presParOf" srcId="{66CCA5F6-B6F0-4089-A9F4-72FB95DEDC4C}" destId="{77E1D624-60CC-455D-B10F-8C2DCABD07A8}" srcOrd="3" destOrd="0" presId="urn:microsoft.com/office/officeart/2005/8/layout/radial4"/>
    <dgm:cxn modelId="{0F9EA9A7-2D61-4747-90F1-AA47AD6A2C4E}" type="presParOf" srcId="{66CCA5F6-B6F0-4089-A9F4-72FB95DEDC4C}" destId="{7E90F711-0EB9-4928-9374-5890853D3EF0}" srcOrd="4" destOrd="0" presId="urn:microsoft.com/office/officeart/2005/8/layout/radial4"/>
    <dgm:cxn modelId="{16398742-F935-461F-B56D-A8729C10446A}" type="presParOf" srcId="{66CCA5F6-B6F0-4089-A9F4-72FB95DEDC4C}" destId="{2F4AAB7F-E3F7-4ED2-8B8D-0E84E10C3A7C}" srcOrd="5" destOrd="0" presId="urn:microsoft.com/office/officeart/2005/8/layout/radial4"/>
    <dgm:cxn modelId="{360CF376-F3F8-4C3D-B19C-4CF49F01B045}" type="presParOf" srcId="{66CCA5F6-B6F0-4089-A9F4-72FB95DEDC4C}" destId="{6EF18814-7E5F-4572-88BF-674AB100FD4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2BE6F-2954-46D6-9BBB-A6E6C92A3F80}">
      <dsp:nvSpPr>
        <dsp:cNvPr id="0" name=""/>
        <dsp:cNvSpPr/>
      </dsp:nvSpPr>
      <dsp:spPr>
        <a:xfrm>
          <a:off x="2703336" y="2975100"/>
          <a:ext cx="2621518" cy="2621518"/>
        </a:xfrm>
        <a:prstGeom prst="ellipse">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EG" sz="3600" kern="1200">
              <a:solidFill>
                <a:srgbClr val="002060"/>
              </a:solidFill>
              <a:cs typeface="Ali-A-Traditional" pitchFamily="2" charset="-78"/>
            </a:rPr>
            <a:t>العوامل المؤثرة في النمو</a:t>
          </a:r>
          <a:endParaRPr lang="ar-SA" sz="3600" kern="1200">
            <a:solidFill>
              <a:srgbClr val="002060"/>
            </a:solidFill>
            <a:cs typeface="Ali-A-Traditional" pitchFamily="2" charset="-78"/>
          </a:endParaRPr>
        </a:p>
      </dsp:txBody>
      <dsp:txXfrm>
        <a:off x="3087248" y="3359012"/>
        <a:ext cx="1853694" cy="1853694"/>
      </dsp:txXfrm>
    </dsp:sp>
    <dsp:sp modelId="{7E2ABBB8-1B30-42E9-A2F0-57178CDB65DC}">
      <dsp:nvSpPr>
        <dsp:cNvPr id="0" name=""/>
        <dsp:cNvSpPr/>
      </dsp:nvSpPr>
      <dsp:spPr>
        <a:xfrm rot="12426501">
          <a:off x="1093603" y="3051642"/>
          <a:ext cx="1774843" cy="747132"/>
        </a:xfrm>
        <a:prstGeom prst="leftArrow">
          <a:avLst>
            <a:gd name="adj1" fmla="val 60000"/>
            <a:gd name="adj2" fmla="val 50000"/>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E06374F5-1BE1-4941-83DF-F07F11626661}">
      <dsp:nvSpPr>
        <dsp:cNvPr id="0" name=""/>
        <dsp:cNvSpPr/>
      </dsp:nvSpPr>
      <dsp:spPr>
        <a:xfrm>
          <a:off x="-414142" y="2069078"/>
          <a:ext cx="3179298" cy="1527358"/>
        </a:xfrm>
        <a:prstGeom prst="roundRect">
          <a:avLst>
            <a:gd name="adj" fmla="val 10000"/>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EG" sz="1400" b="1" kern="1200">
              <a:solidFill>
                <a:srgbClr val="C00000"/>
              </a:solidFill>
            </a:rPr>
            <a:t>التفاعل بين العومل الخارجية والداخلية</a:t>
          </a:r>
          <a:endParaRPr lang="ar-SA" sz="1400" b="1" kern="1200">
            <a:solidFill>
              <a:srgbClr val="C00000"/>
            </a:solidFill>
          </a:endParaRPr>
        </a:p>
      </dsp:txBody>
      <dsp:txXfrm>
        <a:off x="-369407" y="2113813"/>
        <a:ext cx="3089828" cy="1437888"/>
      </dsp:txXfrm>
    </dsp:sp>
    <dsp:sp modelId="{77E1D624-60CC-455D-B10F-8C2DCABD07A8}">
      <dsp:nvSpPr>
        <dsp:cNvPr id="0" name=""/>
        <dsp:cNvSpPr/>
      </dsp:nvSpPr>
      <dsp:spPr>
        <a:xfrm rot="16641000">
          <a:off x="3398306" y="1759722"/>
          <a:ext cx="1739627" cy="747132"/>
        </a:xfrm>
        <a:prstGeom prst="leftArrow">
          <a:avLst>
            <a:gd name="adj1" fmla="val 60000"/>
            <a:gd name="adj2" fmla="val 50000"/>
          </a:avLst>
        </a:prstGeom>
        <a:gradFill rotWithShape="0">
          <a:gsLst>
            <a:gs pos="0">
              <a:schemeClr val="accent5">
                <a:hueOff val="-419932"/>
                <a:satOff val="22824"/>
                <a:lumOff val="-4216"/>
                <a:alphaOff val="0"/>
                <a:tint val="30000"/>
                <a:satMod val="250000"/>
              </a:schemeClr>
            </a:gs>
            <a:gs pos="72000">
              <a:schemeClr val="accent5">
                <a:hueOff val="-419932"/>
                <a:satOff val="22824"/>
                <a:lumOff val="-4216"/>
                <a:alphaOff val="0"/>
                <a:tint val="75000"/>
                <a:satMod val="210000"/>
              </a:schemeClr>
            </a:gs>
            <a:gs pos="100000">
              <a:schemeClr val="accent5">
                <a:hueOff val="-419932"/>
                <a:satOff val="22824"/>
                <a:lumOff val="-4216"/>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7E90F711-0EB9-4928-9374-5890853D3EF0}">
      <dsp:nvSpPr>
        <dsp:cNvPr id="0" name=""/>
        <dsp:cNvSpPr/>
      </dsp:nvSpPr>
      <dsp:spPr>
        <a:xfrm>
          <a:off x="1854631" y="518244"/>
          <a:ext cx="5125305" cy="1283753"/>
        </a:xfrm>
        <a:prstGeom prst="roundRect">
          <a:avLst>
            <a:gd name="adj" fmla="val 10000"/>
          </a:avLst>
        </a:prstGeom>
        <a:gradFill rotWithShape="0">
          <a:gsLst>
            <a:gs pos="0">
              <a:schemeClr val="accent5">
                <a:hueOff val="-419932"/>
                <a:satOff val="22824"/>
                <a:lumOff val="-4216"/>
                <a:alphaOff val="0"/>
                <a:tint val="30000"/>
                <a:satMod val="250000"/>
              </a:schemeClr>
            </a:gs>
            <a:gs pos="72000">
              <a:schemeClr val="accent5">
                <a:hueOff val="-419932"/>
                <a:satOff val="22824"/>
                <a:lumOff val="-4216"/>
                <a:alphaOff val="0"/>
                <a:tint val="75000"/>
                <a:satMod val="210000"/>
              </a:schemeClr>
            </a:gs>
            <a:gs pos="100000">
              <a:schemeClr val="accent5">
                <a:hueOff val="-419932"/>
                <a:satOff val="22824"/>
                <a:lumOff val="-4216"/>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EG" sz="1400" b="1" kern="1200" dirty="0">
              <a:solidFill>
                <a:srgbClr val="C00000"/>
              </a:solidFill>
              <a:cs typeface="+mn-cs"/>
            </a:rPr>
            <a:t>العوامل الخارجية</a:t>
          </a:r>
        </a:p>
        <a:p>
          <a:pPr lvl="0" algn="ctr" defTabSz="622300" rtl="1">
            <a:lnSpc>
              <a:spcPct val="90000"/>
            </a:lnSpc>
            <a:spcBef>
              <a:spcPct val="0"/>
            </a:spcBef>
            <a:spcAft>
              <a:spcPct val="35000"/>
            </a:spcAft>
          </a:pPr>
          <a:r>
            <a:rPr lang="ar-EG" sz="1400" b="1" kern="1200" dirty="0">
              <a:solidFill>
                <a:srgbClr val="C00000"/>
              </a:solidFill>
              <a:cs typeface="+mn-cs"/>
            </a:rPr>
            <a:t>(البيئة , نظام التغذية , عمليات التعلم)</a:t>
          </a:r>
          <a:endParaRPr lang="ar-SA" sz="1400" b="1" kern="1200" dirty="0">
            <a:solidFill>
              <a:srgbClr val="C00000"/>
            </a:solidFill>
            <a:cs typeface="+mn-cs"/>
          </a:endParaRPr>
        </a:p>
      </dsp:txBody>
      <dsp:txXfrm>
        <a:off x="1892231" y="555844"/>
        <a:ext cx="5050105" cy="1208553"/>
      </dsp:txXfrm>
    </dsp:sp>
    <dsp:sp modelId="{2F4AAB7F-E3F7-4ED2-8B8D-0E84E10C3A7C}">
      <dsp:nvSpPr>
        <dsp:cNvPr id="0" name=""/>
        <dsp:cNvSpPr/>
      </dsp:nvSpPr>
      <dsp:spPr>
        <a:xfrm rot="20165776">
          <a:off x="5136763" y="3297546"/>
          <a:ext cx="1695466" cy="747132"/>
        </a:xfrm>
        <a:prstGeom prst="leftArrow">
          <a:avLst>
            <a:gd name="adj1" fmla="val 60000"/>
            <a:gd name="adj2" fmla="val 50000"/>
          </a:avLst>
        </a:prstGeom>
        <a:gradFill rotWithShape="0">
          <a:gsLst>
            <a:gs pos="0">
              <a:schemeClr val="accent5">
                <a:hueOff val="-839865"/>
                <a:satOff val="45647"/>
                <a:lumOff val="-8432"/>
                <a:alphaOff val="0"/>
                <a:tint val="30000"/>
                <a:satMod val="250000"/>
              </a:schemeClr>
            </a:gs>
            <a:gs pos="72000">
              <a:schemeClr val="accent5">
                <a:hueOff val="-839865"/>
                <a:satOff val="45647"/>
                <a:lumOff val="-8432"/>
                <a:alphaOff val="0"/>
                <a:tint val="75000"/>
                <a:satMod val="210000"/>
              </a:schemeClr>
            </a:gs>
            <a:gs pos="100000">
              <a:schemeClr val="accent5">
                <a:hueOff val="-839865"/>
                <a:satOff val="45647"/>
                <a:lumOff val="-8432"/>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6EF18814-7E5F-4572-88BF-674AB100FD40}">
      <dsp:nvSpPr>
        <dsp:cNvPr id="0" name=""/>
        <dsp:cNvSpPr/>
      </dsp:nvSpPr>
      <dsp:spPr>
        <a:xfrm>
          <a:off x="4985424" y="2269528"/>
          <a:ext cx="3734517" cy="1516440"/>
        </a:xfrm>
        <a:prstGeom prst="roundRect">
          <a:avLst>
            <a:gd name="adj" fmla="val 10000"/>
          </a:avLst>
        </a:prstGeom>
        <a:gradFill rotWithShape="0">
          <a:gsLst>
            <a:gs pos="0">
              <a:schemeClr val="accent5">
                <a:hueOff val="-839865"/>
                <a:satOff val="45647"/>
                <a:lumOff val="-8432"/>
                <a:alphaOff val="0"/>
                <a:tint val="30000"/>
                <a:satMod val="250000"/>
              </a:schemeClr>
            </a:gs>
            <a:gs pos="72000">
              <a:schemeClr val="accent5">
                <a:hueOff val="-839865"/>
                <a:satOff val="45647"/>
                <a:lumOff val="-8432"/>
                <a:alphaOff val="0"/>
                <a:tint val="75000"/>
                <a:satMod val="210000"/>
              </a:schemeClr>
            </a:gs>
            <a:gs pos="100000">
              <a:schemeClr val="accent5">
                <a:hueOff val="-839865"/>
                <a:satOff val="45647"/>
                <a:lumOff val="-8432"/>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EG" sz="1400" b="1" kern="1200">
              <a:solidFill>
                <a:srgbClr val="C00000"/>
              </a:solidFill>
              <a:cs typeface="+mn-cs"/>
            </a:rPr>
            <a:t>العوامل الداخلية </a:t>
          </a:r>
        </a:p>
        <a:p>
          <a:pPr lvl="0" algn="ctr" defTabSz="622300" rtl="1">
            <a:lnSpc>
              <a:spcPct val="90000"/>
            </a:lnSpc>
            <a:spcBef>
              <a:spcPct val="0"/>
            </a:spcBef>
            <a:spcAft>
              <a:spcPct val="35000"/>
            </a:spcAft>
          </a:pPr>
          <a:r>
            <a:rPr lang="ar-EG" sz="1400" b="1" kern="1200">
              <a:solidFill>
                <a:srgbClr val="C00000"/>
              </a:solidFill>
              <a:cs typeface="+mn-cs"/>
            </a:rPr>
            <a:t>(الوراثة , النضج , الغدد)</a:t>
          </a:r>
          <a:endParaRPr lang="ar-SA" sz="1400" b="1" kern="1200">
            <a:solidFill>
              <a:srgbClr val="C00000"/>
            </a:solidFill>
            <a:cs typeface="+mn-cs"/>
          </a:endParaRPr>
        </a:p>
      </dsp:txBody>
      <dsp:txXfrm>
        <a:off x="5029839" y="2313943"/>
        <a:ext cx="3645687" cy="1427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3/1/2022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3/1/2022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3/1/2022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3/1/2022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32.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458200" cy="2590800"/>
          </a:xfrm>
        </p:spPr>
        <p:txBody>
          <a:bodyPr/>
          <a:lstStyle/>
          <a:p>
            <a:pPr algn="ctr"/>
            <a:r>
              <a:rPr lang="ar-EG" dirty="0" smtClean="0">
                <a:solidFill>
                  <a:srgbClr val="0070C0"/>
                </a:solidFill>
                <a:cs typeface="Ali_K_Samik" pitchFamily="2" charset="-78"/>
              </a:rPr>
              <a:t>دةرونـــــــزانى </a:t>
            </a:r>
            <a:r>
              <a:rPr lang="ar-EG" dirty="0" smtClean="0">
                <a:solidFill>
                  <a:srgbClr val="0070C0"/>
                </a:solidFill>
                <a:cs typeface="Ali_K_Samik" pitchFamily="2" charset="-78"/>
              </a:rPr>
              <a:t>طةشة </a:t>
            </a:r>
          </a:p>
          <a:p>
            <a:pPr algn="ctr"/>
            <a:r>
              <a:rPr lang="ar-EG" dirty="0" smtClean="0">
                <a:solidFill>
                  <a:srgbClr val="0070C0"/>
                </a:solidFill>
                <a:cs typeface="Ali_K_Samik" pitchFamily="2" charset="-78"/>
              </a:rPr>
              <a:t>بةشـــــى دووةم</a:t>
            </a:r>
          </a:p>
          <a:p>
            <a:endParaRPr lang="ar-EG" dirty="0"/>
          </a:p>
        </p:txBody>
      </p:sp>
      <p:sp>
        <p:nvSpPr>
          <p:cNvPr id="4" name="Rectangle 3"/>
          <p:cNvSpPr/>
          <p:nvPr/>
        </p:nvSpPr>
        <p:spPr>
          <a:xfrm>
            <a:off x="1676400" y="2971800"/>
            <a:ext cx="5943600" cy="1569660"/>
          </a:xfrm>
          <a:prstGeom prst="rect">
            <a:avLst/>
          </a:prstGeom>
        </p:spPr>
        <p:txBody>
          <a:bodyPr wrap="square">
            <a:spAutoFit/>
          </a:bodyPr>
          <a:lstStyle/>
          <a:p>
            <a:pPr algn="ctr"/>
            <a:r>
              <a:rPr lang="ar-IQ" sz="3200" b="1" dirty="0" smtClean="0">
                <a:solidFill>
                  <a:srgbClr val="C00000"/>
                </a:solidFill>
                <a:cs typeface="Ali_K_Samik" pitchFamily="2" charset="-78"/>
              </a:rPr>
              <a:t>فاكتةرة كاريطةريةكانى سةر طةشةى مرؤظ</a:t>
            </a:r>
            <a:endParaRPr lang="ar-EG" sz="3200" b="1" dirty="0" smtClean="0">
              <a:solidFill>
                <a:srgbClr val="C00000"/>
              </a:solidFill>
              <a:cs typeface="Ali_K_Samik" pitchFamily="2" charset="-78"/>
            </a:endParaRPr>
          </a:p>
          <a:p>
            <a:pPr algn="ctr"/>
            <a:endParaRPr lang="ar-EG" sz="3200" b="1" dirty="0" smtClean="0">
              <a:solidFill>
                <a:srgbClr val="C00000"/>
              </a:solidFill>
              <a:cs typeface="Ali_K_Samik" pitchFamily="2" charset="-78"/>
            </a:endParaRPr>
          </a:p>
          <a:p>
            <a:pPr algn="ctr"/>
            <a:r>
              <a:rPr lang="ar-IQ" sz="3200" b="1" dirty="0" smtClean="0">
                <a:solidFill>
                  <a:srgbClr val="C00000"/>
                </a:solidFill>
                <a:cs typeface="Ali_K_Samik" pitchFamily="2" charset="-78"/>
              </a:rPr>
              <a:t>  </a:t>
            </a:r>
            <a:r>
              <a:rPr lang="ar-IQ" sz="2800" b="1" dirty="0" smtClean="0">
                <a:solidFill>
                  <a:srgbClr val="C00000"/>
                </a:solidFill>
                <a:cs typeface="Ali-A-Jiddah" pitchFamily="2" charset="-78"/>
              </a:rPr>
              <a:t>(العوامل المؤثرة في النمو الإنساني)</a:t>
            </a:r>
            <a:endParaRPr lang="ar-EG" sz="3200" dirty="0">
              <a:solidFill>
                <a:srgbClr val="C00000"/>
              </a:solidFill>
              <a:cs typeface="Ali-A-Jiddah" pitchFamily="2" charset="-78"/>
            </a:endParaRPr>
          </a:p>
        </p:txBody>
      </p:sp>
      <p:pic>
        <p:nvPicPr>
          <p:cNvPr id="1026" name="Picture 2" descr="C:\Users\compu\Desktop\صور وراثة\ن31.jpg"/>
          <p:cNvPicPr>
            <a:picLocks noChangeAspect="1" noChangeArrowheads="1"/>
          </p:cNvPicPr>
          <p:nvPr/>
        </p:nvPicPr>
        <p:blipFill>
          <a:blip r:embed="rId2"/>
          <a:srcRect/>
          <a:stretch>
            <a:fillRect/>
          </a:stretch>
        </p:blipFill>
        <p:spPr bwMode="auto">
          <a:xfrm>
            <a:off x="0" y="4764424"/>
            <a:ext cx="5181600" cy="20935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29639"/>
            <a:ext cx="6934201" cy="689293"/>
          </a:xfrm>
          <a:blipFill>
            <a:blip r:embed="rId2"/>
            <a:tile tx="0" ty="0" sx="100000" sy="100000" flip="none" algn="tl"/>
          </a:blipFill>
        </p:spPr>
        <p:txBody>
          <a:bodyPr>
            <a:normAutofit fontScale="90000"/>
          </a:bodyPr>
          <a:lstStyle/>
          <a:p>
            <a:pPr algn="just"/>
            <a:r>
              <a:rPr lang="ar-EG" dirty="0" smtClean="0">
                <a:cs typeface="Ali_K_Traditional" pitchFamily="2" charset="-78"/>
              </a:rPr>
              <a:t/>
            </a:r>
            <a:br>
              <a:rPr lang="ar-EG" dirty="0" smtClean="0">
                <a:cs typeface="Ali_K_Traditional" pitchFamily="2" charset="-78"/>
              </a:rPr>
            </a:br>
            <a:r>
              <a:rPr lang="ar-EG" dirty="0" smtClean="0">
                <a:cs typeface="Ali_K_Traditional" pitchFamily="2" charset="-78"/>
              </a:rPr>
              <a:t/>
            </a:r>
            <a:br>
              <a:rPr lang="ar-EG" dirty="0" smtClean="0">
                <a:cs typeface="Ali_K_Traditional" pitchFamily="2" charset="-78"/>
              </a:rPr>
            </a:br>
            <a:r>
              <a:rPr lang="ar-EG" dirty="0" smtClean="0">
                <a:cs typeface="Ali_K_Traditional" pitchFamily="2" charset="-78"/>
              </a:rPr>
              <a:t/>
            </a:r>
            <a:br>
              <a:rPr lang="ar-EG" dirty="0" smtClean="0">
                <a:cs typeface="Ali_K_Traditional" pitchFamily="2" charset="-78"/>
              </a:rPr>
            </a:br>
            <a:r>
              <a:rPr lang="ar-EG" dirty="0" smtClean="0">
                <a:cs typeface="Ali_K_Traditional" pitchFamily="2" charset="-78"/>
              </a:rPr>
              <a:t/>
            </a:r>
            <a:br>
              <a:rPr lang="ar-EG" dirty="0" smtClean="0">
                <a:cs typeface="Ali_K_Traditional" pitchFamily="2" charset="-78"/>
              </a:rPr>
            </a:br>
            <a:r>
              <a:rPr lang="ar-EG" dirty="0" smtClean="0">
                <a:cs typeface="Ali_K_Traditional" pitchFamily="2" charset="-78"/>
              </a:rPr>
              <a:t/>
            </a:r>
            <a:br>
              <a:rPr lang="ar-EG" dirty="0" smtClean="0">
                <a:cs typeface="Ali_K_Traditional" pitchFamily="2" charset="-78"/>
              </a:rPr>
            </a:br>
            <a:r>
              <a:rPr lang="ar-EG" dirty="0" smtClean="0">
                <a:cs typeface="Ali_K_Traditional" pitchFamily="2" charset="-78"/>
              </a:rPr>
              <a:t/>
            </a:r>
            <a:br>
              <a:rPr lang="ar-EG" dirty="0" smtClean="0">
                <a:cs typeface="Ali_K_Traditional" pitchFamily="2" charset="-78"/>
              </a:rPr>
            </a:br>
            <a:r>
              <a:rPr lang="ar-EG" dirty="0" smtClean="0">
                <a:solidFill>
                  <a:srgbClr val="C00000"/>
                </a:solidFill>
                <a:cs typeface="Ali_K_Traditional" pitchFamily="2" charset="-78"/>
              </a:rPr>
              <a:t>2/ثيَطةيشتن(</a:t>
            </a:r>
            <a:r>
              <a:rPr lang="ar-EG" dirty="0" smtClean="0">
                <a:solidFill>
                  <a:srgbClr val="C00000"/>
                </a:solidFill>
                <a:cs typeface="Ali-A-Traditional" pitchFamily="2" charset="-78"/>
              </a:rPr>
              <a:t>النضج</a:t>
            </a:r>
            <a:r>
              <a:rPr lang="ar-EG" dirty="0" smtClean="0">
                <a:solidFill>
                  <a:srgbClr val="C00000"/>
                </a:solidFill>
                <a:cs typeface="Ali_K_Traditional" pitchFamily="2" charset="-78"/>
              </a:rPr>
              <a:t>)</a:t>
            </a:r>
            <a:r>
              <a:rPr lang="en-US" dirty="0" smtClean="0">
                <a:solidFill>
                  <a:srgbClr val="C00000"/>
                </a:solidFill>
                <a:latin typeface="Times New Roman" pitchFamily="18" charset="0"/>
                <a:cs typeface="Times New Roman" pitchFamily="18" charset="0"/>
              </a:rPr>
              <a:t>Maturation</a:t>
            </a:r>
            <a:r>
              <a:rPr lang="en-US" dirty="0" smtClean="0">
                <a:solidFill>
                  <a:srgbClr val="C00000"/>
                </a:solidFill>
                <a:cs typeface="Ali_K_Traditional" pitchFamily="2" charset="-78"/>
              </a:rPr>
              <a:t> </a:t>
            </a:r>
            <a:r>
              <a:rPr lang="en-US" dirty="0" smtClean="0">
                <a:cs typeface="Ali_K_Traditional" pitchFamily="2" charset="-78"/>
              </a:rPr>
              <a:t/>
            </a:r>
            <a:br>
              <a:rPr lang="en-US" dirty="0" smtClean="0">
                <a:cs typeface="Ali_K_Traditional" pitchFamily="2" charset="-78"/>
              </a:rPr>
            </a:br>
            <a:r>
              <a:rPr lang="ar-EG" dirty="0" smtClean="0">
                <a:cs typeface="Ali_K_Traditional" pitchFamily="2" charset="-78"/>
              </a:rPr>
              <a:t/>
            </a:r>
            <a:br>
              <a:rPr lang="ar-EG" dirty="0" smtClean="0">
                <a:cs typeface="Ali_K_Traditional" pitchFamily="2" charset="-78"/>
              </a:rPr>
            </a:br>
            <a:r>
              <a:rPr lang="ar-EG" dirty="0" smtClean="0">
                <a:cs typeface="Ali_K_Traditional" pitchFamily="2" charset="-78"/>
              </a:rPr>
              <a:t>ثيَطةيشتن ئاماذة بؤ شيَوةى طؤرانكارية ناوةكيةكانة كة دةطةرِيَتةوة بؤ فاكتةرى بايؤلوجى يان فسيولؤذى وةك قةبارةى جةستة, يان ثيَشكةوتنى هنديَك لة كارامةيةكانى جؤلَة. ئةم ثرؤسسانةش بةردةوام دةبن لةطةل مرؤظ  لةكاتى دروستبونى تا كؤتايى ذيانى.</a:t>
            </a:r>
            <a:endParaRPr lang="ar-EG" dirty="0">
              <a:cs typeface="Ali_K_Traditional" pitchFamily="2" charset="-78"/>
            </a:endParaRPr>
          </a:p>
        </p:txBody>
      </p:sp>
      <p:pic>
        <p:nvPicPr>
          <p:cNvPr id="1026" name="Picture 2" descr="E:\محاضرات نمو\صور وراثة\Teenager-600x466.jpg"/>
          <p:cNvPicPr>
            <a:picLocks noGrp="1" noChangeAspect="1" noChangeArrowheads="1"/>
          </p:cNvPicPr>
          <p:nvPr>
            <p:ph idx="1"/>
          </p:nvPr>
        </p:nvPicPr>
        <p:blipFill>
          <a:blip r:embed="rId3"/>
          <a:srcRect/>
          <a:stretch>
            <a:fillRect/>
          </a:stretch>
        </p:blipFill>
        <p:spPr bwMode="auto">
          <a:xfrm>
            <a:off x="0" y="4194811"/>
            <a:ext cx="3429000" cy="2663190"/>
          </a:xfrm>
          <a:prstGeom prst="rect">
            <a:avLst/>
          </a:prstGeom>
          <a:noFill/>
        </p:spPr>
      </p:pic>
      <p:pic>
        <p:nvPicPr>
          <p:cNvPr id="3" name="Picture 2" descr="E:\محاضرات نمو\صورمراهقين\Teen-Smokers.jpg"/>
          <p:cNvPicPr>
            <a:picLocks noChangeAspect="1" noChangeArrowheads="1"/>
          </p:cNvPicPr>
          <p:nvPr/>
        </p:nvPicPr>
        <p:blipFill>
          <a:blip r:embed="rId4"/>
          <a:srcRect/>
          <a:stretch>
            <a:fillRect/>
          </a:stretch>
        </p:blipFill>
        <p:spPr bwMode="auto">
          <a:xfrm>
            <a:off x="5232400" y="4191001"/>
            <a:ext cx="3911600" cy="2667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413738">
            <a:off x="3190282" y="688191"/>
            <a:ext cx="5739278" cy="838200"/>
          </a:xfrm>
          <a:solidFill>
            <a:schemeClr val="bg2">
              <a:lumMod val="75000"/>
            </a:schemeClr>
          </a:solidFill>
        </p:spPr>
        <p:txBody>
          <a:bodyPr>
            <a:normAutofit/>
          </a:bodyPr>
          <a:lstStyle/>
          <a:p>
            <a:pPr algn="r"/>
            <a:r>
              <a:rPr lang="ar-EG" dirty="0" smtClean="0">
                <a:solidFill>
                  <a:schemeClr val="accent2">
                    <a:lumMod val="50000"/>
                  </a:schemeClr>
                </a:solidFill>
                <a:cs typeface="Ali_K_Traditional" pitchFamily="2" charset="-78"/>
              </a:rPr>
              <a:t>لة طرينطترين شيَوةكانى ثيَطةيشتن ئةمانةن:</a:t>
            </a:r>
            <a:endParaRPr lang="ar-EG" dirty="0"/>
          </a:p>
        </p:txBody>
      </p:sp>
      <p:sp>
        <p:nvSpPr>
          <p:cNvPr id="3" name="Content Placeholder 2"/>
          <p:cNvSpPr>
            <a:spLocks noGrp="1"/>
          </p:cNvSpPr>
          <p:nvPr>
            <p:ph idx="1"/>
          </p:nvPr>
        </p:nvSpPr>
        <p:spPr>
          <a:xfrm>
            <a:off x="304800" y="1554162"/>
            <a:ext cx="8686800" cy="5075238"/>
          </a:xfrm>
          <a:blipFill>
            <a:blip r:embed="rId2"/>
            <a:tile tx="0" ty="0" sx="100000" sy="100000" flip="none" algn="tl"/>
          </a:blipFill>
        </p:spPr>
        <p:txBody>
          <a:bodyPr>
            <a:normAutofit/>
          </a:bodyPr>
          <a:lstStyle/>
          <a:p>
            <a:r>
              <a:rPr lang="ar-EG" dirty="0" smtClean="0">
                <a:solidFill>
                  <a:schemeClr val="accent2">
                    <a:lumMod val="50000"/>
                  </a:schemeClr>
                </a:solidFill>
                <a:cs typeface="Ali_K_Traditional" pitchFamily="2" charset="-78"/>
              </a:rPr>
              <a:t>1ـ طؤرانكارى لة روخسار وشيَوة. </a:t>
            </a:r>
            <a:endParaRPr lang="en-US" dirty="0" smtClean="0">
              <a:solidFill>
                <a:schemeClr val="accent2">
                  <a:lumMod val="50000"/>
                </a:schemeClr>
              </a:solidFill>
              <a:cs typeface="Ali_K_Traditional" pitchFamily="2" charset="-78"/>
            </a:endParaRPr>
          </a:p>
          <a:p>
            <a:r>
              <a:rPr lang="ar-EG" dirty="0" smtClean="0">
                <a:solidFill>
                  <a:schemeClr val="accent2">
                    <a:lumMod val="50000"/>
                  </a:schemeClr>
                </a:solidFill>
                <a:cs typeface="Ali_K_Traditional" pitchFamily="2" charset="-78"/>
              </a:rPr>
              <a:t>2ـ طؤرانكارى لة رةهةندةكانى طةشة وةك ريَذة جياوازى جةستة. </a:t>
            </a:r>
            <a:endParaRPr lang="en-US" dirty="0" smtClean="0">
              <a:solidFill>
                <a:schemeClr val="accent2">
                  <a:lumMod val="50000"/>
                </a:schemeClr>
              </a:solidFill>
              <a:cs typeface="Ali_K_Traditional" pitchFamily="2" charset="-78"/>
            </a:endParaRPr>
          </a:p>
          <a:p>
            <a:r>
              <a:rPr lang="ar-EG" dirty="0" smtClean="0">
                <a:solidFill>
                  <a:schemeClr val="accent2">
                    <a:lumMod val="50000"/>
                  </a:schemeClr>
                </a:solidFill>
                <a:cs typeface="Ali_K_Traditional" pitchFamily="2" charset="-78"/>
              </a:rPr>
              <a:t>3ـ طؤرانكارى لة قةبارةى لةش وةك دريَذى وكيَش.</a:t>
            </a:r>
            <a:endParaRPr lang="en-US" dirty="0" smtClean="0">
              <a:solidFill>
                <a:schemeClr val="accent2">
                  <a:lumMod val="50000"/>
                </a:schemeClr>
              </a:solidFill>
              <a:cs typeface="Ali_K_Traditional" pitchFamily="2" charset="-78"/>
            </a:endParaRPr>
          </a:p>
          <a:p>
            <a:r>
              <a:rPr lang="ar-EG" dirty="0" smtClean="0">
                <a:solidFill>
                  <a:schemeClr val="accent2">
                    <a:lumMod val="50000"/>
                  </a:schemeClr>
                </a:solidFill>
                <a:cs typeface="Ali_K_Traditional" pitchFamily="2" charset="-78"/>
              </a:rPr>
              <a:t>4ـ بةدةستهيَنانى شيَوازةكانى نؤى لة طةشةكردن وةك تواناى طاطؤلَى كردن ورؤيشتن وبةدةستهيَنانى تايبةتية جيندةرةكان.</a:t>
            </a:r>
            <a:endParaRPr lang="en-US" dirty="0" smtClean="0">
              <a:solidFill>
                <a:schemeClr val="accent2">
                  <a:lumMod val="50000"/>
                </a:schemeClr>
              </a:solidFill>
              <a:cs typeface="Ali_K_Traditional" pitchFamily="2" charset="-78"/>
            </a:endParaRPr>
          </a:p>
          <a:p>
            <a:r>
              <a:rPr lang="ar-EG" dirty="0" smtClean="0">
                <a:solidFill>
                  <a:schemeClr val="accent2">
                    <a:lumMod val="50000"/>
                  </a:schemeClr>
                </a:solidFill>
                <a:cs typeface="Ali_K_Traditional" pitchFamily="2" charset="-78"/>
              </a:rPr>
              <a:t>5ـ طؤرانكاى ذيرى وعةقلى وةك بةكارهيَنانى (</a:t>
            </a:r>
            <a:r>
              <a:rPr lang="ar-EG" dirty="0" smtClean="0">
                <a:solidFill>
                  <a:schemeClr val="accent2">
                    <a:lumMod val="50000"/>
                  </a:schemeClr>
                </a:solidFill>
                <a:cs typeface="Ali-A-Traditional" pitchFamily="2" charset="-78"/>
              </a:rPr>
              <a:t>منطق</a:t>
            </a:r>
            <a:r>
              <a:rPr lang="ar-EG" dirty="0" smtClean="0">
                <a:solidFill>
                  <a:schemeClr val="accent2">
                    <a:lumMod val="50000"/>
                  </a:schemeClr>
                </a:solidFill>
                <a:cs typeface="Ali_K_Traditional" pitchFamily="2" charset="-78"/>
              </a:rPr>
              <a:t>) وبيركردنةوةى (التفكير المجرد).</a:t>
            </a:r>
            <a:endParaRPr lang="en-US" dirty="0" smtClean="0">
              <a:solidFill>
                <a:schemeClr val="accent2">
                  <a:lumMod val="50000"/>
                </a:schemeClr>
              </a:solidFill>
              <a:cs typeface="Ali_K_Traditional" pitchFamily="2" charset="-78"/>
            </a:endParaRPr>
          </a:p>
          <a:p>
            <a:endParaRPr lang="ar-EG" dirty="0"/>
          </a:p>
        </p:txBody>
      </p:sp>
      <p:pic>
        <p:nvPicPr>
          <p:cNvPr id="2050" name="Picture 2" descr="E:\محاضرات نمو\صور وراثة\images (3).jpg"/>
          <p:cNvPicPr>
            <a:picLocks noChangeAspect="1" noChangeArrowheads="1"/>
          </p:cNvPicPr>
          <p:nvPr/>
        </p:nvPicPr>
        <p:blipFill>
          <a:blip r:embed="rId3"/>
          <a:srcRect/>
          <a:stretch>
            <a:fillRect/>
          </a:stretch>
        </p:blipFill>
        <p:spPr bwMode="auto">
          <a:xfrm>
            <a:off x="0" y="4944111"/>
            <a:ext cx="5791200" cy="1913890"/>
          </a:xfrm>
          <a:prstGeom prst="rect">
            <a:avLst/>
          </a:prstGeom>
          <a:noFill/>
        </p:spPr>
      </p:pic>
      <p:pic>
        <p:nvPicPr>
          <p:cNvPr id="4" name="Picture 2" descr="E:\محاضرات نمو\صورمراهقين\7790.jpg"/>
          <p:cNvPicPr>
            <a:picLocks noChangeAspect="1" noChangeArrowheads="1"/>
          </p:cNvPicPr>
          <p:nvPr/>
        </p:nvPicPr>
        <p:blipFill>
          <a:blip r:embed="rId4"/>
          <a:srcRect/>
          <a:stretch>
            <a:fillRect/>
          </a:stretch>
        </p:blipFill>
        <p:spPr bwMode="auto">
          <a:xfrm>
            <a:off x="0" y="0"/>
            <a:ext cx="3200400" cy="21235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60994">
            <a:off x="2577153" y="135728"/>
            <a:ext cx="5894424" cy="838200"/>
          </a:xfrm>
          <a:solidFill>
            <a:schemeClr val="bg2">
              <a:lumMod val="75000"/>
            </a:schemeClr>
          </a:solidFill>
        </p:spPr>
        <p:txBody>
          <a:bodyPr>
            <a:normAutofit/>
          </a:bodyPr>
          <a:lstStyle/>
          <a:p>
            <a:pPr algn="r"/>
            <a:r>
              <a:rPr lang="ar-EG" dirty="0" smtClean="0">
                <a:solidFill>
                  <a:srgbClr val="1F1A8A"/>
                </a:solidFill>
                <a:cs typeface="Ali_K_Traditional" pitchFamily="2" charset="-78"/>
              </a:rPr>
              <a:t>3/ طلاند ورذيَنةكان (الغدد) </a:t>
            </a:r>
            <a:r>
              <a:rPr lang="en-US" dirty="0" smtClean="0">
                <a:solidFill>
                  <a:srgbClr val="1F1A8A"/>
                </a:solidFill>
                <a:cs typeface="Ali_K_Traditional" pitchFamily="2" charset="-78"/>
              </a:rPr>
              <a:t>Glands</a:t>
            </a:r>
            <a:r>
              <a:rPr lang="ar-EG" dirty="0" smtClean="0">
                <a:solidFill>
                  <a:srgbClr val="1F1A8A"/>
                </a:solidFill>
                <a:cs typeface="Ali_K_Traditional" pitchFamily="2" charset="-78"/>
              </a:rPr>
              <a:t>:</a:t>
            </a:r>
            <a:endParaRPr lang="ar-EG" dirty="0">
              <a:solidFill>
                <a:srgbClr val="1F1A8A"/>
              </a:solidFill>
              <a:cs typeface="Ali_K_Traditional" pitchFamily="2" charset="-78"/>
            </a:endParaRPr>
          </a:p>
        </p:txBody>
      </p:sp>
      <p:sp>
        <p:nvSpPr>
          <p:cNvPr id="3" name="Content Placeholder 2"/>
          <p:cNvSpPr>
            <a:spLocks noGrp="1"/>
          </p:cNvSpPr>
          <p:nvPr>
            <p:ph idx="1"/>
          </p:nvPr>
        </p:nvSpPr>
        <p:spPr>
          <a:xfrm>
            <a:off x="304800" y="1066800"/>
            <a:ext cx="8686800" cy="5791200"/>
          </a:xfrm>
          <a:blipFill>
            <a:blip r:embed="rId2"/>
            <a:tile tx="0" ty="0" sx="100000" sy="100000" flip="none" algn="tl"/>
          </a:blipFill>
        </p:spPr>
        <p:txBody>
          <a:bodyPr>
            <a:normAutofit/>
          </a:bodyPr>
          <a:lstStyle/>
          <a:p>
            <a:r>
              <a:rPr lang="ar-IQ" sz="2800" b="1" dirty="0" smtClean="0">
                <a:solidFill>
                  <a:srgbClr val="C00000"/>
                </a:solidFill>
                <a:cs typeface="Ali_K_Traditional" pitchFamily="2" charset="-78"/>
              </a:rPr>
              <a:t>دو</a:t>
            </a:r>
            <a:r>
              <a:rPr lang="ar-SA" sz="2800" b="1" dirty="0" smtClean="0">
                <a:solidFill>
                  <a:srgbClr val="C00000"/>
                </a:solidFill>
                <a:cs typeface="Ali_K_Traditional" pitchFamily="2" charset="-78"/>
              </a:rPr>
              <a:t>و </a:t>
            </a:r>
            <a:r>
              <a:rPr lang="ar-IQ" sz="2800" b="1" dirty="0" smtClean="0">
                <a:solidFill>
                  <a:srgbClr val="C00000"/>
                </a:solidFill>
                <a:cs typeface="Ali_K_Traditional" pitchFamily="2" charset="-78"/>
              </a:rPr>
              <a:t>جؤرة طلاند لةخؤ د</a:t>
            </a:r>
            <a:r>
              <a:rPr lang="ar-EG" sz="2800" b="1" dirty="0" smtClean="0">
                <a:solidFill>
                  <a:srgbClr val="C00000"/>
                </a:solidFill>
                <a:cs typeface="Ali_K_Traditional" pitchFamily="2" charset="-78"/>
              </a:rPr>
              <a:t>ة</a:t>
            </a:r>
            <a:r>
              <a:rPr lang="ar-IQ" sz="2800" b="1" dirty="0" smtClean="0">
                <a:solidFill>
                  <a:srgbClr val="C00000"/>
                </a:solidFill>
                <a:cs typeface="Ali_K_Traditional" pitchFamily="2" charset="-78"/>
              </a:rPr>
              <a:t>طرىَ:</a:t>
            </a:r>
            <a:endParaRPr lang="ar-EG" sz="2800" b="1" dirty="0" smtClean="0">
              <a:solidFill>
                <a:srgbClr val="C00000"/>
              </a:solidFill>
              <a:cs typeface="Ali_K_Traditional" pitchFamily="2" charset="-78"/>
            </a:endParaRPr>
          </a:p>
          <a:p>
            <a:r>
              <a:rPr lang="ar-IQ" sz="2800" b="1" cap="small" dirty="0" smtClean="0">
                <a:solidFill>
                  <a:srgbClr val="002060"/>
                </a:solidFill>
                <a:cs typeface="Ali_K_Traditional" pitchFamily="2" charset="-78"/>
              </a:rPr>
              <a:t>أ ـ رذيَنة بةكةنالةكان (الغدد القنوية)</a:t>
            </a:r>
            <a:r>
              <a:rPr lang="en-US" sz="2800" b="1" cap="small" dirty="0" smtClean="0">
                <a:solidFill>
                  <a:srgbClr val="002060"/>
                </a:solidFill>
                <a:cs typeface="Ali_K_Traditional" pitchFamily="2" charset="-78"/>
              </a:rPr>
              <a:t>  </a:t>
            </a:r>
            <a:r>
              <a:rPr lang="ar-EG" sz="2800" b="1" cap="small" dirty="0" smtClean="0">
                <a:solidFill>
                  <a:srgbClr val="002060"/>
                </a:solidFill>
                <a:cs typeface="Ali_K_Traditional" pitchFamily="2" charset="-78"/>
              </a:rPr>
              <a:t> وةك؟؟</a:t>
            </a:r>
          </a:p>
          <a:p>
            <a:r>
              <a:rPr lang="ar-IQ" sz="2800" b="1" cap="small" dirty="0" smtClean="0">
                <a:solidFill>
                  <a:srgbClr val="002060"/>
                </a:solidFill>
                <a:cs typeface="Ali_K_Traditional" pitchFamily="2" charset="-78"/>
              </a:rPr>
              <a:t>ب ـ كويَرة رذيَن (</a:t>
            </a:r>
            <a:r>
              <a:rPr lang="ar-IQ" sz="2800" b="1" cap="small" dirty="0" smtClean="0">
                <a:solidFill>
                  <a:srgbClr val="002060"/>
                </a:solidFill>
                <a:cs typeface="Ali-A-Traditional" pitchFamily="2" charset="-78"/>
              </a:rPr>
              <a:t>الغدد الصماء</a:t>
            </a:r>
            <a:r>
              <a:rPr lang="ar-IQ" sz="2800" b="1" cap="small" dirty="0" smtClean="0">
                <a:solidFill>
                  <a:srgbClr val="002060"/>
                </a:solidFill>
                <a:cs typeface="Ali_K_Traditional" pitchFamily="2" charset="-78"/>
              </a:rPr>
              <a:t>)</a:t>
            </a:r>
            <a:r>
              <a:rPr lang="ar-EG" sz="2800" b="1" cap="small" dirty="0" smtClean="0">
                <a:solidFill>
                  <a:srgbClr val="002060"/>
                </a:solidFill>
                <a:cs typeface="Ali_K_Traditional" pitchFamily="2" charset="-78"/>
              </a:rPr>
              <a:t> </a:t>
            </a:r>
            <a:r>
              <a:rPr lang="en-US" sz="2800" b="1" cap="small" dirty="0" smtClean="0">
                <a:solidFill>
                  <a:srgbClr val="002060"/>
                </a:solidFill>
                <a:cs typeface="Ali_K_Traditional" pitchFamily="2" charset="-78"/>
              </a:rPr>
              <a:t>  </a:t>
            </a:r>
            <a:r>
              <a:rPr lang="ar-EG" sz="2800" b="1" cap="small" dirty="0" smtClean="0">
                <a:solidFill>
                  <a:srgbClr val="002060"/>
                </a:solidFill>
                <a:cs typeface="Ali_K_Traditional" pitchFamily="2" charset="-78"/>
              </a:rPr>
              <a:t> </a:t>
            </a:r>
            <a:r>
              <a:rPr lang="en-US" sz="2800" cap="small" dirty="0" smtClean="0">
                <a:solidFill>
                  <a:srgbClr val="002060"/>
                </a:solidFill>
                <a:latin typeface="Times New Roman" pitchFamily="18" charset="0"/>
                <a:cs typeface="Times New Roman" pitchFamily="18" charset="0"/>
              </a:rPr>
              <a:t>Endocrine Glands</a:t>
            </a:r>
            <a:r>
              <a:rPr lang="ar-EG" sz="2800" cap="small" dirty="0" smtClean="0">
                <a:solidFill>
                  <a:srgbClr val="002060"/>
                </a:solidFill>
                <a:latin typeface="Times New Roman" pitchFamily="18" charset="0"/>
                <a:cs typeface="Times New Roman" pitchFamily="18" charset="0"/>
              </a:rPr>
              <a:t> </a:t>
            </a:r>
            <a:r>
              <a:rPr lang="ar-EG" sz="2800" cap="small" dirty="0" smtClean="0">
                <a:solidFill>
                  <a:srgbClr val="002060"/>
                </a:solidFill>
                <a:cs typeface="Ali_K_Traditional" pitchFamily="2" charset="-78"/>
              </a:rPr>
              <a:t>وةك ؟؟؟</a:t>
            </a:r>
          </a:p>
          <a:p>
            <a:endParaRPr lang="ar-EG" sz="2800" cap="small" dirty="0" smtClean="0">
              <a:solidFill>
                <a:srgbClr val="002060"/>
              </a:solidFill>
              <a:cs typeface="Ali_K_Traditional" pitchFamily="2" charset="-78"/>
            </a:endParaRPr>
          </a:p>
          <a:p>
            <a:r>
              <a:rPr lang="ar-EG" sz="2800" cap="small" dirty="0" smtClean="0">
                <a:solidFill>
                  <a:srgbClr val="002060"/>
                </a:solidFill>
                <a:cs typeface="Ali_K_Traditional" pitchFamily="2" charset="-78"/>
              </a:rPr>
              <a:t>بؤ ضى دةروونزانى طةشة بايةخ بة طلاند و كويَرة رذيَنةكان دةدات؟ </a:t>
            </a:r>
          </a:p>
          <a:p>
            <a:endParaRPr lang="en-US" sz="2800" dirty="0" smtClean="0">
              <a:solidFill>
                <a:srgbClr val="002060"/>
              </a:solidFill>
              <a:cs typeface="Ali_K_Traditional" pitchFamily="2" charset="-78"/>
            </a:endParaRPr>
          </a:p>
          <a:p>
            <a:endParaRPr lang="en-US" sz="2800" dirty="0" smtClean="0">
              <a:solidFill>
                <a:srgbClr val="002060"/>
              </a:solidFill>
              <a:cs typeface="Ali_K_Traditional" pitchFamily="2" charset="-78"/>
            </a:endParaRPr>
          </a:p>
          <a:p>
            <a:endParaRPr lang="en-US" sz="2800" dirty="0" smtClean="0">
              <a:solidFill>
                <a:srgbClr val="002060"/>
              </a:solidFill>
              <a:cs typeface="Ali_K_Traditional" pitchFamily="2" charset="-78"/>
            </a:endParaRPr>
          </a:p>
        </p:txBody>
      </p:sp>
      <p:pic>
        <p:nvPicPr>
          <p:cNvPr id="1026" name="Picture 2" descr="C:\Users\compu\Desktop\كورس بوك م. أنور 2014-2015\images.jpg"/>
          <p:cNvPicPr>
            <a:picLocks noChangeAspect="1" noChangeArrowheads="1"/>
          </p:cNvPicPr>
          <p:nvPr/>
        </p:nvPicPr>
        <p:blipFill>
          <a:blip r:embed="rId3"/>
          <a:srcRect/>
          <a:stretch>
            <a:fillRect/>
          </a:stretch>
        </p:blipFill>
        <p:spPr bwMode="auto">
          <a:xfrm>
            <a:off x="0" y="0"/>
            <a:ext cx="2524125" cy="2133600"/>
          </a:xfrm>
          <a:prstGeom prst="rect">
            <a:avLst/>
          </a:prstGeom>
          <a:noFill/>
        </p:spPr>
      </p:pic>
      <p:pic>
        <p:nvPicPr>
          <p:cNvPr id="1027" name="Picture 3" descr="C:\Users\compu\Desktop\كورس بوك م. أنور 2014-2015\تنزيل (1).jpg"/>
          <p:cNvPicPr>
            <a:picLocks noChangeAspect="1" noChangeArrowheads="1"/>
          </p:cNvPicPr>
          <p:nvPr/>
        </p:nvPicPr>
        <p:blipFill>
          <a:blip r:embed="rId4"/>
          <a:srcRect/>
          <a:stretch>
            <a:fillRect/>
          </a:stretch>
        </p:blipFill>
        <p:spPr bwMode="auto">
          <a:xfrm>
            <a:off x="6781801" y="3720515"/>
            <a:ext cx="2362200" cy="3137486"/>
          </a:xfrm>
          <a:prstGeom prst="rect">
            <a:avLst/>
          </a:prstGeom>
          <a:noFill/>
        </p:spPr>
      </p:pic>
      <p:pic>
        <p:nvPicPr>
          <p:cNvPr id="1028" name="Picture 4" descr="C:\Users\compu\Desktop\كورس بوك م. أنور 2014-2015\get-2-2009-pooed77s.jpg"/>
          <p:cNvPicPr>
            <a:picLocks noChangeAspect="1" noChangeArrowheads="1"/>
          </p:cNvPicPr>
          <p:nvPr/>
        </p:nvPicPr>
        <p:blipFill>
          <a:blip r:embed="rId5"/>
          <a:srcRect/>
          <a:stretch>
            <a:fillRect/>
          </a:stretch>
        </p:blipFill>
        <p:spPr bwMode="auto">
          <a:xfrm>
            <a:off x="0" y="3623863"/>
            <a:ext cx="3048000" cy="32341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96178">
            <a:off x="4816501" y="203829"/>
            <a:ext cx="4310585" cy="609600"/>
          </a:xfrm>
          <a:blipFill>
            <a:blip r:embed="rId2"/>
            <a:tile tx="0" ty="0" sx="100000" sy="100000" flip="none" algn="tl"/>
          </a:blipFill>
        </p:spPr>
        <p:txBody>
          <a:bodyPr>
            <a:noAutofit/>
          </a:bodyPr>
          <a:lstStyle/>
          <a:p>
            <a:pPr algn="r"/>
            <a:r>
              <a:rPr lang="ar-IQ" cap="small" dirty="0" smtClean="0">
                <a:solidFill>
                  <a:srgbClr val="CC0000"/>
                </a:solidFill>
                <a:cs typeface="Ali_K_Traditional" pitchFamily="2" charset="-78"/>
              </a:rPr>
              <a:t>لة طرينطترين طلاندةكان:ـ</a:t>
            </a:r>
            <a:endParaRPr lang="ar-EG" dirty="0">
              <a:solidFill>
                <a:srgbClr val="CC0000"/>
              </a:solidFill>
              <a:cs typeface="Ali_K_Traditional" pitchFamily="2" charset="-78"/>
            </a:endParaRPr>
          </a:p>
        </p:txBody>
      </p:sp>
      <p:sp>
        <p:nvSpPr>
          <p:cNvPr id="3" name="Content Placeholder 2"/>
          <p:cNvSpPr>
            <a:spLocks noGrp="1"/>
          </p:cNvSpPr>
          <p:nvPr>
            <p:ph idx="1"/>
          </p:nvPr>
        </p:nvSpPr>
        <p:spPr>
          <a:xfrm>
            <a:off x="304800" y="838200"/>
            <a:ext cx="8686800" cy="5867400"/>
          </a:xfrm>
          <a:blipFill>
            <a:blip r:embed="rId3"/>
            <a:tile tx="0" ty="0" sx="100000" sy="100000" flip="none" algn="tl"/>
          </a:blipFill>
        </p:spPr>
        <p:txBody>
          <a:bodyPr>
            <a:normAutofit/>
          </a:bodyPr>
          <a:lstStyle/>
          <a:p>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1ـ الغدة الصنوبرية </a:t>
            </a:r>
            <a:r>
              <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Pineal Gland</a:t>
            </a:r>
            <a:r>
              <a:rPr lang="en-US"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a:t>
            </a:r>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 سنوبةرة طلاند</a:t>
            </a:r>
            <a:endParaRPr lang="en-US"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endParaRPr>
          </a:p>
          <a:p>
            <a:r>
              <a:rPr lang="ar-EG"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2ـ </a:t>
            </a:r>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الغدة النخامية </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t>
            </a:r>
            <a:r>
              <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Pituitary Gland</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 </a:t>
            </a:r>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نوخامة رذين</a:t>
            </a:r>
            <a:endParaRPr lang="ar-EG"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endParaRPr>
          </a:p>
          <a:p>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3ـ الغدة الدرقية </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t>
            </a:r>
            <a:r>
              <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Thyroid Gland</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t>
            </a:r>
            <a:endPar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endParaRPr>
          </a:p>
          <a:p>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4ـ</a:t>
            </a:r>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A-Traditional" pitchFamily="2" charset="-78"/>
              </a:rPr>
              <a:t> الغدة الكظرية (الأدرينالين) </a:t>
            </a:r>
            <a:r>
              <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Adrenal Gland)</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t>
            </a:r>
            <a:endPar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endParaRPr>
          </a:p>
          <a:p>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A-Traditional" pitchFamily="2" charset="-78"/>
              </a:rPr>
              <a:t>5 ـ الغدة التيموسية </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t>
            </a:r>
            <a:r>
              <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Thymus gland</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 </a:t>
            </a:r>
            <a:endPar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endParaRPr>
          </a:p>
          <a:p>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A-Traditional" pitchFamily="2" charset="-78"/>
              </a:rPr>
              <a:t>6 ـ البنكرياس </a:t>
            </a:r>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_K_Traditional" pitchFamily="2" charset="-78"/>
              </a:rPr>
              <a:t>(</a:t>
            </a:r>
            <a:r>
              <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Pancreas</a:t>
            </a:r>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A-Traditional" pitchFamily="2" charset="-78"/>
              </a:rPr>
              <a:t>) </a:t>
            </a:r>
            <a:r>
              <a:rPr lang="ar-IQ" sz="3600" cap="small" dirty="0" smtClean="0">
                <a:solidFill>
                  <a:schemeClr val="bg2">
                    <a:lumMod val="10000"/>
                  </a:schemeClr>
                </a:solidFill>
                <a:effectLst>
                  <a:reflection blurRad="12700" stA="48000" endA="300" endPos="55000" dir="5400000" sy="-90000" algn="bl" rotWithShape="0"/>
                </a:effectLst>
                <a:cs typeface="Ali_K_Traditional" pitchFamily="2" charset="-78"/>
              </a:rPr>
              <a:t>ثةنكرياس</a:t>
            </a:r>
            <a:endParaRPr lang="ar-EG" sz="3600" cap="small" dirty="0" smtClean="0">
              <a:solidFill>
                <a:schemeClr val="bg2">
                  <a:lumMod val="10000"/>
                </a:schemeClr>
              </a:solidFill>
              <a:effectLst>
                <a:reflection blurRad="12700" stA="48000" endA="300" endPos="55000" dir="5400000" sy="-90000" algn="bl" rotWithShape="0"/>
              </a:effectLst>
              <a:latin typeface="+mj-lt"/>
              <a:ea typeface="+mj-ea"/>
              <a:cs typeface="Ali-A-Traditional" pitchFamily="2" charset="-78"/>
            </a:endParaRPr>
          </a:p>
          <a:p>
            <a:r>
              <a:rPr lang="ar-EG" sz="3600" cap="small" dirty="0" smtClean="0">
                <a:solidFill>
                  <a:schemeClr val="bg2">
                    <a:lumMod val="10000"/>
                  </a:schemeClr>
                </a:solidFill>
                <a:effectLst>
                  <a:reflection blurRad="12700" stA="48000" endA="300" endPos="55000" dir="5400000" sy="-90000" algn="bl" rotWithShape="0"/>
                </a:effectLst>
                <a:latin typeface="+mj-lt"/>
                <a:ea typeface="+mj-ea"/>
                <a:cs typeface="Ali-A-Traditional" pitchFamily="2" charset="-78"/>
              </a:rPr>
              <a:t>7ـ </a:t>
            </a:r>
            <a:r>
              <a:rPr lang="ar-IQ" sz="3600" cap="small" dirty="0" smtClean="0">
                <a:solidFill>
                  <a:schemeClr val="bg2">
                    <a:lumMod val="10000"/>
                  </a:schemeClr>
                </a:solidFill>
                <a:effectLst>
                  <a:reflection blurRad="12700" stA="48000" endA="300" endPos="55000" dir="5400000" sy="-90000" algn="bl" rotWithShape="0"/>
                </a:effectLst>
                <a:latin typeface="+mj-lt"/>
                <a:ea typeface="+mj-ea"/>
                <a:cs typeface="Ali-A-Traditional" pitchFamily="2" charset="-78"/>
              </a:rPr>
              <a:t>الغدد الجنسية </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t>
            </a:r>
            <a:r>
              <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Sexual Gland</a:t>
            </a:r>
            <a:r>
              <a:rPr lang="ar-IQ"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rPr>
              <a:t>)</a:t>
            </a:r>
            <a:r>
              <a:rPr lang="ar-IQ" sz="3600" cap="small" dirty="0" smtClean="0">
                <a:solidFill>
                  <a:schemeClr val="bg2">
                    <a:lumMod val="10000"/>
                  </a:schemeClr>
                </a:solidFill>
                <a:effectLst>
                  <a:reflection blurRad="12700" stA="48000" endA="300" endPos="55000" dir="5400000" sy="-90000" algn="bl" rotWithShape="0"/>
                </a:effectLst>
                <a:cs typeface="Ali_K_Traditional" pitchFamily="2" charset="-78"/>
              </a:rPr>
              <a:t> رذيَنةكانى زاوزىَ</a:t>
            </a:r>
            <a:endParaRPr lang="en-US" sz="3600" cap="small" dirty="0" smtClean="0">
              <a:solidFill>
                <a:schemeClr val="bg2">
                  <a:lumMod val="10000"/>
                </a:schemeClr>
              </a:solidFill>
              <a:effectLst>
                <a:reflection blurRad="12700" stA="48000" endA="300" endPos="55000" dir="5400000" sy="-90000" algn="bl" rotWithShape="0"/>
              </a:effectLst>
              <a:latin typeface="Times New Roman" pitchFamily="18" charset="0"/>
              <a:ea typeface="+mj-ea"/>
              <a:cs typeface="Times New Roman" pitchFamily="18" charset="0"/>
            </a:endParaRPr>
          </a:p>
          <a:p>
            <a:endParaRPr lang="en-US" sz="3600" cap="small" dirty="0" smtClean="0">
              <a:solidFill>
                <a:srgbClr val="CC0000"/>
              </a:solidFill>
              <a:effectLst>
                <a:reflection blurRad="12700" stA="48000" endA="300" endPos="55000" dir="5400000" sy="-90000" algn="bl" rotWithShape="0"/>
              </a:effectLst>
              <a:latin typeface="Times New Roman" pitchFamily="18" charset="0"/>
              <a:ea typeface="+mj-ea"/>
              <a:cs typeface="Times New Roman" pitchFamily="18" charset="0"/>
            </a:endParaRPr>
          </a:p>
          <a:p>
            <a:endParaRPr lang="en-US" sz="3600" cap="small" dirty="0" smtClean="0">
              <a:solidFill>
                <a:srgbClr val="CC0000"/>
              </a:solidFill>
              <a:effectLst>
                <a:reflection blurRad="12700" stA="48000" endA="300" endPos="55000" dir="5400000" sy="-90000" algn="bl" rotWithShape="0"/>
              </a:effectLst>
              <a:latin typeface="+mj-lt"/>
              <a:ea typeface="+mj-ea"/>
              <a:cs typeface="Ali_K_Traditional" pitchFamily="2" charset="-78"/>
            </a:endParaRPr>
          </a:p>
          <a:p>
            <a:endParaRPr lang="en-US" sz="3600" cap="small" dirty="0" smtClean="0">
              <a:solidFill>
                <a:srgbClr val="CC0000"/>
              </a:solidFill>
              <a:effectLst>
                <a:reflection blurRad="12700" stA="48000" endA="300" endPos="55000" dir="5400000" sy="-90000" algn="bl" rotWithShape="0"/>
              </a:effectLst>
              <a:latin typeface="+mj-lt"/>
              <a:ea typeface="+mj-ea"/>
              <a:cs typeface="Ali_K_Traditional" pitchFamily="2" charset="-78"/>
            </a:endParaRPr>
          </a:p>
          <a:p>
            <a:endParaRPr lang="en-US" sz="3600" cap="small" dirty="0" smtClean="0">
              <a:solidFill>
                <a:srgbClr val="CC0000"/>
              </a:solidFill>
              <a:effectLst>
                <a:reflection blurRad="12700" stA="48000" endA="300" endPos="55000" dir="5400000" sy="-90000" algn="bl" rotWithShape="0"/>
              </a:effectLst>
              <a:latin typeface="+mj-lt"/>
              <a:ea typeface="+mj-ea"/>
              <a:cs typeface="Ali_K_Traditional" pitchFamily="2" charset="-78"/>
            </a:endParaRPr>
          </a:p>
          <a:p>
            <a:endParaRPr lang="ar-E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467600" cy="838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r"/>
            <a:r>
              <a:rPr lang="ar-IQ" sz="3200" b="1" dirty="0" smtClean="0">
                <a:solidFill>
                  <a:srgbClr val="C00000"/>
                </a:solidFill>
                <a:cs typeface="Ali_K_Samik" pitchFamily="2" charset="-78"/>
              </a:rPr>
              <a:t>دووةم:</a:t>
            </a:r>
            <a:r>
              <a:rPr lang="ar-IQ" sz="3200" dirty="0" smtClean="0">
                <a:solidFill>
                  <a:srgbClr val="C00000"/>
                </a:solidFill>
                <a:cs typeface="Ali_K_Samik" pitchFamily="2" charset="-78"/>
              </a:rPr>
              <a:t> </a:t>
            </a:r>
            <a:r>
              <a:rPr lang="ar-EG" sz="3200" dirty="0" smtClean="0">
                <a:solidFill>
                  <a:srgbClr val="C00000"/>
                </a:solidFill>
                <a:cs typeface="Ali_K_Samik" pitchFamily="2" charset="-78"/>
              </a:rPr>
              <a:t>فاكتةرة دةرةكيةكان  </a:t>
            </a:r>
            <a:r>
              <a:rPr lang="en-US" sz="2400" dirty="0" smtClean="0">
                <a:solidFill>
                  <a:srgbClr val="C00000"/>
                </a:solidFill>
                <a:latin typeface="Times New Roman" pitchFamily="18" charset="0"/>
                <a:cs typeface="Times New Roman" pitchFamily="18" charset="0"/>
              </a:rPr>
              <a:t>External Factors</a:t>
            </a:r>
            <a:endParaRPr lang="ar-EG"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8991600" cy="6019800"/>
          </a:xfrm>
          <a:blipFill>
            <a:blip r:embed="rId2"/>
            <a:tile tx="0" ty="0" sx="100000" sy="100000" flip="none" algn="tl"/>
          </a:blipFill>
        </p:spPr>
        <p:txBody>
          <a:bodyPr>
            <a:normAutofit/>
          </a:bodyPr>
          <a:lstStyle/>
          <a:p>
            <a:r>
              <a:rPr lang="ar-IQ" sz="2400" dirty="0" smtClean="0">
                <a:solidFill>
                  <a:srgbClr val="002060"/>
                </a:solidFill>
                <a:cs typeface="Ali_K_Traditional" pitchFamily="2" charset="-78"/>
              </a:rPr>
              <a:t>طشت ئةو كاريطةريانةية كة لة ضوار دةورى مندالَ هةية</a:t>
            </a:r>
            <a:r>
              <a:rPr lang="ar-EG" sz="2400" dirty="0" smtClean="0">
                <a:solidFill>
                  <a:srgbClr val="002060"/>
                </a:solidFill>
                <a:cs typeface="Ali_K_Traditional" pitchFamily="2" charset="-78"/>
              </a:rPr>
              <a:t>!!!</a:t>
            </a:r>
          </a:p>
          <a:p>
            <a:r>
              <a:rPr lang="ar-IQ" sz="2800" dirty="0" smtClean="0">
                <a:solidFill>
                  <a:srgbClr val="002060"/>
                </a:solidFill>
                <a:cs typeface="Ali_K_Traditional" pitchFamily="2" charset="-78"/>
              </a:rPr>
              <a:t>1ـ كاريطةرى بيَبةشبوون ونةدارى ضونة لةسةر رةفتاى مندالَ؟</a:t>
            </a:r>
            <a:endParaRPr lang="en-US" sz="2800" dirty="0" smtClean="0">
              <a:solidFill>
                <a:srgbClr val="002060"/>
              </a:solidFill>
              <a:cs typeface="Ali_K_Traditional" pitchFamily="2" charset="-78"/>
            </a:endParaRPr>
          </a:p>
          <a:p>
            <a:r>
              <a:rPr lang="ar-IQ" sz="2800" dirty="0" smtClean="0">
                <a:solidFill>
                  <a:srgbClr val="002060"/>
                </a:solidFill>
                <a:cs typeface="Ali_K_Traditional" pitchFamily="2" charset="-78"/>
              </a:rPr>
              <a:t>2ـ كاريطةرى ثةروةردة ضؤنة لةسةر رةفتاى مندالَ لة ناو هةتيوخانة (</a:t>
            </a:r>
            <a:r>
              <a:rPr lang="ar-IQ" sz="2800" dirty="0" smtClean="0">
                <a:solidFill>
                  <a:srgbClr val="002060"/>
                </a:solidFill>
                <a:cs typeface="Ali-A-Traditional" pitchFamily="2" charset="-78"/>
              </a:rPr>
              <a:t>ملجأ الأيتام</a:t>
            </a:r>
            <a:r>
              <a:rPr lang="ar-IQ" sz="2800" dirty="0" smtClean="0">
                <a:solidFill>
                  <a:srgbClr val="002060"/>
                </a:solidFill>
                <a:cs typeface="Ali_K_Traditional" pitchFamily="2" charset="-78"/>
              </a:rPr>
              <a:t>)؟</a:t>
            </a:r>
            <a:endParaRPr lang="en-US" sz="2800" dirty="0" smtClean="0">
              <a:solidFill>
                <a:srgbClr val="002060"/>
              </a:solidFill>
              <a:cs typeface="Ali_K_Traditional" pitchFamily="2" charset="-78"/>
            </a:endParaRPr>
          </a:p>
          <a:p>
            <a:r>
              <a:rPr lang="ar-IQ" sz="2800" dirty="0" smtClean="0">
                <a:solidFill>
                  <a:srgbClr val="002060"/>
                </a:solidFill>
                <a:cs typeface="Ali_K_Traditional" pitchFamily="2" charset="-78"/>
              </a:rPr>
              <a:t>3ـ كاريطةرى ثةروةردةكردنى (تنشئة) مندال بة بىَ دايك وباوك ضونة؟</a:t>
            </a:r>
            <a:endParaRPr lang="en-US" sz="2800" dirty="0" smtClean="0">
              <a:solidFill>
                <a:srgbClr val="002060"/>
              </a:solidFill>
              <a:cs typeface="Ali_K_Traditional" pitchFamily="2" charset="-78"/>
            </a:endParaRPr>
          </a:p>
          <a:p>
            <a:r>
              <a:rPr lang="ar-IQ" sz="2800" dirty="0" smtClean="0">
                <a:solidFill>
                  <a:srgbClr val="002060"/>
                </a:solidFill>
                <a:cs typeface="Ali_K_Traditional" pitchFamily="2" charset="-78"/>
              </a:rPr>
              <a:t>4ـ كاريطةرى نةبونى ثرؤتينى باش لةناو خؤراكى مندالَ ضؤنة؟</a:t>
            </a:r>
            <a:endParaRPr lang="en-US" sz="2800" dirty="0" smtClean="0">
              <a:solidFill>
                <a:srgbClr val="002060"/>
              </a:solidFill>
              <a:cs typeface="Ali_K_Traditional" pitchFamily="2" charset="-78"/>
            </a:endParaRPr>
          </a:p>
          <a:p>
            <a:r>
              <a:rPr lang="ar-IQ" sz="2800" dirty="0" smtClean="0">
                <a:solidFill>
                  <a:srgbClr val="002060"/>
                </a:solidFill>
                <a:cs typeface="Ali_K_Traditional" pitchFamily="2" charset="-78"/>
              </a:rPr>
              <a:t>5ـ كاريطةرى بونى ئةزمونى (خبرات متنوعة) جياجيا وجؤراو جؤر ضونة لة ذنكةى مندالَ؟</a:t>
            </a:r>
            <a:endParaRPr lang="ar-EG" sz="2800" dirty="0" smtClean="0">
              <a:solidFill>
                <a:srgbClr val="002060"/>
              </a:solidFill>
              <a:cs typeface="Ali_K_Traditional" pitchFamily="2" charset="-78"/>
            </a:endParaRPr>
          </a:p>
          <a:p>
            <a:r>
              <a:rPr lang="ar-IQ" dirty="0" smtClean="0">
                <a:solidFill>
                  <a:srgbClr val="C00000"/>
                </a:solidFill>
                <a:cs typeface="Ali_K_Traditional" pitchFamily="2" charset="-78"/>
              </a:rPr>
              <a:t>ـ بؤ ولَام دانةوةى ئةم ثرسيارانة بةراورديَك دةكين لةنيَوان مندالَان لةناو ذينطة جياوازةكان. </a:t>
            </a:r>
            <a:endParaRPr lang="ar-EG" dirty="0" smtClean="0">
              <a:solidFill>
                <a:srgbClr val="C00000"/>
              </a:solidFill>
              <a:cs typeface="Ali_K_Traditional" pitchFamily="2" charset="-78"/>
            </a:endParaRPr>
          </a:p>
          <a:p>
            <a:r>
              <a:rPr lang="ar-IQ" dirty="0" smtClean="0">
                <a:solidFill>
                  <a:srgbClr val="C00000"/>
                </a:solidFill>
                <a:cs typeface="Ali_K_Traditional" pitchFamily="2" charset="-78"/>
              </a:rPr>
              <a:t>وهةولَى ناسينى جيوازى تاكةيةتى لة نيَوانيان بكةين!</a:t>
            </a:r>
            <a:endParaRPr lang="en-US" dirty="0" smtClean="0">
              <a:solidFill>
                <a:srgbClr val="C00000"/>
              </a:solidFill>
              <a:cs typeface="Ali_K_Traditional" pitchFamily="2" charset="-78"/>
            </a:endParaRPr>
          </a:p>
          <a:p>
            <a:endParaRPr lang="en-US" sz="2800" dirty="0" smtClean="0">
              <a:solidFill>
                <a:srgbClr val="002060"/>
              </a:solidFill>
              <a:cs typeface="Ali_K_Traditional" pitchFamily="2" charset="-78"/>
            </a:endParaRPr>
          </a:p>
          <a:p>
            <a:endParaRPr lang="ar-EG" sz="2400" dirty="0">
              <a:solidFill>
                <a:srgbClr val="002060"/>
              </a:solidFill>
              <a:cs typeface="Ali_K_Traditional" pitchFamily="2" charset="-78"/>
            </a:endParaRPr>
          </a:p>
        </p:txBody>
      </p:sp>
      <p:pic>
        <p:nvPicPr>
          <p:cNvPr id="4098" name="Picture 2" descr="E:\محاضرات نمو\صورمراهقين\alshbab118ArT.jpg"/>
          <p:cNvPicPr>
            <a:picLocks noChangeAspect="1" noChangeArrowheads="1"/>
          </p:cNvPicPr>
          <p:nvPr/>
        </p:nvPicPr>
        <p:blipFill>
          <a:blip r:embed="rId3"/>
          <a:srcRect/>
          <a:stretch>
            <a:fillRect/>
          </a:stretch>
        </p:blipFill>
        <p:spPr bwMode="auto">
          <a:xfrm>
            <a:off x="0" y="4800601"/>
            <a:ext cx="2521605" cy="2057400"/>
          </a:xfrm>
          <a:prstGeom prst="rect">
            <a:avLst/>
          </a:prstGeom>
          <a:noFill/>
        </p:spPr>
      </p:pic>
      <p:pic>
        <p:nvPicPr>
          <p:cNvPr id="4099" name="Picture 3" descr="E:\محاضرات نمو\صورأطفال\خوف6 - Copy - Copy.jpg"/>
          <p:cNvPicPr>
            <a:picLocks noChangeAspect="1" noChangeArrowheads="1"/>
          </p:cNvPicPr>
          <p:nvPr/>
        </p:nvPicPr>
        <p:blipFill>
          <a:blip r:embed="rId4"/>
          <a:srcRect/>
          <a:stretch>
            <a:fillRect/>
          </a:stretch>
        </p:blipFill>
        <p:spPr bwMode="auto">
          <a:xfrm>
            <a:off x="0" y="0"/>
            <a:ext cx="2438400" cy="18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Autofit/>
          </a:bodyPr>
          <a:lstStyle/>
          <a:p>
            <a:pPr algn="r"/>
            <a:r>
              <a:rPr lang="ar-IQ" sz="3200" dirty="0" smtClean="0">
                <a:solidFill>
                  <a:srgbClr val="C00000"/>
                </a:solidFill>
                <a:cs typeface="Ali_K_Traditional" pitchFamily="2" charset="-78"/>
              </a:rPr>
              <a:t>هنديَك ثرسيارى شيكارى دادةنيَن بؤ وولَام دانةوةى ثرسيارةكانى سةروة:ـ</a:t>
            </a:r>
            <a:endParaRPr lang="ar-EG" sz="3200" dirty="0">
              <a:solidFill>
                <a:srgbClr val="C00000"/>
              </a:solidFill>
              <a:cs typeface="Ali_K_Traditional" pitchFamily="2" charset="-78"/>
            </a:endParaRPr>
          </a:p>
        </p:txBody>
      </p:sp>
      <p:sp>
        <p:nvSpPr>
          <p:cNvPr id="3" name="Content Placeholder 2"/>
          <p:cNvSpPr>
            <a:spLocks noGrp="1"/>
          </p:cNvSpPr>
          <p:nvPr>
            <p:ph idx="1"/>
          </p:nvPr>
        </p:nvSpPr>
        <p:spPr>
          <a:xfrm>
            <a:off x="0" y="1295400"/>
            <a:ext cx="9144000" cy="5562600"/>
          </a:xfrm>
          <a:blipFill>
            <a:blip r:embed="rId3"/>
            <a:tile tx="0" ty="0" sx="100000" sy="100000" flip="none" algn="tl"/>
          </a:blipFill>
        </p:spPr>
        <p:txBody>
          <a:bodyPr>
            <a:normAutofit/>
          </a:bodyPr>
          <a:lstStyle/>
          <a:p>
            <a:pPr algn="just">
              <a:buNone/>
            </a:pPr>
            <a:r>
              <a:rPr lang="ar-IQ" dirty="0" smtClean="0">
                <a:solidFill>
                  <a:srgbClr val="0070C0"/>
                </a:solidFill>
                <a:cs typeface="Ali_K_Traditional" pitchFamily="2" charset="-78"/>
              </a:rPr>
              <a:t>1ـ بؤضى مندالَى هةتيو</a:t>
            </a:r>
            <a:r>
              <a:rPr lang="ar-EG" dirty="0" smtClean="0">
                <a:solidFill>
                  <a:srgbClr val="0070C0"/>
                </a:solidFill>
                <a:cs typeface="Ali_K_Traditional" pitchFamily="2" charset="-78"/>
              </a:rPr>
              <a:t> كة </a:t>
            </a:r>
            <a:r>
              <a:rPr lang="ar-IQ" dirty="0" smtClean="0">
                <a:solidFill>
                  <a:srgbClr val="0070C0"/>
                </a:solidFill>
                <a:cs typeface="Ali_K_Traditional" pitchFamily="2" charset="-78"/>
              </a:rPr>
              <a:t>لةناو هةتيوخانة طةورة دةبيَت بةم شيَوةية رةفتار دةكات؟</a:t>
            </a:r>
            <a:endParaRPr lang="ar-EG" dirty="0" smtClean="0">
              <a:solidFill>
                <a:srgbClr val="0070C0"/>
              </a:solidFill>
              <a:cs typeface="Ali_K_Traditional" pitchFamily="2" charset="-78"/>
            </a:endParaRPr>
          </a:p>
          <a:p>
            <a:pPr algn="just">
              <a:buNone/>
            </a:pPr>
            <a:r>
              <a:rPr lang="ar-IQ" dirty="0" smtClean="0">
                <a:solidFill>
                  <a:srgbClr val="0070C0"/>
                </a:solidFill>
                <a:cs typeface="Ali_K_Traditional" pitchFamily="2" charset="-78"/>
              </a:rPr>
              <a:t>2ـ جياوازى خؤراكى مندالَ ض كاريطةرى دةبيَت لةسةر ئةدا</a:t>
            </a:r>
            <a:r>
              <a:rPr lang="ar-EG" dirty="0" smtClean="0">
                <a:solidFill>
                  <a:srgbClr val="0070C0"/>
                </a:solidFill>
                <a:cs typeface="Ali_K_Traditional" pitchFamily="2" charset="-78"/>
              </a:rPr>
              <a:t>ى</a:t>
            </a:r>
            <a:r>
              <a:rPr lang="ar-IQ" dirty="0" smtClean="0">
                <a:solidFill>
                  <a:srgbClr val="0070C0"/>
                </a:solidFill>
                <a:cs typeface="Ali_K_Traditional" pitchFamily="2" charset="-78"/>
              </a:rPr>
              <a:t> لة ناو ثؤل؟</a:t>
            </a:r>
            <a:endParaRPr lang="ar-EG" dirty="0" smtClean="0">
              <a:solidFill>
                <a:srgbClr val="0070C0"/>
              </a:solidFill>
              <a:cs typeface="Ali_K_Traditional" pitchFamily="2" charset="-78"/>
            </a:endParaRPr>
          </a:p>
          <a:p>
            <a:pPr algn="just">
              <a:buNone/>
            </a:pPr>
            <a:r>
              <a:rPr lang="ar-EG" dirty="0" smtClean="0">
                <a:solidFill>
                  <a:srgbClr val="0070C0"/>
                </a:solidFill>
                <a:cs typeface="Ali_K_Traditional" pitchFamily="2" charset="-78"/>
              </a:rPr>
              <a:t>3</a:t>
            </a:r>
            <a:r>
              <a:rPr lang="ar-IQ" dirty="0" smtClean="0">
                <a:solidFill>
                  <a:srgbClr val="0070C0"/>
                </a:solidFill>
                <a:cs typeface="Ali_K_Traditional" pitchFamily="2" charset="-78"/>
              </a:rPr>
              <a:t>ـ بؤضى مندالَى هةذار ونةدار ئاستةنطى فيَربونيان هةية؟</a:t>
            </a:r>
            <a:endParaRPr lang="en-US" dirty="0" smtClean="0">
              <a:solidFill>
                <a:srgbClr val="0070C0"/>
              </a:solidFill>
              <a:cs typeface="Ali_K_Traditional" pitchFamily="2" charset="-78"/>
            </a:endParaRPr>
          </a:p>
          <a:p>
            <a:pPr algn="just">
              <a:buNone/>
            </a:pPr>
            <a:r>
              <a:rPr lang="ar-EG" dirty="0" smtClean="0">
                <a:solidFill>
                  <a:srgbClr val="0070C0"/>
                </a:solidFill>
                <a:cs typeface="Ali_K_Traditional" pitchFamily="2" charset="-78"/>
              </a:rPr>
              <a:t>4</a:t>
            </a:r>
            <a:r>
              <a:rPr lang="ar-IQ" dirty="0" smtClean="0">
                <a:solidFill>
                  <a:srgbClr val="0070C0"/>
                </a:solidFill>
                <a:cs typeface="Ali_K_Traditional" pitchFamily="2" charset="-78"/>
              </a:rPr>
              <a:t>ـ بؤضى مندالَان كاريطةر دةبن بة بينينى بةرنامةى شةرانطيَزى تةلفزيؤن؟</a:t>
            </a:r>
            <a:endParaRPr lang="en-US" dirty="0" smtClean="0">
              <a:solidFill>
                <a:srgbClr val="0070C0"/>
              </a:solidFill>
              <a:cs typeface="Ali_K_Traditional" pitchFamily="2" charset="-78"/>
            </a:endParaRPr>
          </a:p>
          <a:p>
            <a:pPr algn="just">
              <a:buNone/>
            </a:pPr>
            <a:r>
              <a:rPr lang="ar-EG" dirty="0" smtClean="0">
                <a:solidFill>
                  <a:srgbClr val="0070C0"/>
                </a:solidFill>
                <a:cs typeface="Ali_K_Traditional" pitchFamily="2" charset="-78"/>
              </a:rPr>
              <a:t>5</a:t>
            </a:r>
            <a:r>
              <a:rPr lang="ar-IQ" dirty="0" smtClean="0">
                <a:solidFill>
                  <a:srgbClr val="0070C0"/>
                </a:solidFill>
                <a:cs typeface="Ali_K_Traditional" pitchFamily="2" charset="-78"/>
              </a:rPr>
              <a:t>ـ بؤ ضى مندالَانى قوتابخانة تايبةتةكان نمرةى باشتر بةدةست دينن؟</a:t>
            </a:r>
            <a:endParaRPr lang="en-US" dirty="0" smtClean="0">
              <a:solidFill>
                <a:srgbClr val="0070C0"/>
              </a:solidFill>
              <a:cs typeface="Ali_K_Traditional" pitchFamily="2" charset="-78"/>
            </a:endParaRPr>
          </a:p>
          <a:p>
            <a:endParaRPr lang="ar-EG" dirty="0"/>
          </a:p>
        </p:txBody>
      </p:sp>
      <p:pic>
        <p:nvPicPr>
          <p:cNvPr id="3074" name="Picture 2" descr="E:\محاضرات نمو\صورمراهقين\174806.jpg"/>
          <p:cNvPicPr>
            <a:picLocks noChangeAspect="1" noChangeArrowheads="1"/>
          </p:cNvPicPr>
          <p:nvPr/>
        </p:nvPicPr>
        <p:blipFill>
          <a:blip r:embed="rId4"/>
          <a:srcRect/>
          <a:stretch>
            <a:fillRect/>
          </a:stretch>
        </p:blipFill>
        <p:spPr bwMode="auto">
          <a:xfrm>
            <a:off x="1" y="4876800"/>
            <a:ext cx="2958322" cy="1981200"/>
          </a:xfrm>
          <a:prstGeom prst="rect">
            <a:avLst/>
          </a:prstGeom>
          <a:noFill/>
        </p:spPr>
      </p:pic>
      <p:pic>
        <p:nvPicPr>
          <p:cNvPr id="3075" name="Picture 3" descr="E:\محاضرات نمو\صورأطفال\ط.jpeg"/>
          <p:cNvPicPr>
            <a:picLocks noChangeAspect="1" noChangeArrowheads="1"/>
          </p:cNvPicPr>
          <p:nvPr/>
        </p:nvPicPr>
        <p:blipFill>
          <a:blip r:embed="rId5"/>
          <a:srcRect/>
          <a:stretch>
            <a:fillRect/>
          </a:stretch>
        </p:blipFill>
        <p:spPr bwMode="auto">
          <a:xfrm>
            <a:off x="7062439" y="4724400"/>
            <a:ext cx="2081562" cy="2133601"/>
          </a:xfrm>
          <a:prstGeom prst="rect">
            <a:avLst/>
          </a:prstGeom>
          <a:noFill/>
        </p:spPr>
      </p:pic>
      <p:pic>
        <p:nvPicPr>
          <p:cNvPr id="3076" name="Picture 4" descr="E:\محاضرات نمو\صورأطفال\علم - Copy - Copy.jpg"/>
          <p:cNvPicPr>
            <a:picLocks noChangeAspect="1" noChangeArrowheads="1"/>
          </p:cNvPicPr>
          <p:nvPr/>
        </p:nvPicPr>
        <p:blipFill>
          <a:blip r:embed="rId6"/>
          <a:srcRect/>
          <a:stretch>
            <a:fillRect/>
          </a:stretch>
        </p:blipFill>
        <p:spPr bwMode="auto">
          <a:xfrm>
            <a:off x="2895600" y="4876800"/>
            <a:ext cx="4114800" cy="1981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33218">
            <a:off x="228600" y="228600"/>
            <a:ext cx="3200400" cy="762000"/>
          </a:xfrm>
          <a:blipFill>
            <a:blip r:embed="rId2"/>
            <a:tile tx="0" ty="0" sx="100000" sy="100000" flip="none" algn="tl"/>
          </a:blipFill>
        </p:spPr>
        <p:txBody>
          <a:bodyPr>
            <a:normAutofit/>
          </a:bodyPr>
          <a:lstStyle/>
          <a:p>
            <a:pPr lvl="0" algn="r" fontAlgn="base">
              <a:spcAft>
                <a:spcPct val="0"/>
              </a:spcAft>
            </a:pPr>
            <a:r>
              <a:rPr lang="ar-IQ" b="1" cap="none" dirty="0" smtClean="0">
                <a:solidFill>
                  <a:schemeClr val="tx1"/>
                </a:solidFill>
                <a:effectLst/>
                <a:latin typeface="Tahoma" pitchFamily="34" charset="0"/>
                <a:ea typeface="Calibri" pitchFamily="34" charset="0"/>
                <a:cs typeface="Ali_K_Traditional" pitchFamily="2" charset="-78"/>
              </a:rPr>
              <a:t>مةبةست لة ذينطة ضية؟</a:t>
            </a:r>
            <a:endParaRPr lang="ar-EG" dirty="0"/>
          </a:p>
        </p:txBody>
      </p:sp>
      <p:sp>
        <p:nvSpPr>
          <p:cNvPr id="3" name="Content Placeholder 2"/>
          <p:cNvSpPr>
            <a:spLocks noGrp="1"/>
          </p:cNvSpPr>
          <p:nvPr>
            <p:ph idx="1"/>
          </p:nvPr>
        </p:nvSpPr>
        <p:spPr>
          <a:xfrm>
            <a:off x="0" y="1066800"/>
            <a:ext cx="9144000" cy="5791200"/>
          </a:xfrm>
          <a:blipFill>
            <a:blip r:embed="rId3"/>
            <a:tile tx="0" ty="0" sx="100000" sy="100000" flip="none" algn="tl"/>
          </a:blipFill>
        </p:spPr>
        <p:txBody>
          <a:bodyPr>
            <a:normAutofit/>
          </a:bodyPr>
          <a:lstStyle/>
          <a:p>
            <a:r>
              <a:rPr lang="ar-IQ" dirty="0" smtClean="0">
                <a:solidFill>
                  <a:srgbClr val="002060"/>
                </a:solidFill>
                <a:latin typeface="Tahoma" pitchFamily="34" charset="0"/>
                <a:ea typeface="Calibri" pitchFamily="34" charset="0"/>
                <a:cs typeface="Ali_K_Traditional" pitchFamily="2" charset="-78"/>
              </a:rPr>
              <a:t>طشت فاكتةر وكاريطةريةكان كة لة ضوار دةورى مرؤظ هةية ض فيزيكى بن يان كؤمةلَايةتى</a:t>
            </a:r>
            <a:endParaRPr lang="ar-EG" dirty="0" smtClean="0">
              <a:solidFill>
                <a:srgbClr val="002060"/>
              </a:solidFill>
              <a:latin typeface="Tahoma" pitchFamily="34" charset="0"/>
              <a:ea typeface="Calibri" pitchFamily="34" charset="0"/>
              <a:cs typeface="Ali_K_Traditional" pitchFamily="2" charset="-78"/>
            </a:endParaRPr>
          </a:p>
          <a:p>
            <a:pPr>
              <a:buNone/>
            </a:pPr>
            <a:endParaRPr lang="ar-EG" dirty="0" smtClean="0"/>
          </a:p>
          <a:p>
            <a:pPr>
              <a:buNone/>
            </a:pPr>
            <a:endParaRPr lang="ar-EG" dirty="0" smtClean="0"/>
          </a:p>
          <a:p>
            <a:pPr>
              <a:buNone/>
            </a:pPr>
            <a:endParaRPr lang="ar-EG" dirty="0" smtClean="0">
              <a:solidFill>
                <a:srgbClr val="002060"/>
              </a:solidFill>
            </a:endParaRPr>
          </a:p>
          <a:p>
            <a:pPr>
              <a:buNone/>
            </a:pPr>
            <a:endParaRPr lang="ar-EG" dirty="0" smtClean="0">
              <a:solidFill>
                <a:srgbClr val="002060"/>
              </a:solidFill>
            </a:endParaRPr>
          </a:p>
          <a:p>
            <a:pPr>
              <a:buNone/>
            </a:pPr>
            <a:endParaRPr lang="ar-EG" dirty="0" smtClean="0">
              <a:solidFill>
                <a:srgbClr val="002060"/>
              </a:solidFill>
            </a:endParaRPr>
          </a:p>
          <a:p>
            <a:pPr>
              <a:buNone/>
            </a:pPr>
            <a:r>
              <a:rPr lang="ar-EG" dirty="0" smtClean="0">
                <a:solidFill>
                  <a:srgbClr val="002060"/>
                </a:solidFill>
              </a:rPr>
              <a:t>                            </a:t>
            </a:r>
            <a:r>
              <a:rPr lang="ar-EG" dirty="0" smtClean="0">
                <a:solidFill>
                  <a:srgbClr val="002060"/>
                </a:solidFill>
                <a:cs typeface="Ali_K_Traditional" pitchFamily="2" charset="-78"/>
              </a:rPr>
              <a:t>ذينطةى كؤمةلَايةتى ورؤشةنبيرى </a:t>
            </a:r>
          </a:p>
          <a:p>
            <a:pPr>
              <a:buNone/>
            </a:pPr>
            <a:r>
              <a:rPr lang="ar-EG" dirty="0" smtClean="0">
                <a:solidFill>
                  <a:srgbClr val="002060"/>
                </a:solidFill>
                <a:cs typeface="Ali_K_Traditional" pitchFamily="2" charset="-78"/>
              </a:rPr>
              <a:t>\\\\                           </a:t>
            </a:r>
            <a:r>
              <a:rPr lang="ar-IQ" dirty="0" smtClean="0">
                <a:solidFill>
                  <a:srgbClr val="002060"/>
                </a:solidFill>
                <a:cs typeface="Ali_K_Traditional" pitchFamily="2" charset="-78"/>
              </a:rPr>
              <a:t>(</a:t>
            </a:r>
            <a:r>
              <a:rPr lang="ar-IQ" dirty="0" smtClean="0">
                <a:solidFill>
                  <a:srgbClr val="002060"/>
                </a:solidFill>
                <a:cs typeface="Ali-A-Traditional" pitchFamily="2" charset="-78"/>
              </a:rPr>
              <a:t>البيئة الأجتماعية والثقافية</a:t>
            </a:r>
            <a:r>
              <a:rPr lang="ar-IQ" dirty="0" smtClean="0">
                <a:solidFill>
                  <a:srgbClr val="002060"/>
                </a:solidFill>
                <a:cs typeface="Ali_K_Traditional" pitchFamily="2" charset="-78"/>
              </a:rPr>
              <a:t>) </a:t>
            </a:r>
            <a:r>
              <a:rPr lang="en-US" dirty="0" smtClean="0">
                <a:solidFill>
                  <a:srgbClr val="002060"/>
                </a:solidFill>
                <a:latin typeface="Times New Roman" pitchFamily="18" charset="0"/>
                <a:cs typeface="Times New Roman" pitchFamily="18" charset="0"/>
              </a:rPr>
              <a:t>Environment </a:t>
            </a:r>
          </a:p>
          <a:p>
            <a:pPr>
              <a:buNone/>
            </a:pPr>
            <a:endParaRPr lang="ar-EG" dirty="0">
              <a:solidFill>
                <a:srgbClr val="002060"/>
              </a:solidFill>
            </a:endParaRPr>
          </a:p>
        </p:txBody>
      </p:sp>
      <p:pic>
        <p:nvPicPr>
          <p:cNvPr id="5122" name="Picture 2" descr="E:\محاضرات نمو\صورأطفال\fsdfsdf130210a1.jpg"/>
          <p:cNvPicPr>
            <a:picLocks noChangeAspect="1" noChangeArrowheads="1"/>
          </p:cNvPicPr>
          <p:nvPr/>
        </p:nvPicPr>
        <p:blipFill>
          <a:blip r:embed="rId4"/>
          <a:srcRect/>
          <a:stretch>
            <a:fillRect/>
          </a:stretch>
        </p:blipFill>
        <p:spPr bwMode="auto">
          <a:xfrm>
            <a:off x="1" y="1676401"/>
            <a:ext cx="2948294" cy="2209800"/>
          </a:xfrm>
          <a:prstGeom prst="rect">
            <a:avLst/>
          </a:prstGeom>
          <a:noFill/>
        </p:spPr>
      </p:pic>
      <p:pic>
        <p:nvPicPr>
          <p:cNvPr id="5123" name="Picture 3" descr="E:\محاضرات نمو\صورأطفال\final-kindergarten-logo-2006.jpg"/>
          <p:cNvPicPr>
            <a:picLocks noChangeAspect="1" noChangeArrowheads="1"/>
          </p:cNvPicPr>
          <p:nvPr/>
        </p:nvPicPr>
        <p:blipFill>
          <a:blip r:embed="rId5" cstate="print"/>
          <a:srcRect/>
          <a:stretch>
            <a:fillRect/>
          </a:stretch>
        </p:blipFill>
        <p:spPr bwMode="auto">
          <a:xfrm>
            <a:off x="6064998" y="4572000"/>
            <a:ext cx="3079002" cy="2286000"/>
          </a:xfrm>
          <a:prstGeom prst="rect">
            <a:avLst/>
          </a:prstGeom>
          <a:noFill/>
        </p:spPr>
      </p:pic>
      <p:pic>
        <p:nvPicPr>
          <p:cNvPr id="5125" name="Picture 5" descr="E:\محاضرات نمو\صورأطفال\ثقةف.jpg"/>
          <p:cNvPicPr>
            <a:picLocks noChangeAspect="1" noChangeArrowheads="1"/>
          </p:cNvPicPr>
          <p:nvPr/>
        </p:nvPicPr>
        <p:blipFill>
          <a:blip r:embed="rId6"/>
          <a:srcRect/>
          <a:stretch>
            <a:fillRect/>
          </a:stretch>
        </p:blipFill>
        <p:spPr bwMode="auto">
          <a:xfrm>
            <a:off x="3962400" y="2379785"/>
            <a:ext cx="2590800" cy="219221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4114800" cy="838200"/>
          </a:xfrm>
          <a:blipFill>
            <a:blip r:embed="rId2"/>
            <a:tile tx="0" ty="0" sx="100000" sy="100000" flip="none" algn="tl"/>
          </a:blipFill>
        </p:spPr>
        <p:txBody>
          <a:bodyPr/>
          <a:lstStyle/>
          <a:p>
            <a:pPr algn="r"/>
            <a:r>
              <a:rPr lang="ar-IQ" dirty="0" smtClean="0">
                <a:solidFill>
                  <a:srgbClr val="FFFF00"/>
                </a:solidFill>
                <a:cs typeface="Ali_K_Samik" pitchFamily="2" charset="-78"/>
              </a:rPr>
              <a:t>2ـ </a:t>
            </a:r>
            <a:r>
              <a:rPr lang="ar-EG" dirty="0" smtClean="0">
                <a:solidFill>
                  <a:srgbClr val="FFFF00"/>
                </a:solidFill>
                <a:cs typeface="Ali_K_Samik" pitchFamily="2" charset="-78"/>
              </a:rPr>
              <a:t>خؤراك (</a:t>
            </a:r>
            <a:r>
              <a:rPr lang="ar-IQ" dirty="0" smtClean="0">
                <a:solidFill>
                  <a:srgbClr val="FFFF00"/>
                </a:solidFill>
                <a:cs typeface="Ali-A-Traditional" pitchFamily="2" charset="-78"/>
              </a:rPr>
              <a:t>الغذاء</a:t>
            </a:r>
            <a:r>
              <a:rPr lang="ar-EG" dirty="0" smtClean="0">
                <a:solidFill>
                  <a:srgbClr val="FFFF00"/>
                </a:solidFill>
                <a:cs typeface="Ali_K_Samik" pitchFamily="2" charset="-78"/>
              </a:rPr>
              <a:t>) </a:t>
            </a:r>
            <a:r>
              <a:rPr lang="en-US" sz="2800" dirty="0" smtClean="0">
                <a:solidFill>
                  <a:srgbClr val="FFFF00"/>
                </a:solidFill>
                <a:latin typeface="Times New Roman" pitchFamily="18" charset="0"/>
                <a:cs typeface="Times New Roman" pitchFamily="18" charset="0"/>
              </a:rPr>
              <a:t>Food</a:t>
            </a:r>
            <a:endParaRPr lang="ar-EG" dirty="0">
              <a:solidFill>
                <a:srgbClr val="FFFF00"/>
              </a:solidFill>
              <a:latin typeface="Times New Roman" pitchFamily="18" charset="0"/>
              <a:cs typeface="Times New Roman" pitchFamily="18" charset="0"/>
            </a:endParaRPr>
          </a:p>
        </p:txBody>
      </p:sp>
      <p:pic>
        <p:nvPicPr>
          <p:cNvPr id="29698" name="Picture 2" descr="E:\محاضرات نمو\صورأطفال\سر33.jpg"/>
          <p:cNvPicPr>
            <a:picLocks noGrp="1" noChangeAspect="1" noChangeArrowheads="1"/>
          </p:cNvPicPr>
          <p:nvPr>
            <p:ph idx="1"/>
          </p:nvPr>
        </p:nvPicPr>
        <p:blipFill>
          <a:blip r:embed="rId3"/>
          <a:srcRect/>
          <a:stretch>
            <a:fillRect/>
          </a:stretch>
        </p:blipFill>
        <p:spPr bwMode="auto">
          <a:xfrm>
            <a:off x="0" y="3657600"/>
            <a:ext cx="2971800" cy="3200400"/>
          </a:xfrm>
          <a:prstGeom prst="rect">
            <a:avLst/>
          </a:prstGeom>
          <a:noFill/>
        </p:spPr>
      </p:pic>
      <p:pic>
        <p:nvPicPr>
          <p:cNvPr id="29699" name="Picture 3" descr="E:\محاضرات نمو\صورأطفال\سرقة664 - Copy - Copy - Copy.jpg"/>
          <p:cNvPicPr>
            <a:picLocks noChangeAspect="1" noChangeArrowheads="1"/>
          </p:cNvPicPr>
          <p:nvPr/>
        </p:nvPicPr>
        <p:blipFill>
          <a:blip r:embed="rId4"/>
          <a:srcRect/>
          <a:stretch>
            <a:fillRect/>
          </a:stretch>
        </p:blipFill>
        <p:spPr bwMode="auto">
          <a:xfrm>
            <a:off x="6019800" y="3657600"/>
            <a:ext cx="3124200" cy="3200400"/>
          </a:xfrm>
          <a:prstGeom prst="rect">
            <a:avLst/>
          </a:prstGeom>
          <a:noFill/>
        </p:spPr>
      </p:pic>
      <p:sp>
        <p:nvSpPr>
          <p:cNvPr id="29700" name="Rectangle 4"/>
          <p:cNvSpPr>
            <a:spLocks noChangeArrowheads="1"/>
          </p:cNvSpPr>
          <p:nvPr/>
        </p:nvSpPr>
        <p:spPr bwMode="auto">
          <a:xfrm>
            <a:off x="152400" y="1143000"/>
            <a:ext cx="8610600" cy="2062103"/>
          </a:xfrm>
          <a:prstGeom prst="rect">
            <a:avLst/>
          </a:prstGeom>
          <a:blipFill>
            <a:blip r:embed="rId5"/>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rgbClr val="002060"/>
                </a:solidFill>
                <a:effectLst/>
                <a:latin typeface="Tahoma" pitchFamily="34" charset="0"/>
                <a:ea typeface="Calibri" pitchFamily="34" charset="0"/>
                <a:cs typeface="Ali_K_Traditional" pitchFamily="2" charset="-78"/>
              </a:rPr>
              <a:t>خؤراك بة يةكيَك لة فاكتةرة طرينطةكان دادةنريَت بؤ هؤى كاريطةرى لةسةر طةشةى مرؤظ بةدريَذاى ذيانى. جؤر وريَذةى خؤراك لة كؤمةلَطايةك بؤ يةكيتر جياوازى هةية بة هؤى ئاستةكانى كؤمةلَايةتى, ئابورى رؤشةنبيرى وبة ثيَى ثيشكةوتنى كؤمةلَطاكة وداب ونةريتةكان لة خواردن.  	</a:t>
            </a:r>
            <a:endParaRPr kumimoji="0" lang="ar-IQ"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29701" name="Picture 5" descr="E:\محاضرات نمو\صورأطفال\يس.jpg"/>
          <p:cNvPicPr>
            <a:picLocks noChangeAspect="1" noChangeArrowheads="1"/>
          </p:cNvPicPr>
          <p:nvPr/>
        </p:nvPicPr>
        <p:blipFill>
          <a:blip r:embed="rId6"/>
          <a:srcRect/>
          <a:stretch>
            <a:fillRect/>
          </a:stretch>
        </p:blipFill>
        <p:spPr bwMode="auto">
          <a:xfrm>
            <a:off x="2971800" y="3657600"/>
            <a:ext cx="3073400" cy="3200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418" y="686856"/>
            <a:ext cx="7878344" cy="886838"/>
          </a:xfrm>
        </p:spPr>
        <p:txBody>
          <a:bodyPr>
            <a:noAutofit/>
          </a:bodyPr>
          <a:lstStyle/>
          <a:p>
            <a:r>
              <a:rPr lang="ar-IQ" sz="2800" b="1" dirty="0" smtClean="0">
                <a:solidFill>
                  <a:srgbClr val="C00000"/>
                </a:solidFill>
                <a:cs typeface="Ali_K_Traditional" pitchFamily="2" charset="-78"/>
              </a:rPr>
              <a:t>تويذةران ثيَنج فاكتةرى بةرثرس دادةنيَن بؤ جياوازى لةنيوان مندالَان وةك:ـ</a:t>
            </a:r>
            <a:r>
              <a:rPr lang="en-US" sz="2800" dirty="0" smtClean="0">
                <a:solidFill>
                  <a:srgbClr val="C00000"/>
                </a:solidFill>
                <a:cs typeface="Ali_K_Traditional" pitchFamily="2" charset="-78"/>
              </a:rPr>
              <a:t/>
            </a:r>
            <a:br>
              <a:rPr lang="en-US" sz="2800" dirty="0" smtClean="0">
                <a:solidFill>
                  <a:srgbClr val="C00000"/>
                </a:solidFill>
                <a:cs typeface="Ali_K_Traditional" pitchFamily="2" charset="-78"/>
              </a:rPr>
            </a:br>
            <a:endParaRPr lang="ar-EG" sz="2800" dirty="0"/>
          </a:p>
        </p:txBody>
      </p:sp>
      <p:sp>
        <p:nvSpPr>
          <p:cNvPr id="3" name="Content Placeholder 2"/>
          <p:cNvSpPr>
            <a:spLocks noGrp="1"/>
          </p:cNvSpPr>
          <p:nvPr>
            <p:ph idx="1"/>
          </p:nvPr>
        </p:nvSpPr>
        <p:spPr/>
        <p:txBody>
          <a:bodyPr>
            <a:normAutofit/>
          </a:bodyPr>
          <a:lstStyle/>
          <a:p>
            <a:pPr lvl="0">
              <a:buFont typeface="Courier New" pitchFamily="49" charset="0"/>
              <a:buChar char="o"/>
            </a:pPr>
            <a:r>
              <a:rPr lang="ar-IQ" sz="2800" dirty="0" smtClean="0">
                <a:cs typeface="Ali_K_Traditional" pitchFamily="2" charset="-78"/>
              </a:rPr>
              <a:t>طؤرانكارية بايولؤجيةكان كة لة ريَطاى بؤماوة دياريدةكريَن.</a:t>
            </a:r>
            <a:endParaRPr lang="en-US" sz="2800" dirty="0" smtClean="0">
              <a:cs typeface="Ali_K_Traditional" pitchFamily="2" charset="-78"/>
            </a:endParaRPr>
          </a:p>
          <a:p>
            <a:pPr lvl="0">
              <a:buFont typeface="Courier New" pitchFamily="49" charset="0"/>
              <a:buChar char="o"/>
            </a:pPr>
            <a:r>
              <a:rPr lang="ar-IQ" sz="2800" dirty="0" smtClean="0">
                <a:cs typeface="Ali_K_Traditional" pitchFamily="2" charset="-78"/>
              </a:rPr>
              <a:t>طؤرانكارية بايولؤجيةكانى نا بؤماوةيى وةك (بةد خؤراكى, كةمى ئوكسجين لةكاتى لة دايك بون)</a:t>
            </a:r>
            <a:endParaRPr lang="en-US" sz="2800" dirty="0" smtClean="0">
              <a:cs typeface="Ali_K_Traditional" pitchFamily="2" charset="-78"/>
            </a:endParaRPr>
          </a:p>
          <a:p>
            <a:pPr lvl="0">
              <a:buFont typeface="Courier New" pitchFamily="49" charset="0"/>
              <a:buChar char="o"/>
            </a:pPr>
            <a:r>
              <a:rPr lang="ar-IQ" sz="2800" dirty="0" smtClean="0">
                <a:cs typeface="Ali_K_Traditional" pitchFamily="2" charset="-78"/>
              </a:rPr>
              <a:t>ئةزمونة جياكانى فيَربوون.</a:t>
            </a:r>
            <a:endParaRPr lang="en-US" sz="2800" dirty="0" smtClean="0">
              <a:cs typeface="Ali_K_Traditional" pitchFamily="2" charset="-78"/>
            </a:endParaRPr>
          </a:p>
          <a:p>
            <a:pPr lvl="0">
              <a:buFont typeface="Courier New" pitchFamily="49" charset="0"/>
              <a:buChar char="o"/>
            </a:pPr>
            <a:r>
              <a:rPr lang="ar-IQ" sz="2800" dirty="0" smtClean="0">
                <a:cs typeface="Ali_K_Traditional" pitchFamily="2" charset="-78"/>
              </a:rPr>
              <a:t>ذينطةى دةرونى كؤمةلَايةتى (خيَزان, هاورِ</a:t>
            </a:r>
            <a:r>
              <a:rPr lang="ar-EG" sz="2800" dirty="0" smtClean="0">
                <a:cs typeface="Ali_K_Traditional" pitchFamily="2" charset="-78"/>
              </a:rPr>
              <a:t>ي</a:t>
            </a:r>
            <a:r>
              <a:rPr lang="ar-IQ" sz="2800" dirty="0" smtClean="0">
                <a:cs typeface="Ali_K_Traditional" pitchFamily="2" charset="-78"/>
              </a:rPr>
              <a:t>ي</a:t>
            </a:r>
            <a:r>
              <a:rPr lang="ar-EG" sz="2800" dirty="0" smtClean="0">
                <a:cs typeface="Ali_K_Traditional" pitchFamily="2" charset="-78"/>
              </a:rPr>
              <a:t>َ</a:t>
            </a:r>
            <a:r>
              <a:rPr lang="ar-IQ" sz="2800" dirty="0" smtClean="0">
                <a:cs typeface="Ali_K_Traditional" pitchFamily="2" charset="-78"/>
              </a:rPr>
              <a:t>ان).</a:t>
            </a:r>
            <a:endParaRPr lang="en-US" sz="2800" dirty="0" smtClean="0">
              <a:cs typeface="Ali_K_Traditional" pitchFamily="2" charset="-78"/>
            </a:endParaRPr>
          </a:p>
          <a:p>
            <a:pPr>
              <a:buFont typeface="Courier New" pitchFamily="49" charset="0"/>
              <a:buChar char="o"/>
            </a:pPr>
            <a:r>
              <a:rPr lang="ar-IQ" sz="2800" dirty="0" smtClean="0">
                <a:cs typeface="Ali_K_Traditional" pitchFamily="2" charset="-78"/>
              </a:rPr>
              <a:t>ذينطةى كؤمةلَايةتى ورؤشةنبيرى طشتى </a:t>
            </a:r>
            <a:endParaRPr lang="en-US" sz="2800" dirty="0" smtClean="0">
              <a:cs typeface="Ali_K_Traditional" pitchFamily="2" charset="-78"/>
            </a:endParaRPr>
          </a:p>
          <a:p>
            <a:pPr>
              <a:buNone/>
            </a:pPr>
            <a:r>
              <a:rPr lang="ar-IQ" sz="2800" dirty="0" smtClean="0">
                <a:cs typeface="Ali_K_Traditional" pitchFamily="2" charset="-78"/>
              </a:rPr>
              <a:t>كة مندالَ تيايدا طةشة </a:t>
            </a:r>
            <a:r>
              <a:rPr lang="ar-EG" sz="2800" dirty="0" smtClean="0">
                <a:cs typeface="Ali_K_Traditional" pitchFamily="2" charset="-78"/>
              </a:rPr>
              <a:t>د</a:t>
            </a:r>
            <a:r>
              <a:rPr lang="ar-IQ" sz="2800" dirty="0" smtClean="0">
                <a:cs typeface="Ali_K_Traditional" pitchFamily="2" charset="-78"/>
              </a:rPr>
              <a:t>ةكات.</a:t>
            </a:r>
            <a:endParaRPr lang="ar-EG" sz="2800" dirty="0">
              <a:cs typeface="Ali_K_Traditional" pitchFamily="2" charset="-78"/>
            </a:endParaRPr>
          </a:p>
        </p:txBody>
      </p:sp>
      <p:pic>
        <p:nvPicPr>
          <p:cNvPr id="9" name="Picture 2" descr="C:\Users\compu\Desktop\طرق تدريس\جنين.jpg"/>
          <p:cNvPicPr>
            <a:picLocks noChangeAspect="1" noChangeArrowheads="1"/>
          </p:cNvPicPr>
          <p:nvPr/>
        </p:nvPicPr>
        <p:blipFill>
          <a:blip r:embed="rId2"/>
          <a:srcRect/>
          <a:stretch>
            <a:fillRect/>
          </a:stretch>
        </p:blipFill>
        <p:spPr bwMode="auto">
          <a:xfrm>
            <a:off x="0" y="3352801"/>
            <a:ext cx="3186545" cy="35051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70525">
            <a:off x="304800" y="457200"/>
            <a:ext cx="8686800" cy="838200"/>
          </a:xfrm>
          <a:solidFill>
            <a:srgbClr val="92D050"/>
          </a:solidFill>
        </p:spPr>
        <p:txBody>
          <a:bodyPr>
            <a:normAutofit/>
          </a:bodyPr>
          <a:lstStyle/>
          <a:p>
            <a:pPr algn="ctr"/>
            <a:r>
              <a:rPr lang="ar-IQ" sz="2400" b="1" dirty="0" smtClean="0">
                <a:solidFill>
                  <a:srgbClr val="002060"/>
                </a:solidFill>
                <a:cs typeface="Ali_K_Kosari" pitchFamily="2" charset="-78"/>
              </a:rPr>
              <a:t>رةفتاى مندالَ بؤ سىَ فاكتةرى سةرةكى دةطةريَتةوة</a:t>
            </a:r>
            <a:endParaRPr lang="ar-EG" sz="2400" dirty="0">
              <a:solidFill>
                <a:srgbClr val="002060"/>
              </a:solidFill>
              <a:cs typeface="Ali_K_Kosari" pitchFamily="2" charset="-78"/>
            </a:endParaRPr>
          </a:p>
        </p:txBody>
      </p:sp>
      <p:sp>
        <p:nvSpPr>
          <p:cNvPr id="3" name="Content Placeholder 2"/>
          <p:cNvSpPr>
            <a:spLocks noGrp="1"/>
          </p:cNvSpPr>
          <p:nvPr>
            <p:ph idx="1"/>
          </p:nvPr>
        </p:nvSpPr>
        <p:spPr/>
        <p:txBody>
          <a:bodyPr/>
          <a:lstStyle/>
          <a:p>
            <a:r>
              <a:rPr lang="ar-IQ" sz="2800" b="1" dirty="0" smtClean="0">
                <a:solidFill>
                  <a:srgbClr val="002060"/>
                </a:solidFill>
                <a:cs typeface="Ali_K_Traditional" pitchFamily="2" charset="-78"/>
              </a:rPr>
              <a:t>يةكةم</a:t>
            </a:r>
            <a:r>
              <a:rPr lang="ar-EG" sz="2800" b="1" dirty="0" smtClean="0">
                <a:solidFill>
                  <a:srgbClr val="002060"/>
                </a:solidFill>
                <a:cs typeface="Ali_K_Traditional" pitchFamily="2" charset="-78"/>
              </a:rPr>
              <a:t>: </a:t>
            </a:r>
            <a:r>
              <a:rPr lang="ar-EG" sz="2800" dirty="0" smtClean="0">
                <a:solidFill>
                  <a:srgbClr val="002060"/>
                </a:solidFill>
                <a:cs typeface="Ali_K_Traditional" pitchFamily="2" charset="-78"/>
              </a:rPr>
              <a:t>فاكتةرة ناوةكيةكان/     </a:t>
            </a:r>
            <a:r>
              <a:rPr lang="en-US" sz="2800" dirty="0" smtClean="0">
                <a:solidFill>
                  <a:srgbClr val="002060"/>
                </a:solidFill>
                <a:cs typeface="Ali_K_Traditional" pitchFamily="2" charset="-78"/>
              </a:rPr>
              <a:t>Internal Factors</a:t>
            </a:r>
          </a:p>
          <a:p>
            <a:r>
              <a:rPr lang="ar-IQ" sz="2800" dirty="0" smtClean="0">
                <a:solidFill>
                  <a:srgbClr val="002060"/>
                </a:solidFill>
                <a:cs typeface="Ali_K_Traditional" pitchFamily="2" charset="-78"/>
              </a:rPr>
              <a:t>   </a:t>
            </a:r>
            <a:r>
              <a:rPr lang="ar-EG" sz="2800" dirty="0" smtClean="0">
                <a:solidFill>
                  <a:srgbClr val="002060"/>
                </a:solidFill>
                <a:cs typeface="Ali_K_Traditional" pitchFamily="2" charset="-78"/>
              </a:rPr>
              <a:t>    </a:t>
            </a:r>
            <a:r>
              <a:rPr lang="ar-IQ" sz="2800" dirty="0" smtClean="0">
                <a:solidFill>
                  <a:srgbClr val="002060"/>
                </a:solidFill>
                <a:cs typeface="Ali_K_Traditional" pitchFamily="2" charset="-78"/>
              </a:rPr>
              <a:t>    </a:t>
            </a:r>
            <a:r>
              <a:rPr lang="ar-EG" sz="2800" dirty="0" smtClean="0">
                <a:solidFill>
                  <a:srgbClr val="002060"/>
                </a:solidFill>
                <a:cs typeface="Ali_K_Traditional" pitchFamily="2" charset="-78"/>
              </a:rPr>
              <a:t>1/</a:t>
            </a:r>
            <a:r>
              <a:rPr lang="ar-IQ" sz="2800" dirty="0" smtClean="0">
                <a:solidFill>
                  <a:srgbClr val="002060"/>
                </a:solidFill>
                <a:cs typeface="Ali_K_Traditional" pitchFamily="2" charset="-78"/>
              </a:rPr>
              <a:t> بؤماوة </a:t>
            </a:r>
            <a:r>
              <a:rPr lang="en-US" sz="2800" dirty="0" smtClean="0">
                <a:solidFill>
                  <a:srgbClr val="002060"/>
                </a:solidFill>
                <a:cs typeface="Ali_K_Traditional" pitchFamily="2" charset="-78"/>
              </a:rPr>
              <a:t>Heredity           </a:t>
            </a:r>
          </a:p>
          <a:p>
            <a:r>
              <a:rPr lang="ar-EG" sz="2800" dirty="0" smtClean="0">
                <a:solidFill>
                  <a:srgbClr val="002060"/>
                </a:solidFill>
                <a:cs typeface="Ali_K_Traditional" pitchFamily="2" charset="-78"/>
              </a:rPr>
              <a:t>           2/ </a:t>
            </a:r>
            <a:r>
              <a:rPr lang="ar-IQ" sz="2800" dirty="0" smtClean="0">
                <a:solidFill>
                  <a:srgbClr val="002060"/>
                </a:solidFill>
                <a:cs typeface="Ali_K_Traditional" pitchFamily="2" charset="-78"/>
              </a:rPr>
              <a:t>ثيَطةيشتن</a:t>
            </a:r>
            <a:r>
              <a:rPr lang="ar-EG" sz="2800" dirty="0" smtClean="0">
                <a:solidFill>
                  <a:srgbClr val="002060"/>
                </a:solidFill>
                <a:cs typeface="Ali_K_Traditional" pitchFamily="2" charset="-78"/>
              </a:rPr>
              <a:t>     </a:t>
            </a:r>
            <a:r>
              <a:rPr lang="en-US" sz="2800" dirty="0" smtClean="0">
                <a:solidFill>
                  <a:srgbClr val="002060"/>
                </a:solidFill>
                <a:cs typeface="Ali_K_Traditional" pitchFamily="2" charset="-78"/>
              </a:rPr>
              <a:t>Maturation</a:t>
            </a:r>
          </a:p>
          <a:p>
            <a:r>
              <a:rPr lang="ar-EG" sz="2800" dirty="0" smtClean="0">
                <a:solidFill>
                  <a:srgbClr val="002060"/>
                </a:solidFill>
                <a:cs typeface="Ali_K_Traditional" pitchFamily="2" charset="-78"/>
              </a:rPr>
              <a:t>           3/ </a:t>
            </a:r>
            <a:r>
              <a:rPr lang="ar-IQ" sz="2800" dirty="0" smtClean="0">
                <a:solidFill>
                  <a:srgbClr val="002060"/>
                </a:solidFill>
                <a:cs typeface="Ali_K_Traditional" pitchFamily="2" charset="-78"/>
              </a:rPr>
              <a:t>طلاند (رذيَنةكان) </a:t>
            </a:r>
            <a:r>
              <a:rPr lang="ar-EG" sz="2800" dirty="0" smtClean="0">
                <a:solidFill>
                  <a:srgbClr val="002060"/>
                </a:solidFill>
                <a:cs typeface="Ali_K_Traditional" pitchFamily="2" charset="-78"/>
              </a:rPr>
              <a:t>   </a:t>
            </a:r>
            <a:r>
              <a:rPr lang="en-US" sz="2800" dirty="0" smtClean="0">
                <a:solidFill>
                  <a:srgbClr val="002060"/>
                </a:solidFill>
                <a:cs typeface="Ali_K_Traditional" pitchFamily="2" charset="-78"/>
              </a:rPr>
              <a:t>Gland</a:t>
            </a:r>
          </a:p>
          <a:p>
            <a:endParaRPr lang="ar-EG" dirty="0"/>
          </a:p>
        </p:txBody>
      </p:sp>
      <p:pic>
        <p:nvPicPr>
          <p:cNvPr id="2050" name="Picture 2" descr="C:\Users\compu\Desktop\صور وراثة\terraoko-2014-02-20-025-5.jpg"/>
          <p:cNvPicPr>
            <a:picLocks noChangeAspect="1" noChangeArrowheads="1"/>
          </p:cNvPicPr>
          <p:nvPr/>
        </p:nvPicPr>
        <p:blipFill>
          <a:blip r:embed="rId2" cstate="print"/>
          <a:srcRect/>
          <a:stretch>
            <a:fillRect/>
          </a:stretch>
        </p:blipFill>
        <p:spPr bwMode="auto">
          <a:xfrm>
            <a:off x="0" y="5097780"/>
            <a:ext cx="3200400" cy="1760220"/>
          </a:xfrm>
          <a:prstGeom prst="rect">
            <a:avLst/>
          </a:prstGeom>
          <a:noFill/>
        </p:spPr>
      </p:pic>
      <p:pic>
        <p:nvPicPr>
          <p:cNvPr id="2051" name="Picture 3" descr="C:\Users\compu\Desktop\صور وراثة\images (1).jpg"/>
          <p:cNvPicPr>
            <a:picLocks noChangeAspect="1" noChangeArrowheads="1"/>
          </p:cNvPicPr>
          <p:nvPr/>
        </p:nvPicPr>
        <p:blipFill>
          <a:blip r:embed="rId3"/>
          <a:srcRect/>
          <a:stretch>
            <a:fillRect/>
          </a:stretch>
        </p:blipFill>
        <p:spPr bwMode="auto">
          <a:xfrm>
            <a:off x="0" y="1828800"/>
            <a:ext cx="2906486" cy="2057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470525"/>
          </a:xfrm>
        </p:spPr>
        <p:txBody>
          <a:bodyPr/>
          <a:lstStyle/>
          <a:p>
            <a:r>
              <a:rPr lang="ar-IQ" sz="2800" b="1" dirty="0" smtClean="0">
                <a:solidFill>
                  <a:srgbClr val="002060"/>
                </a:solidFill>
                <a:cs typeface="Ali_K_Traditional" pitchFamily="2" charset="-78"/>
              </a:rPr>
              <a:t>دووةم:</a:t>
            </a:r>
            <a:r>
              <a:rPr lang="ar-IQ" sz="2800" dirty="0" smtClean="0">
                <a:solidFill>
                  <a:srgbClr val="002060"/>
                </a:solidFill>
                <a:cs typeface="Ali_K_Traditional" pitchFamily="2" charset="-78"/>
              </a:rPr>
              <a:t> </a:t>
            </a:r>
            <a:r>
              <a:rPr lang="ar-EG" sz="2800" dirty="0" smtClean="0">
                <a:solidFill>
                  <a:srgbClr val="002060"/>
                </a:solidFill>
                <a:cs typeface="Ali_K_Traditional" pitchFamily="2" charset="-78"/>
              </a:rPr>
              <a:t>فاكتةرة دةرةكيةكان </a:t>
            </a:r>
            <a:r>
              <a:rPr lang="en-US" sz="2800" dirty="0" smtClean="0">
                <a:solidFill>
                  <a:srgbClr val="002060"/>
                </a:solidFill>
                <a:cs typeface="Ali_K_Traditional" pitchFamily="2" charset="-78"/>
              </a:rPr>
              <a:t>External Factors</a:t>
            </a:r>
          </a:p>
          <a:p>
            <a:pPr>
              <a:buNone/>
            </a:pPr>
            <a:r>
              <a:rPr lang="ar-IQ" sz="2800" dirty="0" smtClean="0">
                <a:solidFill>
                  <a:srgbClr val="002060"/>
                </a:solidFill>
                <a:cs typeface="Ali_K_Traditional" pitchFamily="2" charset="-78"/>
              </a:rPr>
              <a:t>كاريطةريةكانى ذينطة بة طشتى وةك رذيَمى خواردن وخؤراك </a:t>
            </a:r>
            <a:r>
              <a:rPr lang="en-US" sz="2800" dirty="0" smtClean="0">
                <a:solidFill>
                  <a:srgbClr val="002060"/>
                </a:solidFill>
                <a:cs typeface="Ali_K_Traditional" pitchFamily="2" charset="-78"/>
              </a:rPr>
              <a:t>Diet</a:t>
            </a:r>
            <a:r>
              <a:rPr lang="ar-IQ" sz="2800" dirty="0" smtClean="0">
                <a:solidFill>
                  <a:srgbClr val="002060"/>
                </a:solidFill>
                <a:cs typeface="Ali_K_Traditional" pitchFamily="2" charset="-78"/>
              </a:rPr>
              <a:t> يان ثرؤسيسةكانى فيَربون. وةك فيَربونى هنديَك وشة يان شيَوزايكى خواردن, وكارامةيى عةقلى يان كؤمةلَايةتى.</a:t>
            </a:r>
            <a:endParaRPr lang="ar-EG" sz="2800" dirty="0" smtClean="0">
              <a:solidFill>
                <a:srgbClr val="002060"/>
              </a:solidFill>
              <a:cs typeface="Ali_K_Traditional" pitchFamily="2" charset="-78"/>
            </a:endParaRPr>
          </a:p>
          <a:p>
            <a:pPr>
              <a:buNone/>
            </a:pPr>
            <a:endParaRPr lang="ar-EG" sz="2800" dirty="0" smtClean="0">
              <a:solidFill>
                <a:srgbClr val="002060"/>
              </a:solidFill>
              <a:cs typeface="Ali_K_Traditional" pitchFamily="2" charset="-78"/>
            </a:endParaRPr>
          </a:p>
          <a:p>
            <a:pPr>
              <a:buNone/>
            </a:pPr>
            <a:endParaRPr lang="ar-EG" sz="2800" dirty="0" smtClean="0">
              <a:solidFill>
                <a:srgbClr val="002060"/>
              </a:solidFill>
              <a:cs typeface="Ali_K_Traditional" pitchFamily="2" charset="-78"/>
            </a:endParaRPr>
          </a:p>
          <a:p>
            <a:pPr>
              <a:buNone/>
            </a:pPr>
            <a:endParaRPr lang="ar-EG" sz="2800" dirty="0" smtClean="0">
              <a:solidFill>
                <a:srgbClr val="002060"/>
              </a:solidFill>
              <a:cs typeface="Ali_K_Traditional" pitchFamily="2" charset="-78"/>
            </a:endParaRPr>
          </a:p>
          <a:p>
            <a:pPr>
              <a:buNone/>
            </a:pPr>
            <a:endParaRPr lang="en-US" sz="2800" dirty="0" smtClean="0">
              <a:solidFill>
                <a:srgbClr val="002060"/>
              </a:solidFill>
              <a:cs typeface="Ali_K_Traditional" pitchFamily="2" charset="-78"/>
            </a:endParaRPr>
          </a:p>
          <a:p>
            <a:pPr>
              <a:buNone/>
            </a:pPr>
            <a:endParaRPr lang="en-US" sz="2800" dirty="0" smtClean="0">
              <a:solidFill>
                <a:srgbClr val="002060"/>
              </a:solidFill>
              <a:cs typeface="Ali_K_Traditional" pitchFamily="2" charset="-78"/>
            </a:endParaRPr>
          </a:p>
          <a:p>
            <a:r>
              <a:rPr lang="ar-EG" sz="2800" dirty="0" smtClean="0">
                <a:solidFill>
                  <a:srgbClr val="002060"/>
                </a:solidFill>
                <a:cs typeface="Ali_K_Traditional" pitchFamily="2" charset="-78"/>
              </a:rPr>
              <a:t>سيَيةم: كارليَكردن لة نيَوان فاكتةرة ناوةكي ودةرةكيةكان: </a:t>
            </a:r>
            <a:r>
              <a:rPr lang="en-US" sz="2800" dirty="0" smtClean="0">
                <a:solidFill>
                  <a:srgbClr val="002060"/>
                </a:solidFill>
                <a:cs typeface="Ali_K_Traditional" pitchFamily="2" charset="-78"/>
              </a:rPr>
              <a:t>Interaction</a:t>
            </a:r>
          </a:p>
          <a:p>
            <a:endParaRPr lang="ar-EG" dirty="0"/>
          </a:p>
        </p:txBody>
      </p:sp>
      <p:pic>
        <p:nvPicPr>
          <p:cNvPr id="6" name="Picture 2" descr="E:\محاضرات نمو\صورأطفال\الثقة - Copy - Copy.jpg"/>
          <p:cNvPicPr>
            <a:picLocks noChangeAspect="1" noChangeArrowheads="1"/>
          </p:cNvPicPr>
          <p:nvPr/>
        </p:nvPicPr>
        <p:blipFill>
          <a:blip r:embed="rId2"/>
          <a:srcRect/>
          <a:stretch>
            <a:fillRect/>
          </a:stretch>
        </p:blipFill>
        <p:spPr bwMode="auto">
          <a:xfrm>
            <a:off x="228600" y="2133600"/>
            <a:ext cx="3505200" cy="2253520"/>
          </a:xfrm>
          <a:prstGeom prst="rect">
            <a:avLst/>
          </a:prstGeom>
          <a:ln>
            <a:noFill/>
          </a:ln>
          <a:effectLst>
            <a:softEdge rad="112500"/>
          </a:effectLst>
        </p:spPr>
      </p:pic>
      <p:pic>
        <p:nvPicPr>
          <p:cNvPr id="1027" name="Picture 3" descr="E:\محاضرات نمو\صورأطفال\غضب5 - Copy.jpg"/>
          <p:cNvPicPr>
            <a:picLocks noChangeAspect="1" noChangeArrowheads="1"/>
          </p:cNvPicPr>
          <p:nvPr/>
        </p:nvPicPr>
        <p:blipFill>
          <a:blip r:embed="rId3"/>
          <a:srcRect/>
          <a:stretch>
            <a:fillRect/>
          </a:stretch>
        </p:blipFill>
        <p:spPr bwMode="auto">
          <a:xfrm>
            <a:off x="6019800" y="2362200"/>
            <a:ext cx="2857500"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04801"/>
          <a:ext cx="8305800" cy="5775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90600"/>
          </a:xfrm>
        </p:spPr>
        <p:txBody>
          <a:bodyPr>
            <a:normAutofit fontScale="90000"/>
          </a:bodyPr>
          <a:lstStyle/>
          <a:p>
            <a:pPr algn="r"/>
            <a:r>
              <a:rPr lang="ar-IQ" b="1" dirty="0" smtClean="0">
                <a:solidFill>
                  <a:srgbClr val="C00000"/>
                </a:solidFill>
                <a:cs typeface="Ali_K_Traditional" pitchFamily="2" charset="-78"/>
              </a:rPr>
              <a:t>يةكةم</a:t>
            </a:r>
            <a:r>
              <a:rPr lang="ar-EG" b="1" dirty="0" smtClean="0">
                <a:solidFill>
                  <a:srgbClr val="C00000"/>
                </a:solidFill>
                <a:cs typeface="Ali_K_Traditional" pitchFamily="2" charset="-78"/>
              </a:rPr>
              <a:t>: </a:t>
            </a:r>
            <a:r>
              <a:rPr lang="ar-EG" dirty="0" smtClean="0">
                <a:solidFill>
                  <a:srgbClr val="C00000"/>
                </a:solidFill>
                <a:cs typeface="Ali_K_Traditional" pitchFamily="2" charset="-78"/>
              </a:rPr>
              <a:t>فاكتةرة ناوةكيةكان/ </a:t>
            </a:r>
            <a:r>
              <a:rPr lang="en-US" dirty="0" smtClean="0">
                <a:solidFill>
                  <a:srgbClr val="C00000"/>
                </a:solidFill>
                <a:cs typeface="Ali_K_Traditional" pitchFamily="2" charset="-78"/>
              </a:rPr>
              <a:t>Internal Factors</a:t>
            </a:r>
            <a:br>
              <a:rPr lang="en-US" dirty="0" smtClean="0">
                <a:solidFill>
                  <a:srgbClr val="C00000"/>
                </a:solidFill>
                <a:cs typeface="Ali_K_Traditional" pitchFamily="2" charset="-78"/>
              </a:rPr>
            </a:br>
            <a:r>
              <a:rPr lang="ar-EG" dirty="0" smtClean="0">
                <a:solidFill>
                  <a:srgbClr val="C00000"/>
                </a:solidFill>
                <a:cs typeface="Ali_K_Traditional" pitchFamily="2" charset="-78"/>
              </a:rPr>
              <a:t>1/ </a:t>
            </a:r>
            <a:r>
              <a:rPr lang="ar-IQ" b="1" dirty="0" smtClean="0">
                <a:solidFill>
                  <a:srgbClr val="C00000"/>
                </a:solidFill>
                <a:cs typeface="Ali_K_Traditional" pitchFamily="2" charset="-78"/>
              </a:rPr>
              <a:t>بؤماوة </a:t>
            </a:r>
            <a:r>
              <a:rPr lang="en-US" b="1" dirty="0" smtClean="0">
                <a:solidFill>
                  <a:srgbClr val="C00000"/>
                </a:solidFill>
                <a:cs typeface="Ali_K_Traditional" pitchFamily="2" charset="-78"/>
              </a:rPr>
              <a:t>Heredity</a:t>
            </a:r>
            <a:r>
              <a:rPr lang="en-US" dirty="0" smtClean="0">
                <a:solidFill>
                  <a:srgbClr val="C00000"/>
                </a:solidFill>
                <a:cs typeface="Ali_K_Traditional" pitchFamily="2" charset="-78"/>
              </a:rPr>
              <a:t> </a:t>
            </a:r>
            <a:endParaRPr lang="ar-EG" dirty="0">
              <a:solidFill>
                <a:srgbClr val="C00000"/>
              </a:solidFill>
              <a:cs typeface="Ali_K_Traditional" pitchFamily="2" charset="-78"/>
            </a:endParaRPr>
          </a:p>
        </p:txBody>
      </p:sp>
      <p:sp>
        <p:nvSpPr>
          <p:cNvPr id="5" name="Rectangle 4"/>
          <p:cNvSpPr/>
          <p:nvPr/>
        </p:nvSpPr>
        <p:spPr>
          <a:xfrm>
            <a:off x="228600" y="1447800"/>
            <a:ext cx="8763000" cy="523220"/>
          </a:xfrm>
          <a:prstGeom prst="rect">
            <a:avLst/>
          </a:prstGeom>
        </p:spPr>
        <p:txBody>
          <a:bodyPr wrap="square">
            <a:spAutoFit/>
          </a:bodyPr>
          <a:lstStyle/>
          <a:p>
            <a:pPr algn="r"/>
            <a:r>
              <a:rPr lang="ar-IQ" sz="2800" b="1" dirty="0" smtClean="0">
                <a:solidFill>
                  <a:srgbClr val="002060"/>
                </a:solidFill>
                <a:cs typeface="Ali_K_Traditional" pitchFamily="2" charset="-78"/>
              </a:rPr>
              <a:t>لة رووى بايولؤذياوة ض دةطوازريَت لة باوانةوة بؤ مندالَةكان؟ وضؤن؟</a:t>
            </a:r>
            <a:r>
              <a:rPr lang="en-US" sz="2800" b="1" dirty="0" smtClean="0">
                <a:solidFill>
                  <a:srgbClr val="002060"/>
                </a:solidFill>
                <a:cs typeface="Ali_K_Traditional" pitchFamily="2" charset="-78"/>
              </a:rPr>
              <a:t>   </a:t>
            </a:r>
            <a:endParaRPr lang="ar-EG" sz="2800" dirty="0">
              <a:solidFill>
                <a:srgbClr val="002060"/>
              </a:solidFill>
              <a:cs typeface="Ali_K_Traditional" pitchFamily="2" charset="-78"/>
            </a:endParaRPr>
          </a:p>
        </p:txBody>
      </p:sp>
      <p:sp>
        <p:nvSpPr>
          <p:cNvPr id="2051" name="Rectangle 3"/>
          <p:cNvSpPr>
            <a:spLocks noChangeArrowheads="1"/>
          </p:cNvSpPr>
          <p:nvPr/>
        </p:nvSpPr>
        <p:spPr bwMode="auto">
          <a:xfrm>
            <a:off x="228600" y="2514600"/>
            <a:ext cx="8915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kumimoji="0" lang="ar-SA" sz="2800" b="1" i="0" u="sng" strike="noStrike" cap="none" normalizeH="0" baseline="0" dirty="0" smtClean="0">
                <a:ln>
                  <a:noFill/>
                </a:ln>
                <a:solidFill>
                  <a:srgbClr val="002060"/>
                </a:solidFill>
                <a:effectLst/>
                <a:latin typeface="Calibri" pitchFamily="34" charset="0"/>
                <a:ea typeface="Calibri" pitchFamily="34" charset="0"/>
                <a:cs typeface="Ali_K_Traditional" pitchFamily="2" charset="-78"/>
              </a:rPr>
              <a:t>جين (الجين)</a:t>
            </a:r>
            <a:r>
              <a:rPr kumimoji="0" lang="ar-SA" sz="2800" b="1" i="0" u="none" strike="noStrike" cap="none" normalizeH="0" baseline="0" dirty="0" smtClean="0">
                <a:ln>
                  <a:noFill/>
                </a:ln>
                <a:solidFill>
                  <a:srgbClr val="002060"/>
                </a:solidFill>
                <a:effectLst/>
                <a:latin typeface="Calibri" pitchFamily="34" charset="0"/>
                <a:ea typeface="Calibri" pitchFamily="34" charset="0"/>
                <a:cs typeface="Ali_K_Traditional" pitchFamily="2" charset="-78"/>
              </a:rPr>
              <a:t> ضية </a:t>
            </a:r>
            <a:r>
              <a:rPr kumimoji="0" lang="ar-EG" sz="2800" b="1" i="0" u="none" strike="noStrike" cap="none" normalizeH="0" baseline="0" dirty="0" smtClean="0">
                <a:ln>
                  <a:noFill/>
                </a:ln>
                <a:solidFill>
                  <a:srgbClr val="002060"/>
                </a:solidFill>
                <a:effectLst/>
                <a:latin typeface="Calibri" pitchFamily="34" charset="0"/>
                <a:ea typeface="Calibri" pitchFamily="34" charset="0"/>
                <a:cs typeface="Ali_K_Traditional" pitchFamily="2" charset="-78"/>
              </a:rPr>
              <a:t>؟</a:t>
            </a:r>
            <a:r>
              <a:rPr lang="ar-SA" sz="2800" dirty="0" smtClean="0"/>
              <a:t> </a:t>
            </a:r>
            <a:endParaRPr lang="ar-EG" sz="2800" dirty="0" smtClean="0"/>
          </a:p>
          <a:p>
            <a:pPr algn="r" rtl="1" fontAlgn="base">
              <a:spcBef>
                <a:spcPct val="0"/>
              </a:spcBef>
              <a:spcAft>
                <a:spcPct val="0"/>
              </a:spcAft>
            </a:pPr>
            <a:endParaRPr lang="ar-EG" sz="2800" dirty="0" smtClean="0"/>
          </a:p>
          <a:p>
            <a:pPr algn="just" rtl="1" fontAlgn="base">
              <a:spcBef>
                <a:spcPct val="0"/>
              </a:spcBef>
              <a:spcAft>
                <a:spcPct val="0"/>
              </a:spcAft>
            </a:pPr>
            <a:r>
              <a:rPr lang="ar-SA" sz="2800" dirty="0" smtClean="0">
                <a:cs typeface="Ali_K_Traditional" pitchFamily="2" charset="-78"/>
              </a:rPr>
              <a:t>(</a:t>
            </a:r>
            <a:r>
              <a:rPr lang="ar-SA" sz="2800" b="1" dirty="0" smtClean="0">
                <a:cs typeface="Ali_K_Traditional" pitchFamily="2" charset="-78"/>
              </a:rPr>
              <a:t>هةر تاكيَك لة ئيمة تاقيكردنةويةكى بؤماوةيية وة بةدةطمةن رووئةدات كة لةريَطاى كرؤمؤسؤمة بؤماوةيةكانى دايك وباوك ئةنجام ئةدريَت</a:t>
            </a:r>
            <a:r>
              <a:rPr lang="ar-SA" sz="2800" dirty="0" smtClean="0">
                <a:cs typeface="Ali_K_Traditional" pitchFamily="2" charset="-78"/>
              </a:rPr>
              <a:t>)...!  </a:t>
            </a:r>
            <a:endParaRPr lang="en-US" sz="2800" dirty="0" smtClean="0">
              <a:cs typeface="Ali_K_Traditional"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800" b="1" i="0" u="none" strike="noStrike" cap="none" normalizeH="0" baseline="0" dirty="0" smtClean="0">
              <a:ln>
                <a:noFill/>
              </a:ln>
              <a:solidFill>
                <a:schemeClr val="tx1"/>
              </a:solidFill>
              <a:effectLst/>
              <a:latin typeface="Arial" pitchFamily="34" charset="0"/>
              <a:cs typeface="Ali_K_Traditional" pitchFamily="2" charset="-78"/>
            </a:endParaRPr>
          </a:p>
        </p:txBody>
      </p:sp>
      <p:pic>
        <p:nvPicPr>
          <p:cNvPr id="2052" name="Picture 4" descr="E:\محاضرات نمو\صورأطفال\PE-122-0450 - Copy - Copy - Copy.jpg"/>
          <p:cNvPicPr>
            <a:picLocks noChangeAspect="1" noChangeArrowheads="1"/>
          </p:cNvPicPr>
          <p:nvPr/>
        </p:nvPicPr>
        <p:blipFill>
          <a:blip r:embed="rId2"/>
          <a:srcRect/>
          <a:stretch>
            <a:fillRect/>
          </a:stretch>
        </p:blipFill>
        <p:spPr bwMode="auto">
          <a:xfrm>
            <a:off x="0" y="457200"/>
            <a:ext cx="1905000" cy="2810610"/>
          </a:xfrm>
          <a:prstGeom prst="rect">
            <a:avLst/>
          </a:prstGeom>
          <a:noFill/>
        </p:spPr>
      </p:pic>
      <p:pic>
        <p:nvPicPr>
          <p:cNvPr id="3074" name="Picture 2" descr="C:\Users\compu\Desktop\صور وراثة\images.jpg"/>
          <p:cNvPicPr>
            <a:picLocks noGrp="1" noChangeAspect="1" noChangeArrowheads="1"/>
          </p:cNvPicPr>
          <p:nvPr>
            <p:ph idx="1"/>
          </p:nvPr>
        </p:nvPicPr>
        <p:blipFill>
          <a:blip r:embed="rId3"/>
          <a:srcRect/>
          <a:stretch>
            <a:fillRect/>
          </a:stretch>
        </p:blipFill>
        <p:spPr bwMode="auto">
          <a:xfrm>
            <a:off x="0" y="4724401"/>
            <a:ext cx="3511296" cy="213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64095">
            <a:off x="304800" y="457200"/>
            <a:ext cx="8686800" cy="838200"/>
          </a:xfrm>
        </p:spPr>
        <p:txBody>
          <a:bodyPr>
            <a:noAutofit/>
          </a:bodyPr>
          <a:lstStyle/>
          <a:p>
            <a:pPr algn="r"/>
            <a:r>
              <a:rPr lang="ar-SA" sz="3200" b="1" dirty="0" smtClean="0">
                <a:solidFill>
                  <a:srgbClr val="002060"/>
                </a:solidFill>
                <a:cs typeface="Ali_K_Traditional" pitchFamily="2" charset="-78"/>
              </a:rPr>
              <a:t>كاريطةرى جينةكان جؤنة؟</a:t>
            </a:r>
            <a:r>
              <a:rPr lang="en-US" sz="3200" dirty="0" smtClean="0">
                <a:solidFill>
                  <a:srgbClr val="002060"/>
                </a:solidFill>
                <a:cs typeface="Ali_K_Traditional" pitchFamily="2" charset="-78"/>
              </a:rPr>
              <a:t/>
            </a:r>
            <a:br>
              <a:rPr lang="en-US" sz="3200" dirty="0" smtClean="0">
                <a:solidFill>
                  <a:srgbClr val="002060"/>
                </a:solidFill>
                <a:cs typeface="Ali_K_Traditional" pitchFamily="2" charset="-78"/>
              </a:rPr>
            </a:br>
            <a:endParaRPr lang="ar-EG" sz="3200" dirty="0">
              <a:solidFill>
                <a:srgbClr val="002060"/>
              </a:solidFill>
              <a:cs typeface="Ali_K_Traditional" pitchFamily="2" charset="-78"/>
            </a:endParaRPr>
          </a:p>
        </p:txBody>
      </p:sp>
      <p:sp>
        <p:nvSpPr>
          <p:cNvPr id="3" name="Content Placeholder 2"/>
          <p:cNvSpPr>
            <a:spLocks noGrp="1"/>
          </p:cNvSpPr>
          <p:nvPr>
            <p:ph idx="1"/>
          </p:nvPr>
        </p:nvSpPr>
        <p:spPr>
          <a:xfrm>
            <a:off x="304800" y="838200"/>
            <a:ext cx="8686800" cy="5241925"/>
          </a:xfrm>
          <a:solidFill>
            <a:schemeClr val="accent6">
              <a:lumMod val="40000"/>
              <a:lumOff val="60000"/>
            </a:schemeClr>
          </a:solidFill>
        </p:spPr>
        <p:txBody>
          <a:bodyPr>
            <a:normAutofit/>
          </a:bodyPr>
          <a:lstStyle/>
          <a:p>
            <a:pPr algn="just"/>
            <a:endParaRPr lang="ar-EG" sz="2400" dirty="0" smtClean="0">
              <a:solidFill>
                <a:srgbClr val="C00000"/>
              </a:solidFill>
              <a:cs typeface="Ali_K_Traditional" pitchFamily="2" charset="-78"/>
            </a:endParaRPr>
          </a:p>
          <a:p>
            <a:pPr algn="just"/>
            <a:r>
              <a:rPr lang="ar-IQ" sz="2400" dirty="0" smtClean="0">
                <a:solidFill>
                  <a:srgbClr val="C00000"/>
                </a:solidFill>
                <a:cs typeface="Ali_K_Traditional" pitchFamily="2" charset="-78"/>
              </a:rPr>
              <a:t>ريَذةيةكى زؤر لة جينةكان هةلَطرى هةمان سيفةت وتايبةتية مرؤظايةتيةكانن, كة جياوازيان دةكات لةطةل طيانلةبةرةكانيتر. بةلَام كؤمةلَةيةكى بجوكتر هةن لة جينات سيفةتى جياواز هةلَدةطرن لة تاكيَك بؤ تاكيَكيتر, ئةم تايبةتمةنديانةش سةرةضاوةى سةرةكين بؤ جيوازاى وجؤرايةتى لة نيَوان مرؤظةكانة.</a:t>
            </a:r>
            <a:endParaRPr lang="en-US" sz="2400" dirty="0" smtClean="0">
              <a:solidFill>
                <a:srgbClr val="C00000"/>
              </a:solidFill>
              <a:cs typeface="Ali_K_Traditional" pitchFamily="2" charset="-78"/>
            </a:endParaRPr>
          </a:p>
          <a:p>
            <a:endParaRPr lang="ar-EG" sz="2800" b="1" dirty="0" smtClean="0">
              <a:cs typeface="Ali_K_Traditional" pitchFamily="2" charset="-78"/>
            </a:endParaRPr>
          </a:p>
          <a:p>
            <a:endParaRPr lang="ar-EG" sz="2800" b="1" dirty="0" smtClean="0">
              <a:cs typeface="Ali_K_Traditional" pitchFamily="2" charset="-78"/>
            </a:endParaRPr>
          </a:p>
          <a:p>
            <a:endParaRPr lang="ar-EG" sz="2800" b="1" dirty="0" smtClean="0">
              <a:cs typeface="Ali_K_Traditional" pitchFamily="2" charset="-78"/>
            </a:endParaRPr>
          </a:p>
          <a:p>
            <a:r>
              <a:rPr lang="ar-SA" sz="2800" b="1" dirty="0" smtClean="0">
                <a:cs typeface="Ali_K_Traditional" pitchFamily="2" charset="-78"/>
              </a:rPr>
              <a:t>زاناكان ضؤن لة كاريطةرى بؤماوة دةكؤلَنة</a:t>
            </a:r>
            <a:r>
              <a:rPr lang="ar-EG" sz="2800" b="1" dirty="0" smtClean="0">
                <a:cs typeface="Ali_K_Traditional" pitchFamily="2" charset="-78"/>
              </a:rPr>
              <a:t>؟ </a:t>
            </a:r>
          </a:p>
          <a:p>
            <a:r>
              <a:rPr lang="ar-EG" sz="2800" b="1" dirty="0" smtClean="0">
                <a:cs typeface="Ali_K_Traditional" pitchFamily="2" charset="-78"/>
              </a:rPr>
              <a:t> </a:t>
            </a:r>
            <a:r>
              <a:rPr lang="ar-IQ" sz="2800" b="1" dirty="0" smtClean="0">
                <a:cs typeface="Ali_K_Traditional" pitchFamily="2" charset="-78"/>
              </a:rPr>
              <a:t>أ</a:t>
            </a:r>
            <a:r>
              <a:rPr lang="ar-EG" sz="2800" b="1" dirty="0" smtClean="0">
                <a:cs typeface="Ali_K_Traditional" pitchFamily="2" charset="-78"/>
              </a:rPr>
              <a:t> </a:t>
            </a:r>
            <a:r>
              <a:rPr lang="ar-IQ" sz="2800" b="1" dirty="0" smtClean="0">
                <a:cs typeface="Ali_K_Traditional" pitchFamily="2" charset="-78"/>
              </a:rPr>
              <a:t>ـ ليَكؤلينةوةكانى تةبةنى (التبني)</a:t>
            </a:r>
            <a:r>
              <a:rPr lang="en-US" sz="2800" b="1" dirty="0" smtClean="0">
                <a:cs typeface="Ali_K_Traditional" pitchFamily="2" charset="-78"/>
              </a:rPr>
              <a:t>Adoption Studies </a:t>
            </a:r>
            <a:r>
              <a:rPr lang="ar-IQ" sz="2800" b="1" dirty="0" smtClean="0">
                <a:cs typeface="Ali_K_Traditional" pitchFamily="2" charset="-78"/>
              </a:rPr>
              <a:t> :</a:t>
            </a:r>
            <a:endParaRPr lang="en-US" sz="2800" dirty="0" smtClean="0">
              <a:cs typeface="Ali_K_Traditional" pitchFamily="2" charset="-78"/>
            </a:endParaRPr>
          </a:p>
          <a:p>
            <a:r>
              <a:rPr lang="ar-IQ" sz="2800" dirty="0" smtClean="0">
                <a:cs typeface="Ali_K_Traditional" pitchFamily="2" charset="-78"/>
              </a:rPr>
              <a:t>ب ـ  </a:t>
            </a:r>
            <a:r>
              <a:rPr lang="ar-IQ" sz="2800" b="1" dirty="0" smtClean="0">
                <a:cs typeface="Ali_K_Traditional" pitchFamily="2" charset="-78"/>
              </a:rPr>
              <a:t>ليَكؤلينةوةكانى دوانة (جمكةكان) (التوائم</a:t>
            </a:r>
            <a:r>
              <a:rPr lang="ar-EG" sz="2800" b="1" dirty="0" smtClean="0">
                <a:cs typeface="Ali_K_Traditional" pitchFamily="2" charset="-78"/>
              </a:rPr>
              <a:t>)</a:t>
            </a:r>
            <a:r>
              <a:rPr lang="en-US" sz="2800" b="1" dirty="0" smtClean="0">
                <a:cs typeface="Ali_K_Traditional" pitchFamily="2" charset="-78"/>
              </a:rPr>
              <a:t> Twins Studies </a:t>
            </a:r>
            <a:r>
              <a:rPr lang="ar-SA" sz="2800" b="1" dirty="0" smtClean="0">
                <a:cs typeface="Ali_K_Traditional" pitchFamily="2" charset="-78"/>
              </a:rPr>
              <a:t>؟</a:t>
            </a:r>
            <a:endParaRPr lang="ar-EG" sz="2800" dirty="0">
              <a:cs typeface="Ali_K_Traditional" pitchFamily="2" charset="-78"/>
            </a:endParaRPr>
          </a:p>
        </p:txBody>
      </p:sp>
      <p:pic>
        <p:nvPicPr>
          <p:cNvPr id="4098" name="Picture 2" descr="C:\Users\compu\Desktop\صور وراثة\baby_ceoot9.jpg"/>
          <p:cNvPicPr>
            <a:picLocks noChangeAspect="1" noChangeArrowheads="1"/>
          </p:cNvPicPr>
          <p:nvPr/>
        </p:nvPicPr>
        <p:blipFill>
          <a:blip r:embed="rId2"/>
          <a:srcRect/>
          <a:stretch>
            <a:fillRect/>
          </a:stretch>
        </p:blipFill>
        <p:spPr bwMode="auto">
          <a:xfrm>
            <a:off x="0" y="2895600"/>
            <a:ext cx="3048000" cy="19082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83814">
            <a:off x="304800" y="457200"/>
            <a:ext cx="8686800" cy="838200"/>
          </a:xfrm>
        </p:spPr>
        <p:txBody>
          <a:bodyPr>
            <a:normAutofit/>
          </a:bodyPr>
          <a:lstStyle/>
          <a:p>
            <a:pPr algn="ctr"/>
            <a:r>
              <a:rPr lang="ar-IQ" b="1" dirty="0" smtClean="0">
                <a:solidFill>
                  <a:srgbClr val="002060"/>
                </a:solidFill>
                <a:cs typeface="Ali_K_Traditional" pitchFamily="2" charset="-78"/>
              </a:rPr>
              <a:t>ض شتيَك لة ريَطاى بؤماوة دةطوازريَتةوة:ـ</a:t>
            </a:r>
            <a:endParaRPr lang="ar-EG" dirty="0">
              <a:solidFill>
                <a:srgbClr val="002060"/>
              </a:solidFill>
            </a:endParaRPr>
          </a:p>
        </p:txBody>
      </p:sp>
      <p:sp>
        <p:nvSpPr>
          <p:cNvPr id="3" name="Content Placeholder 2"/>
          <p:cNvSpPr>
            <a:spLocks noGrp="1"/>
          </p:cNvSpPr>
          <p:nvPr>
            <p:ph idx="1"/>
          </p:nvPr>
        </p:nvSpPr>
        <p:spPr/>
        <p:txBody>
          <a:bodyPr>
            <a:normAutofit/>
          </a:bodyPr>
          <a:lstStyle/>
          <a:p>
            <a:r>
              <a:rPr lang="ar-IQ" sz="2800" b="1" dirty="0" smtClean="0">
                <a:solidFill>
                  <a:srgbClr val="C00000"/>
                </a:solidFill>
                <a:cs typeface="Ali_K_Traditional" pitchFamily="2" charset="-78"/>
              </a:rPr>
              <a:t>1ـ شيَويةى جةستة (الملامح الجسمية):</a:t>
            </a:r>
            <a:r>
              <a:rPr lang="ar-IQ" sz="2800" dirty="0" smtClean="0">
                <a:solidFill>
                  <a:srgbClr val="C00000"/>
                </a:solidFill>
                <a:cs typeface="Ali_K_Traditional" pitchFamily="2" charset="-78"/>
              </a:rPr>
              <a:t> (رةنطى ضاو, شيَوةى لوت, دريَذى وكيَش, رةنطى قذ وشيَوةكةى, ئةستورى ئيسكةكان).</a:t>
            </a:r>
            <a:endParaRPr lang="en-US" sz="2800" dirty="0" smtClean="0">
              <a:solidFill>
                <a:srgbClr val="C00000"/>
              </a:solidFill>
              <a:cs typeface="Ali_K_Traditional" pitchFamily="2" charset="-78"/>
            </a:endParaRPr>
          </a:p>
          <a:p>
            <a:r>
              <a:rPr lang="ar-IQ" sz="2800" b="1" dirty="0" smtClean="0">
                <a:solidFill>
                  <a:srgbClr val="C00000"/>
                </a:solidFill>
                <a:cs typeface="Ali_K_Traditional" pitchFamily="2" charset="-78"/>
              </a:rPr>
              <a:t>2ـ رةطةزى مندالَ (</a:t>
            </a:r>
            <a:r>
              <a:rPr lang="ar-SA" sz="2800" b="1" dirty="0" smtClean="0">
                <a:solidFill>
                  <a:srgbClr val="C00000"/>
                </a:solidFill>
                <a:cs typeface="Ali_K_Traditional" pitchFamily="2" charset="-78"/>
              </a:rPr>
              <a:t>تحديد جنس الجنين):</a:t>
            </a:r>
            <a:r>
              <a:rPr lang="en-US" sz="2800" b="1" dirty="0" smtClean="0">
                <a:solidFill>
                  <a:srgbClr val="C00000"/>
                </a:solidFill>
                <a:cs typeface="Ali_K_Traditional" pitchFamily="2" charset="-78"/>
              </a:rPr>
              <a:t>    </a:t>
            </a:r>
            <a:r>
              <a:rPr lang="en-US" sz="2800" b="1" dirty="0" err="1" smtClean="0">
                <a:solidFill>
                  <a:srgbClr val="C00000"/>
                </a:solidFill>
                <a:cs typeface="Ali_K_Traditional" pitchFamily="2" charset="-78"/>
              </a:rPr>
              <a:t>xy</a:t>
            </a:r>
            <a:r>
              <a:rPr lang="en-US" sz="2800" b="1" dirty="0" smtClean="0">
                <a:solidFill>
                  <a:srgbClr val="C00000"/>
                </a:solidFill>
                <a:cs typeface="Ali_K_Traditional" pitchFamily="2" charset="-78"/>
              </a:rPr>
              <a:t>    +   xx  </a:t>
            </a:r>
            <a:endParaRPr lang="ar-EG" sz="2800" b="1" dirty="0" smtClean="0">
              <a:solidFill>
                <a:srgbClr val="C00000"/>
              </a:solidFill>
              <a:cs typeface="Ali_K_Traditional" pitchFamily="2" charset="-78"/>
            </a:endParaRPr>
          </a:p>
          <a:p>
            <a:endParaRPr lang="ar-EG" sz="2800" b="1" dirty="0" smtClean="0">
              <a:solidFill>
                <a:srgbClr val="C00000"/>
              </a:solidFill>
              <a:cs typeface="Ali_K_Traditional" pitchFamily="2" charset="-78"/>
            </a:endParaRPr>
          </a:p>
          <a:p>
            <a:r>
              <a:rPr lang="ar-EG" sz="2800" b="1" dirty="0" smtClean="0">
                <a:solidFill>
                  <a:srgbClr val="C00000"/>
                </a:solidFill>
                <a:cs typeface="Ali_K_Traditional" pitchFamily="2" charset="-78"/>
              </a:rPr>
              <a:t>3ـ توانستةكانى ذيرى (القدرات العقلية): زيرةكى </a:t>
            </a:r>
          </a:p>
          <a:p>
            <a:pPr>
              <a:buNone/>
            </a:pPr>
            <a:r>
              <a:rPr lang="ar-EG" sz="2800" b="1" smtClean="0">
                <a:solidFill>
                  <a:srgbClr val="C00000"/>
                </a:solidFill>
                <a:cs typeface="Ali_K_Traditional" pitchFamily="2" charset="-78"/>
              </a:rPr>
              <a:t> دواكةوتنى ذيرى</a:t>
            </a:r>
            <a:endParaRPr lang="en-US" sz="2800" dirty="0" smtClean="0">
              <a:solidFill>
                <a:srgbClr val="C00000"/>
              </a:solidFill>
              <a:cs typeface="Ali_K_Traditional" pitchFamily="2" charset="-78"/>
            </a:endParaRPr>
          </a:p>
          <a:p>
            <a:endParaRPr lang="en-US" sz="2800" b="1" dirty="0" smtClean="0">
              <a:solidFill>
                <a:srgbClr val="C00000"/>
              </a:solidFill>
              <a:cs typeface="Ali_K_Traditional" pitchFamily="2" charset="-78"/>
            </a:endParaRPr>
          </a:p>
        </p:txBody>
      </p:sp>
      <p:pic>
        <p:nvPicPr>
          <p:cNvPr id="19460" name="Picture 4" descr="E:\محاضرات نمو\صورأطفال\اهمية القرائة - Copy - Copy - Copy.jpg"/>
          <p:cNvPicPr>
            <a:picLocks noChangeAspect="1" noChangeArrowheads="1"/>
          </p:cNvPicPr>
          <p:nvPr/>
        </p:nvPicPr>
        <p:blipFill>
          <a:blip r:embed="rId2"/>
          <a:srcRect/>
          <a:stretch>
            <a:fillRect/>
          </a:stretch>
        </p:blipFill>
        <p:spPr bwMode="auto">
          <a:xfrm>
            <a:off x="6164752" y="4876800"/>
            <a:ext cx="2979248" cy="1981200"/>
          </a:xfrm>
          <a:prstGeom prst="rect">
            <a:avLst/>
          </a:prstGeom>
          <a:ln>
            <a:noFill/>
          </a:ln>
          <a:effectLst>
            <a:softEdge rad="112500"/>
          </a:effectLst>
        </p:spPr>
      </p:pic>
      <p:pic>
        <p:nvPicPr>
          <p:cNvPr id="5122" name="Picture 2" descr="C:\Users\compu\Desktop\صور وراثة\تنزيل.jpg"/>
          <p:cNvPicPr>
            <a:picLocks noChangeAspect="1" noChangeArrowheads="1"/>
          </p:cNvPicPr>
          <p:nvPr/>
        </p:nvPicPr>
        <p:blipFill>
          <a:blip r:embed="rId3"/>
          <a:srcRect/>
          <a:stretch>
            <a:fillRect/>
          </a:stretch>
        </p:blipFill>
        <p:spPr bwMode="auto">
          <a:xfrm>
            <a:off x="2895600" y="4191000"/>
            <a:ext cx="3276600" cy="2667000"/>
          </a:xfrm>
          <a:prstGeom prst="rect">
            <a:avLst/>
          </a:prstGeom>
          <a:noFill/>
        </p:spPr>
      </p:pic>
      <p:pic>
        <p:nvPicPr>
          <p:cNvPr id="5123" name="Picture 3" descr="C:\Users\compu\Desktop\صور وراثة\01bb3a0f19daa4fe634d713847abb95f.jpg"/>
          <p:cNvPicPr>
            <a:picLocks noChangeAspect="1" noChangeArrowheads="1"/>
          </p:cNvPicPr>
          <p:nvPr/>
        </p:nvPicPr>
        <p:blipFill>
          <a:blip r:embed="rId4"/>
          <a:srcRect/>
          <a:stretch>
            <a:fillRect/>
          </a:stretch>
        </p:blipFill>
        <p:spPr bwMode="auto">
          <a:xfrm rot="16200000">
            <a:off x="-726652" y="3241251"/>
            <a:ext cx="4343402" cy="28900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799"/>
            <a:ext cx="8686800" cy="4343401"/>
          </a:xfrm>
        </p:spPr>
        <p:txBody>
          <a:bodyPr/>
          <a:lstStyle/>
          <a:p>
            <a:r>
              <a:rPr lang="ar-SA" b="1" dirty="0" smtClean="0">
                <a:cs typeface="Ali_K_Traditional" pitchFamily="2" charset="-78"/>
              </a:rPr>
              <a:t>4ـ تايبةتمةنديةكانى سيَكسى (الخصائص الجنسية):</a:t>
            </a:r>
            <a:r>
              <a:rPr lang="ar-EG" b="1" dirty="0" smtClean="0">
                <a:cs typeface="Ali_K_Traditional" pitchFamily="2" charset="-78"/>
              </a:rPr>
              <a:t> تيرنر </a:t>
            </a:r>
            <a:endParaRPr lang="en-US" dirty="0" smtClean="0">
              <a:cs typeface="Ali_K_Traditional" pitchFamily="2" charset="-78"/>
            </a:endParaRPr>
          </a:p>
          <a:p>
            <a:r>
              <a:rPr lang="ar-SA" b="1" dirty="0" smtClean="0">
                <a:cs typeface="Ali_K_Traditional" pitchFamily="2" charset="-78"/>
              </a:rPr>
              <a:t>5ـ نةخؤشيةكانى عةقلى (ذيرى)</a:t>
            </a:r>
            <a:r>
              <a:rPr lang="ar-EG" dirty="0" smtClean="0">
                <a:cs typeface="Ali_K_Traditional" pitchFamily="2" charset="-78"/>
              </a:rPr>
              <a:t> (</a:t>
            </a:r>
            <a:r>
              <a:rPr lang="ar-SA" b="1" dirty="0" smtClean="0">
                <a:cs typeface="Ali-A-Traditional" pitchFamily="2" charset="-78"/>
              </a:rPr>
              <a:t>الأمراض العقلية</a:t>
            </a:r>
            <a:r>
              <a:rPr lang="ar-EG" dirty="0" smtClean="0">
                <a:cs typeface="Ali_K_Traditional" pitchFamily="2" charset="-78"/>
              </a:rPr>
              <a:t>): شيزوفرينيا</a:t>
            </a:r>
            <a:endParaRPr lang="en-US" dirty="0" smtClean="0">
              <a:cs typeface="Ali_K_Traditional" pitchFamily="2" charset="-78"/>
            </a:endParaRPr>
          </a:p>
          <a:p>
            <a:r>
              <a:rPr lang="ar-EG" b="1" dirty="0" smtClean="0">
                <a:cs typeface="Ali_K_Traditional" pitchFamily="2" charset="-78"/>
              </a:rPr>
              <a:t>6ـ نةخؤشيةكانى دةرونى (</a:t>
            </a:r>
            <a:r>
              <a:rPr lang="ar-EG" b="1" dirty="0" smtClean="0">
                <a:cs typeface="Ali-A-Traditional" pitchFamily="2" charset="-78"/>
              </a:rPr>
              <a:t>الأمراض النفسية</a:t>
            </a:r>
            <a:r>
              <a:rPr lang="ar-EG" b="1" dirty="0" smtClean="0">
                <a:cs typeface="Ali_K_Traditional" pitchFamily="2" charset="-78"/>
              </a:rPr>
              <a:t>): خةمؤكى</a:t>
            </a:r>
            <a:endParaRPr lang="en-US" b="1" dirty="0" smtClean="0">
              <a:cs typeface="Ali_K_Traditional" pitchFamily="2" charset="-78"/>
            </a:endParaRPr>
          </a:p>
          <a:p>
            <a:r>
              <a:rPr lang="ar-EG" b="1" dirty="0" smtClean="0">
                <a:cs typeface="Ali_K_Traditional" pitchFamily="2" charset="-78"/>
              </a:rPr>
              <a:t>7ـ تايبةتية كةسايةتيةكان (السمات الشخصية): طؤشةطيرى </a:t>
            </a:r>
            <a:endParaRPr lang="en-US" b="1" dirty="0" smtClean="0">
              <a:cs typeface="Ali_K_Traditional" pitchFamily="2" charset="-78"/>
            </a:endParaRPr>
          </a:p>
          <a:p>
            <a:endParaRPr lang="ar-EG" dirty="0"/>
          </a:p>
        </p:txBody>
      </p:sp>
      <p:sp>
        <p:nvSpPr>
          <p:cNvPr id="5" name="Title 1"/>
          <p:cNvSpPr txBox="1">
            <a:spLocks noGrp="1"/>
          </p:cNvSpPr>
          <p:nvPr>
            <p:ph type="title"/>
          </p:nvPr>
        </p:nvSpPr>
        <p:spPr>
          <a:xfrm rot="21185566">
            <a:off x="304800" y="457200"/>
            <a:ext cx="8686800" cy="838200"/>
          </a:xfrm>
          <a:prstGeom prst="rect">
            <a:avLst/>
          </a:prstGeom>
          <a:solidFill>
            <a:schemeClr val="accent6">
              <a:lumMod val="40000"/>
              <a:lumOff val="60000"/>
            </a:schemeClr>
          </a:solidFill>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IQ" sz="3600" b="1" i="0"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Ali_K_Samik" pitchFamily="2" charset="-78"/>
              </a:rPr>
              <a:t>ناباو لة جينةكان (</a:t>
            </a:r>
            <a:r>
              <a:rPr kumimoji="0" lang="ar-IQ" sz="3600" b="1" i="0"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Ali-A-Traditional" pitchFamily="2" charset="-78"/>
              </a:rPr>
              <a:t>الشذوذ</a:t>
            </a:r>
            <a:r>
              <a:rPr kumimoji="0" lang="ar-IQ" sz="3600" b="1" i="0"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Ali_K_Samik" pitchFamily="2" charset="-78"/>
              </a:rPr>
              <a:t> </a:t>
            </a:r>
            <a:r>
              <a:rPr kumimoji="0" lang="ar-IQ" sz="3600" b="1" i="0"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Ali-A-Traditional" pitchFamily="2" charset="-78"/>
              </a:rPr>
              <a:t>في الجينات</a:t>
            </a:r>
            <a:r>
              <a:rPr kumimoji="0" lang="ar-IQ" sz="3600" b="1" i="0"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Ali_K_Samik" pitchFamily="2" charset="-78"/>
              </a:rPr>
              <a:t>).</a:t>
            </a:r>
            <a:endParaRPr kumimoji="0" lang="ar-EG" sz="3600" b="0" i="0" u="none" strike="noStrike" kern="1200" cap="all" spc="0" normalizeH="0" baseline="0" noProof="0" dirty="0">
              <a:ln>
                <a:noFill/>
              </a:ln>
              <a:solidFill>
                <a:srgbClr val="C00000"/>
              </a:solidFill>
              <a:effectLst>
                <a:reflection blurRad="12700" stA="48000" endA="300" endPos="55000" dir="5400000" sy="-90000" algn="bl" rotWithShape="0"/>
              </a:effectLst>
              <a:uLnTx/>
              <a:uFillTx/>
              <a:latin typeface="+mj-lt"/>
              <a:ea typeface="+mj-ea"/>
              <a:cs typeface="Ali_K_Samik" pitchFamily="2" charset="-78"/>
            </a:endParaRPr>
          </a:p>
        </p:txBody>
      </p:sp>
      <p:pic>
        <p:nvPicPr>
          <p:cNvPr id="20482" name="Picture 2" descr="E:\محاضرات نمو\صورأطفال\تاخر1 - Copy - Copy - Copy.jpg"/>
          <p:cNvPicPr>
            <a:picLocks noChangeAspect="1" noChangeArrowheads="1"/>
          </p:cNvPicPr>
          <p:nvPr/>
        </p:nvPicPr>
        <p:blipFill>
          <a:blip r:embed="rId2"/>
          <a:srcRect/>
          <a:stretch>
            <a:fillRect/>
          </a:stretch>
        </p:blipFill>
        <p:spPr bwMode="auto">
          <a:xfrm>
            <a:off x="0" y="0"/>
            <a:ext cx="2857500" cy="1866900"/>
          </a:xfrm>
          <a:prstGeom prst="rect">
            <a:avLst/>
          </a:prstGeom>
          <a:noFill/>
        </p:spPr>
      </p:pic>
      <p:pic>
        <p:nvPicPr>
          <p:cNvPr id="20485" name="Picture 5" descr="E:\محاضرات نمو\صورأطفال\ثقة4.jpg"/>
          <p:cNvPicPr>
            <a:picLocks noChangeAspect="1" noChangeArrowheads="1"/>
          </p:cNvPicPr>
          <p:nvPr/>
        </p:nvPicPr>
        <p:blipFill>
          <a:blip r:embed="rId3" cstate="print"/>
          <a:srcRect/>
          <a:stretch>
            <a:fillRect/>
          </a:stretch>
        </p:blipFill>
        <p:spPr bwMode="auto">
          <a:xfrm>
            <a:off x="4038600" y="4679061"/>
            <a:ext cx="2895600" cy="2178939"/>
          </a:xfrm>
          <a:prstGeom prst="rect">
            <a:avLst/>
          </a:prstGeom>
          <a:noFill/>
        </p:spPr>
      </p:pic>
      <p:pic>
        <p:nvPicPr>
          <p:cNvPr id="6146" name="Picture 2" descr="C:\Users\compu\Desktop\صور وراثة\تنزيل (2).jpg"/>
          <p:cNvPicPr>
            <a:picLocks noChangeAspect="1" noChangeArrowheads="1"/>
          </p:cNvPicPr>
          <p:nvPr/>
        </p:nvPicPr>
        <p:blipFill>
          <a:blip r:embed="rId4"/>
          <a:srcRect/>
          <a:stretch>
            <a:fillRect/>
          </a:stretch>
        </p:blipFill>
        <p:spPr bwMode="auto">
          <a:xfrm>
            <a:off x="7000875" y="4714875"/>
            <a:ext cx="2143125" cy="2143125"/>
          </a:xfrm>
          <a:prstGeom prst="rect">
            <a:avLst/>
          </a:prstGeom>
          <a:noFill/>
        </p:spPr>
      </p:pic>
      <p:pic>
        <p:nvPicPr>
          <p:cNvPr id="6147" name="Picture 3" descr="C:\Users\compu\Desktop\صور وراثة\250px-Turner_syndrome1.jpg"/>
          <p:cNvPicPr>
            <a:picLocks noChangeAspect="1" noChangeArrowheads="1"/>
          </p:cNvPicPr>
          <p:nvPr/>
        </p:nvPicPr>
        <p:blipFill>
          <a:blip r:embed="rId5"/>
          <a:srcRect/>
          <a:stretch>
            <a:fillRect/>
          </a:stretch>
        </p:blipFill>
        <p:spPr bwMode="auto">
          <a:xfrm>
            <a:off x="0" y="4290365"/>
            <a:ext cx="2057400" cy="256763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657</TotalTime>
  <Words>817</Words>
  <Application>Microsoft Office PowerPoint</Application>
  <PresentationFormat>On-screen Show (4:3)</PresentationFormat>
  <Paragraphs>107</Paragraphs>
  <Slides>17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Ali_K_Kosari</vt:lpstr>
      <vt:lpstr>Ali_K_Samik</vt:lpstr>
      <vt:lpstr>Ali_K_Traditional</vt:lpstr>
      <vt:lpstr>Ali-A-Jiddah</vt:lpstr>
      <vt:lpstr>Ali-A-Traditional</vt:lpstr>
      <vt:lpstr>Arial</vt:lpstr>
      <vt:lpstr>Calibri</vt:lpstr>
      <vt:lpstr>Courier New</vt:lpstr>
      <vt:lpstr>Franklin Gothic Book</vt:lpstr>
      <vt:lpstr>Franklin Gothic Medium</vt:lpstr>
      <vt:lpstr>Tahoma</vt:lpstr>
      <vt:lpstr>Times New Roman</vt:lpstr>
      <vt:lpstr>Wingdings 2</vt:lpstr>
      <vt:lpstr>Trek</vt:lpstr>
      <vt:lpstr>PowerPoint Presentation</vt:lpstr>
      <vt:lpstr>تويذةران ثيَنج فاكتةرى بةرثرس دادةنيَن بؤ جياوازى لةنيوان مندالَان وةك:ـ </vt:lpstr>
      <vt:lpstr>رةفتاى مندالَ بؤ سىَ فاكتةرى سةرةكى دةطةريَتةوة</vt:lpstr>
      <vt:lpstr>PowerPoint Presentation</vt:lpstr>
      <vt:lpstr>PowerPoint Presentation</vt:lpstr>
      <vt:lpstr>يةكةم: فاكتةرة ناوةكيةكان/ Internal Factors 1/ بؤماوة Heredity </vt:lpstr>
      <vt:lpstr>كاريطةرى جينةكان جؤنة؟ </vt:lpstr>
      <vt:lpstr>ض شتيَك لة ريَطاى بؤماوة دةطوازريَتةوة:ـ</vt:lpstr>
      <vt:lpstr>ناباو لة جينةكان (الشذوذ في الجينات).</vt:lpstr>
      <vt:lpstr>      2/ثيَطةيشتن(النضج)Maturation   ثيَطةيشتن ئاماذة بؤ شيَوةى طؤرانكارية ناوةكيةكانة كة دةطةرِيَتةوة بؤ فاكتةرى بايؤلوجى يان فسيولؤذى وةك قةبارةى جةستة, يان ثيَشكةوتنى هنديَك لة كارامةيةكانى جؤلَة. ئةم ثرؤسسانةش بةردةوام دةبن لةطةل مرؤظ  لةكاتى دروستبونى تا كؤتايى ذيانى.</vt:lpstr>
      <vt:lpstr>لة طرينطترين شيَوةكانى ثيَطةيشتن ئةمانةن:</vt:lpstr>
      <vt:lpstr>3/ طلاند ورذيَنةكان (الغدد) Glands:</vt:lpstr>
      <vt:lpstr>لة طرينطترين طلاندةكان:ـ</vt:lpstr>
      <vt:lpstr>دووةم: فاكتةرة دةرةكيةكان  External Factors</vt:lpstr>
      <vt:lpstr>هنديَك ثرسيارى شيكارى دادةنيَن بؤ وولَام دانةوةى ثرسيارةكانى سةروة:ـ</vt:lpstr>
      <vt:lpstr>مةبةست لة ذينطة ضية؟</vt:lpstr>
      <vt:lpstr>2ـ خؤراك (الغذاء) Food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dc:creator>
  <cp:lastModifiedBy>chopy</cp:lastModifiedBy>
  <cp:revision>48</cp:revision>
  <dcterms:created xsi:type="dcterms:W3CDTF">2006-08-16T00:00:00Z</dcterms:created>
  <dcterms:modified xsi:type="dcterms:W3CDTF">2022-03-01T20:33:16Z</dcterms:modified>
</cp:coreProperties>
</file>