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3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4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9960B29-1A99-4E77-B2DD-790FD2B63D15}" type="datetimeFigureOut">
              <a:rPr lang="ar-EG" smtClean="0"/>
              <a:pPr/>
              <a:t>23/07/1443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7F6BEFA-A892-4FE3-BD3C-319B6C98B969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78324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6BEFA-A892-4FE3-BD3C-319B6C98B969}" type="slidenum">
              <a:rPr lang="ar-EG" smtClean="0"/>
              <a:pPr/>
              <a:t>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98083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3298-3538-403E-8981-92F919F39497}" type="datetime1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665E-6E12-41AE-9CDF-A12FD301AAA9}" type="datetime1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F5FE-AA8B-45D1-ACCD-18D53120B532}" type="datetime1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5AEE-3243-48E0-B61F-84ACA1B69A6E}" type="datetime1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F4A0-F60B-4E91-A7F0-0BB8D9C5C10C}" type="datetime1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423EE-7E26-4797-BAB1-959DB811E4B7}" type="datetime1">
              <a:rPr lang="en-US" smtClean="0"/>
              <a:pPr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669B-C55C-47B7-BA30-77DB83D0664C}" type="datetime1">
              <a:rPr lang="en-US" smtClean="0"/>
              <a:pPr/>
              <a:t>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B1E2-8151-4141-8E17-B414BBC79E10}" type="datetime1">
              <a:rPr lang="en-US" smtClean="0"/>
              <a:pPr/>
              <a:t>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6D9B-5B7B-4BFF-8939-F1264657B5A1}" type="datetime1">
              <a:rPr lang="en-US" smtClean="0"/>
              <a:pPr/>
              <a:t>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E31E-5933-4132-9D1C-EACC3A5C00D2}" type="datetime1">
              <a:rPr lang="en-US" smtClean="0"/>
              <a:pPr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638B-51D4-4DAD-9E92-8140A7EDB52F}" type="datetime1">
              <a:rPr lang="en-US" smtClean="0"/>
              <a:pPr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1057-47F2-4802-8D86-78E33832FB8B}" type="datetime1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981199"/>
          </a:xfrm>
          <a:noFill/>
        </p:spPr>
        <p:txBody>
          <a:bodyPr/>
          <a:lstStyle/>
          <a:p>
            <a:r>
              <a:rPr lang="ar-EG" dirty="0">
                <a:cs typeface="Ali_K_Traditional" pitchFamily="2" charset="-78"/>
              </a:rPr>
              <a:t>دة</a:t>
            </a:r>
            <a:r>
              <a:rPr lang="ar-EG" dirty="0" smtClean="0">
                <a:cs typeface="Ali_K_Traditional" pitchFamily="2" charset="-78"/>
              </a:rPr>
              <a:t>رونزانى طةشة</a:t>
            </a:r>
            <a:br>
              <a:rPr lang="ar-EG" dirty="0" smtClean="0">
                <a:cs typeface="Ali_K_Traditional" pitchFamily="2" charset="-78"/>
              </a:rPr>
            </a:br>
            <a:endParaRPr lang="ar-EG" dirty="0">
              <a:cs typeface="Ali_K_Traditional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19400"/>
            <a:ext cx="7772400" cy="3657599"/>
          </a:xfrm>
        </p:spPr>
        <p:txBody>
          <a:bodyPr/>
          <a:lstStyle/>
          <a:p>
            <a:r>
              <a:rPr lang="ku-Arab-IQ" b="1" dirty="0" smtClean="0">
                <a:solidFill>
                  <a:schemeClr val="tx1"/>
                </a:solidFill>
              </a:rPr>
              <a:t>بێبەشبوون و کاریگەریەکانی</a:t>
            </a:r>
            <a:endParaRPr lang="ar-EG" b="1" dirty="0">
              <a:solidFill>
                <a:schemeClr val="tx1"/>
              </a:solidFill>
            </a:endParaRPr>
          </a:p>
        </p:txBody>
      </p:sp>
      <p:pic>
        <p:nvPicPr>
          <p:cNvPr id="1027" name="Picture 3" descr="E:\علم نفس النمو 2014-2015\صورأطفال\01112006-80745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4038600"/>
            <a:ext cx="3581400" cy="28194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4" name="Picture 2" descr="C:\Users\Future\Desktop\i phone\IMG_68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3276600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just"/>
            <a:r>
              <a:rPr lang="ar-IQ" dirty="0" smtClean="0">
                <a:solidFill>
                  <a:srgbClr val="002060"/>
                </a:solidFill>
                <a:cs typeface="Ali_K_Traditional" pitchFamily="2" charset="-78"/>
              </a:rPr>
              <a:t>ولةكاتى لةدايكبونى دا هيض ئامادةييةكى سروشتى تيَدا نية بؤ خؤشةويستى كةسانى تر يا رِكى ليَيان بيَتةوة يا خؤى ليَ دوور بخاتةوة </a:t>
            </a:r>
            <a:endParaRPr lang="ar-EG" dirty="0" smtClean="0">
              <a:solidFill>
                <a:srgbClr val="002060"/>
              </a:solidFill>
              <a:cs typeface="Ali_K_Traditional" pitchFamily="2" charset="-78"/>
            </a:endParaRPr>
          </a:p>
          <a:p>
            <a:pPr algn="just"/>
            <a:endParaRPr lang="ar-EG" dirty="0" smtClean="0">
              <a:solidFill>
                <a:srgbClr val="002060"/>
              </a:solidFill>
              <a:cs typeface="Ali_K_Traditional" pitchFamily="2" charset="-78"/>
            </a:endParaRPr>
          </a:p>
          <a:p>
            <a:pPr algn="just"/>
            <a:endParaRPr lang="ar-EG" dirty="0" smtClean="0">
              <a:solidFill>
                <a:srgbClr val="002060"/>
              </a:solidFill>
              <a:cs typeface="Ali_K_Traditional" pitchFamily="2" charset="-78"/>
            </a:endParaRPr>
          </a:p>
          <a:p>
            <a:pPr algn="just"/>
            <a:endParaRPr lang="ar-IQ" dirty="0" smtClean="0">
              <a:solidFill>
                <a:srgbClr val="002060"/>
              </a:solidFill>
              <a:cs typeface="Ali_K_Traditional" pitchFamily="2" charset="-78"/>
            </a:endParaRPr>
          </a:p>
          <a:p>
            <a:pPr algn="just"/>
            <a:endParaRPr lang="ar-EG" dirty="0" smtClean="0">
              <a:solidFill>
                <a:srgbClr val="002060"/>
              </a:solidFill>
              <a:cs typeface="Ali_K_Traditional" pitchFamily="2" charset="-78"/>
            </a:endParaRPr>
          </a:p>
          <a:p>
            <a:pPr algn="just"/>
            <a:r>
              <a:rPr lang="ar-IQ" dirty="0" smtClean="0">
                <a:solidFill>
                  <a:srgbClr val="002060"/>
                </a:solidFill>
                <a:cs typeface="Ali_K_Traditional" pitchFamily="2" charset="-78"/>
              </a:rPr>
              <a:t>بةشيَوةيةك فةرامؤش كردنى زؤرى مندالَ يان</a:t>
            </a:r>
          </a:p>
          <a:p>
            <a:pPr marL="0" indent="0" algn="just">
              <a:buNone/>
            </a:pPr>
            <a:r>
              <a:rPr lang="ar-IQ" dirty="0" smtClean="0">
                <a:solidFill>
                  <a:srgbClr val="002060"/>
                </a:solidFill>
                <a:cs typeface="Ali_K_Traditional" pitchFamily="2" charset="-78"/>
              </a:rPr>
              <a:t> رك ليَبونةوةى لةماوةى ئةم سالَةدا دةبيَتة</a:t>
            </a:r>
            <a:r>
              <a:rPr lang="ar-EG" dirty="0" smtClean="0">
                <a:solidFill>
                  <a:srgbClr val="002060"/>
                </a:solidFill>
                <a:cs typeface="Ali_K_Traditional" pitchFamily="2" charset="-78"/>
              </a:rPr>
              <a:t> </a:t>
            </a:r>
            <a:r>
              <a:rPr lang="ar-IQ" dirty="0" smtClean="0">
                <a:solidFill>
                  <a:srgbClr val="002060"/>
                </a:solidFill>
                <a:cs typeface="Ali_K_Traditional" pitchFamily="2" charset="-78"/>
              </a:rPr>
              <a:t>هؤى</a:t>
            </a:r>
          </a:p>
          <a:p>
            <a:pPr marL="0" indent="0" algn="just">
              <a:buNone/>
            </a:pPr>
            <a:r>
              <a:rPr lang="ar-IQ" dirty="0" smtClean="0">
                <a:solidFill>
                  <a:srgbClr val="002060"/>
                </a:solidFill>
                <a:cs typeface="Ali_K_Traditional" pitchFamily="2" charset="-78"/>
              </a:rPr>
              <a:t> دروست بونى كةموكورتى كة ناتوانرىَ ضاكبكريَتةوة </a:t>
            </a:r>
            <a:endParaRPr lang="ar-EG" dirty="0" smtClean="0">
              <a:solidFill>
                <a:srgbClr val="002060"/>
              </a:solidFill>
              <a:cs typeface="Ali_K_Traditional" pitchFamily="2" charset="-78"/>
            </a:endParaRPr>
          </a:p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2573337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E:\علم نفس النمو 2014-2015\صورأطفال\khooooof - Copy - Copy -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8" y="3533790"/>
            <a:ext cx="2209800" cy="331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05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ar-IQ" sz="3200" dirty="0" smtClean="0">
                <a:solidFill>
                  <a:srgbClr val="C00000"/>
                </a:solidFill>
                <a:cs typeface="Ali_K_Traditional" pitchFamily="2" charset="-78"/>
              </a:rPr>
              <a:t>مةبةست لة ماوة حةرجةكان ئةوةية كة</a:t>
            </a:r>
            <a:r>
              <a:rPr lang="ar-EG" sz="3200" dirty="0" smtClean="0">
                <a:solidFill>
                  <a:srgbClr val="C00000"/>
                </a:solidFill>
                <a:cs typeface="Ali_K_Traditional" pitchFamily="2" charset="-78"/>
              </a:rPr>
              <a:t> </a:t>
            </a:r>
            <a:r>
              <a:rPr lang="ar-IQ" sz="3200" dirty="0" smtClean="0">
                <a:solidFill>
                  <a:srgbClr val="C00000"/>
                </a:solidFill>
                <a:cs typeface="Ali_K_Traditional" pitchFamily="2" charset="-78"/>
              </a:rPr>
              <a:t>هةنديَك روداوى ديارى كراو كاريطةرى بنةرةتى </a:t>
            </a:r>
            <a:r>
              <a:rPr lang="ar-EG" sz="3200" dirty="0" smtClean="0">
                <a:solidFill>
                  <a:srgbClr val="C00000"/>
                </a:solidFill>
                <a:cs typeface="Ali_K_Traditional" pitchFamily="2" charset="-78"/>
              </a:rPr>
              <a:t>دةبيت</a:t>
            </a:r>
            <a:r>
              <a:rPr lang="ar-IQ" sz="3200" dirty="0" smtClean="0">
                <a:solidFill>
                  <a:srgbClr val="C00000"/>
                </a:solidFill>
                <a:cs typeface="Ali_K_Traditional" pitchFamily="2" charset="-78"/>
              </a:rPr>
              <a:t> ئةطةر لة ماوةيةكى ديارى كراودا لة ذيانى تاك روبدات، وهيض كاريطةرى نابيَت ئةطةر لةماوةيةكى ديكةشدا روبدات. </a:t>
            </a:r>
            <a:endParaRPr lang="ar-EG" sz="3200" dirty="0">
              <a:solidFill>
                <a:srgbClr val="C00000"/>
              </a:solidFill>
              <a:cs typeface="Ali_K_Traditional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953000"/>
          </a:xfrm>
        </p:spPr>
        <p:txBody>
          <a:bodyPr>
            <a:normAutofit/>
          </a:bodyPr>
          <a:lstStyle/>
          <a:p>
            <a:pPr algn="just"/>
            <a:r>
              <a:rPr lang="ar-IQ" dirty="0" smtClean="0">
                <a:solidFill>
                  <a:srgbClr val="002060"/>
                </a:solidFill>
                <a:latin typeface="+mj-lt"/>
                <a:ea typeface="+mj-ea"/>
                <a:cs typeface="Ali_K_Traditional" pitchFamily="2" charset="-78"/>
              </a:rPr>
              <a:t>دوو سالَى يةكةم لة تةمةنى مندالَ بةماوةيةكى حةرج هةذمار دةكريَت</a:t>
            </a:r>
            <a:r>
              <a:rPr lang="ar-EG" dirty="0" smtClean="0">
                <a:solidFill>
                  <a:srgbClr val="002060"/>
                </a:solidFill>
                <a:latin typeface="+mj-lt"/>
                <a:ea typeface="+mj-ea"/>
                <a:cs typeface="Ali_K_Traditional" pitchFamily="2" charset="-78"/>
              </a:rPr>
              <a:t> </a:t>
            </a:r>
            <a:r>
              <a:rPr lang="ar-IQ" dirty="0" smtClean="0">
                <a:solidFill>
                  <a:srgbClr val="002060"/>
                </a:solidFill>
                <a:latin typeface="+mj-lt"/>
                <a:ea typeface="+mj-ea"/>
                <a:cs typeface="Ali_K_Traditional" pitchFamily="2" charset="-78"/>
              </a:rPr>
              <a:t>ودروستبونى ئاراستةى ثؤزةتيظ لةلاى بةرامبةر بةذينطةى كؤمةلاَيةتى</a:t>
            </a:r>
            <a:endParaRPr lang="ar-EG" dirty="0" smtClean="0">
              <a:solidFill>
                <a:srgbClr val="002060"/>
              </a:solidFill>
              <a:latin typeface="+mj-lt"/>
              <a:ea typeface="+mj-ea"/>
              <a:cs typeface="Ali_K_Traditional" pitchFamily="2" charset="-78"/>
            </a:endParaRPr>
          </a:p>
          <a:p>
            <a:pPr algn="just"/>
            <a:endParaRPr lang="ar-EG" dirty="0" smtClean="0">
              <a:solidFill>
                <a:srgbClr val="002060"/>
              </a:solidFill>
              <a:latin typeface="+mj-lt"/>
              <a:ea typeface="+mj-ea"/>
              <a:cs typeface="Ali_K_Traditional" pitchFamily="2" charset="-78"/>
            </a:endParaRPr>
          </a:p>
          <a:p>
            <a:pPr algn="just"/>
            <a:endParaRPr lang="ar-EG" dirty="0" smtClean="0">
              <a:solidFill>
                <a:srgbClr val="002060"/>
              </a:solidFill>
              <a:latin typeface="+mj-lt"/>
              <a:ea typeface="+mj-ea"/>
              <a:cs typeface="Ali_K_Traditional" pitchFamily="2" charset="-78"/>
            </a:endParaRPr>
          </a:p>
          <a:p>
            <a:pPr algn="just"/>
            <a:r>
              <a:rPr lang="ar-IQ" dirty="0" smtClean="0">
                <a:solidFill>
                  <a:srgbClr val="002060"/>
                </a:solidFill>
                <a:latin typeface="+mj-lt"/>
                <a:ea typeface="+mj-ea"/>
                <a:cs typeface="Ali_K_Traditional" pitchFamily="2" charset="-78"/>
              </a:rPr>
              <a:t>هةندىَ روداوى ديارى كراو</a:t>
            </a:r>
            <a:r>
              <a:rPr lang="ar-EG" dirty="0" smtClean="0">
                <a:solidFill>
                  <a:srgbClr val="002060"/>
                </a:solidFill>
                <a:latin typeface="+mj-lt"/>
                <a:ea typeface="+mj-ea"/>
                <a:cs typeface="Ali_K_Traditional" pitchFamily="2" charset="-78"/>
              </a:rPr>
              <a:t> كاريطةرى دةبيت ئةطةر </a:t>
            </a:r>
            <a:r>
              <a:rPr lang="ar-IQ" dirty="0" smtClean="0">
                <a:solidFill>
                  <a:srgbClr val="002060"/>
                </a:solidFill>
                <a:latin typeface="+mj-lt"/>
                <a:ea typeface="+mj-ea"/>
                <a:cs typeface="Ali_K_Traditional" pitchFamily="2" charset="-78"/>
              </a:rPr>
              <a:t>رو</a:t>
            </a:r>
            <a:r>
              <a:rPr lang="ar-EG" dirty="0" smtClean="0">
                <a:solidFill>
                  <a:srgbClr val="002060"/>
                </a:solidFill>
                <a:latin typeface="+mj-lt"/>
                <a:ea typeface="+mj-ea"/>
                <a:cs typeface="Ali_K_Traditional" pitchFamily="2" charset="-78"/>
              </a:rPr>
              <a:t>بد</a:t>
            </a:r>
            <a:r>
              <a:rPr lang="ar-IQ" dirty="0" smtClean="0">
                <a:solidFill>
                  <a:srgbClr val="002060"/>
                </a:solidFill>
                <a:latin typeface="+mj-lt"/>
                <a:ea typeface="+mj-ea"/>
                <a:cs typeface="Ali_K_Traditional" pitchFamily="2" charset="-78"/>
              </a:rPr>
              <a:t>ات لةماوةى قؤناغيَكى ديارى كراو لةقؤناغةكانى تةمةن دا، ضونكة ئةم روداوانة رؤلَيَكى سةرةكى دةطيَرن لة رةفتارى مندالَدا لة دواتر.</a:t>
            </a:r>
            <a:endParaRPr lang="ar-EG" dirty="0" smtClean="0">
              <a:solidFill>
                <a:srgbClr val="002060"/>
              </a:solidFill>
              <a:latin typeface="+mj-lt"/>
              <a:ea typeface="+mj-ea"/>
              <a:cs typeface="Ali_K_Traditional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ar-IQ" sz="3600" b="1" u="sng" dirty="0" smtClean="0">
                <a:cs typeface="Ali_K_Sulaimania" pitchFamily="2" charset="-78"/>
              </a:rPr>
              <a:t>(بةشى سيَيةم</a:t>
            </a:r>
            <a:r>
              <a:rPr lang="ar-IQ" sz="3600" b="1" dirty="0" smtClean="0">
                <a:cs typeface="Ali_K_Sulaimania" pitchFamily="2" charset="-78"/>
              </a:rPr>
              <a:t>)</a:t>
            </a:r>
            <a:r>
              <a:rPr lang="ar-EG" b="1" dirty="0" smtClean="0"/>
              <a:t/>
            </a:r>
            <a:br>
              <a:rPr lang="ar-EG" b="1" dirty="0" smtClean="0"/>
            </a:br>
            <a:r>
              <a:rPr lang="ar-IQ" b="1" dirty="0" smtClean="0">
                <a:cs typeface="Ali_K_Traditional" pitchFamily="2" charset="-78"/>
              </a:rPr>
              <a:t>هنديك لة ثيَويستيةكان وكيَشةكانى طةشة لةم قؤناغةدا.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ar-IQ" b="1" dirty="0" smtClean="0">
                <a:solidFill>
                  <a:srgbClr val="C00000"/>
                </a:solidFill>
                <a:latin typeface="+mj-lt"/>
                <a:ea typeface="+mj-ea"/>
                <a:cs typeface="Ali_K_Traditional" pitchFamily="2" charset="-78"/>
              </a:rPr>
              <a:t>"بـىَ بةشبوون" وكاريطةرى دايك لة ذيانى مندالَ </a:t>
            </a:r>
            <a:r>
              <a:rPr lang="ar-EG" b="1" dirty="0" smtClean="0">
                <a:solidFill>
                  <a:srgbClr val="C00000"/>
                </a:solidFill>
                <a:latin typeface="+mj-lt"/>
                <a:ea typeface="+mj-ea"/>
                <a:cs typeface="Ali_K_Traditional" pitchFamily="2" charset="-78"/>
              </a:rPr>
              <a:t> </a:t>
            </a:r>
            <a:r>
              <a:rPr lang="ar-IQ" sz="2400" b="1" dirty="0" smtClean="0">
                <a:solidFill>
                  <a:srgbClr val="C00000"/>
                </a:solidFill>
                <a:cs typeface="Ali-A-Traditional" pitchFamily="2" charset="-78"/>
              </a:rPr>
              <a:t>(الحرمان ودور الأم في حياة</a:t>
            </a:r>
            <a:r>
              <a:rPr lang="ar-EG" sz="2400" b="1" dirty="0" smtClean="0">
                <a:solidFill>
                  <a:srgbClr val="C00000"/>
                </a:solidFill>
                <a:cs typeface="Ali-A-Traditional" pitchFamily="2" charset="-78"/>
              </a:rPr>
              <a:t> </a:t>
            </a:r>
            <a:r>
              <a:rPr lang="ar-IQ" sz="2400" b="1" dirty="0" smtClean="0">
                <a:solidFill>
                  <a:srgbClr val="C00000"/>
                </a:solidFill>
                <a:cs typeface="Ali-A-Traditional" pitchFamily="2" charset="-78"/>
              </a:rPr>
              <a:t>الطفل</a:t>
            </a:r>
            <a:r>
              <a:rPr lang="ar-EG" sz="2400" b="1" dirty="0" smtClean="0">
                <a:solidFill>
                  <a:srgbClr val="C00000"/>
                </a:solidFill>
                <a:cs typeface="Ali-A-Traditional" pitchFamily="2" charset="-78"/>
              </a:rPr>
              <a:t>)</a:t>
            </a:r>
          </a:p>
          <a:p>
            <a:r>
              <a:rPr lang="ar-IQ" b="1" dirty="0" smtClean="0">
                <a:latin typeface="+mj-lt"/>
                <a:ea typeface="+mj-ea"/>
                <a:cs typeface="Ali_K_Traditional" pitchFamily="2" charset="-78"/>
              </a:rPr>
              <a:t>1. بىَ بةشبوون لةدايكايةتى </a:t>
            </a:r>
            <a:r>
              <a:rPr lang="ar-IQ" b="1" dirty="0" smtClean="0">
                <a:latin typeface="+mj-lt"/>
                <a:ea typeface="+mj-ea"/>
                <a:cs typeface="Ali-A-Traditional" pitchFamily="2" charset="-78"/>
              </a:rPr>
              <a:t>(الحرمان من الأمومة).</a:t>
            </a:r>
            <a:endParaRPr lang="en-US" b="1" dirty="0" smtClean="0">
              <a:latin typeface="+mj-lt"/>
              <a:ea typeface="+mj-ea"/>
              <a:cs typeface="Ali-A-Traditional" pitchFamily="2" charset="-78"/>
            </a:endParaRPr>
          </a:p>
          <a:p>
            <a:r>
              <a:rPr lang="ar-IQ" b="1" dirty="0" smtClean="0">
                <a:latin typeface="+mj-lt"/>
                <a:ea typeface="+mj-ea"/>
                <a:cs typeface="Ali_K_Traditional" pitchFamily="2" charset="-78"/>
              </a:rPr>
              <a:t>2. بىَ بةشبوونى </a:t>
            </a:r>
            <a:r>
              <a:rPr lang="ar-EG" b="1" dirty="0" smtClean="0">
                <a:latin typeface="+mj-lt"/>
                <a:ea typeface="+mj-ea"/>
                <a:cs typeface="Ali_K_Traditional" pitchFamily="2" charset="-78"/>
              </a:rPr>
              <a:t>هة</a:t>
            </a:r>
            <a:r>
              <a:rPr lang="ar-IQ" b="1" dirty="0" smtClean="0">
                <a:latin typeface="+mj-lt"/>
                <a:ea typeface="+mj-ea"/>
                <a:cs typeface="Ali_K_Traditional" pitchFamily="2" charset="-78"/>
              </a:rPr>
              <a:t>س</a:t>
            </a:r>
            <a:r>
              <a:rPr lang="ar-EG" b="1" dirty="0" smtClean="0">
                <a:latin typeface="+mj-lt"/>
                <a:ea typeface="+mj-ea"/>
                <a:cs typeface="Ali_K_Traditional" pitchFamily="2" charset="-78"/>
              </a:rPr>
              <a:t>ت</a:t>
            </a:r>
            <a:r>
              <a:rPr lang="ar-IQ" b="1" dirty="0" smtClean="0">
                <a:latin typeface="+mj-lt"/>
                <a:ea typeface="+mj-ea"/>
                <a:cs typeface="Ali_K_Traditional" pitchFamily="2" charset="-78"/>
              </a:rPr>
              <a:t>ى (</a:t>
            </a:r>
            <a:r>
              <a:rPr lang="ar-IQ" b="1" dirty="0" smtClean="0">
                <a:latin typeface="+mj-lt"/>
                <a:ea typeface="+mj-ea"/>
                <a:cs typeface="Ali-A-Traditional" pitchFamily="2" charset="-78"/>
              </a:rPr>
              <a:t>الحرمان الحسي</a:t>
            </a:r>
            <a:r>
              <a:rPr lang="ar-IQ" b="1" dirty="0" smtClean="0">
                <a:latin typeface="+mj-lt"/>
                <a:ea typeface="+mj-ea"/>
                <a:cs typeface="Ali_K_Traditional" pitchFamily="2" charset="-78"/>
              </a:rPr>
              <a:t>).</a:t>
            </a:r>
            <a:endParaRPr lang="en-US" b="1" dirty="0" smtClean="0">
              <a:latin typeface="+mj-lt"/>
              <a:ea typeface="+mj-ea"/>
              <a:cs typeface="Ali_K_Traditional" pitchFamily="2" charset="-78"/>
            </a:endParaRPr>
          </a:p>
          <a:p>
            <a:r>
              <a:rPr lang="ar-IQ" b="1" dirty="0" smtClean="0">
                <a:latin typeface="+mj-lt"/>
                <a:ea typeface="+mj-ea"/>
                <a:cs typeface="Ali_K_Traditional" pitchFamily="2" charset="-78"/>
              </a:rPr>
              <a:t>3. بىَ بةشبوونى روشةنبيرى (</a:t>
            </a:r>
            <a:r>
              <a:rPr lang="ar-IQ" b="1" dirty="0" smtClean="0">
                <a:latin typeface="+mj-lt"/>
                <a:ea typeface="+mj-ea"/>
                <a:cs typeface="Ali-A-Traditional" pitchFamily="2" charset="-78"/>
              </a:rPr>
              <a:t>الحرمان الثقافي</a:t>
            </a:r>
            <a:r>
              <a:rPr lang="ar-IQ" b="1" dirty="0" smtClean="0">
                <a:latin typeface="+mj-lt"/>
                <a:ea typeface="+mj-ea"/>
                <a:cs typeface="Ali_K_Traditional" pitchFamily="2" charset="-78"/>
              </a:rPr>
              <a:t>). </a:t>
            </a:r>
            <a:endParaRPr lang="ar-EG" b="1" dirty="0" smtClean="0">
              <a:latin typeface="+mj-lt"/>
              <a:ea typeface="+mj-ea"/>
              <a:cs typeface="Ali_K_Traditional" pitchFamily="2" charset="-78"/>
            </a:endParaRPr>
          </a:p>
          <a:p>
            <a:endParaRPr lang="en-US" b="1" dirty="0" smtClean="0">
              <a:latin typeface="+mj-lt"/>
              <a:ea typeface="+mj-ea"/>
              <a:cs typeface="Ali_K_Traditional" pitchFamily="2" charset="-78"/>
            </a:endParaRPr>
          </a:p>
          <a:p>
            <a:pPr lvl="0">
              <a:buFont typeface="Wingdings" pitchFamily="2" charset="2"/>
              <a:buChar char="Ø"/>
            </a:pPr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 descr="1525268_10152282522598647_1200708985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67000"/>
            <a:ext cx="2895600" cy="2895600"/>
          </a:xfrm>
          <a:prstGeom prst="rect">
            <a:avLst/>
          </a:prstGeom>
        </p:spPr>
      </p:pic>
      <p:pic>
        <p:nvPicPr>
          <p:cNvPr id="1029" name="Picture 5" descr="C:\Users\compu\Desktop\كورس بوك م. أنور 2014-2015\images (28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4038600"/>
            <a:ext cx="3124200" cy="2819400"/>
          </a:xfrm>
          <a:prstGeom prst="rect">
            <a:avLst/>
          </a:prstGeom>
          <a:noFill/>
        </p:spPr>
      </p:pic>
      <p:pic>
        <p:nvPicPr>
          <p:cNvPr id="1030" name="Picture 6" descr="C:\Users\compu\Desktop\كورس بوك م. أنور 2014-2015\47852556054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3810000"/>
            <a:ext cx="2986931" cy="2152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r"/>
            <a:r>
              <a:rPr lang="ar-IQ" sz="3600" b="1" dirty="0" smtClean="0">
                <a:solidFill>
                  <a:srgbClr val="C00000"/>
                </a:solidFill>
                <a:cs typeface="Ali_K_Traditional" pitchFamily="2" charset="-78"/>
              </a:rPr>
              <a:t>1. بىَ بةشبوون لةدايكايةتى </a:t>
            </a:r>
            <a:r>
              <a:rPr lang="ar-IQ" sz="3600" b="1" dirty="0" smtClean="0">
                <a:solidFill>
                  <a:srgbClr val="C00000"/>
                </a:solidFill>
                <a:cs typeface="Ali-A-Traditional" pitchFamily="2" charset="-78"/>
              </a:rPr>
              <a:t>(الحرمان من الأمومة).</a:t>
            </a:r>
            <a:endParaRPr lang="ar-EG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364163"/>
          </a:xfrm>
        </p:spPr>
        <p:txBody>
          <a:bodyPr>
            <a:normAutofit/>
          </a:bodyPr>
          <a:lstStyle/>
          <a:p>
            <a:pPr algn="just"/>
            <a:r>
              <a:rPr lang="ar-IQ" sz="2800" b="1" dirty="0" smtClean="0">
                <a:solidFill>
                  <a:srgbClr val="002060"/>
                </a:solidFill>
                <a:latin typeface="+mj-lt"/>
                <a:ea typeface="+mj-ea"/>
                <a:cs typeface="Ali_K_Traditional" pitchFamily="2" charset="-78"/>
              </a:rPr>
              <a:t>لة طرنطترين جؤرةكانى رِةفتار كة مندالَ فيَرى دةبيَت لة سةرةتاى سالَى يةكةمى ذيانييةوة بريتية لة  وةلاَمدانةوةى كؤمةلاَيةتى بؤخةلَك وةك دةرئةنجاميَك بؤ كارليَكى لة نيَوان مندالَ ودايكى</a:t>
            </a:r>
            <a:r>
              <a:rPr lang="ar-IQ" sz="2400" b="1" dirty="0" smtClean="0">
                <a:solidFill>
                  <a:srgbClr val="002060"/>
                </a:solidFill>
                <a:latin typeface="+mj-lt"/>
                <a:ea typeface="+mj-ea"/>
                <a:cs typeface="Ali_K_Traditional" pitchFamily="2" charset="-78"/>
              </a:rPr>
              <a:t>.</a:t>
            </a:r>
            <a:endParaRPr lang="en-US" sz="2400" b="1" dirty="0" smtClean="0">
              <a:solidFill>
                <a:srgbClr val="002060"/>
              </a:solidFill>
              <a:latin typeface="+mj-lt"/>
              <a:ea typeface="+mj-ea"/>
              <a:cs typeface="Ali_K_Traditional" pitchFamily="2" charset="-78"/>
            </a:endParaRPr>
          </a:p>
          <a:p>
            <a:r>
              <a:rPr lang="ar-IQ" sz="2400" b="1" dirty="0" smtClean="0">
                <a:solidFill>
                  <a:srgbClr val="C00000"/>
                </a:solidFill>
                <a:latin typeface="+mj-lt"/>
                <a:ea typeface="+mj-ea"/>
                <a:cs typeface="Ali_K_Traditional" pitchFamily="2" charset="-78"/>
              </a:rPr>
              <a:t>ئةوةى ئةو مندالاَنةى كة لة ذينطةيةكى خيَزانى ئاساييدا ثةروةردة دةكريَن باشتر طةشة دةكةن لة مندالاَنى تر.</a:t>
            </a:r>
            <a:endParaRPr lang="ar-EG" sz="2400" b="1" dirty="0" smtClean="0">
              <a:solidFill>
                <a:srgbClr val="C00000"/>
              </a:solidFill>
              <a:latin typeface="+mj-lt"/>
              <a:ea typeface="+mj-ea"/>
              <a:cs typeface="Ali_K_Traditional" pitchFamily="2" charset="-78"/>
            </a:endParaRPr>
          </a:p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1_739450_1_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590800"/>
            <a:ext cx="3906479" cy="3105150"/>
          </a:xfrm>
          <a:prstGeom prst="rect">
            <a:avLst/>
          </a:prstGeom>
        </p:spPr>
      </p:pic>
      <p:pic>
        <p:nvPicPr>
          <p:cNvPr id="6" name="Picture 5" descr="30037_660_d6e00ea039e431c463efbf522dc06df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6584" y="3429000"/>
            <a:ext cx="4967416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r"/>
            <a:r>
              <a:rPr lang="ar-IQ" sz="3600" b="1" dirty="0" smtClean="0">
                <a:cs typeface="Ali_K_Traditional" pitchFamily="2" charset="-78"/>
              </a:rPr>
              <a:t>دوو حالَةتى بة يةكداضوو هةية كةمندالَ تيَدا دةنالَيَنن بة دةست بىَ بةشبون لةدايكايةتى:</a:t>
            </a:r>
            <a:endParaRPr lang="ar-EG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lvl="0"/>
            <a:r>
              <a:rPr lang="ar-IQ" sz="3600" b="1" dirty="0" smtClean="0">
                <a:solidFill>
                  <a:srgbClr val="C00000"/>
                </a:solidFill>
                <a:cs typeface="Ali_K_Traditional" pitchFamily="2" charset="-78"/>
              </a:rPr>
              <a:t>بىَ بةشبوونى كةرتى </a:t>
            </a:r>
            <a:r>
              <a:rPr lang="ar-IQ" sz="3600" b="1" dirty="0" smtClean="0">
                <a:solidFill>
                  <a:srgbClr val="C00000"/>
                </a:solidFill>
                <a:cs typeface="Ali-A-Traditional" pitchFamily="2" charset="-78"/>
              </a:rPr>
              <a:t>(الحرمان الجزئي):</a:t>
            </a:r>
            <a:endParaRPr lang="ar-EG" sz="3600" b="1" dirty="0" smtClean="0">
              <a:solidFill>
                <a:srgbClr val="C00000"/>
              </a:solidFill>
              <a:cs typeface="Ali-A-Traditional" pitchFamily="2" charset="-78"/>
            </a:endParaRPr>
          </a:p>
          <a:p>
            <a:pPr lvl="0"/>
            <a:r>
              <a:rPr lang="ar-IQ" b="1" dirty="0" smtClean="0">
                <a:solidFill>
                  <a:srgbClr val="002060"/>
                </a:solidFill>
                <a:cs typeface="Ali_K_Traditional" pitchFamily="2" charset="-78"/>
              </a:rPr>
              <a:t>ئةو مندالَانةى كة دايكيان ليان دةطةرِيَت بؤ ضةند كاتذميَريَك بطريَيةن</a:t>
            </a:r>
            <a:endParaRPr lang="ar-EG" b="1" dirty="0" smtClean="0">
              <a:solidFill>
                <a:srgbClr val="002060"/>
              </a:solidFill>
              <a:cs typeface="Ali_K_Traditional" pitchFamily="2" charset="-78"/>
            </a:endParaRPr>
          </a:p>
          <a:p>
            <a:pPr lvl="0"/>
            <a:r>
              <a:rPr lang="ar-IQ" b="1" dirty="0" smtClean="0">
                <a:solidFill>
                  <a:srgbClr val="002060"/>
                </a:solidFill>
                <a:cs typeface="Ali_K_Traditional" pitchFamily="2" charset="-78"/>
              </a:rPr>
              <a:t>ئةو مندالَةى كة دايكيان رِك وكينةى ئةوانى تريان بةسةر دا دةرِذيَنن</a:t>
            </a:r>
            <a:endParaRPr lang="ar-EG" b="1" dirty="0" smtClean="0">
              <a:solidFill>
                <a:srgbClr val="002060"/>
              </a:solidFill>
              <a:cs typeface="Ali_K_Traditional" pitchFamily="2" charset="-78"/>
            </a:endParaRPr>
          </a:p>
          <a:p>
            <a:pPr lvl="0"/>
            <a:endParaRPr lang="ar-EG" sz="3600" b="1" dirty="0" smtClean="0">
              <a:solidFill>
                <a:srgbClr val="002060"/>
              </a:solidFill>
              <a:cs typeface="Ali-A-Traditional" pitchFamily="2" charset="-78"/>
            </a:endParaRPr>
          </a:p>
          <a:p>
            <a:pPr lvl="0"/>
            <a:endParaRPr lang="ar-EG" sz="3600" b="1" dirty="0" smtClean="0">
              <a:solidFill>
                <a:srgbClr val="002060"/>
              </a:solidFill>
              <a:cs typeface="Ali-A-Traditional" pitchFamily="2" charset="-78"/>
            </a:endParaRPr>
          </a:p>
          <a:p>
            <a:pPr lvl="0"/>
            <a:endParaRPr lang="ar-EG" sz="3600" b="1" dirty="0" smtClean="0">
              <a:solidFill>
                <a:srgbClr val="002060"/>
              </a:solidFill>
              <a:cs typeface="Ali-A-Traditional" pitchFamily="2" charset="-78"/>
            </a:endParaRPr>
          </a:p>
          <a:p>
            <a:pPr lvl="0"/>
            <a:endParaRPr lang="en-US" sz="3600" b="1" dirty="0" smtClean="0">
              <a:solidFill>
                <a:srgbClr val="002060"/>
              </a:solidFill>
              <a:cs typeface="Ali-A-Traditional" pitchFamily="2" charset="-78"/>
            </a:endParaRPr>
          </a:p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1219526024_3944974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71800"/>
            <a:ext cx="3429000" cy="2352675"/>
          </a:xfrm>
          <a:prstGeom prst="rect">
            <a:avLst/>
          </a:prstGeom>
        </p:spPr>
      </p:pic>
      <p:pic>
        <p:nvPicPr>
          <p:cNvPr id="6" name="Picture 5" descr="g31_th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057525"/>
            <a:ext cx="1866900" cy="2200275"/>
          </a:xfrm>
          <a:prstGeom prst="rect">
            <a:avLst/>
          </a:prstGeom>
        </p:spPr>
      </p:pic>
      <p:pic>
        <p:nvPicPr>
          <p:cNvPr id="7" name="Picture 6" descr="images (1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4486275"/>
            <a:ext cx="1924050" cy="2371725"/>
          </a:xfrm>
          <a:prstGeom prst="rect">
            <a:avLst/>
          </a:prstGeom>
        </p:spPr>
      </p:pic>
      <p:pic>
        <p:nvPicPr>
          <p:cNvPr id="8" name="Picture 3" descr="C:\Users\compu\Desktop\كورس بوك م. أنور 2014-2015\images (25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6999" y="4648200"/>
            <a:ext cx="2136949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 algn="r"/>
            <a:r>
              <a:rPr lang="ar-IQ" b="1" dirty="0" smtClean="0">
                <a:cs typeface="Ali_K_Traditional" pitchFamily="2" charset="-78"/>
              </a:rPr>
              <a:t>1. بىَ بةشبوون لةدايكايةتى </a:t>
            </a:r>
            <a:r>
              <a:rPr lang="ar-IQ" b="1" dirty="0" smtClean="0">
                <a:cs typeface="Ali-A-Traditional" pitchFamily="2" charset="-78"/>
              </a:rPr>
              <a:t>(الحرمان من الأمومة).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r>
              <a:rPr lang="ar-IQ" sz="3600" b="1" dirty="0" smtClean="0">
                <a:solidFill>
                  <a:srgbClr val="C00000"/>
                </a:solidFill>
                <a:cs typeface="Ali_K_Traditional" pitchFamily="2" charset="-78"/>
              </a:rPr>
              <a:t>بىَ بةشبوونى تةواو </a:t>
            </a:r>
            <a:r>
              <a:rPr lang="ar-IQ" sz="3600" b="1" dirty="0" smtClean="0">
                <a:solidFill>
                  <a:srgbClr val="C00000"/>
                </a:solidFill>
                <a:cs typeface="Ali-A-Traditional" pitchFamily="2" charset="-78"/>
              </a:rPr>
              <a:t>(الحرمان الكلي): </a:t>
            </a:r>
            <a:endParaRPr lang="en-US" sz="3600" b="1" dirty="0" smtClean="0">
              <a:solidFill>
                <a:srgbClr val="C00000"/>
              </a:solidFill>
              <a:cs typeface="Ali-A-Traditional" pitchFamily="2" charset="-78"/>
            </a:endParaRPr>
          </a:p>
          <a:p>
            <a:pPr algn="just">
              <a:buFont typeface="Wingdings" pitchFamily="2" charset="2"/>
              <a:buChar char="ü"/>
            </a:pPr>
            <a:r>
              <a:rPr lang="ar-IQ" b="1" dirty="0" smtClean="0">
                <a:solidFill>
                  <a:srgbClr val="002060"/>
                </a:solidFill>
                <a:cs typeface="Ali_K_Traditional" pitchFamily="2" charset="-78"/>
              </a:rPr>
              <a:t>ب</a:t>
            </a:r>
            <a:r>
              <a:rPr lang="ar-EG" b="1" dirty="0" smtClean="0">
                <a:solidFill>
                  <a:srgbClr val="002060"/>
                </a:solidFill>
                <a:cs typeface="Ali_K_Traditional" pitchFamily="2" charset="-78"/>
              </a:rPr>
              <a:t>ة ه</a:t>
            </a:r>
            <a:r>
              <a:rPr lang="ar-IQ" b="1" dirty="0" smtClean="0">
                <a:solidFill>
                  <a:srgbClr val="002060"/>
                </a:solidFill>
                <a:cs typeface="Ali_K_Traditional" pitchFamily="2" charset="-78"/>
              </a:rPr>
              <a:t>ؤ</a:t>
            </a:r>
            <a:r>
              <a:rPr lang="ar-EG" b="1" dirty="0" smtClean="0">
                <a:solidFill>
                  <a:srgbClr val="002060"/>
                </a:solidFill>
                <a:cs typeface="Ali_K_Traditional" pitchFamily="2" charset="-78"/>
              </a:rPr>
              <a:t>ى</a:t>
            </a:r>
            <a:r>
              <a:rPr lang="ar-IQ" b="1" dirty="0" smtClean="0">
                <a:solidFill>
                  <a:srgbClr val="002060"/>
                </a:solidFill>
                <a:cs typeface="Ali_K_Traditional" pitchFamily="2" charset="-78"/>
              </a:rPr>
              <a:t> لة دةست دانى دايك يا مردن يا نةخؤشى </a:t>
            </a:r>
            <a:endParaRPr lang="ar-EG" b="1" dirty="0" smtClean="0">
              <a:solidFill>
                <a:srgbClr val="002060"/>
              </a:solidFill>
              <a:cs typeface="Ali_K_Traditional" pitchFamily="2" charset="-78"/>
            </a:endParaRPr>
          </a:p>
          <a:p>
            <a:pPr algn="just">
              <a:buNone/>
            </a:pPr>
            <a:r>
              <a:rPr lang="ar-IQ" b="1" dirty="0" smtClean="0">
                <a:solidFill>
                  <a:srgbClr val="002060"/>
                </a:solidFill>
                <a:cs typeface="Ali_K_Traditional" pitchFamily="2" charset="-78"/>
              </a:rPr>
              <a:t>يان جيابونةوة بةبىَ ئةوةى كةسيَكى نزيك هةبيَت </a:t>
            </a:r>
            <a:endParaRPr lang="ar-EG" b="1" dirty="0" smtClean="0">
              <a:solidFill>
                <a:srgbClr val="002060"/>
              </a:solidFill>
              <a:cs typeface="Ali_K_Traditional" pitchFamily="2" charset="-78"/>
            </a:endParaRPr>
          </a:p>
          <a:p>
            <a:pPr algn="just">
              <a:buNone/>
            </a:pPr>
            <a:r>
              <a:rPr lang="ar-IQ" b="1" dirty="0" smtClean="0">
                <a:solidFill>
                  <a:srgbClr val="002060"/>
                </a:solidFill>
                <a:cs typeface="Ali_K_Traditional" pitchFamily="2" charset="-78"/>
              </a:rPr>
              <a:t>كة مندالَةكة بناسى و حةزى ثىَ بكات.</a:t>
            </a:r>
            <a:endParaRPr lang="ar-EG" b="1" dirty="0" smtClean="0">
              <a:solidFill>
                <a:srgbClr val="002060"/>
              </a:solidFill>
              <a:cs typeface="Ali_K_Traditional" pitchFamily="2" charset="-78"/>
            </a:endParaRPr>
          </a:p>
          <a:p>
            <a:pPr algn="just">
              <a:buNone/>
            </a:pPr>
            <a:endParaRPr lang="ar-EG" b="1" dirty="0" smtClean="0">
              <a:solidFill>
                <a:srgbClr val="002060"/>
              </a:solidFill>
              <a:cs typeface="Ali_K_Traditional" pitchFamily="2" charset="-78"/>
            </a:endParaRPr>
          </a:p>
          <a:p>
            <a:pPr algn="just">
              <a:buFont typeface="Wingdings" pitchFamily="2" charset="2"/>
              <a:buChar char="ü"/>
            </a:pPr>
            <a:r>
              <a:rPr lang="ar-EG" b="1" dirty="0" smtClean="0">
                <a:solidFill>
                  <a:srgbClr val="002060"/>
                </a:solidFill>
                <a:cs typeface="Ali_K_Traditional" pitchFamily="2" charset="-78"/>
              </a:rPr>
              <a:t>يان </a:t>
            </a:r>
            <a:r>
              <a:rPr lang="ar-IQ" b="1" dirty="0" smtClean="0">
                <a:solidFill>
                  <a:srgbClr val="002060"/>
                </a:solidFill>
                <a:cs typeface="Ali_K_Traditional" pitchFamily="2" charset="-78"/>
              </a:rPr>
              <a:t>دورخستنةوةى مندالَ لة دايكى وخستنة بةردةستى </a:t>
            </a:r>
            <a:endParaRPr lang="ar-EG" b="1" dirty="0" smtClean="0">
              <a:solidFill>
                <a:srgbClr val="002060"/>
              </a:solidFill>
              <a:cs typeface="Ali_K_Traditional" pitchFamily="2" charset="-78"/>
            </a:endParaRPr>
          </a:p>
          <a:p>
            <a:pPr algn="just">
              <a:buNone/>
            </a:pPr>
            <a:r>
              <a:rPr lang="ar-IQ" b="1" dirty="0" smtClean="0">
                <a:solidFill>
                  <a:srgbClr val="002060"/>
                </a:solidFill>
                <a:cs typeface="Ali_K_Traditional" pitchFamily="2" charset="-78"/>
              </a:rPr>
              <a:t>كةسانى نامؤ بؤ ضاوديَرى بة هؤى ياساوة بيَت </a:t>
            </a:r>
            <a:endParaRPr lang="ar-EG" b="1" dirty="0" smtClean="0">
              <a:solidFill>
                <a:srgbClr val="002060"/>
              </a:solidFill>
              <a:cs typeface="Ali_K_Traditional" pitchFamily="2" charset="-78"/>
            </a:endParaRPr>
          </a:p>
          <a:p>
            <a:pPr algn="just">
              <a:buNone/>
            </a:pPr>
            <a:r>
              <a:rPr lang="ar-IQ" b="1" dirty="0" smtClean="0">
                <a:solidFill>
                  <a:srgbClr val="002060"/>
                </a:solidFill>
                <a:cs typeface="Ali_K_Traditional" pitchFamily="2" charset="-78"/>
              </a:rPr>
              <a:t>يان دةزطاى ثزشكيةكان يا كؤمةلاَيةتيةكان،</a:t>
            </a:r>
            <a:endParaRPr lang="ar-EG" b="1" dirty="0" smtClean="0">
              <a:solidFill>
                <a:srgbClr val="002060"/>
              </a:solidFill>
              <a:cs typeface="Ali_K_Traditional" pitchFamily="2" charset="-78"/>
            </a:endParaRPr>
          </a:p>
          <a:p>
            <a:pPr algn="just">
              <a:buNone/>
            </a:pPr>
            <a:endParaRPr lang="ar-EG" b="1" dirty="0" smtClean="0">
              <a:solidFill>
                <a:srgbClr val="002060"/>
              </a:solidFill>
              <a:cs typeface="Ali_K_Traditional" pitchFamily="2" charset="-78"/>
            </a:endParaRPr>
          </a:p>
          <a:p>
            <a:pPr algn="just">
              <a:buFont typeface="Wingdings" pitchFamily="2" charset="2"/>
              <a:buChar char="ü"/>
            </a:pPr>
            <a:r>
              <a:rPr lang="ar-EG" b="1" dirty="0" smtClean="0">
                <a:solidFill>
                  <a:srgbClr val="002060"/>
                </a:solidFill>
                <a:cs typeface="Ali_K_Traditional" pitchFamily="2" charset="-78"/>
              </a:rPr>
              <a:t>يان </a:t>
            </a:r>
            <a:r>
              <a:rPr lang="ar-IQ" b="1" dirty="0" smtClean="0">
                <a:solidFill>
                  <a:srgbClr val="002060"/>
                </a:solidFill>
                <a:cs typeface="Ali_K_Traditional" pitchFamily="2" charset="-78"/>
              </a:rPr>
              <a:t>نةطونجانى دايك و باوك يا نةخؤشى دايك...تاد. </a:t>
            </a:r>
            <a:endParaRPr lang="ar-EG" b="1" dirty="0" smtClean="0">
              <a:solidFill>
                <a:srgbClr val="002060"/>
              </a:solidFill>
              <a:cs typeface="Ali_K_Traditional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 descr="C:\Users\compu\Desktop\كورس بوك م. أنور 2014-2015\images (18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38200"/>
            <a:ext cx="3124200" cy="1842477"/>
          </a:xfrm>
          <a:prstGeom prst="rect">
            <a:avLst/>
          </a:prstGeom>
          <a:noFill/>
        </p:spPr>
      </p:pic>
      <p:pic>
        <p:nvPicPr>
          <p:cNvPr id="2053" name="Picture 5" descr="C:\Users\compu\Desktop\كورس بوك م. أنور 2014-2015\talaakvcxcv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4800600"/>
            <a:ext cx="3581399" cy="2057400"/>
          </a:xfrm>
          <a:prstGeom prst="rect">
            <a:avLst/>
          </a:prstGeom>
          <a:noFill/>
        </p:spPr>
      </p:pic>
      <p:pic>
        <p:nvPicPr>
          <p:cNvPr id="2054" name="Picture 6" descr="C:\Users\compu\Desktop\كورس بوك م. أنور 2014-2015\images (2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800350"/>
            <a:ext cx="2667000" cy="184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ar-IQ" dirty="0" smtClean="0">
                <a:solidFill>
                  <a:srgbClr val="C00000"/>
                </a:solidFill>
                <a:cs typeface="Ali_K_Sulaimania" pitchFamily="2" charset="-78"/>
              </a:rPr>
              <a:t>زيانةكانى بىَ بةشبوون لة دايك</a:t>
            </a:r>
            <a:endParaRPr lang="ar-EG" dirty="0">
              <a:solidFill>
                <a:srgbClr val="C00000"/>
              </a:solidFill>
              <a:cs typeface="Ali_K_Sulaimani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991600" cy="61722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ar-IQ" b="1" dirty="0" smtClean="0">
                <a:solidFill>
                  <a:srgbClr val="002060"/>
                </a:solidFill>
                <a:cs typeface="Ali_K_Sulaimania" pitchFamily="2" charset="-78"/>
              </a:rPr>
              <a:t>زيانةكانى بىَ بةشبوون لة دايك</a:t>
            </a:r>
            <a:endParaRPr lang="en-US" b="1" dirty="0" smtClean="0">
              <a:solidFill>
                <a:srgbClr val="002060"/>
              </a:solidFill>
              <a:cs typeface="Ali_K_Sulaimania" pitchFamily="2" charset="-78"/>
            </a:endParaRPr>
          </a:p>
          <a:p>
            <a:pPr algn="just"/>
            <a:r>
              <a:rPr lang="ar-IQ" b="1" dirty="0" smtClean="0">
                <a:cs typeface="Ali_K_Sulaimania" pitchFamily="2" charset="-78"/>
              </a:rPr>
              <a:t> </a:t>
            </a:r>
            <a:r>
              <a:rPr lang="ar-IQ" dirty="0" smtClean="0">
                <a:cs typeface="Ali_K_Traditional" pitchFamily="2" charset="-78"/>
              </a:rPr>
              <a:t>بيَ بةشبوون لة دايك بة بةردةوامى دةبيَتة هؤى دواكةوتنى طةشةى جةستةيي وذيرى وكؤمةلايةتى لةلاى مندال</a:t>
            </a:r>
            <a:endParaRPr lang="ar-EG" dirty="0" smtClean="0">
              <a:cs typeface="Ali_K_Traditional" pitchFamily="2" charset="-78"/>
            </a:endParaRPr>
          </a:p>
          <a:p>
            <a:pPr algn="just"/>
            <a:r>
              <a:rPr lang="ar-IQ" dirty="0" smtClean="0">
                <a:cs typeface="Ali_K_Traditional" pitchFamily="2" charset="-78"/>
              </a:rPr>
              <a:t>رِةنطة نيشانةى هةنديَ نةخؤشى ذيريشى لة لا بةدياركةويَ</a:t>
            </a:r>
            <a:endParaRPr lang="ar-EG" dirty="0" smtClean="0">
              <a:cs typeface="Ali_K_Traditional" pitchFamily="2" charset="-78"/>
            </a:endParaRPr>
          </a:p>
          <a:p>
            <a:pPr algn="just"/>
            <a:r>
              <a:rPr lang="ar-IQ" dirty="0" smtClean="0">
                <a:cs typeface="Ali_K_Traditional" pitchFamily="2" charset="-78"/>
              </a:rPr>
              <a:t>تةمةنةى كة مندالَ تيَيدا بيَ بةشدةبيَت لة دايكى ودريَذى ماوةى بيَ بةشبوون و مةوداى نةبونى ضاوديَرى دايك.</a:t>
            </a:r>
            <a:endParaRPr lang="ar-EG" dirty="0" smtClean="0">
              <a:cs typeface="Ali_K_Traditional" pitchFamily="2" charset="-78"/>
            </a:endParaRPr>
          </a:p>
          <a:p>
            <a:pPr algn="just"/>
            <a:r>
              <a:rPr lang="ar-IQ" dirty="0" smtClean="0">
                <a:cs typeface="Ali_K_Traditional" pitchFamily="2" charset="-78"/>
              </a:rPr>
              <a:t>شويَنكارى خراث بةديار دةكةويَت لة دةرئةنجامى جيابونةوةى مندالَ لة دايكى</a:t>
            </a:r>
            <a:r>
              <a:rPr lang="ar-EG" dirty="0" smtClean="0">
                <a:cs typeface="Ali_K_Traditional" pitchFamily="2" charset="-78"/>
              </a:rPr>
              <a:t> لة تةمةنى بضوك.</a:t>
            </a:r>
          </a:p>
          <a:p>
            <a:pPr algn="just"/>
            <a:r>
              <a:rPr lang="ar-IQ" dirty="0" smtClean="0">
                <a:cs typeface="Ali_K_Traditional" pitchFamily="2" charset="-78"/>
              </a:rPr>
              <a:t>ناتوانن ثيَبكةنن  بة رِووى هةر مرؤظيَك دا، يان ولَامى ياريةكانى بداتةوة. ورِةنطة حةزى بؤ خواردن لاواز بيَت يا رِةنطة كيَشى زياد نةكات لةطةلَ خواردنى خواردةمةنى ضاكيش دا، و ناتوانيَت باش بنويَت .</a:t>
            </a:r>
            <a:endParaRPr lang="en-US" dirty="0" smtClean="0">
              <a:cs typeface="Ali_K_Traditional" pitchFamily="2" charset="-78"/>
            </a:endParaRPr>
          </a:p>
          <a:p>
            <a:pPr algn="just"/>
            <a:endParaRPr lang="ar-EG" b="1" dirty="0" smtClean="0">
              <a:cs typeface="Ali_K_Traditional" pitchFamily="2" charset="-78"/>
            </a:endParaRPr>
          </a:p>
          <a:p>
            <a:pPr algn="just"/>
            <a:endParaRPr lang="ar-EG" b="1" dirty="0" smtClean="0">
              <a:cs typeface="Ali_K_Traditional" pitchFamily="2" charset="-78"/>
            </a:endParaRPr>
          </a:p>
          <a:p>
            <a:pPr algn="just"/>
            <a:endParaRPr lang="ar-EG" b="1" dirty="0" smtClean="0">
              <a:cs typeface="Ali_K_Traditional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9762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r"/>
            <a:r>
              <a:rPr lang="ar-EG" b="1" dirty="0" smtClean="0">
                <a:cs typeface="Ali_K_Sulaimania" pitchFamily="2" charset="-78"/>
              </a:rPr>
              <a:t>جؤرةكانيتر لة بىَ بةشبوون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 algn="just"/>
            <a:r>
              <a:rPr lang="ar-IQ" dirty="0" smtClean="0">
                <a:solidFill>
                  <a:srgbClr val="002060"/>
                </a:solidFill>
              </a:rPr>
              <a:t> </a:t>
            </a:r>
            <a:r>
              <a:rPr lang="ar-IQ" b="1" dirty="0" smtClean="0">
                <a:solidFill>
                  <a:srgbClr val="002060"/>
                </a:solidFill>
                <a:latin typeface="+mj-lt"/>
                <a:ea typeface="+mj-ea"/>
                <a:cs typeface="Ali_K_Sulaimania" pitchFamily="2" charset="-78"/>
              </a:rPr>
              <a:t>بىَ بةشبوونى حسى (الحرمان الحسي):</a:t>
            </a:r>
            <a:endParaRPr lang="ar-EG" b="1" dirty="0" smtClean="0">
              <a:solidFill>
                <a:srgbClr val="002060"/>
              </a:solidFill>
              <a:latin typeface="+mj-lt"/>
              <a:ea typeface="+mj-ea"/>
              <a:cs typeface="Ali_K_Sulaimania" pitchFamily="2" charset="-78"/>
            </a:endParaRPr>
          </a:p>
          <a:p>
            <a:pPr lvl="0" algn="just"/>
            <a:r>
              <a:rPr lang="ar-IQ" dirty="0" smtClean="0">
                <a:cs typeface="Ali_K_Traditional" pitchFamily="2" charset="-78"/>
              </a:rPr>
              <a:t>تايبةتة بة دةزطاكان كة مندالَى شيرة خؤرى تيايدا </a:t>
            </a:r>
            <a:endParaRPr lang="ar-EG" dirty="0" smtClean="0">
              <a:cs typeface="Ali_K_Traditional" pitchFamily="2" charset="-78"/>
            </a:endParaRPr>
          </a:p>
          <a:p>
            <a:pPr lvl="0" algn="just">
              <a:buNone/>
            </a:pPr>
            <a:r>
              <a:rPr lang="ar-IQ" dirty="0" smtClean="0">
                <a:cs typeface="Ali_K_Traditional" pitchFamily="2" charset="-78"/>
              </a:rPr>
              <a:t>دادةنرىَ (هةتيوخانة) بؤ نموونة </a:t>
            </a:r>
            <a:endParaRPr lang="ar-EG" dirty="0" smtClean="0">
              <a:cs typeface="Ali_K_Traditional" pitchFamily="2" charset="-78"/>
            </a:endParaRPr>
          </a:p>
          <a:p>
            <a:pPr algn="just"/>
            <a:r>
              <a:rPr lang="ar-IQ" sz="2800" b="1" dirty="0" smtClean="0">
                <a:solidFill>
                  <a:srgbClr val="C00000"/>
                </a:solidFill>
                <a:latin typeface="+mj-lt"/>
                <a:ea typeface="+mj-ea"/>
                <a:cs typeface="Ali_K_Sulaimania" pitchFamily="2" charset="-78"/>
              </a:rPr>
              <a:t>ليَكؤلَينةوةك</a:t>
            </a:r>
            <a:r>
              <a:rPr lang="ar-SA" sz="2800" b="1" dirty="0" smtClean="0">
                <a:solidFill>
                  <a:srgbClr val="C00000"/>
                </a:solidFill>
                <a:latin typeface="+mj-lt"/>
                <a:ea typeface="+mj-ea"/>
                <a:cs typeface="Ali_K_Sulaimania" pitchFamily="2" charset="-78"/>
              </a:rPr>
              <a:t>ة</a:t>
            </a:r>
            <a:r>
              <a:rPr lang="ar-IQ" sz="2800" b="1" dirty="0" smtClean="0">
                <a:solidFill>
                  <a:srgbClr val="C00000"/>
                </a:solidFill>
                <a:latin typeface="+mj-lt"/>
                <a:ea typeface="+mj-ea"/>
                <a:cs typeface="Ali_K_Sulaimania" pitchFamily="2" charset="-78"/>
              </a:rPr>
              <a:t>ى (ستي</a:t>
            </a:r>
            <a:r>
              <a:rPr lang="ar-EG" sz="2800" b="1" dirty="0" smtClean="0">
                <a:solidFill>
                  <a:srgbClr val="C00000"/>
                </a:solidFill>
                <a:latin typeface="+mj-lt"/>
                <a:ea typeface="+mj-ea"/>
                <a:cs typeface="Ali_K_Sulaimania" pitchFamily="2" charset="-78"/>
              </a:rPr>
              <a:t>َ</a:t>
            </a:r>
            <a:r>
              <a:rPr lang="ar-IQ" sz="2800" b="1" dirty="0" smtClean="0">
                <a:solidFill>
                  <a:srgbClr val="C00000"/>
                </a:solidFill>
                <a:latin typeface="+mj-lt"/>
                <a:ea typeface="+mj-ea"/>
                <a:cs typeface="Ali_K_Sulaimania" pitchFamily="2" charset="-78"/>
              </a:rPr>
              <a:t>بس) </a:t>
            </a:r>
            <a:r>
              <a:rPr lang="ar-EG" b="1" dirty="0" smtClean="0">
                <a:solidFill>
                  <a:srgbClr val="C00000"/>
                </a:solidFill>
                <a:latin typeface="+mj-lt"/>
                <a:ea typeface="+mj-ea"/>
                <a:cs typeface="Ali_K_Sulaimania" pitchFamily="2" charset="-78"/>
              </a:rPr>
              <a:t>.......... ؟</a:t>
            </a:r>
          </a:p>
          <a:p>
            <a:pPr algn="just"/>
            <a:endParaRPr lang="ar-EG" b="1" dirty="0" smtClean="0">
              <a:solidFill>
                <a:srgbClr val="C00000"/>
              </a:solidFill>
              <a:latin typeface="+mj-lt"/>
              <a:ea typeface="+mj-ea"/>
              <a:cs typeface="Ali_K_Sulaimania" pitchFamily="2" charset="-78"/>
            </a:endParaRPr>
          </a:p>
          <a:p>
            <a:pPr algn="just"/>
            <a:endParaRPr lang="ar-EG" b="1" dirty="0" smtClean="0">
              <a:solidFill>
                <a:srgbClr val="C00000"/>
              </a:solidFill>
              <a:latin typeface="+mj-lt"/>
              <a:ea typeface="+mj-ea"/>
              <a:cs typeface="Ali_K_Sulaimania" pitchFamily="2" charset="-78"/>
            </a:endParaRPr>
          </a:p>
          <a:p>
            <a:pPr algn="just"/>
            <a:endParaRPr lang="ar-EG" b="1" dirty="0" smtClean="0">
              <a:solidFill>
                <a:srgbClr val="C00000"/>
              </a:solidFill>
              <a:latin typeface="+mj-lt"/>
              <a:ea typeface="+mj-ea"/>
              <a:cs typeface="Ali_K_Sulaimania" pitchFamily="2" charset="-78"/>
            </a:endParaRPr>
          </a:p>
          <a:p>
            <a:pPr algn="just"/>
            <a:r>
              <a:rPr lang="ar-EG" dirty="0" smtClean="0">
                <a:solidFill>
                  <a:srgbClr val="C00000"/>
                </a:solidFill>
                <a:cs typeface="Ali_K_Traditional" pitchFamily="2" charset="-78"/>
              </a:rPr>
              <a:t>ئةنجامةكةى /// </a:t>
            </a:r>
            <a:r>
              <a:rPr lang="ar-IQ" dirty="0" smtClean="0">
                <a:cs typeface="Ali_K_Traditional" pitchFamily="2" charset="-78"/>
              </a:rPr>
              <a:t>بةيةكجارى بيَ هةستبوون تا واى لىَ هات كة وروذيَنةرة حسيةكان لة لايان يةكجار كةم بوو. وطةشةى عةقلَى وكؤمةلاَيةتى ئةو مندالاَنة يةكجار لاوازبوو  زؤريش دواكةوتوبون .</a:t>
            </a:r>
            <a:endParaRPr lang="en-US" dirty="0" smtClean="0">
              <a:cs typeface="Ali_K_Traditional" pitchFamily="2" charset="-78"/>
            </a:endParaRPr>
          </a:p>
          <a:p>
            <a:pPr lvl="0">
              <a:buNone/>
            </a:pPr>
            <a:r>
              <a:rPr lang="ar-IQ" dirty="0" smtClean="0"/>
              <a:t> </a:t>
            </a:r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0" name="Picture 2" descr="C:\Users\compu\Desktop\كورس بوك م. أنور 2014-2015\images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048000" cy="1743075"/>
          </a:xfrm>
          <a:prstGeom prst="rect">
            <a:avLst/>
          </a:prstGeom>
          <a:noFill/>
        </p:spPr>
      </p:pic>
      <p:pic>
        <p:nvPicPr>
          <p:cNvPr id="2051" name="Picture 3" descr="C:\Users\compu\Desktop\كورس بوك م. أنور 2014-2015\sickchil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28800"/>
            <a:ext cx="31242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2"/>
          </a:xfrm>
          <a:solidFill>
            <a:srgbClr val="00B0F0"/>
          </a:solidFill>
        </p:spPr>
        <p:txBody>
          <a:bodyPr>
            <a:normAutofit/>
          </a:bodyPr>
          <a:lstStyle/>
          <a:p>
            <a:pPr lvl="0" algn="r"/>
            <a:r>
              <a:rPr lang="ar-IQ" sz="3200" b="1" dirty="0" smtClean="0">
                <a:solidFill>
                  <a:srgbClr val="002060"/>
                </a:solidFill>
                <a:cs typeface="Ali_K_Sulaimania" pitchFamily="2" charset="-78"/>
              </a:rPr>
              <a:t>بىَ بةشبوونى رِؤشةنبيرى (</a:t>
            </a:r>
            <a:r>
              <a:rPr lang="ar-IQ" sz="3200" b="1" dirty="0" smtClean="0">
                <a:solidFill>
                  <a:srgbClr val="002060"/>
                </a:solidFill>
                <a:cs typeface="Ali-A-Traditional" pitchFamily="2" charset="-78"/>
              </a:rPr>
              <a:t>الحرمان الثقافي</a:t>
            </a:r>
            <a:r>
              <a:rPr lang="ar-IQ" sz="3200" b="1" dirty="0" smtClean="0">
                <a:solidFill>
                  <a:srgbClr val="002060"/>
                </a:solidFill>
                <a:cs typeface="Ali_K_Sulaimania" pitchFamily="2" charset="-78"/>
              </a:rPr>
              <a:t>):</a:t>
            </a:r>
            <a:endParaRPr lang="ar-EG" sz="3200" b="1" dirty="0" smtClean="0">
              <a:solidFill>
                <a:srgbClr val="002060"/>
              </a:solidFill>
              <a:cs typeface="Ali_K_Sulaimani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0198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just"/>
            <a:r>
              <a:rPr lang="ar-IQ" dirty="0" smtClean="0">
                <a:cs typeface="Ali_K_Traditional" pitchFamily="2" charset="-78"/>
              </a:rPr>
              <a:t>ئةوجؤرة بيَ بةشبوونة دةطةرِيَتةوة بؤ هؤكارى ئابوورى وتيَكضونى تةندروستى دايك. ئةوةتا هةذارى دةبيَتة هؤى بةربةست لة بةردةم دايك وباوك لة دابين كردنى بودجةى خيَزان. </a:t>
            </a:r>
            <a:endParaRPr lang="ar-EG" dirty="0" smtClean="0">
              <a:cs typeface="Ali_K_Traditional" pitchFamily="2" charset="-78"/>
            </a:endParaRPr>
          </a:p>
          <a:p>
            <a:pPr algn="just"/>
            <a:endParaRPr lang="ar-EG" dirty="0" smtClean="0">
              <a:cs typeface="Ali_K_Traditional" pitchFamily="2" charset="-78"/>
            </a:endParaRPr>
          </a:p>
          <a:p>
            <a:pPr algn="just"/>
            <a:endParaRPr lang="ar-EG" dirty="0" smtClean="0">
              <a:cs typeface="Ali_K_Traditional" pitchFamily="2" charset="-78"/>
            </a:endParaRPr>
          </a:p>
          <a:p>
            <a:pPr algn="just"/>
            <a:r>
              <a:rPr lang="en-US" dirty="0" smtClean="0">
                <a:cs typeface="Ali_K_Traditional" pitchFamily="2" charset="-78"/>
              </a:rPr>
              <a:t> </a:t>
            </a:r>
            <a:r>
              <a:rPr lang="ar-IQ" dirty="0" smtClean="0">
                <a:cs typeface="Ali_K_Traditional" pitchFamily="2" charset="-78"/>
              </a:rPr>
              <a:t>(ئةو خيَزانانة لةبةر ئةم هؤيانةى سةرةوة ناتوانن وروذيَنةرة رؤشنبيرييةكان دابين بكةن بؤ مندالَةكانيان).</a:t>
            </a:r>
            <a:endParaRPr lang="ar-EG" dirty="0">
              <a:cs typeface="Ali_K_Traditional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86200"/>
            <a:ext cx="2133600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9762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lvl="0" algn="just"/>
            <a:r>
              <a:rPr lang="ar-IQ" sz="3200" dirty="0" smtClean="0">
                <a:solidFill>
                  <a:srgbClr val="FF0000"/>
                </a:solidFill>
                <a:cs typeface="Ali_K_Sulaimania" pitchFamily="2" charset="-78"/>
              </a:rPr>
              <a:t>شارةزايية كةميةكان لةذياندا وكاريطةريان لةسةر طةشة</a:t>
            </a:r>
            <a:endParaRPr lang="ar-EG" sz="3200" dirty="0">
              <a:solidFill>
                <a:srgbClr val="FF0000"/>
              </a:solidFill>
              <a:cs typeface="Ali_K_Sulaimani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ar-IQ" b="1" dirty="0" smtClean="0">
                <a:cs typeface="Ali_K_Traditional" pitchFamily="2" charset="-78"/>
              </a:rPr>
              <a:t>ماوة حةرجةكان لةطةشةدا :</a:t>
            </a:r>
            <a:r>
              <a:rPr lang="ar-IQ" dirty="0" smtClean="0">
                <a:cs typeface="Ali_K_Traditional" pitchFamily="2" charset="-78"/>
              </a:rPr>
              <a:t> سالَى يةكةم لةذيانى مندالَ بةماوةيةكى طةشةى حةرج هةذماردةكريَت لةبةر ضةند هؤكاريَك لةطرنطترينيان :ـ</a:t>
            </a:r>
            <a:endParaRPr lang="en-US" dirty="0" smtClean="0">
              <a:cs typeface="Ali_K_Traditional" pitchFamily="2" charset="-78"/>
            </a:endParaRPr>
          </a:p>
          <a:p>
            <a:pPr algn="just"/>
            <a:r>
              <a:rPr lang="ar-IQ" dirty="0" smtClean="0">
                <a:solidFill>
                  <a:srgbClr val="002060"/>
                </a:solidFill>
                <a:cs typeface="Ali_K_Traditional" pitchFamily="2" charset="-78"/>
              </a:rPr>
              <a:t>ئةو ثةيوةندية بةهيَزةية كةلةنيَوان مندالَ و دايكى دا هةية لةو ماوةيةدا</a:t>
            </a:r>
            <a:endParaRPr lang="ar-EG" dirty="0" smtClean="0">
              <a:solidFill>
                <a:srgbClr val="002060"/>
              </a:solidFill>
              <a:cs typeface="Ali_K_Traditional" pitchFamily="2" charset="-78"/>
            </a:endParaRPr>
          </a:p>
          <a:p>
            <a:pPr algn="just"/>
            <a:endParaRPr lang="ar-EG" dirty="0" smtClean="0">
              <a:solidFill>
                <a:srgbClr val="002060"/>
              </a:solidFill>
              <a:cs typeface="Ali_K_Traditional" pitchFamily="2" charset="-78"/>
            </a:endParaRPr>
          </a:p>
          <a:p>
            <a:pPr algn="just"/>
            <a:r>
              <a:rPr lang="ar-IQ" dirty="0" smtClean="0">
                <a:solidFill>
                  <a:srgbClr val="002060"/>
                </a:solidFill>
                <a:cs typeface="Ali_K_Traditional" pitchFamily="2" charset="-78"/>
              </a:rPr>
              <a:t>مندالَ ذيانى دةست ثىَ دةكات كةهةندىَ ولاَمدانةوةى هةلَضونى يا ميكانيكى هةية بؤ ئةو ئاماذانةى كة لة كةسانى ديكةوة دةردةثةرىَ.</a:t>
            </a:r>
            <a:endParaRPr lang="ar-EG" dirty="0" smtClean="0">
              <a:solidFill>
                <a:srgbClr val="002060"/>
              </a:solidFill>
              <a:cs typeface="Ali_K_Traditional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7" name="Picture 3" descr="E:\علم نفس النمو 2014-2015\صورأطفال\مص الاصاب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830" y="4425696"/>
            <a:ext cx="3657600" cy="243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علم نفس النمو 2014-2015\صورأطفال\01112006-80745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0901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</TotalTime>
  <Words>632</Words>
  <Application>Microsoft Office PowerPoint</Application>
  <PresentationFormat>On-screen Show (4:3)</PresentationFormat>
  <Paragraphs>81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Ali_K_Sulaimania</vt:lpstr>
      <vt:lpstr>Ali_K_Traditional</vt:lpstr>
      <vt:lpstr>Ali-A-Traditional</vt:lpstr>
      <vt:lpstr>Arial</vt:lpstr>
      <vt:lpstr>Calibri</vt:lpstr>
      <vt:lpstr>Times New Roman</vt:lpstr>
      <vt:lpstr>Wingdings</vt:lpstr>
      <vt:lpstr>Office Theme</vt:lpstr>
      <vt:lpstr>دةرونزانى طةشة </vt:lpstr>
      <vt:lpstr>(بةشى سيَيةم) هنديك لة ثيَويستيةكان وكيَشةكانى طةشة لةم قؤناغةدا.</vt:lpstr>
      <vt:lpstr>1. بىَ بةشبوون لةدايكايةتى (الحرمان من الأمومة).</vt:lpstr>
      <vt:lpstr>دوو حالَةتى بة يةكداضوو هةية كةمندالَ تيَدا دةنالَيَنن بة دةست بىَ بةشبون لةدايكايةتى:</vt:lpstr>
      <vt:lpstr>1. بىَ بةشبوون لةدايكايةتى (الحرمان من الأمومة).</vt:lpstr>
      <vt:lpstr>زيانةكانى بىَ بةشبوون لة دايك</vt:lpstr>
      <vt:lpstr>جؤرةكانيتر لة بىَ بةشبوون</vt:lpstr>
      <vt:lpstr>بىَ بةشبوونى رِؤشةنبيرى (الحرمان الثقافي):</vt:lpstr>
      <vt:lpstr>شارةزايية كةميةكان لةذياندا وكاريطةريان لةسةر طةشة</vt:lpstr>
      <vt:lpstr>PowerPoint Presentation</vt:lpstr>
      <vt:lpstr>مةبةست لة ماوة حةرجةكان ئةوةية كة هةنديَك روداوى ديارى كراو كاريطةرى بنةرةتى دةبيت ئةطةر لة ماوةيةكى ديارى كراودا لة ذيانى تاك روبدات، وهيض كاريطةرى نابيَت ئةطةر لةماوةيةكى ديكةشدا روبدات.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دةرونزانى طةشة ثؤلى دووةم</dc:title>
  <dc:creator>compu</dc:creator>
  <cp:lastModifiedBy>chopy</cp:lastModifiedBy>
  <cp:revision>65</cp:revision>
  <dcterms:created xsi:type="dcterms:W3CDTF">2006-08-16T00:00:00Z</dcterms:created>
  <dcterms:modified xsi:type="dcterms:W3CDTF">2022-02-24T08:55:38Z</dcterms:modified>
</cp:coreProperties>
</file>