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7" r:id="rId4"/>
    <p:sldId id="258" r:id="rId5"/>
    <p:sldId id="268" r:id="rId6"/>
    <p:sldId id="259" r:id="rId7"/>
    <p:sldId id="26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</p:spPr>
        <p:txBody>
          <a:bodyPr>
            <a:noAutofit/>
          </a:bodyPr>
          <a:lstStyle/>
          <a:p>
            <a:pPr lvl="0"/>
            <a:r>
              <a:rPr lang="ar-IQ" sz="3600" dirty="0" smtClean="0"/>
              <a:t/>
            </a:r>
            <a:br>
              <a:rPr lang="ar-IQ" sz="3600" dirty="0" smtClean="0"/>
            </a:br>
            <a:r>
              <a:rPr lang="ar-IQ" sz="3600" dirty="0" smtClean="0"/>
              <a:t>  </a:t>
            </a:r>
            <a:r>
              <a:rPr lang="ar-IQ" sz="3200" dirty="0" smtClean="0">
                <a:cs typeface="Ali_K_Samik" pitchFamily="2" charset="-78"/>
              </a:rPr>
              <a:t>طرنطى باخضةى ساوايان لةذيانى مندالَ  </a:t>
            </a:r>
            <a:br>
              <a:rPr lang="ar-IQ" sz="3200" dirty="0" smtClean="0">
                <a:cs typeface="Ali_K_Samik" pitchFamily="2" charset="-78"/>
              </a:rPr>
            </a:br>
            <a:r>
              <a:rPr lang="ar-IQ" sz="3200" dirty="0" smtClean="0">
                <a:solidFill>
                  <a:srgbClr val="002060"/>
                </a:solidFill>
                <a:cs typeface="Ali-A-Samik" pitchFamily="2" charset="-78"/>
              </a:rPr>
              <a:t>(أهمية رياض الأطفال في حياة الطفل)</a:t>
            </a:r>
            <a:r>
              <a:rPr lang="en-US" sz="3200" dirty="0" smtClean="0">
                <a:cs typeface="Ali-A-Samik" pitchFamily="2" charset="-78"/>
              </a:rPr>
              <a:t/>
            </a:r>
            <a:br>
              <a:rPr lang="en-US" sz="3200" dirty="0" smtClean="0">
                <a:cs typeface="Ali-A-Samik" pitchFamily="2" charset="-78"/>
              </a:rPr>
            </a:br>
            <a:endParaRPr lang="ar-IQ" sz="3600" dirty="0">
              <a:cs typeface="Ali-A-Samik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5400" y="10668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IQ" sz="36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Ali_K_Samik" pitchFamily="2" charset="-78"/>
              </a:rPr>
              <a:t>  </a:t>
            </a:r>
            <a:r>
              <a:rPr lang="ar-IQ" sz="32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Ali_K_Samik" pitchFamily="2" charset="-78"/>
              </a:rPr>
              <a:t>ـ </a:t>
            </a:r>
            <a:r>
              <a:rPr lang="ar-SA" sz="36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Ali_K_Samik" pitchFamily="2" charset="-78"/>
              </a:rPr>
              <a:t>ثيَشةكى</a:t>
            </a:r>
            <a:endParaRPr lang="ar-SA" sz="4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752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3200" b="1" dirty="0" smtClean="0">
                <a:cs typeface="Ali_K_Samik" pitchFamily="2" charset="-78"/>
              </a:rPr>
              <a:t>     </a:t>
            </a:r>
            <a:r>
              <a:rPr lang="ar-SA" sz="3200" b="1" dirty="0" smtClean="0">
                <a:cs typeface="Ali_K_Samik" pitchFamily="2" charset="-78"/>
              </a:rPr>
              <a:t>ـ</a:t>
            </a:r>
            <a:r>
              <a:rPr lang="ar-SA" sz="2800" b="1" dirty="0" smtClean="0">
                <a:cs typeface="Ali_K_Samik" pitchFamily="2" charset="-78"/>
              </a:rPr>
              <a:t> </a:t>
            </a:r>
            <a:r>
              <a:rPr lang="ar-SA" sz="2800" dirty="0" smtClean="0">
                <a:cs typeface="Ali_K_Samik" pitchFamily="2" charset="-78"/>
              </a:rPr>
              <a:t>ذينطةى طونجاو كةثيَويستيةكانى طةشة وهةلَومةرجى سةلامةتى تيايدا</a:t>
            </a:r>
            <a:r>
              <a:rPr lang="ar-IQ" sz="2800" dirty="0" smtClean="0">
                <a:cs typeface="Ali_K_Samik" pitchFamily="2" charset="-78"/>
              </a:rPr>
              <a:t>بيت </a:t>
            </a:r>
            <a:r>
              <a:rPr lang="ar-SA" sz="2800" dirty="0" smtClean="0">
                <a:cs typeface="Ali_K_Samik" pitchFamily="2" charset="-78"/>
              </a:rPr>
              <a:t>:ـ</a:t>
            </a:r>
            <a:endParaRPr lang="ar-IQ" sz="3200" dirty="0">
              <a:cs typeface="Ali_K_Samik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24384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3600" b="1" dirty="0" smtClean="0">
                <a:cs typeface="Ali_K_Samik" pitchFamily="2" charset="-78"/>
              </a:rPr>
              <a:t>    </a:t>
            </a:r>
            <a:r>
              <a:rPr lang="ar-IQ" sz="3200" dirty="0" smtClean="0">
                <a:cs typeface="Ali_K_Samik" pitchFamily="2" charset="-78"/>
              </a:rPr>
              <a:t>ـ </a:t>
            </a:r>
            <a:r>
              <a:rPr lang="ar-SA" sz="3200" dirty="0" smtClean="0">
                <a:cs typeface="Ali_K_Samik" pitchFamily="2" charset="-78"/>
              </a:rPr>
              <a:t>تايبةتمةندى وخاسيةت</a:t>
            </a:r>
            <a:r>
              <a:rPr lang="ar-IQ" sz="3200" dirty="0" smtClean="0">
                <a:cs typeface="Ali_K_Samik" pitchFamily="2" charset="-78"/>
              </a:rPr>
              <a:t>ةكانى مندالى</a:t>
            </a:r>
            <a:r>
              <a:rPr lang="ar-SA" sz="3200" dirty="0" smtClean="0">
                <a:latin typeface="Calibri" pitchFamily="34" charset="0"/>
                <a:ea typeface="Calibri" pitchFamily="34" charset="0"/>
                <a:cs typeface="Ali_K_Samik" pitchFamily="2" charset="-78"/>
              </a:rPr>
              <a:t> </a:t>
            </a:r>
            <a:r>
              <a:rPr lang="ar-IQ" sz="3200" dirty="0" smtClean="0">
                <a:latin typeface="Calibri" pitchFamily="34" charset="0"/>
                <a:ea typeface="Calibri" pitchFamily="34" charset="0"/>
                <a:cs typeface="Ali_K_Samik" pitchFamily="2" charset="-78"/>
              </a:rPr>
              <a:t> </a:t>
            </a:r>
            <a:r>
              <a:rPr lang="ar-SA" sz="3200" dirty="0" smtClean="0">
                <a:latin typeface="Calibri" pitchFamily="34" charset="0"/>
                <a:ea typeface="Calibri" pitchFamily="34" charset="0"/>
                <a:cs typeface="Ali_K_Samik" pitchFamily="2" charset="-78"/>
              </a:rPr>
              <a:t>باخضةى ساوايان</a:t>
            </a:r>
            <a:r>
              <a:rPr lang="ar-IQ" sz="3200" dirty="0" smtClean="0">
                <a:latin typeface="Calibri" pitchFamily="34" charset="0"/>
                <a:ea typeface="Calibri" pitchFamily="34" charset="0"/>
                <a:cs typeface="Ali_K_Samik" pitchFamily="2" charset="-78"/>
              </a:rPr>
              <a:t> :ـ</a:t>
            </a:r>
            <a:r>
              <a:rPr lang="ar-IQ" sz="3200" dirty="0" smtClean="0">
                <a:cs typeface="Ali_K_Samik" pitchFamily="2" charset="-78"/>
              </a:rPr>
              <a:t>    </a:t>
            </a:r>
            <a:endParaRPr lang="ar-IQ" dirty="0">
              <a:cs typeface="Ali_K_Samik" pitchFamily="2" charset="-78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04800" y="3263444"/>
            <a:ext cx="86505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 </a:t>
            </a:r>
            <a:r>
              <a:rPr kumimoji="0" lang="ar-IQ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 </a:t>
            </a:r>
            <a:r>
              <a:rPr kumimoji="0" 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ـ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ئامانجة ثةروةردةيةكانى باخضةى ساوايان</a:t>
            </a:r>
            <a:r>
              <a:rPr lang="ar-IQ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IQ" sz="2800" b="1" dirty="0" smtClean="0">
                <a:latin typeface="Calibri" pitchFamily="34" charset="0"/>
                <a:ea typeface="Calibri" pitchFamily="34" charset="0"/>
                <a:cs typeface="Ali_K_Samik" pitchFamily="2" charset="-78"/>
              </a:rPr>
              <a:t>:ـ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977045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rtl="1" fontAlgn="base">
              <a:spcBef>
                <a:spcPct val="0"/>
              </a:spcBef>
              <a:spcAft>
                <a:spcPct val="0"/>
              </a:spcAft>
            </a:pPr>
            <a:r>
              <a:rPr lang="ar-IQ" sz="2800" dirty="0" smtClean="0">
                <a:latin typeface="Calibri" pitchFamily="34" charset="0"/>
                <a:ea typeface="Calibri" pitchFamily="34" charset="0"/>
                <a:cs typeface="Ali_K_Samik" pitchFamily="2" charset="-78"/>
              </a:rPr>
              <a:t>     </a:t>
            </a:r>
            <a:r>
              <a:rPr lang="ar-IQ" sz="3200" dirty="0" smtClean="0">
                <a:latin typeface="Calibri" pitchFamily="34" charset="0"/>
                <a:ea typeface="Calibri" pitchFamily="34" charset="0"/>
                <a:cs typeface="Ali_K_Samik" pitchFamily="2" charset="-78"/>
              </a:rPr>
              <a:t>ـ</a:t>
            </a: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 </a:t>
            </a:r>
            <a:r>
              <a:rPr lang="ar-IQ" sz="3200" dirty="0" smtClean="0">
                <a:latin typeface="Calibri" pitchFamily="34" charset="0"/>
                <a:ea typeface="Calibri" pitchFamily="34" charset="0"/>
                <a:cs typeface="Ali_K_Samik" pitchFamily="2" charset="-78"/>
              </a:rPr>
              <a:t>ض </a:t>
            </a:r>
            <a:r>
              <a:rPr lang="ar-SA" sz="3200" dirty="0" smtClean="0">
                <a:latin typeface="Calibri" pitchFamily="34" charset="0"/>
                <a:ea typeface="Calibri" pitchFamily="34" charset="0"/>
                <a:cs typeface="Ali_K_Samik" pitchFamily="2" charset="-78"/>
              </a:rPr>
              <a:t>ثيَويستة لةسةر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Ali_K_Samik" pitchFamily="2" charset="-78"/>
              </a:rPr>
              <a:t> </a:t>
            </a:r>
            <a:r>
              <a:rPr lang="ar-SA" sz="3200" dirty="0" smtClean="0">
                <a:latin typeface="Calibri" pitchFamily="34" charset="0"/>
                <a:ea typeface="Calibri" pitchFamily="34" charset="0"/>
                <a:cs typeface="Ali_K_Samik" pitchFamily="2" charset="-78"/>
              </a:rPr>
              <a:t>ئةوانةى كار</a:t>
            </a:r>
            <a:r>
              <a:rPr lang="ar-IQ" sz="3200" dirty="0" smtClean="0">
                <a:latin typeface="Calibri" pitchFamily="34" charset="0"/>
                <a:ea typeface="Calibri" pitchFamily="34" charset="0"/>
                <a:cs typeface="Ali_K_Samik" pitchFamily="2" charset="-78"/>
              </a:rPr>
              <a:t> </a:t>
            </a:r>
            <a:r>
              <a:rPr lang="ar-SA" sz="3200" dirty="0" smtClean="0">
                <a:latin typeface="Calibri" pitchFamily="34" charset="0"/>
                <a:ea typeface="Calibri" pitchFamily="34" charset="0"/>
                <a:cs typeface="Ali_K_Samik" pitchFamily="2" charset="-78"/>
              </a:rPr>
              <a:t>ل</a:t>
            </a:r>
            <a:r>
              <a:rPr lang="ar-IQ" sz="3200" dirty="0" smtClean="0">
                <a:latin typeface="Calibri" pitchFamily="34" charset="0"/>
                <a:ea typeface="Calibri" pitchFamily="34" charset="0"/>
                <a:cs typeface="Ali_K_Samik" pitchFamily="2" charset="-78"/>
              </a:rPr>
              <a:t>ة </a:t>
            </a:r>
            <a:r>
              <a:rPr lang="ar-SA" sz="3200" dirty="0" smtClean="0">
                <a:latin typeface="Calibri" pitchFamily="34" charset="0"/>
                <a:ea typeface="Calibri" pitchFamily="34" charset="0"/>
                <a:cs typeface="Ali_K_Samik" pitchFamily="2" charset="-78"/>
              </a:rPr>
              <a:t>باخجةى ساوايان</a:t>
            </a:r>
            <a:r>
              <a:rPr lang="ar-IQ" sz="3200" dirty="0" smtClean="0">
                <a:latin typeface="Calibri" pitchFamily="34" charset="0"/>
                <a:ea typeface="Calibri" pitchFamily="34" charset="0"/>
                <a:cs typeface="Ali_K_Samik" pitchFamily="2" charset="-78"/>
              </a:rPr>
              <a:t> دةكةن  بيكةن بؤ      </a:t>
            </a:r>
          </a:p>
          <a:p>
            <a:pPr lvl="0" algn="justLow" rtl="1" fontAlgn="base">
              <a:spcBef>
                <a:spcPct val="0"/>
              </a:spcBef>
              <a:spcAft>
                <a:spcPct val="0"/>
              </a:spcAft>
            </a:pPr>
            <a:r>
              <a:rPr lang="ar-IQ" sz="3200" dirty="0" smtClean="0">
                <a:latin typeface="Calibri" pitchFamily="34" charset="0"/>
                <a:ea typeface="Calibri" pitchFamily="34" charset="0"/>
                <a:cs typeface="Ali_K_Samik" pitchFamily="2" charset="-78"/>
              </a:rPr>
              <a:t>       ئةوةى ئ</a:t>
            </a:r>
            <a:r>
              <a:rPr kumimoji="0" lang="ar-SA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امانجةكانى خؤى بةدةست</a:t>
            </a:r>
            <a:r>
              <a:rPr kumimoji="0" lang="ar-IQ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 بينيت :ـ </a:t>
            </a:r>
            <a:endParaRPr kumimoji="0" lang="ar-SA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62482" y="5334000"/>
            <a:ext cx="58384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IQ" sz="3200" dirty="0" smtClean="0">
                <a:cs typeface="Ali_K_Samik" pitchFamily="2" charset="-78"/>
              </a:rPr>
              <a:t>ـ ضالاكيةكانى </a:t>
            </a:r>
            <a:r>
              <a:rPr lang="ar-SA" sz="3200" dirty="0" smtClean="0">
                <a:cs typeface="Ali_K_Samik" pitchFamily="2" charset="-78"/>
              </a:rPr>
              <a:t>مامؤستا</a:t>
            </a:r>
            <a:r>
              <a:rPr lang="ar-IQ" sz="3200" dirty="0" smtClean="0">
                <a:cs typeface="Ali_K_Samik" pitchFamily="2" charset="-78"/>
              </a:rPr>
              <a:t> لة باخضةى ساوايان :ـ </a:t>
            </a:r>
            <a:r>
              <a:rPr lang="ar-SA" sz="3200" dirty="0" smtClean="0"/>
              <a:t> </a:t>
            </a:r>
            <a:endParaRPr lang="ar-IQ" sz="3200" dirty="0"/>
          </a:p>
        </p:txBody>
      </p:sp>
      <p:pic>
        <p:nvPicPr>
          <p:cNvPr id="11" name="Picture 10" descr="35941.imgcac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00372"/>
            <a:ext cx="2971800" cy="2357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026" grpId="0"/>
      <p:bldP spid="102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524000" y="0"/>
            <a:ext cx="59009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ئامانجة ثةروةردةيةكانى باخضةى ساوايان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09600"/>
            <a:ext cx="9144000" cy="3108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SA" sz="2800" dirty="0" smtClean="0">
                <a:cs typeface="Ali_K_Samik" pitchFamily="2" charset="-78"/>
              </a:rPr>
              <a:t>باخضةى ساوايان بةهةنطاوى يةكةم لةريَرةوى (مشوار)</a:t>
            </a:r>
            <a:r>
              <a:rPr lang="ar-EG" sz="2800" dirty="0" smtClean="0">
                <a:cs typeface="Ali_K_Samik" pitchFamily="2" charset="-78"/>
              </a:rPr>
              <a:t> </a:t>
            </a:r>
            <a:r>
              <a:rPr lang="ar-SA" sz="2800" dirty="0" smtClean="0">
                <a:cs typeface="Ali_K_Samik" pitchFamily="2" charset="-78"/>
              </a:rPr>
              <a:t>ثةروةردةى دريَذ دادةنريَت,</a:t>
            </a:r>
            <a:r>
              <a:rPr lang="ar-EG" sz="2800" dirty="0" smtClean="0">
                <a:cs typeface="Ali_K_Samik" pitchFamily="2" charset="-78"/>
              </a:rPr>
              <a:t> </a:t>
            </a:r>
          </a:p>
          <a:p>
            <a:pPr algn="just" rtl="1"/>
            <a:endParaRPr lang="ar-EG" sz="2800" dirty="0" smtClean="0">
              <a:cs typeface="Ali_K_Samik" pitchFamily="2" charset="-78"/>
            </a:endParaRPr>
          </a:p>
          <a:p>
            <a:pPr algn="just" rtl="1"/>
            <a:r>
              <a:rPr lang="ar-SA" sz="2800" dirty="0" smtClean="0">
                <a:cs typeface="Ali_K_Samik" pitchFamily="2" charset="-78"/>
              </a:rPr>
              <a:t>لة ئةركةكانيشى ئامادةكردنى مندالَة بؤ ثيَطةيشتنى دروست,تابتوانيت ئةزمونيك قبول بكات لةريَطاى ثرِؤطرامةكانى خؤيَندن لةدوارؤذدا,</a:t>
            </a:r>
            <a:endParaRPr lang="ar-EG" sz="2800" dirty="0" smtClean="0">
              <a:cs typeface="Ali_K_Samik" pitchFamily="2" charset="-78"/>
            </a:endParaRPr>
          </a:p>
          <a:p>
            <a:pPr algn="just" rtl="1"/>
            <a:endParaRPr lang="ar-EG" sz="2800" dirty="0" smtClean="0">
              <a:cs typeface="Ali_K_Samik" pitchFamily="2" charset="-78"/>
            </a:endParaRPr>
          </a:p>
          <a:p>
            <a:pPr algn="just" rtl="1"/>
            <a:r>
              <a:rPr lang="ar-SA" sz="2800" dirty="0" smtClean="0">
                <a:cs typeface="Ali_K_Samik" pitchFamily="2" charset="-78"/>
              </a:rPr>
              <a:t>لةهةمان كاتيشدا دريَذة ثيَدانة لةذيانى مندالَة لةناو مالَدا, زياترة لةوةى كة ببيَتة قؤناغيَك لة قؤناغةكانى خؤيَندن .</a:t>
            </a:r>
            <a:endParaRPr lang="ar-IQ" sz="2800" dirty="0">
              <a:cs typeface="Ali_K_Samik" pitchFamily="2" charset="-78"/>
            </a:endParaRPr>
          </a:p>
        </p:txBody>
      </p:sp>
      <p:pic>
        <p:nvPicPr>
          <p:cNvPr id="4" name="Picture 3" descr="final-kindergarten-logo-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81400"/>
            <a:ext cx="32766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9991e18ad666b0d4a5dfb5b2959e16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3733800"/>
            <a:ext cx="3200400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 descr="ع - Copy - Copy - Copy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3886200"/>
            <a:ext cx="28194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04530" y="-33009"/>
            <a:ext cx="3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طرنطترين ئامانجةكانى ثةروةردة</a:t>
            </a:r>
            <a:endParaRPr kumimoji="0" lang="ar-S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1ـ ثيَويستة مندالَ هاوسةنطيَةك دروست بكات لةطةل قوتابخانة وسستةمى, وةلةطةلَ كةسانى بيانيش تيَكةلَبيت وباوةشى دايكى بؤ ماوةيةك لةبيربكات كة طةرمى وسؤزى تياية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2ـ مندالَ ثيَويستة رابهيَنريَت  بؤ قبول كردنى ثرؤسةى ثةروةردةى ماوة دريَذ كة باخضةى ساوايان يةكةميانة . 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3ـ مندالَ ثيَويستة ياريةكانى بطؤريت كة تةنها بؤ خؤشية, بؤ ياريةكانى سود بةخش كة طةشة بة تواناى ذيرى وجةستةييى دةدات 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4ـ  ريَكخستن وبةتالَكردنى هيَزى مندالَ وئاراستةكردنى بؤ بةدةست هيَنانى مةبةستيَكى ثةروةردةيى 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5ـ ئامادة كردنى مندالَ بؤ ذيانى كؤمةلَايةتى, كة لةسةر بنةماى ريَزطرتن وهاوكارى كردنى كةسانى تر بنياد دةنريَت 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6ـ راهيَنانى مندالَ بؤ بيركردنةوةى لؤجيك (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-A-Samik" pitchFamily="2" charset="-78"/>
              </a:rPr>
              <a:t>منطقى)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لة كاتى يارى كردن 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7ـ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بة جؤراوجؤركردنى ئةزموونى مندالَ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-A-Samik" pitchFamily="2" charset="-78"/>
              </a:rPr>
              <a:t>(تنويع خبرات الطفل)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لةميانى ئةنجامدان ومومارةسةكردنى ضالاكيةكانى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-A-Samik" pitchFamily="2" charset="-78"/>
              </a:rPr>
              <a:t>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8 ـ راهيَنانى مندالَ بؤ دةستثيَكى ضيَذوةرطرتن لة مؤزيك وئةدةب ويَنة كيَشان بةرةنطةكان وطوتنى سروودو طؤرانى .</a:t>
            </a:r>
            <a:endParaRPr kumimoji="0" lang="ar-S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204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بؤ ئةوةى باخجةى ساوايان ئامانجةكانى خؤى بةدةست بينيت ثيَويستة لةسةرئةوانةى كارى لى دةكةن ئةم ئةركانة بةجىَ بطةينن </a:t>
            </a:r>
            <a:endParaRPr kumimoji="0" lang="ar-S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04800" y="1066800"/>
            <a:ext cx="8610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1ـ دابين كردنى مامؤستاى زيرةك ونةرم وخاوةن كةسايةتى , تا كاريطةرى هةبيت لةسةر دروست كردنى كةسايةتى مندالَ.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2ـ تيَركردنى ثيَويستيةكانى مندالَ تا مندالَةكانى تر بناسيت كة وةكو ئةون لة تةمةن وقةبارة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3ـ دابين كردنى سةرةضاوةى ضاوديَرى كردنى مندالَة بةهرةدارةكان 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4ـ دابين كردنى ذوورى تايبةت بة مندالَى ثةككةوتوو يان خاوةن شلَةذانى زمانةوانى وبةزةحمةت فيَردةبن .</a:t>
            </a:r>
            <a:endParaRPr kumimoji="0" lang="ar-SA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215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28600" y="609600"/>
            <a:ext cx="8686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أـ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خويَندن ودابين كردنى كتيَبى طونجاو كة لةطةلَ تةمةن وذيرى منالَ بطونجىَ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ب ـ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بةشدارى كردن لةطةلَ مندالَ لة كاتى يارى كردن وضالاكيةكانى تر وةك ويَنةكيَشان وخؤيَندن ...هيتر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ج ـ نةهيَشتنى توندوتيذى لةنيوان مندالَةكان لة كاتى يارى كردن 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د ـ ريَكخستنى سةردانى دةورى بؤ خيزانةكانى مندالَان . تا هاوكاريَةك هةبيت لةنيوان هةردوولا وة تا مامؤستايةكان بزانن ئةم مندالَانة لة ض جؤرة ذينطةيَك هاتوون وثرسين لةبارى تندورستيان  و جؤرى ياريةكان كة لةمالَ هةيانة ...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‏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3600" dirty="0" smtClean="0">
                <a:cs typeface="Ali_K_Samik" pitchFamily="2" charset="-78"/>
              </a:rPr>
              <a:t>ضالاكيةكانى </a:t>
            </a:r>
            <a:r>
              <a:rPr lang="ar-SA" sz="3600" dirty="0" smtClean="0">
                <a:cs typeface="Ali_K_Samik" pitchFamily="2" charset="-78"/>
              </a:rPr>
              <a:t>مامؤستا</a:t>
            </a:r>
            <a:r>
              <a:rPr lang="ar-IQ" sz="3600" dirty="0" smtClean="0">
                <a:cs typeface="Ali_K_Samik" pitchFamily="2" charset="-78"/>
              </a:rPr>
              <a:t> لة باخضةى ساوايان  </a:t>
            </a:r>
            <a:endParaRPr lang="ar-IQ" sz="3600" dirty="0"/>
          </a:p>
        </p:txBody>
      </p:sp>
      <p:pic>
        <p:nvPicPr>
          <p:cNvPr id="5" name="Picture 4" descr="dandana_0707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9600"/>
            <a:ext cx="3048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الللعب - Copy - Copy -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4267200"/>
            <a:ext cx="30480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تطوير - Copy - Copy -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4800600"/>
            <a:ext cx="33528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25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143000" y="228600"/>
            <a:ext cx="7315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ثيَشةكى</a:t>
            </a:r>
            <a:endParaRPr kumimoji="0" lang="ar-S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1290221"/>
            <a:ext cx="9144000" cy="550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ar-EG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كؤم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ينيوس</a:t>
            </a:r>
            <a:r>
              <a:rPr kumimoji="0" lang="ar-EG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(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Cominyos</a:t>
            </a:r>
            <a:r>
              <a:rPr kumimoji="0" lang="ar-EG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)ى 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ئيتالى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 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لة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 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سةدةى 16 يةكةم كةس بوو  بير</a:t>
            </a:r>
            <a:r>
              <a:rPr lang="ar-EG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وكةى 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دامةزراندنى  باخضةى ساويانى كرد</a:t>
            </a:r>
            <a:r>
              <a:rPr kumimoji="0" lang="ar-EG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.</a:t>
            </a:r>
          </a:p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endParaRPr kumimoji="0" lang="ar-EG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li_K_Traditional" pitchFamily="2" charset="-78"/>
            </a:endParaRPr>
          </a:p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دواتر (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Oberlin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)ى فرنسي لة سةدةى 18 باخضةيةكى ساوايانى دامةزراند وناوى لينا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)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قوتابخانةى دايكان وميواندارى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(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.</a:t>
            </a:r>
            <a:endParaRPr kumimoji="0" lang="ar-EG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li_K_Traditional" pitchFamily="2" charset="-78"/>
            </a:endParaRPr>
          </a:p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endParaRPr kumimoji="0" lang="ar-EG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li_K_Traditional" pitchFamily="2" charset="-78"/>
            </a:endParaRPr>
          </a:p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ar-EG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بة</a:t>
            </a:r>
            <a:r>
              <a:rPr kumimoji="0" lang="ar-EG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 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سةرهةلَدانى شؤرشى ثيشةسازى لة</a:t>
            </a:r>
            <a:r>
              <a:rPr kumimoji="0" lang="ar-EG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 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ئةوروثا,</a:t>
            </a:r>
            <a:r>
              <a:rPr kumimoji="0" lang="ar-EG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 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ودواى بةشدار</a:t>
            </a:r>
            <a:r>
              <a:rPr kumimoji="0" lang="ar-EG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بو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نى ئافرةت وكاركردنى لة كارطةكان (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Frobel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) هةلَسا بة ثيَشخستنى بيرؤكةى باخضةى ساوايان</a:t>
            </a:r>
            <a:r>
              <a:rPr kumimoji="0" lang="ar-EG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.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</a:t>
            </a:r>
            <a:endParaRPr kumimoji="0" lang="ar-S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61863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justLow" rtl="1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ar-SA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مندالَ بو</a:t>
            </a:r>
            <a:r>
              <a:rPr lang="ar-EG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و بة</a:t>
            </a:r>
            <a:r>
              <a:rPr lang="ar-SA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(محور) ثرؤسةى ثةروةردكردن. بؤ ئامادة كردنى بؤ ذيان تا طةشةيةكى تةواو بكات</a:t>
            </a:r>
            <a:r>
              <a:rPr lang="ar-EG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.</a:t>
            </a:r>
          </a:p>
          <a:p>
            <a:pPr lvl="0" algn="justLow" rtl="1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ar-EG" sz="3600" dirty="0" smtClean="0">
              <a:latin typeface="Calibri" pitchFamily="34" charset="0"/>
              <a:ea typeface="Calibri" pitchFamily="34" charset="0"/>
              <a:cs typeface="Ali_K_Traditional" pitchFamily="2" charset="-78"/>
            </a:endParaRPr>
          </a:p>
          <a:p>
            <a:pPr lvl="0" algn="justLow" rtl="1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ar-SA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باخضةى ساوايان بة تةواوكةرى مالَى من</a:t>
            </a:r>
            <a:r>
              <a:rPr lang="ar-EG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د</a:t>
            </a:r>
            <a:r>
              <a:rPr lang="ar-SA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الَ ديَت ولةباوةشى دةكات وجيطاى دايكى دةطريت لةكاتى دووركةوتنةوةى.</a:t>
            </a:r>
            <a:endParaRPr lang="ar-EG" sz="3600" dirty="0" smtClean="0">
              <a:latin typeface="Calibri" pitchFamily="34" charset="0"/>
              <a:ea typeface="Calibri" pitchFamily="34" charset="0"/>
              <a:cs typeface="Ali_K_Traditional" pitchFamily="2" charset="-78"/>
            </a:endParaRPr>
          </a:p>
          <a:p>
            <a:pPr lvl="0" algn="justLow" rtl="1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ar-EG" sz="3600" dirty="0" smtClean="0">
              <a:latin typeface="Calibri" pitchFamily="34" charset="0"/>
              <a:ea typeface="Calibri" pitchFamily="34" charset="0"/>
              <a:cs typeface="Ali_K_Traditional" pitchFamily="2" charset="-78"/>
            </a:endParaRPr>
          </a:p>
          <a:p>
            <a:pPr lvl="0" algn="justLow" rtl="1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ar-EG" sz="3600" dirty="0" smtClean="0">
              <a:latin typeface="Calibri" pitchFamily="34" charset="0"/>
              <a:ea typeface="Calibri" pitchFamily="34" charset="0"/>
              <a:cs typeface="Ali_K_Traditional" pitchFamily="2" charset="-78"/>
            </a:endParaRPr>
          </a:p>
          <a:p>
            <a:pPr lvl="0" algn="justLow" rtl="1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ar-SA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لةدواجار كاريَكى زؤر كرا بؤ ثيَشخستنى ئةداى باخضةكانى مندالَان لةسةر دةستى تؤيَذةر وزاناكان لةوانةش</a:t>
            </a:r>
            <a:r>
              <a:rPr lang="en-US" sz="3600" dirty="0" smtClean="0">
                <a:latin typeface="Forte" pitchFamily="66" charset="0"/>
                <a:ea typeface="Calibri" pitchFamily="34" charset="0"/>
                <a:cs typeface="Ali_K_Traditional" pitchFamily="2" charset="-78"/>
              </a:rPr>
              <a:t>Montaigne </a:t>
            </a:r>
            <a:r>
              <a:rPr lang="ar-SA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، روس</a:t>
            </a:r>
            <a:r>
              <a:rPr lang="ar-EG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و</a:t>
            </a:r>
            <a:r>
              <a:rPr lang="en-US" sz="3600" dirty="0" smtClean="0">
                <a:latin typeface="Forte" pitchFamily="66" charset="0"/>
                <a:ea typeface="Calibri" pitchFamily="34" charset="0"/>
                <a:cs typeface="Ali_K_Traditional" pitchFamily="2" charset="-78"/>
              </a:rPr>
              <a:t>Rousseau </a:t>
            </a:r>
            <a:r>
              <a:rPr lang="ar-EG" sz="3600" dirty="0" smtClean="0">
                <a:latin typeface="Forte" pitchFamily="66" charset="0"/>
                <a:ea typeface="Calibri" pitchFamily="34" charset="0"/>
                <a:cs typeface="Ali_K_Traditional" pitchFamily="2" charset="-78"/>
              </a:rPr>
              <a:t>,</a:t>
            </a:r>
            <a:r>
              <a:rPr lang="ar-SA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بياجية </a:t>
            </a:r>
            <a:r>
              <a:rPr lang="ar-SA" sz="3600" dirty="0" smtClean="0">
                <a:latin typeface="Arial" pitchFamily="34" charset="0"/>
                <a:ea typeface="Calibri" pitchFamily="34" charset="0"/>
                <a:cs typeface="Ali_K_Traditional" pitchFamily="2" charset="-78"/>
              </a:rPr>
              <a:t> </a:t>
            </a:r>
            <a:r>
              <a:rPr lang="en-US" sz="3600" dirty="0" smtClean="0">
                <a:latin typeface="Forte" pitchFamily="66" charset="0"/>
                <a:ea typeface="Calibri" pitchFamily="34" charset="0"/>
                <a:cs typeface="Ali_K_Traditional" pitchFamily="2" charset="-78"/>
              </a:rPr>
              <a:t>Piaget</a:t>
            </a:r>
            <a:r>
              <a:rPr lang="ar-SA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، ديكرولي</a:t>
            </a:r>
            <a:r>
              <a:rPr lang="ar-SA" sz="3600" dirty="0" smtClean="0">
                <a:latin typeface="Arial" pitchFamily="34" charset="0"/>
                <a:ea typeface="Calibri" pitchFamily="34" charset="0"/>
                <a:cs typeface="Ali_K_Traditional" pitchFamily="2" charset="-78"/>
              </a:rPr>
              <a:t> </a:t>
            </a:r>
            <a:r>
              <a:rPr lang="en-US" sz="3600" dirty="0" err="1" smtClean="0">
                <a:latin typeface="Forte" pitchFamily="66" charset="0"/>
                <a:ea typeface="Calibri" pitchFamily="34" charset="0"/>
                <a:cs typeface="Ali_K_Traditional" pitchFamily="2" charset="-78"/>
              </a:rPr>
              <a:t>Decroly</a:t>
            </a:r>
            <a:r>
              <a:rPr lang="ar-SA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، منتسوري</a:t>
            </a:r>
            <a:r>
              <a:rPr lang="en-US" sz="3600" dirty="0" smtClean="0">
                <a:latin typeface="Forte" pitchFamily="66" charset="0"/>
                <a:ea typeface="Calibri" pitchFamily="34" charset="0"/>
                <a:cs typeface="Ali_K_Traditional" pitchFamily="2" charset="-78"/>
              </a:rPr>
              <a:t> Montessori </a:t>
            </a:r>
            <a:r>
              <a:rPr lang="ar-SA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..</a:t>
            </a:r>
            <a:endParaRPr lang="en-US" dirty="0" smtClean="0">
              <a:latin typeface="Arial" pitchFamily="34" charset="0"/>
              <a:cs typeface="Ali_K_Traditional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3094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ar-SA" sz="36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li_K_Traditional" pitchFamily="2" charset="-78"/>
              </a:rPr>
              <a:t>قؤناغى باخضةى ساوايان بة طرنطترين قؤناغ دادةنريَت كة مندالَ تيايدا تيَدةثةرِيت لة سةرةتايى ذيانى  بؤ ناسينى جيهانى دةرةكى كة</a:t>
            </a:r>
            <a:r>
              <a:rPr lang="ar-EG" sz="36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li_K_Traditional" pitchFamily="2" charset="-78"/>
              </a:rPr>
              <a:t> </a:t>
            </a:r>
            <a:r>
              <a:rPr lang="ar-SA" sz="36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li_K_Traditional" pitchFamily="2" charset="-78"/>
              </a:rPr>
              <a:t>بةسةرةتاي دروستبوونى كةسايةتى دادةنريَت</a:t>
            </a:r>
            <a:r>
              <a:rPr lang="ar-EG" sz="36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li_K_Traditional" pitchFamily="2" charset="-78"/>
              </a:rPr>
              <a:t>.</a:t>
            </a:r>
          </a:p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ar-EG" sz="3200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Ali_K_Traditional" pitchFamily="2" charset="-78"/>
            </a:endParaRPr>
          </a:p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ar-EG" sz="3200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Ali_K_Traditional" pitchFamily="2" charset="-78"/>
            </a:endParaRPr>
          </a:p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ar-SA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ثشت بةستنى مندالَ بة خيَزانى كةمتر دةبيت وخؤى بؤ قوتابخانة ئامادة دةكات بة شيَوةيةكى تةدريجى</a:t>
            </a:r>
            <a:r>
              <a:rPr lang="ar-EG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.</a:t>
            </a:r>
          </a:p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ar-EG" sz="3200" dirty="0" smtClean="0">
              <a:latin typeface="Calibri" pitchFamily="34" charset="0"/>
              <a:ea typeface="Calibri" pitchFamily="34" charset="0"/>
              <a:cs typeface="Ali_K_Traditional" pitchFamily="2" charset="-78"/>
            </a:endParaRPr>
          </a:p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ar-EG" sz="3200" dirty="0" smtClean="0">
              <a:latin typeface="Calibri" pitchFamily="34" charset="0"/>
              <a:ea typeface="Calibri" pitchFamily="34" charset="0"/>
              <a:cs typeface="Ali_K_Traditional" pitchFamily="2" charset="-78"/>
            </a:endParaRPr>
          </a:p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ar-EG" sz="3200" dirty="0" smtClean="0">
              <a:latin typeface="Calibri" pitchFamily="34" charset="0"/>
              <a:ea typeface="Calibri" pitchFamily="34" charset="0"/>
              <a:cs typeface="Ali_K_Traditional" pitchFamily="2" charset="-78"/>
            </a:endParaRPr>
          </a:p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ar-SA" sz="32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مندالَ</a:t>
            </a:r>
            <a:r>
              <a:rPr lang="ar-EG" sz="32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 </a:t>
            </a:r>
            <a:r>
              <a:rPr lang="ar-SA" sz="32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دةزانيت</a:t>
            </a:r>
            <a:r>
              <a:rPr lang="ar-EG" sz="32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 </a:t>
            </a:r>
            <a:r>
              <a:rPr lang="ar-SA" sz="32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كةسانيَك هةن خؤشيان دةويَت وئاطايان ل</a:t>
            </a:r>
            <a:r>
              <a:rPr lang="ar-EG" sz="32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يَ</a:t>
            </a:r>
            <a:r>
              <a:rPr lang="ar-SA" sz="32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ى دةبيت جطة لة خيَزانةكةى بؤية هةست بة ئارامى وهيَمنى دةكات بةرامبةريان.</a:t>
            </a:r>
            <a:endParaRPr lang="ar-EG" sz="3200" dirty="0" smtClean="0">
              <a:latin typeface="Calibri" pitchFamily="34" charset="0"/>
              <a:ea typeface="Calibri" pitchFamily="34" charset="0"/>
              <a:cs typeface="Ali_K_Traditional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1"/>
            <a:ext cx="9144000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 rt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ar-SA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قؤناغى </a:t>
            </a:r>
            <a:r>
              <a:rPr lang="ar-EG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5</a:t>
            </a:r>
            <a:r>
              <a:rPr lang="ar-SA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سالَى يةكةم لة تةمةنى مندالَ بةطرنط وةسف دةكريَت لةذيانى</a:t>
            </a:r>
            <a:r>
              <a:rPr lang="ar-EG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 </a:t>
            </a:r>
            <a:r>
              <a:rPr lang="ar-SA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لةبةر</a:t>
            </a:r>
            <a:r>
              <a:rPr lang="ar-EG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 </a:t>
            </a:r>
            <a:r>
              <a:rPr lang="ar-SA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ئةوةى كةسايةتى مندالَ لةم قؤناغة دروست دةبيت</a:t>
            </a:r>
            <a:r>
              <a:rPr lang="ar-EG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 </a:t>
            </a:r>
            <a:r>
              <a:rPr lang="ar-SA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(تتشكل) وبةدريَذايى تةمةنى</a:t>
            </a:r>
            <a:r>
              <a:rPr lang="ar-EG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 </a:t>
            </a:r>
            <a:r>
              <a:rPr lang="ar-SA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بةردةوام دةبيت لةطةلَى</a:t>
            </a:r>
            <a:endParaRPr lang="ar-EG" sz="3600" dirty="0" smtClean="0">
              <a:latin typeface="Calibri" pitchFamily="34" charset="0"/>
              <a:ea typeface="Calibri" pitchFamily="34" charset="0"/>
              <a:cs typeface="Ali_K_Traditional" pitchFamily="2" charset="-78"/>
            </a:endParaRPr>
          </a:p>
          <a:p>
            <a:pPr lvl="0" algn="just" rt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ar-EG" sz="3600" dirty="0" smtClean="0">
              <a:latin typeface="Calibri" pitchFamily="34" charset="0"/>
              <a:ea typeface="Calibri" pitchFamily="34" charset="0"/>
              <a:cs typeface="Ali_K_Traditional" pitchFamily="2" charset="-78"/>
            </a:endParaRPr>
          </a:p>
          <a:p>
            <a:pPr lvl="0" algn="just" rt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ar-EG" sz="3600" dirty="0" smtClean="0">
              <a:latin typeface="Calibri" pitchFamily="34" charset="0"/>
              <a:ea typeface="Calibri" pitchFamily="34" charset="0"/>
              <a:cs typeface="Ali_K_Traditional" pitchFamily="2" charset="-78"/>
            </a:endParaRPr>
          </a:p>
          <a:p>
            <a:pPr lvl="0" algn="just" rt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ar-SA" sz="4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li_K_Traditional" pitchFamily="2" charset="-78"/>
              </a:rPr>
              <a:t>لةم </a:t>
            </a:r>
            <a:r>
              <a:rPr lang="ar-EG" sz="4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li_K_Traditional" pitchFamily="2" charset="-78"/>
              </a:rPr>
              <a:t>تةمةن</a:t>
            </a:r>
            <a:r>
              <a:rPr lang="ar-SA" sz="4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li_K_Traditional" pitchFamily="2" charset="-78"/>
              </a:rPr>
              <a:t>دا مندالَ طةشةي تةواو دةكات ئةطةر دةرفةتى</a:t>
            </a:r>
            <a:r>
              <a:rPr lang="ar-EG" sz="4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li_K_Traditional" pitchFamily="2" charset="-78"/>
              </a:rPr>
              <a:t> هةمةرةنط </a:t>
            </a:r>
            <a:r>
              <a:rPr lang="ar-SA" sz="4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li_K_Traditional" pitchFamily="2" charset="-78"/>
              </a:rPr>
              <a:t>وذينطة</a:t>
            </a:r>
            <a:r>
              <a:rPr lang="ar-EG" sz="4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li_K_Traditional" pitchFamily="2" charset="-78"/>
              </a:rPr>
              <a:t>يةكى</a:t>
            </a:r>
            <a:r>
              <a:rPr lang="ar-SA" sz="4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li_K_Traditional" pitchFamily="2" charset="-78"/>
              </a:rPr>
              <a:t> طونجاو</a:t>
            </a:r>
            <a:r>
              <a:rPr lang="ar-EG" sz="4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li_K_Traditional" pitchFamily="2" charset="-78"/>
              </a:rPr>
              <a:t>ى</a:t>
            </a:r>
            <a:r>
              <a:rPr lang="ar-SA" sz="4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li_K_Traditional" pitchFamily="2" charset="-78"/>
              </a:rPr>
              <a:t> بؤ برةخسيَت</a:t>
            </a:r>
            <a:r>
              <a:rPr lang="ar-EG" sz="4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li_K_Traditional" pitchFamily="2" charset="-78"/>
              </a:rPr>
              <a:t> تا</a:t>
            </a:r>
            <a:r>
              <a:rPr lang="ar-SA" sz="4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li_K_Traditional" pitchFamily="2" charset="-78"/>
              </a:rPr>
              <a:t> </a:t>
            </a:r>
            <a:r>
              <a:rPr lang="ar-EG" sz="4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li_K_Traditional" pitchFamily="2" charset="-78"/>
              </a:rPr>
              <a:t>ط</a:t>
            </a:r>
            <a:r>
              <a:rPr lang="ar-SA" sz="4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li_K_Traditional" pitchFamily="2" charset="-78"/>
              </a:rPr>
              <a:t>ةشة</a:t>
            </a:r>
            <a:r>
              <a:rPr lang="ar-EG" sz="4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li_K_Traditional" pitchFamily="2" charset="-78"/>
              </a:rPr>
              <a:t>ي</a:t>
            </a:r>
            <a:r>
              <a:rPr lang="ar-SA" sz="4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li_K_Traditional" pitchFamily="2" charset="-78"/>
              </a:rPr>
              <a:t>ةكى تةندروست</a:t>
            </a:r>
            <a:r>
              <a:rPr lang="ar-EG" sz="4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li_K_Traditional" pitchFamily="2" charset="-78"/>
              </a:rPr>
              <a:t> بكات.</a:t>
            </a:r>
            <a:r>
              <a:rPr lang="ar-SA" sz="4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li_K_Traditional" pitchFamily="2" charset="-78"/>
              </a:rPr>
              <a:t> </a:t>
            </a:r>
            <a:endParaRPr lang="ar-SA" sz="5400" dirty="0" smtClean="0">
              <a:solidFill>
                <a:srgbClr val="002060"/>
              </a:solidFill>
              <a:latin typeface="Arial" pitchFamily="34" charset="0"/>
              <a:cs typeface="Ali_K_Traditional" pitchFamily="2" charset="-78"/>
            </a:endParaRPr>
          </a:p>
        </p:txBody>
      </p:sp>
      <p:pic>
        <p:nvPicPr>
          <p:cNvPr id="3" name="Picture 2" descr="162779_126609330734831_100001572940300_173794_3398544_n - Copy - Copy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43400"/>
            <a:ext cx="40386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C00000"/>
                </a:solidFill>
                <a:cs typeface="Ali_K_Samik" pitchFamily="2" charset="-78"/>
              </a:rPr>
              <a:t>ـ </a:t>
            </a:r>
            <a:r>
              <a:rPr lang="ar-SA" sz="3200" dirty="0" smtClean="0">
                <a:solidFill>
                  <a:srgbClr val="C00000"/>
                </a:solidFill>
                <a:cs typeface="Ali_K_Samik" pitchFamily="2" charset="-78"/>
              </a:rPr>
              <a:t>ذينطةى طونجاو كةثيَويستيةكانى طةشة وهةلَومةرجى سةلامةتى تيايدا</a:t>
            </a:r>
            <a:r>
              <a:rPr lang="ar-EG" sz="3200" dirty="0" smtClean="0">
                <a:solidFill>
                  <a:srgbClr val="C00000"/>
                </a:solidFill>
                <a:cs typeface="Ali_K_Samik" pitchFamily="2" charset="-78"/>
              </a:rPr>
              <a:t>ية</a:t>
            </a:r>
            <a:endParaRPr lang="ar-IQ" sz="3200" dirty="0">
              <a:solidFill>
                <a:srgbClr val="C00000"/>
              </a:solidFill>
              <a:cs typeface="Ali_K_Samik" pitchFamily="2" charset="-78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609601"/>
            <a:ext cx="9144000" cy="544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بايخدان بة تةندروستى خؤراك بؤ مندالَ (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-A-Traditional" pitchFamily="2" charset="-78"/>
              </a:rPr>
              <a:t>الاهتمام بالغذاء الصحي للأطفال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)</a:t>
            </a:r>
            <a:r>
              <a:rPr lang="ar-EG" sz="3600" dirty="0" smtClean="0">
                <a:latin typeface="Arial" pitchFamily="34" charset="0"/>
                <a:ea typeface="Calibri" pitchFamily="34" charset="0"/>
                <a:cs typeface="Ali_K_Traditional" pitchFamily="2" charset="-78"/>
              </a:rPr>
              <a:t>.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ar-EG" sz="3600" dirty="0" smtClean="0">
              <a:solidFill>
                <a:srgbClr val="002060"/>
              </a:solidFill>
              <a:latin typeface="Arial" pitchFamily="34" charset="0"/>
              <a:ea typeface="Calibri" pitchFamily="34" charset="0"/>
              <a:cs typeface="Ali_K_Traditional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دابين كردنى يارى طةورة وةك (جؤلانة,</a:t>
            </a:r>
            <a:r>
              <a:rPr kumimoji="0" lang="ar-EG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 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خليسكانة,</a:t>
            </a:r>
            <a:r>
              <a:rPr kumimoji="0" lang="ar-EG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 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ياريةكانى توازن وتةرازوو, ياريةكانى خؤ</a:t>
            </a:r>
            <a:r>
              <a:rPr kumimoji="0" lang="ar-EG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 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ثىَ</a:t>
            </a:r>
            <a:r>
              <a:rPr kumimoji="0" lang="ar-EG" sz="3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 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هةلَواسين,</a:t>
            </a:r>
            <a:r>
              <a:rPr kumimoji="0" lang="ar-EG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 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لم</a:t>
            </a:r>
            <a:r>
              <a:rPr lang="ar-EG" sz="36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li_K_Traditional" pitchFamily="2" charset="-78"/>
              </a:rPr>
              <a:t>).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ar-EG" sz="3600" dirty="0" smtClean="0">
              <a:latin typeface="Calibri" pitchFamily="34" charset="0"/>
              <a:ea typeface="Calibri" pitchFamily="34" charset="0"/>
              <a:cs typeface="Ali_K_Traditional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دابين</a:t>
            </a:r>
            <a:r>
              <a:rPr kumimoji="0" lang="ar-EG" sz="3600" b="0" i="0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 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كردنى ضالاكية جؤراوجؤرةكان كة كرنطى بة</a:t>
            </a:r>
            <a:r>
              <a:rPr kumimoji="0" lang="ar-EG" sz="3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 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طةشةى ماسولكة بضوكةكان ودةست وثةنجة وضاوةكانى مندالَ ئةدات بؤ ئامادةكردنى بؤ نوسين وخؤيندنةوة وويَنةكيَشان</a:t>
            </a:r>
            <a:r>
              <a:rPr lang="ar-EG" sz="3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Ali_K_Traditional" pitchFamily="2" charset="-78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9600"/>
            <a:ext cx="9144000" cy="61863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 rt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ar-SA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طرنطيدان بةبابةتى زانستى كة ثيَشكةشى دةكريَت وبايةخ بةطةشةى لايةنى سؤزدارى وكؤمةلايةتى مندالَ ئةدات  لةريَطاى ضالاكيةكانى تايبةت كة ئارزووةكانى مندالَ تيَردةكات</a:t>
            </a:r>
            <a:r>
              <a:rPr lang="ar-EG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.</a:t>
            </a:r>
          </a:p>
          <a:p>
            <a:pPr lvl="0" algn="just" rt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ar-EG" sz="3600" dirty="0" smtClean="0">
              <a:latin typeface="Arial" pitchFamily="34" charset="0"/>
              <a:ea typeface="Calibri" pitchFamily="34" charset="0"/>
              <a:cs typeface="Ali_K_Traditional" pitchFamily="2" charset="-78"/>
            </a:endParaRPr>
          </a:p>
          <a:p>
            <a:pPr lvl="0" algn="just" rt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ar-SA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دةستنيشانكردنى مامؤستاى باش كة</a:t>
            </a:r>
            <a:r>
              <a:rPr lang="ar-EG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 </a:t>
            </a:r>
            <a:r>
              <a:rPr lang="ar-SA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ثيَويستة زانيارى هةبيت لةسةر (قؤناغةكانى طةشةى مندالَ,</a:t>
            </a:r>
            <a:r>
              <a:rPr lang="ar-EG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 </a:t>
            </a:r>
            <a:r>
              <a:rPr lang="ar-SA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شيَوازى فيَركردنى,</a:t>
            </a:r>
            <a:r>
              <a:rPr lang="ar-EG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 </a:t>
            </a:r>
            <a:r>
              <a:rPr lang="ar-SA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ضارسةركردنى كيَشةكانى رةفتارى, زانيارى لة</a:t>
            </a:r>
            <a:r>
              <a:rPr lang="ar-EG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 </a:t>
            </a:r>
            <a:r>
              <a:rPr lang="ar-SA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بارةى بةرِيَوةبردنى ثؤل, ئاستى رؤشةنبيرى ول</a:t>
            </a:r>
            <a:r>
              <a:rPr lang="ar-EG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َ</a:t>
            </a:r>
            <a:r>
              <a:rPr lang="ar-SA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يهاتووى زمان,</a:t>
            </a:r>
            <a:r>
              <a:rPr lang="ar-EG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 </a:t>
            </a:r>
            <a:r>
              <a:rPr lang="ar-SA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ورةوشت بةرزبيت</a:t>
            </a:r>
            <a:r>
              <a:rPr lang="ar-EG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.</a:t>
            </a:r>
          </a:p>
          <a:p>
            <a:pPr lvl="0" algn="just" rt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ar-SA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هةروا باشترة ثسثؤربيت لةم </a:t>
            </a:r>
            <a:r>
              <a:rPr lang="ar-EG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بوارانةدا</a:t>
            </a:r>
            <a:r>
              <a:rPr lang="ar-SA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) تا بتوانيت ئةم بؤشايية</a:t>
            </a:r>
            <a:r>
              <a:rPr lang="ar-EG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 </a:t>
            </a:r>
            <a:r>
              <a:rPr lang="ar-SA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ثرِ</a:t>
            </a:r>
            <a:r>
              <a:rPr lang="ar-EG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 </a:t>
            </a:r>
            <a:r>
              <a:rPr lang="ar-SA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بكات كة دايكى كاسبكار يان فةرمانبةر لةلاى مندالَ دروستدةكات لةكاتى كاركردنى</a:t>
            </a:r>
            <a:r>
              <a:rPr lang="ar-EG" sz="3600" dirty="0" smtClean="0">
                <a:latin typeface="Calibri" pitchFamily="34" charset="0"/>
                <a:ea typeface="Calibri" pitchFamily="34" charset="0"/>
                <a:cs typeface="Ali_K_Traditional" pitchFamily="2" charset="-78"/>
              </a:rPr>
              <a:t>.</a:t>
            </a:r>
            <a:endParaRPr lang="en-US" sz="3600" dirty="0" smtClean="0">
              <a:latin typeface="Arial" pitchFamily="34" charset="0"/>
              <a:cs typeface="Ali_K_Traditional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C00000"/>
                </a:solidFill>
                <a:cs typeface="Ali_K_Samik" pitchFamily="2" charset="-78"/>
              </a:rPr>
              <a:t>ـ </a:t>
            </a:r>
            <a:r>
              <a:rPr lang="ar-SA" sz="3200" dirty="0" smtClean="0">
                <a:solidFill>
                  <a:srgbClr val="C00000"/>
                </a:solidFill>
                <a:cs typeface="Ali_K_Samik" pitchFamily="2" charset="-78"/>
              </a:rPr>
              <a:t>ذينطةى طونجاو كةثيَويستيةكانى طةشة وهةلَومةرجى سةلامةتى تيا</a:t>
            </a:r>
            <a:r>
              <a:rPr lang="ar-EG" sz="3200" dirty="0" smtClean="0">
                <a:solidFill>
                  <a:srgbClr val="C00000"/>
                </a:solidFill>
                <a:cs typeface="Ali_K_Samik" pitchFamily="2" charset="-78"/>
              </a:rPr>
              <a:t>ية</a:t>
            </a:r>
            <a:endParaRPr lang="ar-IQ" sz="3200" dirty="0">
              <a:solidFill>
                <a:srgbClr val="C00000"/>
              </a:solidFill>
              <a:cs typeface="Ali_K_Sami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 smtClean="0">
                <a:cs typeface="Ali_K_Samik" pitchFamily="2" charset="-78"/>
              </a:rPr>
              <a:t>تايبةتمةند</a:t>
            </a:r>
            <a:r>
              <a:rPr lang="ar-EG" sz="3200" dirty="0" smtClean="0">
                <a:cs typeface="Ali_K_Samik" pitchFamily="2" charset="-78"/>
              </a:rPr>
              <a:t>ية</a:t>
            </a:r>
            <a:r>
              <a:rPr lang="ar-IQ" sz="3200" dirty="0" smtClean="0">
                <a:cs typeface="Ali_K_Samik" pitchFamily="2" charset="-78"/>
              </a:rPr>
              <a:t>كانى مندال</a:t>
            </a:r>
            <a:r>
              <a:rPr lang="ar-EG" sz="3200" dirty="0" smtClean="0">
                <a:cs typeface="Ali_K_Samik" pitchFamily="2" charset="-78"/>
              </a:rPr>
              <a:t>َان</a:t>
            </a:r>
            <a:r>
              <a:rPr lang="ar-IQ" sz="3200" dirty="0" smtClean="0">
                <a:cs typeface="Ali_K_Samik" pitchFamily="2" charset="-78"/>
              </a:rPr>
              <a:t>ى</a:t>
            </a:r>
            <a:r>
              <a:rPr lang="ar-SA" sz="3200" dirty="0" smtClean="0">
                <a:latin typeface="Calibri" pitchFamily="34" charset="0"/>
                <a:ea typeface="Calibri" pitchFamily="34" charset="0"/>
                <a:cs typeface="Ali_K_Samik" pitchFamily="2" charset="-78"/>
              </a:rPr>
              <a:t> </a:t>
            </a:r>
            <a:r>
              <a:rPr lang="ar-IQ" sz="3200" dirty="0" smtClean="0">
                <a:latin typeface="Calibri" pitchFamily="34" charset="0"/>
                <a:ea typeface="Calibri" pitchFamily="34" charset="0"/>
                <a:cs typeface="Ali_K_Samik" pitchFamily="2" charset="-78"/>
              </a:rPr>
              <a:t> </a:t>
            </a:r>
            <a:r>
              <a:rPr lang="ar-SA" sz="3200" dirty="0" smtClean="0">
                <a:latin typeface="Calibri" pitchFamily="34" charset="0"/>
                <a:ea typeface="Calibri" pitchFamily="34" charset="0"/>
                <a:cs typeface="Ali_K_Samik" pitchFamily="2" charset="-78"/>
              </a:rPr>
              <a:t>باخضةى ساوايان</a:t>
            </a:r>
            <a:r>
              <a:rPr lang="ar-IQ" sz="3200" dirty="0" smtClean="0">
                <a:latin typeface="Calibri" pitchFamily="34" charset="0"/>
                <a:ea typeface="Calibri" pitchFamily="34" charset="0"/>
                <a:cs typeface="Ali_K_Samik" pitchFamily="2" charset="-78"/>
              </a:rPr>
              <a:t> </a:t>
            </a:r>
            <a:r>
              <a:rPr lang="ar-IQ" sz="3200" dirty="0" smtClean="0">
                <a:cs typeface="Ali_K_Samik" pitchFamily="2" charset="-78"/>
              </a:rPr>
              <a:t> </a:t>
            </a:r>
            <a:endParaRPr lang="ar-IQ" sz="3200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609601"/>
            <a:ext cx="9144000" cy="33547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تايبةتمةندى</a:t>
            </a: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li_K_Samik" pitchFamily="2" charset="-78"/>
              </a:rPr>
              <a:t> </a:t>
            </a:r>
            <a:r>
              <a:rPr kumimoji="0" lang="ar-EG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li_K_Samik" pitchFamily="2" charset="-78"/>
              </a:rPr>
              <a:t>ج</a:t>
            </a: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يا</a:t>
            </a:r>
            <a:r>
              <a:rPr kumimoji="0" lang="ar-EG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جيا دةبينرىَ لة</a:t>
            </a:r>
            <a:r>
              <a:rPr kumimoji="0" lang="ar-EG" sz="28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 سةرةتاى تةمةنى مندالَان, </a:t>
            </a: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ثيَويست</a:t>
            </a:r>
            <a:r>
              <a:rPr kumimoji="0" lang="ar-EG" sz="28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 </a:t>
            </a: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دةكات بةرنامةيةكى ثةروةردةيى تايبةت </a:t>
            </a:r>
            <a:r>
              <a:rPr lang="ar-SA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li_K_Samik" pitchFamily="2" charset="-78"/>
              </a:rPr>
              <a:t>وت</a:t>
            </a:r>
            <a:r>
              <a:rPr lang="ar-EG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li_K_Samik" pitchFamily="2" charset="-78"/>
              </a:rPr>
              <a:t>ؤ</a:t>
            </a:r>
            <a:r>
              <a:rPr lang="ar-SA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li_K_Samik" pitchFamily="2" charset="-78"/>
              </a:rPr>
              <a:t>كمةيان بؤ </a:t>
            </a: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دابنريَت بةمةبةستى راهيَنانيان بؤ قؤناغةكانى ترى فيَركردن لة</a:t>
            </a:r>
            <a:r>
              <a:rPr kumimoji="0" lang="ar-EG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و ت</a:t>
            </a: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ايبةتمةندى وخاسيةتانةش :ـ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li_K_Samik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ـ ضالاكى</a:t>
            </a:r>
            <a:r>
              <a:rPr kumimoji="0" lang="ar-EG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 زؤر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 بؤ بةتالَكردنى ئةو هيَزةى كة</a:t>
            </a:r>
            <a:r>
              <a:rPr kumimoji="0" lang="ar-EG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لة ئةنجامى طةشة دروست دةبيت 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li_K_Traditional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ـ حةزكردن بة</a:t>
            </a:r>
            <a:r>
              <a:rPr kumimoji="0" lang="ar-EG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و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 يار</a:t>
            </a:r>
            <a:r>
              <a:rPr kumimoji="0" lang="ar-EG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يانةى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 كة طةشة بةتواناى ذيرى وجةستةيى دةدات 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li_K_Traditional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ـ زؤربوونى ثرسيار لا</a:t>
            </a:r>
            <a:r>
              <a:rPr kumimoji="0" lang="ar-EG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ي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 مندالَ كة زانياريان فراوانتر دةكات .</a:t>
            </a: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ـ ئارةزوو</a:t>
            </a:r>
            <a:r>
              <a:rPr kumimoji="0" lang="ar-EG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لاى مندالَ دروست دةبيت بؤ بة</a:t>
            </a:r>
            <a:r>
              <a:rPr kumimoji="0" lang="ar-EG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دةستهيَنانى خود (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-A-Traditional" pitchFamily="2" charset="-78"/>
              </a:rPr>
              <a:t>تحقيق الذات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Traditional" pitchFamily="2" charset="-78"/>
              </a:rPr>
              <a:t>).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imagesببب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62400"/>
            <a:ext cx="42672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ج - Copy - Copy -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0756" y="3962400"/>
            <a:ext cx="4933244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ئةو مندالانةى كة لةذينطةي هةذار دةذين لةثيَويستيةكانى ثةروةردةيى بةرةنطارى كؤمةلَيَك ئاستةنط دةبن لة داهاتووى ذيانيان,</a:t>
            </a:r>
            <a:r>
              <a:rPr lang="ar-EG" sz="2800" dirty="0" smtClean="0">
                <a:latin typeface="Calibri" pitchFamily="34" charset="0"/>
                <a:ea typeface="Calibri" pitchFamily="34" charset="0"/>
                <a:cs typeface="Ali_K_Samik" pitchFamily="2" charset="-78"/>
              </a:rPr>
              <a:t>و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ناتوانن خؤبطونجينن لةطةلَ ذينكة</a:t>
            </a:r>
            <a:r>
              <a:rPr kumimoji="0" lang="ar-E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وثيَداويستيةكانى كؤمةلَطا</a:t>
            </a:r>
            <a:r>
              <a:rPr kumimoji="0" lang="ar-E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.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بؤية هةلَةيان دووبارة دةبيَتةوة وطومانيان لةلا دروست دةبيت لةكاتى مومارةسةى ذيانيان لةلاى طةورةكان ,</a:t>
            </a:r>
            <a:r>
              <a:rPr kumimoji="0" lang="ar-E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ولةدوا</a:t>
            </a:r>
            <a:r>
              <a:rPr kumimoji="0" lang="ar-E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جار دةبيَتة هؤى لاوازى باورِبةخؤبوون 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li_K_Samik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li_K_Samik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    باخضةى ساوايانيش كاردةكات بؤ ئامادةكردنى مندالَ بؤ ئةوةى ببن بة كةسانيَكى كارا وبةهرةمةند وسود بةخش بؤ كؤمةلَطا, ئةمةش لةريَطاى ثرِضةككردنيان بةبةها ورةوشت وئاراستة وكارامةيى ثيَويست بؤ طةيشتن بةم غايةتة وطةشةثيَكردنى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_K_Samik" pitchFamily="2" charset="-78"/>
              </a:rPr>
              <a:t>. </a:t>
            </a:r>
            <a:endParaRPr kumimoji="0" lang="ar-S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ط - Copy - Copy - Copy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43400"/>
            <a:ext cx="44196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دراسي6 - Copy - Copy -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4648200"/>
            <a:ext cx="35052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976</Words>
  <Application>Microsoft Office PowerPoint</Application>
  <PresentationFormat>On-screen Show (4:3)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Ali_K_Samik</vt:lpstr>
      <vt:lpstr>Ali_K_Traditional</vt:lpstr>
      <vt:lpstr>Ali-A-Samik</vt:lpstr>
      <vt:lpstr>Ali-A-Traditional</vt:lpstr>
      <vt:lpstr>Arial</vt:lpstr>
      <vt:lpstr>Calibri</vt:lpstr>
      <vt:lpstr>Courier New</vt:lpstr>
      <vt:lpstr>Forte</vt:lpstr>
      <vt:lpstr>Times New Roman</vt:lpstr>
      <vt:lpstr>Wingdings</vt:lpstr>
      <vt:lpstr>Office Theme</vt:lpstr>
      <vt:lpstr>   طرنطى باخضةى ساوايان لةذيانى مندالَ   (أهمية رياض الأطفال في حياة الطفل)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طرنطى باخضةى ساوايان لةذيانى مندالَ (أهمية رياض الأطفال في حياة الطفل)</dc:title>
  <dc:creator>fatah</dc:creator>
  <cp:lastModifiedBy>chopy</cp:lastModifiedBy>
  <cp:revision>54</cp:revision>
  <dcterms:created xsi:type="dcterms:W3CDTF">2006-08-16T00:00:00Z</dcterms:created>
  <dcterms:modified xsi:type="dcterms:W3CDTF">2022-02-24T11:21:29Z</dcterms:modified>
</cp:coreProperties>
</file>