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72" r:id="rId8"/>
    <p:sldId id="262" r:id="rId9"/>
    <p:sldId id="263" r:id="rId10"/>
    <p:sldId id="266" r:id="rId11"/>
    <p:sldId id="268" r:id="rId12"/>
    <p:sldId id="269" r:id="rId13"/>
    <p:sldId id="273" r:id="rId14"/>
    <p:sldId id="279" r:id="rId15"/>
    <p:sldId id="274"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5F35E-E086-426E-AF74-4C973DC2D0BA}" type="datetimeFigureOut">
              <a:rPr lang="en-US" smtClean="0"/>
              <a:t>3/25/2024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95B0D-BD1F-4EAF-830A-CD308B7F2A00}" type="slidenum">
              <a:rPr lang="en-US" smtClean="0"/>
              <a:t>‹#›</a:t>
            </a:fld>
            <a:endParaRPr lang="en-US"/>
          </a:p>
        </p:txBody>
      </p:sp>
    </p:spTree>
    <p:extLst>
      <p:ext uri="{BB962C8B-B14F-4D97-AF65-F5344CB8AC3E}">
        <p14:creationId xmlns:p14="http://schemas.microsoft.com/office/powerpoint/2010/main" val="24791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ar-EG" sz="1100" b="1" dirty="0" smtClean="0">
                <a:solidFill>
                  <a:srgbClr val="C00000"/>
                </a:solidFill>
                <a:cs typeface="Ali_K_Samik" pitchFamily="2" charset="-78"/>
              </a:rPr>
              <a:t>- </a:t>
            </a:r>
            <a:r>
              <a:rPr lang="ar-IQ" sz="1100" b="1" dirty="0" smtClean="0">
                <a:solidFill>
                  <a:srgbClr val="C00000"/>
                </a:solidFill>
                <a:cs typeface="Ali_K_Samik" pitchFamily="2" charset="-78"/>
              </a:rPr>
              <a:t>بةها ونةريتى كؤمةلَايةتى:</a:t>
            </a:r>
            <a:endParaRPr lang="ar-EG" sz="1100" b="1" dirty="0" smtClean="0">
              <a:solidFill>
                <a:srgbClr val="C00000"/>
              </a:solidFill>
              <a:cs typeface="Ali_K_Samik" pitchFamily="2" charset="-78"/>
            </a:endParaRPr>
          </a:p>
          <a:p>
            <a:pPr lvl="0" algn="just"/>
            <a:r>
              <a:rPr lang="ar-IQ" sz="1100" dirty="0" smtClean="0">
                <a:solidFill>
                  <a:srgbClr val="C00000"/>
                </a:solidFill>
                <a:cs typeface="Ali_K_Samik" pitchFamily="2" charset="-78"/>
              </a:rPr>
              <a:t> </a:t>
            </a:r>
            <a:r>
              <a:rPr lang="ar-IQ" sz="1200" dirty="0" smtClean="0">
                <a:cs typeface="Ali_K_Traditional" pitchFamily="2" charset="-78"/>
              </a:rPr>
              <a:t>داب ونةريتةكانى كؤمةلَطا وياساكان وبةهاكانى باو طشتيان كاردانةوةيان دةبيت لةسةر رةفتارى تاك ودياريكردنى كةسايةتى ئةو, بؤية ديد وحوكم وبؤضونةكانى كسانيتر وا لة هةرزةكار دةكات وريابيت لةرةفتارةكانى ومومارسةى ذيانيدا, بؤية هةست بة دلَةرِاوكىَ وشةرم دةكات.</a:t>
            </a:r>
            <a:endParaRPr lang="en-US" sz="1100" dirty="0" smtClean="0">
              <a:cs typeface="Ali_K_Traditional" pitchFamily="2" charset="-78"/>
            </a:endParaRPr>
          </a:p>
          <a:p>
            <a:endParaRPr lang="en-US" dirty="0"/>
          </a:p>
        </p:txBody>
      </p:sp>
      <p:sp>
        <p:nvSpPr>
          <p:cNvPr id="4" name="Slide Number Placeholder 3"/>
          <p:cNvSpPr>
            <a:spLocks noGrp="1"/>
          </p:cNvSpPr>
          <p:nvPr>
            <p:ph type="sldNum" sz="quarter" idx="10"/>
          </p:nvPr>
        </p:nvSpPr>
        <p:spPr/>
        <p:txBody>
          <a:bodyPr/>
          <a:lstStyle/>
          <a:p>
            <a:fld id="{C9195B0D-BD1F-4EAF-830A-CD308B7F2A00}" type="slidenum">
              <a:rPr lang="en-US" smtClean="0"/>
              <a:t>18</a:t>
            </a:fld>
            <a:endParaRPr lang="en-US"/>
          </a:p>
        </p:txBody>
      </p:sp>
    </p:spTree>
    <p:extLst>
      <p:ext uri="{BB962C8B-B14F-4D97-AF65-F5344CB8AC3E}">
        <p14:creationId xmlns:p14="http://schemas.microsoft.com/office/powerpoint/2010/main" val="184427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3581400"/>
          </a:xfrm>
        </p:spPr>
        <p:txBody>
          <a:bodyPr>
            <a:normAutofit/>
          </a:bodyPr>
          <a:lstStyle/>
          <a:p>
            <a:pPr rtl="1"/>
            <a:r>
              <a:rPr lang="ar-EG" sz="3600" dirty="0" smtClean="0">
                <a:solidFill>
                  <a:schemeClr val="tx1"/>
                </a:solidFill>
                <a:cs typeface="Ali_K_Sulaimania" pitchFamily="2" charset="-78"/>
              </a:rPr>
              <a:t/>
            </a:r>
            <a:br>
              <a:rPr lang="ar-EG" sz="3600" dirty="0" smtClean="0">
                <a:solidFill>
                  <a:schemeClr val="tx1"/>
                </a:solidFill>
                <a:cs typeface="Ali_K_Sulaimania" pitchFamily="2" charset="-78"/>
              </a:rPr>
            </a:br>
            <a:endParaRPr lang="ar-EG" dirty="0">
              <a:solidFill>
                <a:srgbClr val="FFFF00"/>
              </a:solidFill>
            </a:endParaRPr>
          </a:p>
        </p:txBody>
      </p:sp>
      <p:sp>
        <p:nvSpPr>
          <p:cNvPr id="3" name="Subtitle 2"/>
          <p:cNvSpPr>
            <a:spLocks noGrp="1"/>
          </p:cNvSpPr>
          <p:nvPr>
            <p:ph type="subTitle" idx="1"/>
          </p:nvPr>
        </p:nvSpPr>
        <p:spPr>
          <a:xfrm>
            <a:off x="0" y="3505200"/>
            <a:ext cx="9144000" cy="3352800"/>
          </a:xfrm>
          <a:solidFill>
            <a:srgbClr val="0070C0"/>
          </a:solidFill>
        </p:spPr>
        <p:txBody>
          <a:bodyPr>
            <a:normAutofit/>
          </a:bodyPr>
          <a:lstStyle/>
          <a:p>
            <a:pPr algn="ctr"/>
            <a:endParaRPr lang="en-US" sz="4000" dirty="0" smtClean="0">
              <a:cs typeface="Ali_K_Samik" pitchFamily="2" charset="-78"/>
            </a:endParaRPr>
          </a:p>
          <a:p>
            <a:pPr algn="ctr"/>
            <a:r>
              <a:rPr lang="en-US" sz="4000" dirty="0" smtClean="0">
                <a:cs typeface="Ali_K_Samik" pitchFamily="2" charset="-78"/>
              </a:rPr>
              <a:t>Emotion </a:t>
            </a:r>
            <a:r>
              <a:rPr lang="ar-EG" sz="4000" dirty="0" smtClean="0">
                <a:cs typeface="Ali_K_Samik" pitchFamily="2" charset="-78"/>
              </a:rPr>
              <a:t>- </a:t>
            </a:r>
            <a:r>
              <a:rPr lang="ar-EG" sz="4000" dirty="0" smtClean="0">
                <a:solidFill>
                  <a:srgbClr val="FFFF00"/>
                </a:solidFill>
                <a:cs typeface="Ali-A-Traditional" pitchFamily="2" charset="-78"/>
              </a:rPr>
              <a:t>الإنفعالات</a:t>
            </a:r>
            <a:endParaRPr lang="ar-EG" b="1" dirty="0" smtClean="0">
              <a:solidFill>
                <a:schemeClr val="bg1"/>
              </a:solidFill>
              <a:cs typeface="Ali_K_Alwand" pitchFamily="2" charset="-78"/>
            </a:endParaRPr>
          </a:p>
          <a:p>
            <a:pPr algn="ctr"/>
            <a:endParaRPr lang="ar-EG" b="1" dirty="0" smtClean="0">
              <a:solidFill>
                <a:schemeClr val="bg1"/>
              </a:solidFill>
              <a:cs typeface="Ali_K_Alwand" pitchFamily="2" charset="-78"/>
            </a:endParaRPr>
          </a:p>
          <a:p>
            <a:pPr algn="ctr"/>
            <a:r>
              <a:rPr lang="ar-EG" sz="2800" b="1" dirty="0" smtClean="0">
                <a:solidFill>
                  <a:srgbClr val="FFFF00"/>
                </a:solidFill>
                <a:cs typeface="Ali_K_Alwand" pitchFamily="2" charset="-78"/>
              </a:rPr>
              <a:t>                                                                   </a:t>
            </a:r>
          </a:p>
          <a:p>
            <a:pPr algn="ctr"/>
            <a:endParaRPr lang="ar-EG" sz="2800" b="1" dirty="0" smtClean="0">
              <a:solidFill>
                <a:srgbClr val="FFFF00"/>
              </a:solidFill>
              <a:cs typeface="Ali_K_Alwand" pitchFamily="2" charset="-78"/>
            </a:endParaRPr>
          </a:p>
        </p:txBody>
      </p:sp>
      <p:pic>
        <p:nvPicPr>
          <p:cNvPr id="1026" name="Picture 2" descr="E:\صور ضغوط ومقابلة\H50.jpg50.jpg"/>
          <p:cNvPicPr>
            <a:picLocks noChangeAspect="1" noChangeArrowheads="1"/>
          </p:cNvPicPr>
          <p:nvPr/>
        </p:nvPicPr>
        <p:blipFill>
          <a:blip r:embed="rId2"/>
          <a:srcRect/>
          <a:stretch>
            <a:fillRect/>
          </a:stretch>
        </p:blipFill>
        <p:spPr bwMode="auto">
          <a:xfrm>
            <a:off x="1264557" y="3425"/>
            <a:ext cx="6614886" cy="42181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838200"/>
          </a:xfrm>
        </p:spPr>
        <p:txBody>
          <a:bodyPr>
            <a:normAutofit/>
          </a:bodyPr>
          <a:lstStyle/>
          <a:p>
            <a:pPr algn="r"/>
            <a:r>
              <a:rPr lang="ar-EG" sz="3600" dirty="0" smtClean="0">
                <a:solidFill>
                  <a:srgbClr val="C00000"/>
                </a:solidFill>
                <a:cs typeface="Ali_K_Samik" pitchFamily="2" charset="-78"/>
              </a:rPr>
              <a:t>تايبةتمةندية رةفتاريةكان وكاريطةرى هةلَضوون لةسةر تاك:</a:t>
            </a:r>
            <a:endParaRPr lang="ar-EG" sz="3600" dirty="0">
              <a:solidFill>
                <a:srgbClr val="C00000"/>
              </a:solidFill>
              <a:cs typeface="Ali_K_Samik" pitchFamily="2" charset="-78"/>
            </a:endParaRPr>
          </a:p>
        </p:txBody>
      </p:sp>
      <p:sp>
        <p:nvSpPr>
          <p:cNvPr id="3" name="Content Placeholder 2"/>
          <p:cNvSpPr>
            <a:spLocks noGrp="1"/>
          </p:cNvSpPr>
          <p:nvPr>
            <p:ph idx="1"/>
          </p:nvPr>
        </p:nvSpPr>
        <p:spPr>
          <a:xfrm>
            <a:off x="0" y="838200"/>
            <a:ext cx="9144000" cy="6019800"/>
          </a:xfrm>
        </p:spPr>
        <p:txBody>
          <a:bodyPr>
            <a:normAutofit/>
          </a:bodyPr>
          <a:lstStyle/>
          <a:p>
            <a:pPr>
              <a:buNone/>
            </a:pPr>
            <a:r>
              <a:rPr lang="ar-EG" sz="3200" dirty="0" smtClean="0">
                <a:solidFill>
                  <a:srgbClr val="002060"/>
                </a:solidFill>
                <a:latin typeface="+mj-lt"/>
                <a:ea typeface="+mj-ea"/>
                <a:cs typeface="Ali_K_Samik" pitchFamily="2" charset="-78"/>
              </a:rPr>
              <a:t>ـ تايبةتمةندية كؤمةلَايةتيةكان:</a:t>
            </a:r>
          </a:p>
          <a:p>
            <a:pPr algn="just">
              <a:buNone/>
            </a:pPr>
            <a:r>
              <a:rPr lang="ar-EG" sz="3200" dirty="0" smtClean="0">
                <a:solidFill>
                  <a:srgbClr val="C00000"/>
                </a:solidFill>
                <a:latin typeface="+mj-lt"/>
                <a:ea typeface="+mj-ea"/>
                <a:cs typeface="Ali_K_Samik" pitchFamily="2" charset="-78"/>
              </a:rPr>
              <a:t>1ـ رةفتارى شةرانطيَزى/</a:t>
            </a:r>
            <a:r>
              <a:rPr lang="en-US" sz="3200" dirty="0" smtClean="0">
                <a:solidFill>
                  <a:srgbClr val="C00000"/>
                </a:solidFill>
                <a:latin typeface="Times New Roman" pitchFamily="18" charset="0"/>
                <a:ea typeface="+mj-ea"/>
                <a:cs typeface="Times New Roman" pitchFamily="18" charset="0"/>
              </a:rPr>
              <a:t>Aggressive Behavior </a:t>
            </a:r>
            <a:r>
              <a:rPr lang="ar-EG" sz="3200" dirty="0" smtClean="0">
                <a:solidFill>
                  <a:srgbClr val="C00000"/>
                </a:solidFill>
                <a:latin typeface="+mj-lt"/>
                <a:ea typeface="+mj-ea"/>
                <a:cs typeface="Ali_K_Samik" pitchFamily="2" charset="-78"/>
              </a:rPr>
              <a:t> </a:t>
            </a:r>
            <a:r>
              <a:rPr lang="ar-EG" sz="3200" dirty="0" smtClean="0">
                <a:latin typeface="+mj-lt"/>
                <a:ea typeface="+mj-ea"/>
                <a:cs typeface="Ali_K_Traditional" pitchFamily="2" charset="-78"/>
              </a:rPr>
              <a:t>ئةم رةفتارة بة ديارترين رةفتارةكانى ئةم كةسانة وة لة شيَوازةكانى(زارةكى ومادى, وةك هاوار كردن لةبةردةم كةسانيتر وململانى, وليَدان وئةزيةتدان, عينادى, وضالاكى زيادة).</a:t>
            </a:r>
          </a:p>
          <a:p>
            <a:pPr algn="just">
              <a:buNone/>
            </a:pPr>
            <a:r>
              <a:rPr lang="ar-EG" sz="3200" dirty="0" smtClean="0">
                <a:solidFill>
                  <a:srgbClr val="002060"/>
                </a:solidFill>
                <a:latin typeface="+mj-lt"/>
                <a:ea typeface="+mj-ea"/>
                <a:cs typeface="Ali_K_Traditional" pitchFamily="2" charset="-78"/>
              </a:rPr>
              <a:t>وةك تويَذينةوةكانى ثاترسون وباندؤرا ئاماذةيان بةوة كرد كة رةفتارى شةرانطيَزى رةفتاريَكى فيَربوونة(سلوك متعلم) لة ئةنجامى (</a:t>
            </a:r>
            <a:r>
              <a:rPr lang="ar-EG" sz="3200" dirty="0" smtClean="0">
                <a:solidFill>
                  <a:srgbClr val="002060"/>
                </a:solidFill>
                <a:latin typeface="+mj-lt"/>
                <a:ea typeface="+mj-ea"/>
                <a:cs typeface="Ali-A-Traditional" pitchFamily="2" charset="-78"/>
              </a:rPr>
              <a:t>إحباط)</a:t>
            </a:r>
            <a:r>
              <a:rPr lang="ar-EG" sz="3200" dirty="0" smtClean="0">
                <a:solidFill>
                  <a:srgbClr val="002060"/>
                </a:solidFill>
                <a:latin typeface="+mj-lt"/>
                <a:ea typeface="+mj-ea"/>
                <a:cs typeface="Ali_K_Traditional" pitchFamily="2" charset="-78"/>
              </a:rPr>
              <a:t> مندالَ بةهؤى خيَزان وقوتابخانة.</a:t>
            </a:r>
          </a:p>
          <a:p>
            <a:endParaRPr lang="ar-EG" sz="3200" dirty="0" smtClean="0">
              <a:solidFill>
                <a:srgbClr val="002060"/>
              </a:solidFill>
              <a:latin typeface="+mj-lt"/>
              <a:ea typeface="+mj-ea"/>
              <a:cs typeface="Ali_K_Samik" pitchFamily="2" charset="-78"/>
            </a:endParaRPr>
          </a:p>
        </p:txBody>
      </p:sp>
      <p:pic>
        <p:nvPicPr>
          <p:cNvPr id="4" name="Picture 2" descr="C:\Users\KARA\Desktop\Little-Kids-Backyard-Muay-Tha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49895"/>
            <a:ext cx="4419600" cy="29081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KARA\Desktop\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042" y="4757993"/>
            <a:ext cx="2928958" cy="21000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838200"/>
          </a:xfrm>
        </p:spPr>
        <p:txBody>
          <a:bodyPr>
            <a:normAutofit/>
          </a:bodyPr>
          <a:lstStyle/>
          <a:p>
            <a:pPr algn="r"/>
            <a:r>
              <a:rPr lang="ar-EG" sz="3600" dirty="0" smtClean="0">
                <a:solidFill>
                  <a:srgbClr val="C00000"/>
                </a:solidFill>
                <a:cs typeface="Ali_K_Samik" pitchFamily="2" charset="-78"/>
              </a:rPr>
              <a:t>تايبةتمةندية رةفتاريةكان وكاريطةرى هةلَضوون لةسةر تاك:</a:t>
            </a:r>
            <a:endParaRPr lang="ar-EG" sz="3600" dirty="0">
              <a:solidFill>
                <a:srgbClr val="C00000"/>
              </a:solidFill>
              <a:cs typeface="Ali_K_Samik" pitchFamily="2" charset="-78"/>
            </a:endParaRPr>
          </a:p>
        </p:txBody>
      </p:sp>
      <p:sp>
        <p:nvSpPr>
          <p:cNvPr id="3" name="Content Placeholder 2"/>
          <p:cNvSpPr>
            <a:spLocks noGrp="1"/>
          </p:cNvSpPr>
          <p:nvPr>
            <p:ph idx="1"/>
          </p:nvPr>
        </p:nvSpPr>
        <p:spPr>
          <a:xfrm>
            <a:off x="0" y="838200"/>
            <a:ext cx="9144000" cy="6019800"/>
          </a:xfrm>
        </p:spPr>
        <p:txBody>
          <a:bodyPr>
            <a:normAutofit/>
          </a:bodyPr>
          <a:lstStyle/>
          <a:p>
            <a:pPr>
              <a:buNone/>
            </a:pPr>
            <a:r>
              <a:rPr lang="ar-EG" sz="3200" dirty="0" smtClean="0">
                <a:solidFill>
                  <a:srgbClr val="002060"/>
                </a:solidFill>
                <a:latin typeface="+mj-lt"/>
                <a:ea typeface="+mj-ea"/>
                <a:cs typeface="Ali_K_Samik" pitchFamily="2" charset="-78"/>
              </a:rPr>
              <a:t>ـ تايبةتمةندية كؤمةلَايةتيةكان:</a:t>
            </a:r>
          </a:p>
          <a:p>
            <a:pPr algn="just">
              <a:buNone/>
            </a:pPr>
            <a:r>
              <a:rPr lang="ar-EG" sz="3200" dirty="0" smtClean="0">
                <a:solidFill>
                  <a:srgbClr val="C00000"/>
                </a:solidFill>
                <a:latin typeface="+mj-lt"/>
                <a:ea typeface="+mj-ea"/>
                <a:cs typeface="Ali_K_Samik" pitchFamily="2" charset="-78"/>
              </a:rPr>
              <a:t>2ـ رةفتارى كشانةوة</a:t>
            </a:r>
            <a:r>
              <a:rPr lang="en-US" sz="3200" dirty="0" smtClean="0">
                <a:solidFill>
                  <a:srgbClr val="C00000"/>
                </a:solidFill>
                <a:latin typeface="+mj-lt"/>
                <a:ea typeface="+mj-ea"/>
                <a:cs typeface="Ali_K_Samik" pitchFamily="2" charset="-78"/>
              </a:rPr>
              <a:t>Withdrawn Behavior </a:t>
            </a:r>
            <a:r>
              <a:rPr lang="ar-EG" sz="3200" dirty="0" smtClean="0">
                <a:solidFill>
                  <a:srgbClr val="C00000"/>
                </a:solidFill>
                <a:latin typeface="+mj-lt"/>
                <a:ea typeface="+mj-ea"/>
                <a:cs typeface="Ali_K_Samik" pitchFamily="2" charset="-78"/>
              </a:rPr>
              <a:t> (</a:t>
            </a:r>
            <a:r>
              <a:rPr lang="ar-EG" sz="3200" dirty="0" smtClean="0">
                <a:solidFill>
                  <a:srgbClr val="C00000"/>
                </a:solidFill>
                <a:latin typeface="+mj-lt"/>
                <a:ea typeface="+mj-ea"/>
                <a:cs typeface="Ali-A-Traditional" pitchFamily="2" charset="-78"/>
              </a:rPr>
              <a:t>السلوك الإنسحابي</a:t>
            </a:r>
            <a:r>
              <a:rPr lang="ar-EG" sz="3200" dirty="0" smtClean="0">
                <a:solidFill>
                  <a:srgbClr val="C00000"/>
                </a:solidFill>
                <a:latin typeface="+mj-lt"/>
                <a:ea typeface="+mj-ea"/>
                <a:cs typeface="Ali_K_Samik" pitchFamily="2" charset="-78"/>
              </a:rPr>
              <a:t>)</a:t>
            </a:r>
          </a:p>
          <a:p>
            <a:pPr algn="just">
              <a:buNone/>
            </a:pPr>
            <a:r>
              <a:rPr lang="ar-EG" sz="2800" dirty="0" smtClean="0">
                <a:solidFill>
                  <a:srgbClr val="002060"/>
                </a:solidFill>
                <a:latin typeface="+mj-lt"/>
                <a:ea typeface="+mj-ea"/>
                <a:cs typeface="Ali_K_Traditional" pitchFamily="2" charset="-78"/>
              </a:rPr>
              <a:t>يةكيَك لة نيشانةكانى خاوةن هةلَضونى بةردةوام, كة تاك دةريدةبرِى لة كاتى شكةست خواردن لة طونجانى لة طةلَ ثيَويستية كؤمةلايةتيةكان.</a:t>
            </a:r>
          </a:p>
          <a:p>
            <a:pPr algn="just">
              <a:buNone/>
            </a:pPr>
            <a:r>
              <a:rPr lang="ar-EG" sz="3200" dirty="0" smtClean="0">
                <a:solidFill>
                  <a:srgbClr val="C00000"/>
                </a:solidFill>
                <a:latin typeface="+mj-lt"/>
                <a:ea typeface="+mj-ea"/>
                <a:cs typeface="Ali_K_Samik" pitchFamily="2" charset="-78"/>
              </a:rPr>
              <a:t>ولة شيَوازةكانى كشانةوة: </a:t>
            </a:r>
            <a:r>
              <a:rPr lang="ar-EG" sz="2800" dirty="0" smtClean="0">
                <a:solidFill>
                  <a:srgbClr val="002060"/>
                </a:solidFill>
                <a:latin typeface="+mj-lt"/>
                <a:ea typeface="+mj-ea"/>
                <a:cs typeface="Ali_K_Traditional" pitchFamily="2" charset="-78"/>
              </a:rPr>
              <a:t>(طؤشةطيرى خودى, زيندة خةون, دلَةرِاوكىَ زيادة, وئيديعاى نةخؤشى, وترسى نةخؤشى)</a:t>
            </a:r>
          </a:p>
          <a:p>
            <a:pPr algn="just">
              <a:buNone/>
            </a:pPr>
            <a:r>
              <a:rPr lang="ar-EG" sz="2800" dirty="0" smtClean="0">
                <a:solidFill>
                  <a:srgbClr val="002060"/>
                </a:solidFill>
                <a:latin typeface="+mj-lt"/>
                <a:ea typeface="+mj-ea"/>
                <a:cs typeface="Ali_K_Traditional" pitchFamily="2" charset="-78"/>
              </a:rPr>
              <a:t> وحالةتى ئوتيزم لاى مندالَ يةكيَكة لة شيَوازةكانى (السلوك الإنسحابي)   </a:t>
            </a:r>
          </a:p>
          <a:p>
            <a:pPr algn="just">
              <a:buNone/>
            </a:pPr>
            <a:r>
              <a:rPr lang="ar-EG" sz="3200" dirty="0" smtClean="0">
                <a:solidFill>
                  <a:srgbClr val="C00000"/>
                </a:solidFill>
                <a:latin typeface="+mj-lt"/>
                <a:ea typeface="+mj-ea"/>
                <a:cs typeface="Ali_K_Samik" pitchFamily="2" charset="-78"/>
              </a:rPr>
              <a:t> </a:t>
            </a:r>
          </a:p>
          <a:p>
            <a:pPr algn="just">
              <a:buNone/>
            </a:pPr>
            <a:endParaRPr lang="ar-EG" sz="3200" dirty="0" smtClean="0">
              <a:solidFill>
                <a:srgbClr val="002060"/>
              </a:solidFill>
              <a:latin typeface="+mj-lt"/>
              <a:ea typeface="+mj-ea"/>
              <a:cs typeface="Ali_K_Samik" pitchFamily="2" charset="-78"/>
            </a:endParaRPr>
          </a:p>
        </p:txBody>
      </p:sp>
      <p:pic>
        <p:nvPicPr>
          <p:cNvPr id="6147" name="Picture 3" descr="E:\علم نفس النمو 2014-2015\صورأطفال\خوف الظلام - Copy.jpg"/>
          <p:cNvPicPr>
            <a:picLocks noChangeAspect="1" noChangeArrowheads="1"/>
          </p:cNvPicPr>
          <p:nvPr/>
        </p:nvPicPr>
        <p:blipFill>
          <a:blip r:embed="rId2"/>
          <a:srcRect/>
          <a:stretch>
            <a:fillRect/>
          </a:stretch>
        </p:blipFill>
        <p:spPr bwMode="auto">
          <a:xfrm>
            <a:off x="5867400" y="4419600"/>
            <a:ext cx="3276600" cy="2438400"/>
          </a:xfrm>
          <a:prstGeom prst="rect">
            <a:avLst/>
          </a:prstGeom>
          <a:noFill/>
        </p:spPr>
      </p:pic>
      <p:pic>
        <p:nvPicPr>
          <p:cNvPr id="6148" name="Picture 4" descr="E:\علم نفس النمو 2014-2015\صورأطفال\خوف2 - Copy - Copy - Copy.jpg"/>
          <p:cNvPicPr>
            <a:picLocks noChangeAspect="1" noChangeArrowheads="1"/>
          </p:cNvPicPr>
          <p:nvPr/>
        </p:nvPicPr>
        <p:blipFill>
          <a:blip r:embed="rId3"/>
          <a:srcRect/>
          <a:stretch>
            <a:fillRect/>
          </a:stretch>
        </p:blipFill>
        <p:spPr bwMode="auto">
          <a:xfrm>
            <a:off x="2514600" y="4419600"/>
            <a:ext cx="3352800" cy="2438400"/>
          </a:xfrm>
          <a:prstGeom prst="rect">
            <a:avLst/>
          </a:prstGeom>
          <a:noFill/>
        </p:spPr>
      </p:pic>
      <p:pic>
        <p:nvPicPr>
          <p:cNvPr id="6149" name="Picture 5" descr="E:\علم نفس النمو 2014-2015\صورأطفال\الخوف8.jpg"/>
          <p:cNvPicPr>
            <a:picLocks noChangeAspect="1" noChangeArrowheads="1"/>
          </p:cNvPicPr>
          <p:nvPr/>
        </p:nvPicPr>
        <p:blipFill>
          <a:blip r:embed="rId4"/>
          <a:srcRect/>
          <a:stretch>
            <a:fillRect/>
          </a:stretch>
        </p:blipFill>
        <p:spPr bwMode="auto">
          <a:xfrm>
            <a:off x="0" y="4419600"/>
            <a:ext cx="2819400" cy="2438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838200"/>
          </a:xfrm>
        </p:spPr>
        <p:txBody>
          <a:bodyPr>
            <a:normAutofit/>
          </a:bodyPr>
          <a:lstStyle/>
          <a:p>
            <a:pPr algn="r"/>
            <a:r>
              <a:rPr lang="ar-EG" sz="3600" dirty="0" smtClean="0">
                <a:solidFill>
                  <a:srgbClr val="C00000"/>
                </a:solidFill>
                <a:cs typeface="Ali_K_Samik" pitchFamily="2" charset="-78"/>
              </a:rPr>
              <a:t>تايبةتمةندية رةفتاريةكان وكاريطةرى هةلَضوون لةسةر تاك:</a:t>
            </a:r>
            <a:endParaRPr lang="ar-EG" sz="3600" dirty="0">
              <a:solidFill>
                <a:srgbClr val="C00000"/>
              </a:solidFill>
              <a:cs typeface="Ali_K_Samik" pitchFamily="2" charset="-78"/>
            </a:endParaRPr>
          </a:p>
        </p:txBody>
      </p:sp>
      <p:sp>
        <p:nvSpPr>
          <p:cNvPr id="3" name="Content Placeholder 2"/>
          <p:cNvSpPr>
            <a:spLocks noGrp="1"/>
          </p:cNvSpPr>
          <p:nvPr>
            <p:ph idx="1"/>
          </p:nvPr>
        </p:nvSpPr>
        <p:spPr>
          <a:xfrm>
            <a:off x="0" y="838200"/>
            <a:ext cx="9144000" cy="6019800"/>
          </a:xfrm>
        </p:spPr>
        <p:txBody>
          <a:bodyPr>
            <a:normAutofit/>
          </a:bodyPr>
          <a:lstStyle/>
          <a:p>
            <a:pPr>
              <a:buNone/>
            </a:pPr>
            <a:r>
              <a:rPr lang="ar-EG" sz="3200" dirty="0" smtClean="0">
                <a:solidFill>
                  <a:srgbClr val="002060"/>
                </a:solidFill>
                <a:latin typeface="+mj-lt"/>
                <a:ea typeface="+mj-ea"/>
                <a:cs typeface="Ali_K_Samik" pitchFamily="2" charset="-78"/>
              </a:rPr>
              <a:t>ـ تايبةتمةندية كؤمةلَايةتيةكان:</a:t>
            </a:r>
          </a:p>
          <a:p>
            <a:pPr algn="just">
              <a:buNone/>
            </a:pPr>
            <a:r>
              <a:rPr lang="ar-EG" sz="3200" dirty="0" smtClean="0">
                <a:solidFill>
                  <a:srgbClr val="C00000"/>
                </a:solidFill>
                <a:latin typeface="+mj-lt"/>
                <a:ea typeface="+mj-ea"/>
                <a:cs typeface="Ali_K_Samik" pitchFamily="2" charset="-78"/>
              </a:rPr>
              <a:t>2ـ رةفتارى</a:t>
            </a:r>
            <a:r>
              <a:rPr lang="ar-EG" sz="3200" u="sng" dirty="0" smtClean="0">
                <a:solidFill>
                  <a:srgbClr val="C00000"/>
                </a:solidFill>
                <a:latin typeface="+mj-lt"/>
                <a:ea typeface="+mj-ea"/>
                <a:cs typeface="Ali_K_Samik" pitchFamily="2" charset="-78"/>
              </a:rPr>
              <a:t> نةشياو </a:t>
            </a:r>
            <a:r>
              <a:rPr lang="en-US" sz="2800" dirty="0" smtClean="0">
                <a:solidFill>
                  <a:srgbClr val="C00000"/>
                </a:solidFill>
                <a:latin typeface="Times New Roman" pitchFamily="18" charset="0"/>
                <a:ea typeface="+mj-ea"/>
                <a:cs typeface="Times New Roman" pitchFamily="18" charset="0"/>
              </a:rPr>
              <a:t>Immature</a:t>
            </a:r>
            <a:r>
              <a:rPr lang="en-US" sz="2800" dirty="0" smtClean="0">
                <a:solidFill>
                  <a:srgbClr val="C00000"/>
                </a:solidFill>
                <a:latin typeface="Times New Roman" pitchFamily="18" charset="0"/>
                <a:cs typeface="Times New Roman" pitchFamily="18" charset="0"/>
              </a:rPr>
              <a:t> Behavior </a:t>
            </a:r>
            <a:r>
              <a:rPr lang="ar-EG" sz="2800" dirty="0" smtClean="0">
                <a:solidFill>
                  <a:srgbClr val="C00000"/>
                </a:solidFill>
                <a:latin typeface="Times New Roman" pitchFamily="18" charset="0"/>
                <a:cs typeface="Times New Roman" pitchFamily="18" charset="0"/>
              </a:rPr>
              <a:t> </a:t>
            </a:r>
            <a:r>
              <a:rPr lang="ar-EG" sz="2800" dirty="0" smtClean="0">
                <a:solidFill>
                  <a:srgbClr val="C00000"/>
                </a:solidFill>
                <a:latin typeface="Times New Roman" pitchFamily="18" charset="0"/>
                <a:cs typeface="Ali-A-Traditional" pitchFamily="2" charset="-78"/>
              </a:rPr>
              <a:t>السلوك الفج</a:t>
            </a:r>
          </a:p>
          <a:p>
            <a:pPr algn="just">
              <a:buNone/>
            </a:pPr>
            <a:r>
              <a:rPr lang="ar-EG" sz="2800" dirty="0" smtClean="0">
                <a:latin typeface="Times New Roman" pitchFamily="18" charset="0"/>
                <a:ea typeface="+mj-ea"/>
                <a:cs typeface="Ali_K_Traditional" pitchFamily="2" charset="-78"/>
              </a:rPr>
              <a:t>مةبةست ليَى ئةم رةفتارة نةطونجاوة لة كةسى ثيَنةطةيشتوو,كةسى خاوةن شلَةذان وة لةطةل تةمنيان ناطونجيَت وةك (ثيَكةنينى زؤر, وبايةخ ثيَنةدان كاتى بونى هةلَويَستيَكى خةمناك)</a:t>
            </a:r>
          </a:p>
          <a:p>
            <a:pPr algn="just">
              <a:buNone/>
            </a:pPr>
            <a:r>
              <a:rPr lang="ar-EG" sz="2800" dirty="0" smtClean="0">
                <a:latin typeface="Times New Roman" pitchFamily="18" charset="0"/>
                <a:ea typeface="+mj-ea"/>
                <a:cs typeface="Ali_K_Traditional" pitchFamily="2" charset="-78"/>
              </a:rPr>
              <a:t>لة باشترين نمونةكان (النكوص </a:t>
            </a:r>
            <a:r>
              <a:rPr lang="en-US" sz="2800" dirty="0" smtClean="0">
                <a:latin typeface="Times New Roman" pitchFamily="18" charset="0"/>
                <a:ea typeface="+mj-ea"/>
                <a:cs typeface="Ali_K_Traditional" pitchFamily="2" charset="-78"/>
              </a:rPr>
              <a:t>Regression</a:t>
            </a:r>
            <a:r>
              <a:rPr lang="ar-EG" sz="2800" dirty="0" smtClean="0">
                <a:latin typeface="Times New Roman" pitchFamily="18" charset="0"/>
                <a:ea typeface="+mj-ea"/>
                <a:cs typeface="Ali_K_Traditional" pitchFamily="2" charset="-78"/>
              </a:rPr>
              <a:t>) كة رةفتاريَكى نةشياوة ومندالَانةية, هةر ضةندة ئةطةر لة تةمةنى منالَى زؤر بةكارمان هيَنابى لة كاتى هةلَويستى هةلَضوونى وةك(طريان وثشت بةستن بة كةسانيتر, واز هينان لة بةرثرسيارةيةتى).... </a:t>
            </a:r>
            <a:endParaRPr lang="ar-EG" sz="3200" dirty="0" smtClean="0">
              <a:latin typeface="Times New Roman" pitchFamily="18" charset="0"/>
              <a:ea typeface="+mj-ea"/>
              <a:cs typeface="Ali_K_Traditional" pitchFamily="2" charset="-78"/>
            </a:endParaRPr>
          </a:p>
        </p:txBody>
      </p:sp>
      <p:pic>
        <p:nvPicPr>
          <p:cNvPr id="7170" name="Picture 2" descr="E:\علم نفس النمو 2014-2015\صورمراهقين\adoparents.jpg"/>
          <p:cNvPicPr>
            <a:picLocks noChangeAspect="1" noChangeArrowheads="1"/>
          </p:cNvPicPr>
          <p:nvPr/>
        </p:nvPicPr>
        <p:blipFill>
          <a:blip r:embed="rId2"/>
          <a:srcRect/>
          <a:stretch>
            <a:fillRect/>
          </a:stretch>
        </p:blipFill>
        <p:spPr bwMode="auto">
          <a:xfrm>
            <a:off x="0" y="4660604"/>
            <a:ext cx="3048000" cy="2197395"/>
          </a:xfrm>
          <a:prstGeom prst="rect">
            <a:avLst/>
          </a:prstGeom>
          <a:noFill/>
        </p:spPr>
      </p:pic>
      <p:pic>
        <p:nvPicPr>
          <p:cNvPr id="7171" name="Picture 3" descr="E:\علم نفس النمو 2014-2015\صورمراهقين\174806.jpg"/>
          <p:cNvPicPr>
            <a:picLocks noChangeAspect="1" noChangeArrowheads="1"/>
          </p:cNvPicPr>
          <p:nvPr/>
        </p:nvPicPr>
        <p:blipFill>
          <a:blip r:embed="rId3"/>
          <a:srcRect/>
          <a:stretch>
            <a:fillRect/>
          </a:stretch>
        </p:blipFill>
        <p:spPr bwMode="auto">
          <a:xfrm>
            <a:off x="4962525" y="4343400"/>
            <a:ext cx="4181475" cy="2514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algn="r"/>
            <a:r>
              <a:rPr lang="ar-IQ" sz="4000" dirty="0" smtClean="0">
                <a:solidFill>
                  <a:srgbClr val="C00000"/>
                </a:solidFill>
                <a:cs typeface="Ali_K_Samik" pitchFamily="2" charset="-78"/>
              </a:rPr>
              <a:t>فاكتةرة كاريطةريةكان لةسةر طةشةى هةلَضوونى</a:t>
            </a:r>
            <a:endParaRPr lang="ar-EG" sz="4000" dirty="0" smtClean="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lstStyle/>
          <a:p>
            <a:pPr lvl="0">
              <a:lnSpc>
                <a:spcPct val="150000"/>
              </a:lnSpc>
            </a:pPr>
            <a:r>
              <a:rPr lang="ar-EG" sz="3600" dirty="0" smtClean="0">
                <a:latin typeface="+mj-lt"/>
                <a:ea typeface="+mj-ea"/>
                <a:cs typeface="Ali_K_Samik" pitchFamily="2" charset="-78"/>
              </a:rPr>
              <a:t>1- </a:t>
            </a:r>
            <a:r>
              <a:rPr lang="ar-IQ" sz="3600" dirty="0" smtClean="0">
                <a:latin typeface="+mj-lt"/>
                <a:ea typeface="+mj-ea"/>
                <a:cs typeface="Ali_K_Samik" pitchFamily="2" charset="-78"/>
              </a:rPr>
              <a:t>رؤلَي ثيَطةيشتن لةطةشةى هةلَضوونى:</a:t>
            </a:r>
            <a:endParaRPr lang="en-US" sz="3600" dirty="0" smtClean="0">
              <a:latin typeface="+mj-lt"/>
              <a:ea typeface="+mj-ea"/>
              <a:cs typeface="Ali_K_Samik" pitchFamily="2" charset="-78"/>
            </a:endParaRPr>
          </a:p>
          <a:p>
            <a:pPr marL="0" lvl="0" indent="0">
              <a:lnSpc>
                <a:spcPct val="150000"/>
              </a:lnSpc>
              <a:buNone/>
            </a:pPr>
            <a:r>
              <a:rPr lang="ku-Arab-IQ" dirty="0" smtClean="0"/>
              <a:t>گەشەی ژیری دەبێتە هۆی زیادبوونی توانای منداڵ بۆ درکپێکردنی واتاکان و تێگەیشتنیان هەروەها وریایی و جەختکردن وێناکردن و پێشبینی کردن لە لای منداڵ گەشە دەکەن.</a:t>
            </a:r>
          </a:p>
          <a:p>
            <a:pPr marL="0" lvl="0" indent="0">
              <a:lnSpc>
                <a:spcPct val="150000"/>
              </a:lnSpc>
              <a:buNone/>
            </a:pPr>
            <a:r>
              <a:rPr lang="ku-Arab-IQ" dirty="0" smtClean="0"/>
              <a:t>ئەمانەش هەمویان کاریگەریان دەبێت لەسەر وەڵامدانەوەی هەڵچوونی جگە لو گەشە کردنی کوێرە رژێنەکان کە رۆڵی گرنگیان هەیە لە گەشەی رەفتاری و هەڵچوونی . و گەشەی گلاندی کەزەری و دەردانی رژێنی ئەدرینالین و رۆلیان لە ئامادەکردنی لەش بۆ بارودۆخە لەناکاوەکان کە رۆلیان هەیە لە گەشەی هەڵچوونی.</a:t>
            </a:r>
            <a:endParaRPr lang="ar-EG"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algn="r"/>
            <a:r>
              <a:rPr lang="ar-IQ" sz="4000" dirty="0" smtClean="0">
                <a:solidFill>
                  <a:srgbClr val="C00000"/>
                </a:solidFill>
                <a:cs typeface="Ali_K_Samik" pitchFamily="2" charset="-78"/>
              </a:rPr>
              <a:t>فاكتةرة كاريطةريةكان لةسةر طةشةى هةلَضوونى</a:t>
            </a:r>
            <a:endParaRPr lang="ar-EG" sz="4000" dirty="0" smtClean="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marL="0" lvl="0" indent="0">
              <a:buNone/>
            </a:pPr>
            <a:r>
              <a:rPr lang="ku-Arab-IQ" sz="3200" dirty="0">
                <a:latin typeface="+mj-lt"/>
                <a:ea typeface="+mj-ea"/>
                <a:cs typeface="Ali_K_Samik" pitchFamily="2" charset="-78"/>
              </a:rPr>
              <a:t>٢</a:t>
            </a:r>
            <a:r>
              <a:rPr lang="ar-EG" sz="3200" dirty="0" smtClean="0">
                <a:latin typeface="+mj-lt"/>
                <a:ea typeface="+mj-ea"/>
                <a:cs typeface="Ali_K_Samik" pitchFamily="2" charset="-78"/>
              </a:rPr>
              <a:t>- </a:t>
            </a:r>
            <a:r>
              <a:rPr lang="ar-IQ" sz="3200" dirty="0" smtClean="0">
                <a:latin typeface="+mj-lt"/>
                <a:ea typeface="+mj-ea"/>
                <a:cs typeface="Ali_K_Samik" pitchFamily="2" charset="-78"/>
              </a:rPr>
              <a:t>رؤلَي فيَربوون لة طةشةى هةلَضوونى</a:t>
            </a:r>
            <a:r>
              <a:rPr lang="ar-IQ" sz="3200" b="1" dirty="0" smtClean="0"/>
              <a:t>:</a:t>
            </a:r>
            <a:r>
              <a:rPr lang="ar-IQ" sz="3200" dirty="0" smtClean="0"/>
              <a:t> </a:t>
            </a:r>
            <a:r>
              <a:rPr lang="ku-Arab-IQ" sz="3200" dirty="0" smtClean="0"/>
              <a:t>لە قۆناغی منداڵیدا پێنج جۆری فێربون هەیە کاریگەریان دەبێت لەسەر فێربونی هەڵچوونەکان و وەرگرتنیان سەرەرای ئەو رێگایەی کە منداڵ لە رێگایەوە فێردەبێت بە چ شێوازێک لە هەڵچوونەکانی دەرببری. بۆ نموونە منداڵی تازە لە دایکبوو ناتوانێت لە تورەبونی خۆی دەرببری تەنها بە گریان نەبێت و کاتێک کە کۆئەندامی دەماری پێدەگات و ماسولکەکانی گەشە دەکەن توانای زیاتری دەبێت لەسەر دەربرینی کۆمەلێک وەڵامدانەوە بە شێوازێکی تر .</a:t>
            </a:r>
            <a:endParaRPr lang="ar-EG" sz="3200" dirty="0" smtClean="0"/>
          </a:p>
          <a:p>
            <a:pPr marL="0" lvl="0" indent="0">
              <a:buNone/>
            </a:pPr>
            <a:endParaRPr lang="ar-EG" dirty="0" smtClean="0"/>
          </a:p>
          <a:p>
            <a:pPr marL="0" lvl="0" indent="0">
              <a:buNone/>
            </a:pPr>
            <a:r>
              <a:rPr lang="ar-IQ" sz="3600" dirty="0" smtClean="0">
                <a:solidFill>
                  <a:srgbClr val="C00000"/>
                </a:solidFill>
                <a:latin typeface="+mj-lt"/>
                <a:ea typeface="+mj-ea"/>
                <a:cs typeface="Ali_K_Samik" pitchFamily="2" charset="-78"/>
              </a:rPr>
              <a:t>جؤرةكانى </a:t>
            </a:r>
            <a:r>
              <a:rPr lang="ar-IQ" sz="3600" dirty="0" smtClean="0">
                <a:solidFill>
                  <a:srgbClr val="C00000"/>
                </a:solidFill>
                <a:latin typeface="+mj-lt"/>
                <a:ea typeface="+mj-ea"/>
                <a:cs typeface="Ali_K_Samik" pitchFamily="2" charset="-78"/>
              </a:rPr>
              <a:t>فيَربوونى هةلَضوون لةلاى مندالَ:ـ </a:t>
            </a:r>
            <a:endParaRPr lang="en-US" sz="3600" dirty="0" smtClean="0">
              <a:solidFill>
                <a:srgbClr val="C00000"/>
              </a:solidFill>
              <a:latin typeface="+mj-lt"/>
              <a:ea typeface="+mj-ea"/>
              <a:cs typeface="Ali_K_Samik" pitchFamily="2" charset="-78"/>
            </a:endParaRPr>
          </a:p>
          <a:p>
            <a:r>
              <a:rPr lang="ar-IQ" sz="2800" dirty="0" smtClean="0">
                <a:latin typeface="Times New Roman" pitchFamily="18" charset="0"/>
                <a:ea typeface="+mj-ea"/>
                <a:cs typeface="Ali_K_Traditional" pitchFamily="2" charset="-78"/>
              </a:rPr>
              <a:t>1ـ  فيَربوون لة ريَطاى هةولَدان وهةلَة (</a:t>
            </a:r>
            <a:r>
              <a:rPr lang="ar-IQ" sz="2800" dirty="0" smtClean="0">
                <a:latin typeface="Times New Roman" pitchFamily="18" charset="0"/>
                <a:ea typeface="+mj-ea"/>
                <a:cs typeface="Ali-A-Traditional" pitchFamily="2" charset="-78"/>
              </a:rPr>
              <a:t>التعلم بالمحاولة والخطأ</a:t>
            </a:r>
            <a:r>
              <a:rPr lang="ar-IQ" sz="2800" dirty="0" smtClean="0">
                <a:latin typeface="Times New Roman" pitchFamily="18" charset="0"/>
                <a:ea typeface="+mj-ea"/>
                <a:cs typeface="Ali_K_Traditional" pitchFamily="2" charset="-78"/>
              </a:rPr>
              <a:t>).</a:t>
            </a:r>
            <a:endParaRPr lang="en-US" sz="2800" dirty="0" smtClean="0">
              <a:latin typeface="Times New Roman" pitchFamily="18" charset="0"/>
              <a:ea typeface="+mj-ea"/>
              <a:cs typeface="Ali_K_Traditional" pitchFamily="2" charset="-78"/>
            </a:endParaRPr>
          </a:p>
          <a:p>
            <a:r>
              <a:rPr lang="ar-IQ" sz="2800" dirty="0" smtClean="0">
                <a:latin typeface="Times New Roman" pitchFamily="18" charset="0"/>
                <a:ea typeface="+mj-ea"/>
                <a:cs typeface="Ali_K_Traditional" pitchFamily="2" charset="-78"/>
              </a:rPr>
              <a:t>2ـ لاسايكردنةوة (التقليد).</a:t>
            </a:r>
            <a:endParaRPr lang="en-US" sz="2800" dirty="0" smtClean="0">
              <a:latin typeface="Times New Roman" pitchFamily="18" charset="0"/>
              <a:ea typeface="+mj-ea"/>
              <a:cs typeface="Ali_K_Traditional" pitchFamily="2" charset="-78"/>
            </a:endParaRPr>
          </a:p>
          <a:p>
            <a:r>
              <a:rPr lang="ar-IQ" sz="2800" dirty="0" smtClean="0">
                <a:latin typeface="Times New Roman" pitchFamily="18" charset="0"/>
                <a:ea typeface="+mj-ea"/>
                <a:cs typeface="Ali_K_Traditional" pitchFamily="2" charset="-78"/>
              </a:rPr>
              <a:t>3ـ فيَربوون لةريَطاى هاوشيَوةبوونى (تقمص) كةسانى طةورة .</a:t>
            </a:r>
            <a:endParaRPr lang="en-US" sz="2800" dirty="0" smtClean="0">
              <a:latin typeface="Times New Roman" pitchFamily="18" charset="0"/>
              <a:ea typeface="+mj-ea"/>
              <a:cs typeface="Ali_K_Traditional" pitchFamily="2" charset="-78"/>
            </a:endParaRPr>
          </a:p>
          <a:p>
            <a:r>
              <a:rPr lang="ar-IQ" sz="2800" dirty="0" smtClean="0">
                <a:latin typeface="Times New Roman" pitchFamily="18" charset="0"/>
                <a:ea typeface="+mj-ea"/>
                <a:cs typeface="Ali_K_Traditional" pitchFamily="2" charset="-78"/>
              </a:rPr>
              <a:t>4ـ فيَربوونى مةرجى (</a:t>
            </a:r>
            <a:r>
              <a:rPr lang="ar-IQ" sz="2800" dirty="0" smtClean="0">
                <a:latin typeface="Times New Roman" pitchFamily="18" charset="0"/>
                <a:ea typeface="+mj-ea"/>
                <a:cs typeface="Ali-A-Traditional" pitchFamily="2" charset="-78"/>
              </a:rPr>
              <a:t>التعلم بالأشتراط</a:t>
            </a:r>
            <a:r>
              <a:rPr lang="ar-IQ" sz="2800" dirty="0" smtClean="0">
                <a:latin typeface="Times New Roman" pitchFamily="18" charset="0"/>
                <a:ea typeface="+mj-ea"/>
                <a:cs typeface="Ali_K_Traditional" pitchFamily="2" charset="-78"/>
              </a:rPr>
              <a:t>).</a:t>
            </a:r>
            <a:endParaRPr lang="en-US" sz="2800" dirty="0" smtClean="0">
              <a:latin typeface="Times New Roman" pitchFamily="18" charset="0"/>
              <a:ea typeface="+mj-ea"/>
              <a:cs typeface="Ali_K_Traditional" pitchFamily="2" charset="-78"/>
            </a:endParaRPr>
          </a:p>
          <a:p>
            <a:r>
              <a:rPr lang="ar-IQ" sz="2800" dirty="0" smtClean="0">
                <a:latin typeface="Times New Roman" pitchFamily="18" charset="0"/>
                <a:ea typeface="+mj-ea"/>
                <a:cs typeface="Ali_K_Traditional" pitchFamily="2" charset="-78"/>
              </a:rPr>
              <a:t>5ـ فيَربوون بةرِاهيَنان (التعلم بالتدريب).</a:t>
            </a:r>
            <a:endParaRPr lang="en-US" sz="2800" dirty="0" smtClean="0">
              <a:latin typeface="Times New Roman" pitchFamily="18" charset="0"/>
              <a:ea typeface="+mj-ea"/>
              <a:cs typeface="Ali_K_Traditional" pitchFamily="2" charset="-78"/>
            </a:endParaRPr>
          </a:p>
          <a:p>
            <a:endParaRPr lang="ar-EG" dirty="0"/>
          </a:p>
        </p:txBody>
      </p:sp>
    </p:spTree>
    <p:extLst>
      <p:ext uri="{BB962C8B-B14F-4D97-AF65-F5344CB8AC3E}">
        <p14:creationId xmlns:p14="http://schemas.microsoft.com/office/powerpoint/2010/main" val="1128538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001000" cy="743712"/>
          </a:xfrm>
        </p:spPr>
        <p:txBody>
          <a:bodyPr>
            <a:normAutofit fontScale="90000"/>
          </a:bodyPr>
          <a:lstStyle/>
          <a:p>
            <a:pPr lvl="0" algn="r"/>
            <a:r>
              <a:rPr lang="ar-IQ" b="1" dirty="0" smtClean="0">
                <a:solidFill>
                  <a:srgbClr val="C00000"/>
                </a:solidFill>
                <a:cs typeface="Ali_K_Samik" pitchFamily="2" charset="-78"/>
              </a:rPr>
              <a:t>هةلَضوونةكان لة قؤناغى هةرزةكاري</a:t>
            </a:r>
            <a:endParaRPr lang="ar-EG" dirty="0">
              <a:solidFill>
                <a:srgbClr val="C00000"/>
              </a:solidFill>
              <a:cs typeface="Ali_K_Samik" pitchFamily="2" charset="-78"/>
            </a:endParaRPr>
          </a:p>
        </p:txBody>
      </p:sp>
      <p:sp>
        <p:nvSpPr>
          <p:cNvPr id="3" name="Content Placeholder 2"/>
          <p:cNvSpPr>
            <a:spLocks noGrp="1"/>
          </p:cNvSpPr>
          <p:nvPr>
            <p:ph idx="1"/>
          </p:nvPr>
        </p:nvSpPr>
        <p:spPr>
          <a:xfrm>
            <a:off x="0" y="914400"/>
            <a:ext cx="9144000" cy="5715000"/>
          </a:xfrm>
        </p:spPr>
        <p:txBody>
          <a:bodyPr/>
          <a:lstStyle/>
          <a:p>
            <a:pPr algn="just"/>
            <a:r>
              <a:rPr lang="ar-IQ" sz="3600" dirty="0" smtClean="0">
                <a:cs typeface="Ali_K_Traditional" pitchFamily="2" charset="-78"/>
              </a:rPr>
              <a:t>هةلَضوونةكان تا رادةيةكى زؤر دةبستريَن بة جيهانى دةرةكى كة لة دةورى تاك هةية لة ريَطاى ووروذيَنةرو ولَامدانةوةكانى تايبةت بةذينطةى دةرةكى. هةروها بةستراوة بة جيهانى ناوةكى ئةندامى لة ريَطاى هةست و ويذدان وطؤرِانكاريةكانى فسيؤلوذى وكيميايى. </a:t>
            </a:r>
            <a:endParaRPr lang="en-US" dirty="0" smtClean="0">
              <a:cs typeface="Ali_K_Traditional" pitchFamily="2" charset="-78"/>
            </a:endParaRPr>
          </a:p>
          <a:p>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r"/>
            <a:r>
              <a:rPr lang="ar-IQ" sz="3600" b="1" dirty="0" smtClean="0">
                <a:cs typeface="Ali_K_Samik" pitchFamily="2" charset="-78"/>
              </a:rPr>
              <a:t>طرنطترين فاكتةرة كاريطةري</a:t>
            </a:r>
            <a:r>
              <a:rPr lang="ar-EG" sz="3600" b="1" dirty="0" smtClean="0">
                <a:cs typeface="Ali_K_Samik" pitchFamily="2" charset="-78"/>
              </a:rPr>
              <a:t>ةك</a:t>
            </a:r>
            <a:r>
              <a:rPr lang="ar-IQ" sz="3600" b="1" dirty="0" smtClean="0">
                <a:cs typeface="Ali_K_Samik" pitchFamily="2" charset="-78"/>
              </a:rPr>
              <a:t>ان </a:t>
            </a:r>
            <a:r>
              <a:rPr lang="ar-EG" sz="3600" b="1" dirty="0" smtClean="0">
                <a:cs typeface="Ali_K_Samik" pitchFamily="2" charset="-78"/>
              </a:rPr>
              <a:t>لة </a:t>
            </a:r>
            <a:r>
              <a:rPr lang="ar-IQ" sz="3600" b="1" dirty="0" smtClean="0">
                <a:cs typeface="Ali_K_Samik" pitchFamily="2" charset="-78"/>
              </a:rPr>
              <a:t>سةر هةلَضوونةكانى هةرزةكار:ـ</a:t>
            </a:r>
            <a:endParaRPr lang="ar-EG" sz="3600" dirty="0">
              <a:cs typeface="Ali_K_Samik" pitchFamily="2" charset="-78"/>
            </a:endParaRPr>
          </a:p>
        </p:txBody>
      </p:sp>
      <p:sp>
        <p:nvSpPr>
          <p:cNvPr id="3" name="Content Placeholder 2"/>
          <p:cNvSpPr>
            <a:spLocks noGrp="1"/>
          </p:cNvSpPr>
          <p:nvPr>
            <p:ph idx="1"/>
          </p:nvPr>
        </p:nvSpPr>
        <p:spPr>
          <a:xfrm>
            <a:off x="0" y="914400"/>
            <a:ext cx="9144000" cy="5943600"/>
          </a:xfrm>
        </p:spPr>
        <p:txBody>
          <a:bodyPr/>
          <a:lstStyle/>
          <a:p>
            <a:pPr lvl="0" algn="just"/>
            <a:r>
              <a:rPr lang="ar-EG" sz="3600" b="1" dirty="0" smtClean="0">
                <a:solidFill>
                  <a:srgbClr val="C00000"/>
                </a:solidFill>
                <a:latin typeface="+mj-lt"/>
                <a:ea typeface="+mj-ea"/>
                <a:cs typeface="Ali_K_Samik" pitchFamily="2" charset="-78"/>
              </a:rPr>
              <a:t>1- </a:t>
            </a:r>
            <a:r>
              <a:rPr lang="ar-IQ" sz="3600" b="1" dirty="0" smtClean="0">
                <a:solidFill>
                  <a:srgbClr val="C00000"/>
                </a:solidFill>
                <a:latin typeface="+mj-lt"/>
                <a:ea typeface="+mj-ea"/>
                <a:cs typeface="Ali_K_Samik" pitchFamily="2" charset="-78"/>
              </a:rPr>
              <a:t>طؤرانكاريةكانى جةستةييى ناوةكى ودةرةكى:</a:t>
            </a:r>
            <a:endParaRPr lang="ar-EG" sz="3600" b="1" dirty="0" smtClean="0">
              <a:solidFill>
                <a:srgbClr val="C00000"/>
              </a:solidFill>
              <a:latin typeface="+mj-lt"/>
              <a:ea typeface="+mj-ea"/>
              <a:cs typeface="Ali_K_Samik" pitchFamily="2" charset="-78"/>
            </a:endParaRPr>
          </a:p>
          <a:p>
            <a:pPr lvl="0" algn="just"/>
            <a:r>
              <a:rPr lang="ar-IQ" sz="3200" dirty="0" smtClean="0">
                <a:cs typeface="Ali_K_Traditional" pitchFamily="2" charset="-78"/>
              </a:rPr>
              <a:t>هةلَضوونةكانى هةرزةكار كاريطةر دةبن بة طةشة يان  ثووكانةوةى كؤيرة رذيَنةكان وضالاكي طلاندةكانى سيَكسى دواى قؤناغى مندالَى, وثوكانةوةى طلاندى سنؤبةرى, ئةمانة هةمووى دياردةى فسيؤلؤذي وئةندامي ناوةكين لةنيوانياندا مندالَ بؤ هةرزةكارى دةطوازريَتةوة وكاريطةرى دةبيت لةسةر رةفتار وكةسايتى ئةو.</a:t>
            </a:r>
            <a:endParaRPr lang="en-US" dirty="0" smtClean="0">
              <a:cs typeface="Ali_K_Traditional" pitchFamily="2" charset="-78"/>
            </a:endParaRPr>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pPr lvl="0"/>
            <a:r>
              <a:rPr lang="ar-EG" sz="3200" b="1" dirty="0" smtClean="0">
                <a:solidFill>
                  <a:srgbClr val="C00000"/>
                </a:solidFill>
              </a:rPr>
              <a:t>2- </a:t>
            </a:r>
            <a:r>
              <a:rPr lang="ar-IQ" sz="3200" b="1" dirty="0" smtClean="0">
                <a:solidFill>
                  <a:srgbClr val="C00000"/>
                </a:solidFill>
                <a:cs typeface="Ali_K_Samik" pitchFamily="2" charset="-78"/>
              </a:rPr>
              <a:t>ثةيوةند</a:t>
            </a:r>
            <a:r>
              <a:rPr lang="ar-EG" sz="3200" b="1" dirty="0" smtClean="0">
                <a:solidFill>
                  <a:srgbClr val="C00000"/>
                </a:solidFill>
                <a:cs typeface="Ali_K_Samik" pitchFamily="2" charset="-78"/>
              </a:rPr>
              <a:t>ى</a:t>
            </a:r>
            <a:r>
              <a:rPr lang="ar-IQ" sz="3200" b="1" dirty="0" smtClean="0">
                <a:solidFill>
                  <a:srgbClr val="C00000"/>
                </a:solidFill>
                <a:cs typeface="Ali_K_Samik" pitchFamily="2" charset="-78"/>
              </a:rPr>
              <a:t> خيَزانى:</a:t>
            </a:r>
            <a:endParaRPr lang="ar-EG" sz="3200" b="1" dirty="0" smtClean="0">
              <a:solidFill>
                <a:srgbClr val="C00000"/>
              </a:solidFill>
              <a:cs typeface="Ali_K_Samik" pitchFamily="2" charset="-78"/>
            </a:endParaRPr>
          </a:p>
          <a:p>
            <a:pPr lvl="0" algn="just"/>
            <a:r>
              <a:rPr lang="ar-IQ" sz="3200" dirty="0" smtClean="0">
                <a:cs typeface="Ali_K_Traditional" pitchFamily="2" charset="-78"/>
              </a:rPr>
              <a:t>كةشى كؤمةلَايةتى لة ناو خيَزان وثةيوةندي راست ودروست كاريطةر ويارمةتيدةرة بؤ ثيَطةيشتن وكاملبونى طةشةى هةلَضوونى وكاريطةرى هةية بؤ هاوسةنطى سؤزدارى لةلاى هةرزةكاران.</a:t>
            </a:r>
            <a:endParaRPr lang="ar-EG" sz="3200" dirty="0" smtClean="0">
              <a:cs typeface="Ali_K_Traditional" pitchFamily="2" charset="-78"/>
            </a:endParaRPr>
          </a:p>
          <a:p>
            <a:pPr lvl="0"/>
            <a:endParaRPr lang="ar-EG" dirty="0" smtClean="0"/>
          </a:p>
          <a:p>
            <a:pPr lvl="0"/>
            <a:endParaRPr lang="ar-EG" dirty="0" smtClean="0"/>
          </a:p>
          <a:p>
            <a:pPr lvl="0"/>
            <a:endParaRPr lang="en-US" dirty="0" smtClean="0"/>
          </a:p>
          <a:p>
            <a:pPr lvl="0"/>
            <a:r>
              <a:rPr lang="ar-EG" sz="3200" b="1" dirty="0" smtClean="0">
                <a:solidFill>
                  <a:srgbClr val="C00000"/>
                </a:solidFill>
                <a:cs typeface="Ali_K_Samik" pitchFamily="2" charset="-78"/>
              </a:rPr>
              <a:t>3- </a:t>
            </a:r>
            <a:r>
              <a:rPr lang="ar-IQ" sz="3200" b="1" dirty="0" smtClean="0">
                <a:solidFill>
                  <a:srgbClr val="C00000"/>
                </a:solidFill>
                <a:cs typeface="Ali_K_Samik" pitchFamily="2" charset="-78"/>
              </a:rPr>
              <a:t>طةشةى تواناكانى ذيرى وطؤرِان لة ئةرك وفةرمانةكانيان :</a:t>
            </a:r>
            <a:endParaRPr lang="en-US" sz="3200" b="1" dirty="0" smtClean="0">
              <a:solidFill>
                <a:srgbClr val="C00000"/>
              </a:solidFill>
              <a:cs typeface="Ali_K_Samik" pitchFamily="2" charset="-78"/>
            </a:endParaRPr>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pPr lvl="0"/>
            <a:r>
              <a:rPr lang="ar-EG" sz="3200" b="1" dirty="0" smtClean="0">
                <a:solidFill>
                  <a:srgbClr val="C00000"/>
                </a:solidFill>
                <a:cs typeface="Ali_K_Samik" pitchFamily="2" charset="-78"/>
              </a:rPr>
              <a:t>4- </a:t>
            </a:r>
            <a:r>
              <a:rPr lang="ar-IQ" sz="3200" b="1" dirty="0" smtClean="0">
                <a:solidFill>
                  <a:srgbClr val="C00000"/>
                </a:solidFill>
                <a:cs typeface="Ali_K_Samik" pitchFamily="2" charset="-78"/>
              </a:rPr>
              <a:t>بةها ونةريتى كؤمةلَايةتى:</a:t>
            </a:r>
            <a:endParaRPr lang="ar-EG" sz="3200" b="1" dirty="0" smtClean="0">
              <a:solidFill>
                <a:srgbClr val="C00000"/>
              </a:solidFill>
              <a:cs typeface="Ali_K_Samik" pitchFamily="2" charset="-78"/>
            </a:endParaRPr>
          </a:p>
          <a:p>
            <a:pPr lvl="0" algn="just"/>
            <a:r>
              <a:rPr lang="ar-IQ" sz="3200" dirty="0" smtClean="0">
                <a:solidFill>
                  <a:srgbClr val="C00000"/>
                </a:solidFill>
                <a:cs typeface="Ali_K_Samik" pitchFamily="2" charset="-78"/>
              </a:rPr>
              <a:t> </a:t>
            </a:r>
            <a:r>
              <a:rPr lang="ar-IQ" sz="3600" dirty="0" smtClean="0">
                <a:cs typeface="Ali_K_Traditional" pitchFamily="2" charset="-78"/>
              </a:rPr>
              <a:t>داب ونةريتةكانى كؤمةلَطا وياساكان وبةهاكانى باو طشتيان كاردانةوةيان دةبيت لةسةر رةفتارى تاك ودياريكردنى كةسايةتى ئةو, بؤية ديد وحوكم وبؤضونةكانى كسانيتر وا لة هةرزةكار دةكات وريابيت لةرةفتارةكانى ومومارسةى ذيانيدا, بؤية هةست بة دلَةرِاوكىَ وشةرم دةكات.</a:t>
            </a:r>
            <a:endParaRPr lang="en-US" sz="3200" dirty="0" smtClean="0">
              <a:cs typeface="Ali_K_Traditional" pitchFamily="2" charset="-78"/>
            </a:endParaRPr>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lvl="0"/>
            <a:r>
              <a:rPr lang="ar-EG" sz="3200" b="1" dirty="0" smtClean="0">
                <a:solidFill>
                  <a:srgbClr val="C00000"/>
                </a:solidFill>
                <a:cs typeface="Ali_K_Samik" pitchFamily="2" charset="-78"/>
              </a:rPr>
              <a:t>5- </a:t>
            </a:r>
            <a:r>
              <a:rPr lang="ar-IQ" sz="3200" b="1" dirty="0" smtClean="0">
                <a:solidFill>
                  <a:srgbClr val="C00000"/>
                </a:solidFill>
                <a:cs typeface="Ali_K_Samik" pitchFamily="2" charset="-78"/>
              </a:rPr>
              <a:t>بيروباورِى ئاينى:</a:t>
            </a:r>
            <a:endParaRPr lang="ar-EG" sz="3200" b="1" dirty="0" smtClean="0">
              <a:solidFill>
                <a:srgbClr val="C00000"/>
              </a:solidFill>
              <a:cs typeface="Ali_K_Samik" pitchFamily="2" charset="-78"/>
            </a:endParaRPr>
          </a:p>
          <a:p>
            <a:pPr lvl="0" algn="just"/>
            <a:r>
              <a:rPr lang="ar-IQ" sz="3600" dirty="0" smtClean="0">
                <a:cs typeface="Ali_K_Traditional" pitchFamily="2" charset="-78"/>
              </a:rPr>
              <a:t>مندالَ ثابةند دةبيت بة بير وباورِية ئاينيةكان وقوبوليان دةكات بة بىِ موناقشة وئستيعابيان دةكات, بةلاَم لةكاتى طوازتنةوةى بؤ قؤناغى هةرزةكارى ثلةى ثابةندبونى كةم دةبيَتةوة ودةست بة طفتوطؤ دةكات لة بارةى شتى ئاينى ولة دوا جار دةبيَتة هؤى ململانيَى دةروونى ناوةكى.</a:t>
            </a:r>
            <a:endParaRPr lang="en-US" sz="3600" dirty="0" smtClean="0">
              <a:cs typeface="Ali_K_Traditional" pitchFamily="2" charset="-78"/>
            </a:endParaRPr>
          </a:p>
          <a:p>
            <a:pPr lvl="0"/>
            <a:r>
              <a:rPr lang="ar-EG" sz="3200" b="1" dirty="0" smtClean="0">
                <a:solidFill>
                  <a:srgbClr val="C00000"/>
                </a:solidFill>
                <a:cs typeface="Ali_K_Samik" pitchFamily="2" charset="-78"/>
              </a:rPr>
              <a:t>6- </a:t>
            </a:r>
            <a:r>
              <a:rPr lang="ar-IQ" sz="3200" b="1" dirty="0" smtClean="0">
                <a:solidFill>
                  <a:srgbClr val="C00000"/>
                </a:solidFill>
                <a:cs typeface="Ali_K_Samik" pitchFamily="2" charset="-78"/>
              </a:rPr>
              <a:t>كيَشةكانى ئابوورى ومادى</a:t>
            </a:r>
            <a:r>
              <a:rPr lang="ar-EG" sz="3200" b="1" dirty="0" smtClean="0">
                <a:solidFill>
                  <a:srgbClr val="C00000"/>
                </a:solidFill>
                <a:cs typeface="Ali_K_Samik" pitchFamily="2" charset="-78"/>
              </a:rPr>
              <a:t>:</a:t>
            </a:r>
          </a:p>
          <a:p>
            <a:pPr lvl="0" algn="just"/>
            <a:r>
              <a:rPr lang="ar-IQ" sz="3600" dirty="0" smtClean="0">
                <a:cs typeface="Ali_K_Traditional" pitchFamily="2" charset="-78"/>
              </a:rPr>
              <a:t> تايبةت بة هةرزةكار وزؤرى ثيَداويستيةكانى كاريطةرى دةبيت لةسةر تةشةنة كردنى هةلَضوونةكان.</a:t>
            </a:r>
            <a:endParaRPr lang="en-US" sz="3600" dirty="0" smtClean="0">
              <a:cs typeface="Ali_K_Traditional" pitchFamily="2" charset="-78"/>
            </a:endParaRPr>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pPr algn="r"/>
            <a:r>
              <a:rPr lang="ar-EG" sz="4000" dirty="0" smtClean="0">
                <a:cs typeface="Ali_K_Samik" pitchFamily="2" charset="-78"/>
              </a:rPr>
              <a:t> </a:t>
            </a:r>
            <a:r>
              <a:rPr lang="ar-EG" sz="4000" dirty="0" smtClean="0">
                <a:solidFill>
                  <a:srgbClr val="C00000"/>
                </a:solidFill>
                <a:cs typeface="Ali_K_Samik" pitchFamily="2" charset="-78"/>
              </a:rPr>
              <a:t>هةلَضون </a:t>
            </a:r>
            <a:r>
              <a:rPr lang="en-US" sz="4000" dirty="0" smtClean="0">
                <a:solidFill>
                  <a:srgbClr val="C00000"/>
                </a:solidFill>
                <a:latin typeface="Times New Roman" pitchFamily="18" charset="0"/>
                <a:cs typeface="Times New Roman" pitchFamily="18" charset="0"/>
              </a:rPr>
              <a:t>Emotion </a:t>
            </a:r>
            <a:r>
              <a:rPr lang="ar-EG" sz="4000" dirty="0" smtClean="0">
                <a:solidFill>
                  <a:srgbClr val="C00000"/>
                </a:solidFill>
                <a:latin typeface="Times New Roman" pitchFamily="18" charset="0"/>
                <a:cs typeface="Times New Roman" pitchFamily="18" charset="0"/>
              </a:rPr>
              <a:t/>
            </a:r>
            <a:br>
              <a:rPr lang="ar-EG" sz="4000" dirty="0" smtClean="0">
                <a:solidFill>
                  <a:srgbClr val="C00000"/>
                </a:solidFill>
                <a:latin typeface="Times New Roman" pitchFamily="18" charset="0"/>
                <a:cs typeface="Times New Roman" pitchFamily="18" charset="0"/>
              </a:rPr>
            </a:br>
            <a:r>
              <a:rPr lang="ar-EG" sz="4000" dirty="0" smtClean="0">
                <a:cs typeface="Ali_K_Samik" pitchFamily="2" charset="-78"/>
              </a:rPr>
              <a:t>                                              </a:t>
            </a:r>
            <a:r>
              <a:rPr lang="ar-EG" sz="3100" u="sng" dirty="0" smtClean="0">
                <a:solidFill>
                  <a:schemeClr val="tx1"/>
                </a:solidFill>
                <a:cs typeface="Ali_K_Samik" pitchFamily="2" charset="-78"/>
              </a:rPr>
              <a:t>ثيَشةكى</a:t>
            </a:r>
            <a:endParaRPr lang="ar-EG" sz="4000" u="sng" dirty="0">
              <a:solidFill>
                <a:schemeClr val="tx1"/>
              </a:solidFill>
            </a:endParaRPr>
          </a:p>
        </p:txBody>
      </p:sp>
      <p:sp>
        <p:nvSpPr>
          <p:cNvPr id="3" name="Content Placeholder 2"/>
          <p:cNvSpPr>
            <a:spLocks noGrp="1"/>
          </p:cNvSpPr>
          <p:nvPr>
            <p:ph idx="1"/>
          </p:nvPr>
        </p:nvSpPr>
        <p:spPr>
          <a:xfrm>
            <a:off x="0" y="838200"/>
            <a:ext cx="9144000" cy="6019800"/>
          </a:xfrm>
        </p:spPr>
        <p:txBody>
          <a:bodyPr>
            <a:normAutofit/>
          </a:bodyPr>
          <a:lstStyle/>
          <a:p>
            <a:pPr algn="just"/>
            <a:r>
              <a:rPr lang="ar-EG" sz="2800" dirty="0" smtClean="0">
                <a:solidFill>
                  <a:srgbClr val="002060"/>
                </a:solidFill>
                <a:cs typeface="Ali_K_Traditional" pitchFamily="2" charset="-78"/>
              </a:rPr>
              <a:t>شيَوةى جياواز لة رةفتارى هةلَضونى نا ئاسايى. </a:t>
            </a:r>
            <a:r>
              <a:rPr lang="ar-EG" sz="2400" dirty="0" smtClean="0">
                <a:solidFill>
                  <a:srgbClr val="C00000"/>
                </a:solidFill>
                <a:cs typeface="Ali-A-Traditional" pitchFamily="2" charset="-78"/>
              </a:rPr>
              <a:t>(أشكال من السلوك الانفعالي غير العادي)</a:t>
            </a:r>
            <a:endParaRPr lang="ar-EG" sz="2800" dirty="0" smtClean="0">
              <a:solidFill>
                <a:srgbClr val="C00000"/>
              </a:solidFill>
              <a:cs typeface="Ali-A-Traditional" pitchFamily="2" charset="-78"/>
            </a:endParaRPr>
          </a:p>
          <a:p>
            <a:pPr algn="just"/>
            <a:r>
              <a:rPr lang="ar-EG" sz="2800" dirty="0" smtClean="0">
                <a:solidFill>
                  <a:srgbClr val="002060"/>
                </a:solidFill>
                <a:cs typeface="Ali_K_Traditional" pitchFamily="2" charset="-78"/>
              </a:rPr>
              <a:t>طةشةى هةلَضونى بةشيَوة ئاسايةكةى بة ضةند قؤناغيك تيَثةرِدةبيَت, بةثيَى تةمةن</a:t>
            </a:r>
          </a:p>
          <a:p>
            <a:pPr algn="just"/>
            <a:r>
              <a:rPr lang="ar-EG" sz="2800" dirty="0" smtClean="0">
                <a:solidFill>
                  <a:srgbClr val="002060"/>
                </a:solidFill>
                <a:cs typeface="Ali_K_Traditional" pitchFamily="2" charset="-78"/>
              </a:rPr>
              <a:t>وهةر قؤناغيَك لة تةمةنى ذيانى تاك بة كؤمةلَيَك هةلَويَستى هةلَضونى طونجاوى دةبيت.  </a:t>
            </a:r>
          </a:p>
          <a:p>
            <a:r>
              <a:rPr lang="ar-IQ" sz="2800" dirty="0" smtClean="0">
                <a:cs typeface="Ali_K_Samik" pitchFamily="2" charset="-78"/>
              </a:rPr>
              <a:t>هةلَضوون:ـ </a:t>
            </a:r>
            <a:r>
              <a:rPr lang="ar-EG" sz="2800" dirty="0" smtClean="0">
                <a:cs typeface="Ali_K_Samik" pitchFamily="2" charset="-78"/>
              </a:rPr>
              <a:t>هةر بارودؤخيَكى سؤزدارى روو لة تاك دةكات ,و </a:t>
            </a:r>
            <a:r>
              <a:rPr lang="ar-IQ" sz="2800" dirty="0" smtClean="0">
                <a:cs typeface="Ali_K_Samik" pitchFamily="2" charset="-78"/>
              </a:rPr>
              <a:t>ةك خؤشةويستى ورق ليَبوونةوة , يان خةمؤكي  وتورِةبوون. </a:t>
            </a:r>
            <a:endParaRPr lang="ar-EG" sz="2800" dirty="0" smtClean="0">
              <a:solidFill>
                <a:srgbClr val="C00000"/>
              </a:solidFill>
              <a:cs typeface="Ali-A-Traditional" pitchFamily="2" charset="-78"/>
            </a:endParaRPr>
          </a:p>
          <a:p>
            <a:endParaRPr lang="ar-EG" sz="2800" dirty="0" smtClean="0">
              <a:solidFill>
                <a:srgbClr val="C00000"/>
              </a:solidFill>
              <a:cs typeface="Ali-A-Traditional" pitchFamily="2" charset="-78"/>
            </a:endParaRPr>
          </a:p>
          <a:p>
            <a:r>
              <a:rPr lang="ar-EG" sz="2800" dirty="0" smtClean="0">
                <a:solidFill>
                  <a:srgbClr val="C00000"/>
                </a:solidFill>
                <a:cs typeface="Ali-A-Traditional" pitchFamily="2" charset="-78"/>
              </a:rPr>
              <a:t>الإنفعالات والعاطفة مهمة للفرد وتلون حياته وتعطيها معنى</a:t>
            </a:r>
          </a:p>
          <a:p>
            <a:r>
              <a:rPr lang="ar-EG" sz="2800" dirty="0" smtClean="0">
                <a:solidFill>
                  <a:srgbClr val="C00000"/>
                </a:solidFill>
                <a:cs typeface="Ali-A-Traditional" pitchFamily="2" charset="-78"/>
              </a:rPr>
              <a:t> ولكن إذا اضطربت واستمرت بنحو سلبي تشكل خطرا عليه.</a:t>
            </a:r>
          </a:p>
          <a:p>
            <a:pPr algn="just"/>
            <a:endParaRPr lang="ar-EG" sz="2800" dirty="0" smtClean="0">
              <a:solidFill>
                <a:srgbClr val="002060"/>
              </a:solidFill>
              <a:cs typeface="Ali_K_Traditional" pitchFamily="2" charset="-78"/>
            </a:endParaRPr>
          </a:p>
        </p:txBody>
      </p:sp>
      <p:pic>
        <p:nvPicPr>
          <p:cNvPr id="3075" name="Picture 3" descr="E:\علم نفس النمو 2014-2015\صورأطفال\ثقة4.jpg"/>
          <p:cNvPicPr>
            <a:picLocks noChangeAspect="1" noChangeArrowheads="1"/>
          </p:cNvPicPr>
          <p:nvPr/>
        </p:nvPicPr>
        <p:blipFill>
          <a:blip r:embed="rId2" cstate="print"/>
          <a:srcRect/>
          <a:stretch>
            <a:fillRect/>
          </a:stretch>
        </p:blipFill>
        <p:spPr bwMode="auto">
          <a:xfrm>
            <a:off x="5385640" y="5161057"/>
            <a:ext cx="3758360" cy="1696943"/>
          </a:xfrm>
          <a:prstGeom prst="rect">
            <a:avLst/>
          </a:prstGeom>
          <a:noFill/>
        </p:spPr>
      </p:pic>
      <p:pic>
        <p:nvPicPr>
          <p:cNvPr id="1026" name="Picture 2" descr="E:\صور ضغوط ومقابلة\images (27).jpg"/>
          <p:cNvPicPr>
            <a:picLocks noChangeAspect="1" noChangeArrowheads="1"/>
          </p:cNvPicPr>
          <p:nvPr/>
        </p:nvPicPr>
        <p:blipFill>
          <a:blip r:embed="rId3"/>
          <a:srcRect/>
          <a:stretch>
            <a:fillRect/>
          </a:stretch>
        </p:blipFill>
        <p:spPr bwMode="auto">
          <a:xfrm>
            <a:off x="0" y="3200400"/>
            <a:ext cx="2819400"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ox(in)">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ox(in)">
                                      <p:cBhvr>
                                        <p:cTn id="20" dur="500"/>
                                        <p:tgtEl>
                                          <p:spTgt spid="3">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ox(in)">
                                      <p:cBhvr>
                                        <p:cTn id="23" dur="500"/>
                                        <p:tgtEl>
                                          <p:spTgt spid="3">
                                            <p:txEl>
                                              <p:pRg st="2" end="2"/>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ox(in)">
                                      <p:cBhvr>
                                        <p:cTn id="26" dur="500"/>
                                        <p:tgtEl>
                                          <p:spTgt spid="3">
                                            <p:txEl>
                                              <p:pRg st="3" end="3"/>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pPr algn="r"/>
            <a:r>
              <a:rPr lang="ar-EG" sz="4000" dirty="0" smtClean="0">
                <a:cs typeface="Ali_K_Samik" pitchFamily="2" charset="-78"/>
              </a:rPr>
              <a:t>شلَةذانة هةلَضونيةكان</a:t>
            </a:r>
            <a:endParaRPr lang="ar-EG" sz="4000" u="sng" dirty="0">
              <a:solidFill>
                <a:schemeClr val="tx1"/>
              </a:solidFill>
            </a:endParaRPr>
          </a:p>
        </p:txBody>
      </p:sp>
      <p:sp>
        <p:nvSpPr>
          <p:cNvPr id="3" name="Content Placeholder 2"/>
          <p:cNvSpPr>
            <a:spLocks noGrp="1"/>
          </p:cNvSpPr>
          <p:nvPr>
            <p:ph idx="1"/>
          </p:nvPr>
        </p:nvSpPr>
        <p:spPr>
          <a:xfrm>
            <a:off x="0" y="609600"/>
            <a:ext cx="9144000" cy="6248400"/>
          </a:xfrm>
        </p:spPr>
        <p:txBody>
          <a:bodyPr>
            <a:normAutofit/>
          </a:bodyPr>
          <a:lstStyle/>
          <a:p>
            <a:pPr algn="just"/>
            <a:r>
              <a:rPr lang="ar-EG" sz="3200" dirty="0" smtClean="0">
                <a:solidFill>
                  <a:srgbClr val="002060"/>
                </a:solidFill>
                <a:cs typeface="Ali_K_Traditional" pitchFamily="2" charset="-78"/>
              </a:rPr>
              <a:t>لة قؤناغى مندالَى                  خودية وةك (دةمارطيرى, ترس, خؤشى)</a:t>
            </a:r>
          </a:p>
          <a:p>
            <a:r>
              <a:rPr lang="ar-EG" sz="3200" dirty="0" smtClean="0">
                <a:solidFill>
                  <a:srgbClr val="002060"/>
                </a:solidFill>
                <a:cs typeface="Ali_K_Traditional" pitchFamily="2" charset="-78"/>
              </a:rPr>
              <a:t>لة قؤناغةكانيتر                      بؤ كةسانيتر وبةندة بةوان,  (سؤز)    </a:t>
            </a:r>
          </a:p>
          <a:p>
            <a:endParaRPr lang="ar-EG" sz="2800" u="sng" dirty="0" smtClean="0">
              <a:solidFill>
                <a:srgbClr val="C00000"/>
              </a:solidFill>
              <a:cs typeface="Ali-A-Traditional" pitchFamily="2" charset="-78"/>
            </a:endParaRPr>
          </a:p>
          <a:p>
            <a:endParaRPr lang="ar-EG" sz="2800" u="sng" dirty="0" smtClean="0">
              <a:solidFill>
                <a:srgbClr val="C00000"/>
              </a:solidFill>
              <a:cs typeface="Ali-A-Traditional" pitchFamily="2" charset="-78"/>
            </a:endParaRPr>
          </a:p>
          <a:p>
            <a:endParaRPr lang="ar-EG" sz="2800" u="sng" dirty="0" smtClean="0">
              <a:solidFill>
                <a:srgbClr val="C00000"/>
              </a:solidFill>
              <a:cs typeface="Ali-A-Traditional" pitchFamily="2" charset="-78"/>
            </a:endParaRPr>
          </a:p>
          <a:p>
            <a:endParaRPr lang="ar-EG" sz="2800" u="sng" dirty="0" smtClean="0">
              <a:solidFill>
                <a:srgbClr val="C00000"/>
              </a:solidFill>
              <a:cs typeface="Ali-A-Traditional" pitchFamily="2" charset="-78"/>
            </a:endParaRPr>
          </a:p>
          <a:p>
            <a:endParaRPr lang="ar-EG" sz="2800" u="sng" dirty="0" smtClean="0">
              <a:solidFill>
                <a:srgbClr val="C00000"/>
              </a:solidFill>
              <a:cs typeface="Ali-A-Traditional" pitchFamily="2" charset="-78"/>
            </a:endParaRPr>
          </a:p>
          <a:p>
            <a:r>
              <a:rPr lang="ar-EG" sz="2800" u="sng" dirty="0" smtClean="0">
                <a:solidFill>
                  <a:srgbClr val="C00000"/>
                </a:solidFill>
                <a:cs typeface="Ali-A-Traditional" pitchFamily="2" charset="-78"/>
              </a:rPr>
              <a:t>الإنفعال: </a:t>
            </a:r>
            <a:r>
              <a:rPr lang="ar-EG" sz="2800" dirty="0" smtClean="0">
                <a:solidFill>
                  <a:srgbClr val="C00000"/>
                </a:solidFill>
                <a:cs typeface="Ali-A-Traditional" pitchFamily="2" charset="-78"/>
              </a:rPr>
              <a:t>حالة من التغير المفاجيء التي تشمل الفرد كله. وحول موضوعات معينة سواء (سلبية – إيجابية)  وتتحول الى عاطفة.</a:t>
            </a:r>
            <a:r>
              <a:rPr lang="ar-IQ" sz="2800" dirty="0" smtClean="0">
                <a:cs typeface="Ali_K_Samik" pitchFamily="2" charset="-78"/>
              </a:rPr>
              <a:t> </a:t>
            </a:r>
            <a:endParaRPr lang="ar-EG" sz="2800" dirty="0" smtClean="0">
              <a:solidFill>
                <a:srgbClr val="C00000"/>
              </a:solidFill>
              <a:cs typeface="Ali-A-Traditional" pitchFamily="2" charset="-78"/>
            </a:endParaRPr>
          </a:p>
          <a:p>
            <a:r>
              <a:rPr lang="ar-EG" sz="2800" dirty="0" smtClean="0">
                <a:cs typeface="Ali_K_Samik" pitchFamily="2" charset="-78"/>
              </a:rPr>
              <a:t>جؤرةكانى (خؤشةويستى, رق وكينة, خةمبارى ودلخؤشى, تورةبوون, ترس)</a:t>
            </a:r>
          </a:p>
        </p:txBody>
      </p:sp>
      <p:cxnSp>
        <p:nvCxnSpPr>
          <p:cNvPr id="5" name="Straight Arrow Connector 4"/>
          <p:cNvCxnSpPr/>
          <p:nvPr/>
        </p:nvCxnSpPr>
        <p:spPr>
          <a:xfrm rot="10800000">
            <a:off x="5257800" y="914400"/>
            <a:ext cx="1219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rot="10800000">
            <a:off x="5257800" y="1524000"/>
            <a:ext cx="1219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2050" name="Picture 2" descr="E:\صور ضغوط ومقابلة\images (10).jpg"/>
          <p:cNvPicPr>
            <a:picLocks noChangeAspect="1" noChangeArrowheads="1"/>
          </p:cNvPicPr>
          <p:nvPr/>
        </p:nvPicPr>
        <p:blipFill>
          <a:blip r:embed="rId2"/>
          <a:srcRect/>
          <a:stretch>
            <a:fillRect/>
          </a:stretch>
        </p:blipFill>
        <p:spPr bwMode="auto">
          <a:xfrm>
            <a:off x="0" y="1752600"/>
            <a:ext cx="3962400" cy="2514600"/>
          </a:xfrm>
          <a:prstGeom prst="rect">
            <a:avLst/>
          </a:prstGeom>
          <a:noFill/>
        </p:spPr>
      </p:pic>
      <p:pic>
        <p:nvPicPr>
          <p:cNvPr id="2051" name="Picture 3" descr="C:\Users\compu\Desktop\صور\images (1).jpg"/>
          <p:cNvPicPr>
            <a:picLocks noChangeAspect="1" noChangeArrowheads="1"/>
          </p:cNvPicPr>
          <p:nvPr/>
        </p:nvPicPr>
        <p:blipFill>
          <a:blip r:embed="rId3"/>
          <a:srcRect/>
          <a:stretch>
            <a:fillRect/>
          </a:stretch>
        </p:blipFill>
        <p:spPr bwMode="auto">
          <a:xfrm>
            <a:off x="5005687" y="1752600"/>
            <a:ext cx="4138313"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box(in)">
                                      <p:cBhvr>
                                        <p:cTn id="22" dur="5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box(in)">
                                      <p:cBhvr>
                                        <p:cTn id="27" dur="500"/>
                                        <p:tgtEl>
                                          <p:spTgt spid="205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60777">
            <a:off x="30695" y="180949"/>
            <a:ext cx="2362200" cy="578626"/>
          </a:xfrm>
        </p:spPr>
        <p:txBody>
          <a:bodyPr>
            <a:normAutofit fontScale="90000"/>
          </a:bodyPr>
          <a:lstStyle/>
          <a:p>
            <a:pPr algn="ctr"/>
            <a:r>
              <a:rPr lang="ar-EG" sz="4400" b="1" dirty="0" smtClean="0">
                <a:solidFill>
                  <a:srgbClr val="C00000"/>
                </a:solidFill>
                <a:cs typeface="Ali_K_Traditional" pitchFamily="2" charset="-78"/>
              </a:rPr>
              <a:t>ثيَناسةكان</a:t>
            </a:r>
            <a:endParaRPr lang="ar-EG" sz="4400" b="1" dirty="0">
              <a:solidFill>
                <a:srgbClr val="C00000"/>
              </a:solidFill>
              <a:cs typeface="Ali_K_Traditional" pitchFamily="2" charset="-78"/>
            </a:endParaRPr>
          </a:p>
        </p:txBody>
      </p:sp>
      <p:sp>
        <p:nvSpPr>
          <p:cNvPr id="3" name="Content Placeholder 2"/>
          <p:cNvSpPr>
            <a:spLocks noGrp="1"/>
          </p:cNvSpPr>
          <p:nvPr>
            <p:ph idx="1"/>
          </p:nvPr>
        </p:nvSpPr>
        <p:spPr>
          <a:xfrm>
            <a:off x="0" y="685800"/>
            <a:ext cx="9144000" cy="6172200"/>
          </a:xfrm>
        </p:spPr>
        <p:txBody>
          <a:bodyPr/>
          <a:lstStyle/>
          <a:p>
            <a:pPr algn="just"/>
            <a:r>
              <a:rPr lang="ar-EG" sz="2400" dirty="0" smtClean="0">
                <a:solidFill>
                  <a:srgbClr val="002060"/>
                </a:solidFill>
                <a:cs typeface="Ali_K_Traditional" pitchFamily="2" charset="-78"/>
              </a:rPr>
              <a:t>هةلةهان وكوفمان </a:t>
            </a:r>
            <a:r>
              <a:rPr lang="en-US" sz="2400" dirty="0" smtClean="0">
                <a:solidFill>
                  <a:srgbClr val="002060"/>
                </a:solidFill>
                <a:cs typeface="Ali_K_Traditional" pitchFamily="2" charset="-78"/>
              </a:rPr>
              <a:t>Hallahan&amp;Kaufman,1981</a:t>
            </a:r>
            <a:r>
              <a:rPr lang="ar-EG" sz="2400" dirty="0" smtClean="0">
                <a:solidFill>
                  <a:srgbClr val="002060"/>
                </a:solidFill>
                <a:cs typeface="Ali_K_Traditional" pitchFamily="2" charset="-78"/>
              </a:rPr>
              <a:t> ”</a:t>
            </a:r>
            <a:r>
              <a:rPr lang="ar-EG" dirty="0" smtClean="0">
                <a:cs typeface="Ali_K_Traditional" pitchFamily="2" charset="-78"/>
              </a:rPr>
              <a:t>ئةو رةفتارة هةلضونية نا هاوسةنط ودريَذخايةنة كة دوورة لة ثيَشبينى كؤمةلَطا وثيَوةرو بةها رؤشةنبيريةكةى“.</a:t>
            </a:r>
          </a:p>
          <a:p>
            <a:pPr algn="just"/>
            <a:endParaRPr lang="ar-EG" dirty="0" smtClean="0">
              <a:cs typeface="Ali_K_Traditional" pitchFamily="2" charset="-78"/>
            </a:endParaRPr>
          </a:p>
          <a:p>
            <a:pPr algn="just"/>
            <a:r>
              <a:rPr lang="ar-EG" sz="2400" dirty="0" smtClean="0">
                <a:solidFill>
                  <a:srgbClr val="002060"/>
                </a:solidFill>
                <a:cs typeface="Ali_K_Traditional" pitchFamily="2" charset="-78"/>
              </a:rPr>
              <a:t>كيَرك </a:t>
            </a:r>
            <a:r>
              <a:rPr lang="en-US" sz="2400" dirty="0" smtClean="0">
                <a:solidFill>
                  <a:srgbClr val="002060"/>
                </a:solidFill>
                <a:cs typeface="Ali_K_Traditional" pitchFamily="2" charset="-78"/>
              </a:rPr>
              <a:t>Kirk, 1972</a:t>
            </a:r>
            <a:r>
              <a:rPr lang="ar-EG" dirty="0" smtClean="0">
                <a:cs typeface="Ali_K_Traditional" pitchFamily="2" charset="-78"/>
              </a:rPr>
              <a:t> ئاماذة بؤ ضةند لايةك دةكات لةم بارةوة وةك</a:t>
            </a:r>
          </a:p>
          <a:p>
            <a:pPr algn="just"/>
            <a:r>
              <a:rPr lang="ar-EG" dirty="0" smtClean="0">
                <a:cs typeface="Ali_K_Traditional" pitchFamily="2" charset="-78"/>
              </a:rPr>
              <a:t>(كشانةوة – إنسحاب لة مةوقف وهةلَويَستةكان بة بةردةوامى, رةفتارى شةرانطيَزى بةردةوام, ئةزيةتدانى خؤى , عينادى وياخيبون, طؤشةطيرى وناهاوسةنطى دةروونى وهةلَضوونى...هتد. </a:t>
            </a:r>
          </a:p>
          <a:p>
            <a:pPr algn="just"/>
            <a:endParaRPr lang="ar-EG" sz="2400" dirty="0" smtClean="0">
              <a:solidFill>
                <a:srgbClr val="002060"/>
              </a:solidFill>
              <a:cs typeface="Ali_K_Traditional" pitchFamily="2" charset="-78"/>
            </a:endParaRPr>
          </a:p>
          <a:p>
            <a:endParaRPr lang="ar-EG" dirty="0" smtClean="0">
              <a:cs typeface="Ali_K_Traditional" pitchFamily="2" charset="-78"/>
            </a:endParaRPr>
          </a:p>
          <a:p>
            <a:endParaRPr lang="ar-EG" dirty="0"/>
          </a:p>
        </p:txBody>
      </p:sp>
      <p:pic>
        <p:nvPicPr>
          <p:cNvPr id="4098" name="Picture 2" descr="E:\علم نفس النمو 2014-2015\صورأطفال\ثقة 3 - Copy - Copy.jpg"/>
          <p:cNvPicPr>
            <a:picLocks noChangeAspect="1" noChangeArrowheads="1"/>
          </p:cNvPicPr>
          <p:nvPr/>
        </p:nvPicPr>
        <p:blipFill>
          <a:blip r:embed="rId2"/>
          <a:srcRect/>
          <a:stretch>
            <a:fillRect/>
          </a:stretch>
        </p:blipFill>
        <p:spPr bwMode="auto">
          <a:xfrm>
            <a:off x="3505200" y="4953000"/>
            <a:ext cx="5638800" cy="1905000"/>
          </a:xfrm>
          <a:prstGeom prst="rect">
            <a:avLst/>
          </a:prstGeom>
          <a:noFill/>
        </p:spPr>
      </p:pic>
      <p:pic>
        <p:nvPicPr>
          <p:cNvPr id="5" name="Picture 3" descr="E:\علم نفس النمو 2014-2015\صورأطفال\ك11 - Copy.jpg"/>
          <p:cNvPicPr>
            <a:picLocks noChangeAspect="1" noChangeArrowheads="1"/>
          </p:cNvPicPr>
          <p:nvPr/>
        </p:nvPicPr>
        <p:blipFill>
          <a:blip r:embed="rId3"/>
          <a:srcRect/>
          <a:stretch>
            <a:fillRect/>
          </a:stretch>
        </p:blipFill>
        <p:spPr bwMode="auto">
          <a:xfrm>
            <a:off x="0" y="3886200"/>
            <a:ext cx="3537857" cy="297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60777">
            <a:off x="30695" y="180949"/>
            <a:ext cx="2362200" cy="578626"/>
          </a:xfrm>
        </p:spPr>
        <p:txBody>
          <a:bodyPr>
            <a:normAutofit fontScale="90000"/>
          </a:bodyPr>
          <a:lstStyle/>
          <a:p>
            <a:pPr algn="ctr"/>
            <a:r>
              <a:rPr lang="ar-EG" sz="4400" b="1" dirty="0" smtClean="0">
                <a:solidFill>
                  <a:srgbClr val="C00000"/>
                </a:solidFill>
                <a:cs typeface="Ali_K_Traditional" pitchFamily="2" charset="-78"/>
              </a:rPr>
              <a:t>ثيَناسةكان</a:t>
            </a:r>
            <a:endParaRPr lang="ar-EG" sz="4400" b="1" dirty="0">
              <a:solidFill>
                <a:srgbClr val="C00000"/>
              </a:solidFill>
              <a:cs typeface="Ali_K_Traditional" pitchFamily="2" charset="-78"/>
            </a:endParaRPr>
          </a:p>
        </p:txBody>
      </p:sp>
      <p:sp>
        <p:nvSpPr>
          <p:cNvPr id="3" name="Content Placeholder 2"/>
          <p:cNvSpPr>
            <a:spLocks noGrp="1"/>
          </p:cNvSpPr>
          <p:nvPr>
            <p:ph idx="1"/>
          </p:nvPr>
        </p:nvSpPr>
        <p:spPr>
          <a:xfrm>
            <a:off x="0" y="685800"/>
            <a:ext cx="9144000" cy="6172200"/>
          </a:xfrm>
        </p:spPr>
        <p:txBody>
          <a:bodyPr/>
          <a:lstStyle/>
          <a:p>
            <a:pPr algn="just"/>
            <a:r>
              <a:rPr lang="ar-EG" sz="2800" u="sng" dirty="0" smtClean="0">
                <a:solidFill>
                  <a:srgbClr val="002060"/>
                </a:solidFill>
                <a:cs typeface="Ali_K_Traditional" pitchFamily="2" charset="-78"/>
              </a:rPr>
              <a:t>باوةر </a:t>
            </a:r>
            <a:r>
              <a:rPr lang="en-US" sz="2800" u="sng" dirty="0" smtClean="0">
                <a:solidFill>
                  <a:srgbClr val="002060"/>
                </a:solidFill>
                <a:cs typeface="Ali_K_Traditional" pitchFamily="2" charset="-78"/>
              </a:rPr>
              <a:t>Bower, 1977</a:t>
            </a:r>
            <a:r>
              <a:rPr lang="ar-EG" sz="2800" u="sng" dirty="0" smtClean="0">
                <a:solidFill>
                  <a:srgbClr val="002060"/>
                </a:solidFill>
                <a:cs typeface="Ali_K_Traditional" pitchFamily="2" charset="-78"/>
              </a:rPr>
              <a:t> </a:t>
            </a:r>
            <a:r>
              <a:rPr lang="ar-EG" sz="2800" u="sng" dirty="0" smtClean="0">
                <a:cs typeface="Ali_K_Traditional" pitchFamily="2" charset="-78"/>
              </a:rPr>
              <a:t>ئةو كةسانة ثيناسة دةكات كة شلَةذانى هةلَضوونيان هةية, ئةوانةن كة تيَكضونيَك يان زياتر لةمانةى خوارة دةر ئةخةن:ـ</a:t>
            </a:r>
          </a:p>
          <a:p>
            <a:pPr algn="just"/>
            <a:r>
              <a:rPr lang="ar-EG" sz="2800" dirty="0" smtClean="0">
                <a:solidFill>
                  <a:srgbClr val="002060"/>
                </a:solidFill>
                <a:cs typeface="Ali_K_Traditional" pitchFamily="2" charset="-78"/>
              </a:rPr>
              <a:t>1ـ ئاستةنطى فيَربوونكة هؤكارةكةى ذيرى وهةستى وجةستةسى نية </a:t>
            </a:r>
          </a:p>
          <a:p>
            <a:pPr algn="just"/>
            <a:r>
              <a:rPr lang="ar-EG" sz="2800" dirty="0" smtClean="0">
                <a:solidFill>
                  <a:srgbClr val="002060"/>
                </a:solidFill>
                <a:cs typeface="Ali_K_Traditional" pitchFamily="2" charset="-78"/>
              </a:rPr>
              <a:t>2ـ ئاستةنط لة بنيادنانى ثةيوةندى كؤمةلايةتى سةركةوتو لةطةلَ كةسةكان.</a:t>
            </a:r>
          </a:p>
          <a:p>
            <a:pPr algn="just"/>
            <a:r>
              <a:rPr lang="ar-EG" sz="2800" dirty="0" smtClean="0">
                <a:solidFill>
                  <a:srgbClr val="002060"/>
                </a:solidFill>
                <a:cs typeface="Ali_K_Traditional" pitchFamily="2" charset="-78"/>
              </a:rPr>
              <a:t>3ـ ئاستةنط لة دةربرينى طونجاو بؤ  هةلَويَستة كؤمةلايةتيةكان.</a:t>
            </a:r>
          </a:p>
          <a:p>
            <a:pPr algn="just"/>
            <a:r>
              <a:rPr lang="ar-EG" sz="2800" dirty="0" smtClean="0">
                <a:solidFill>
                  <a:srgbClr val="002060"/>
                </a:solidFill>
                <a:cs typeface="Ali_K_Traditional" pitchFamily="2" charset="-78"/>
              </a:rPr>
              <a:t>4ـ بةردةوام دةرخستنى هةلَضونى نة طونجاو, يان (باريَكى خامؤش ورةشبينى بةردةوام)</a:t>
            </a:r>
          </a:p>
          <a:p>
            <a:pPr algn="just"/>
            <a:r>
              <a:rPr lang="ar-EG" sz="2800" dirty="0" smtClean="0">
                <a:solidFill>
                  <a:srgbClr val="002060"/>
                </a:solidFill>
                <a:cs typeface="Ali_K_Traditional" pitchFamily="2" charset="-78"/>
              </a:rPr>
              <a:t>5ـ بةردةوام دةرخستنى نيشانةى نةخؤشى جةستةيى, يان ترسي كةسي وسكولى(مدرسي)</a:t>
            </a:r>
          </a:p>
          <a:p>
            <a:pPr algn="just"/>
            <a:endParaRPr lang="ar-EG" dirty="0" smtClean="0">
              <a:cs typeface="Ali_K_Traditional" pitchFamily="2" charset="-78"/>
            </a:endParaRPr>
          </a:p>
          <a:p>
            <a:endParaRPr lang="ar-EG" dirty="0"/>
          </a:p>
        </p:txBody>
      </p:sp>
      <p:pic>
        <p:nvPicPr>
          <p:cNvPr id="5122" name="Picture 2" descr="E:\علم نفس النمو 2014-2015\صورأطفال\خ11 - Copy - Copy - Copy.jpg"/>
          <p:cNvPicPr>
            <a:picLocks noChangeAspect="1" noChangeArrowheads="1"/>
          </p:cNvPicPr>
          <p:nvPr/>
        </p:nvPicPr>
        <p:blipFill>
          <a:blip r:embed="rId2"/>
          <a:srcRect/>
          <a:stretch>
            <a:fillRect/>
          </a:stretch>
        </p:blipFill>
        <p:spPr bwMode="auto">
          <a:xfrm>
            <a:off x="0" y="4267200"/>
            <a:ext cx="3810000" cy="2590800"/>
          </a:xfrm>
          <a:prstGeom prst="rect">
            <a:avLst/>
          </a:prstGeom>
          <a:noFill/>
        </p:spPr>
      </p:pic>
      <p:pic>
        <p:nvPicPr>
          <p:cNvPr id="2050" name="Picture 2" descr="E:\صور ضغوط ومقابلة\images (17).jpg"/>
          <p:cNvPicPr>
            <a:picLocks noChangeAspect="1" noChangeArrowheads="1"/>
          </p:cNvPicPr>
          <p:nvPr/>
        </p:nvPicPr>
        <p:blipFill>
          <a:blip r:embed="rId3"/>
          <a:srcRect/>
          <a:stretch>
            <a:fillRect/>
          </a:stretch>
        </p:blipFill>
        <p:spPr bwMode="auto">
          <a:xfrm>
            <a:off x="4572001" y="4289117"/>
            <a:ext cx="4572000" cy="25688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5122"/>
                                        </p:tgtEl>
                                        <p:attrNameLst>
                                          <p:attrName>style.visibility</p:attrName>
                                        </p:attrNameLst>
                                      </p:cBhvr>
                                      <p:to>
                                        <p:strVal val="visible"/>
                                      </p:to>
                                    </p:set>
                                    <p:animEffect transition="in" filter="box(in)">
                                      <p:cBhvr>
                                        <p:cTn id="34"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r"/>
            <a:r>
              <a:rPr lang="ar-EG" sz="4400" dirty="0" smtClean="0">
                <a:solidFill>
                  <a:srgbClr val="C00000"/>
                </a:solidFill>
                <a:cs typeface="Ali_K_Samik" pitchFamily="2" charset="-78"/>
              </a:rPr>
              <a:t>    سروشتى هةلَضوون</a:t>
            </a:r>
            <a:r>
              <a:rPr lang="en-US" sz="4400" dirty="0" smtClean="0">
                <a:solidFill>
                  <a:srgbClr val="C00000"/>
                </a:solidFill>
                <a:cs typeface="Ali_K_Samik" pitchFamily="2" charset="-78"/>
              </a:rPr>
              <a:t> </a:t>
            </a:r>
            <a:r>
              <a:rPr lang="en-US" sz="3600" dirty="0" smtClean="0">
                <a:solidFill>
                  <a:schemeClr val="tx1"/>
                </a:solidFill>
                <a:latin typeface="Times New Roman" pitchFamily="18" charset="0"/>
                <a:cs typeface="Times New Roman" pitchFamily="18" charset="0"/>
              </a:rPr>
              <a:t>The nature of Emotion</a:t>
            </a:r>
            <a:endParaRPr lang="ar-EG" sz="4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lstStyle/>
          <a:p>
            <a:pPr algn="just"/>
            <a:r>
              <a:rPr lang="ar-EG" sz="2800" dirty="0" smtClean="0">
                <a:latin typeface="+mj-lt"/>
                <a:ea typeface="+mj-ea"/>
                <a:cs typeface="Ali_K_Samik" pitchFamily="2" charset="-78"/>
              </a:rPr>
              <a:t>بةهؤى </a:t>
            </a:r>
            <a:r>
              <a:rPr lang="ar-IQ" sz="2800" dirty="0" smtClean="0">
                <a:latin typeface="+mj-lt"/>
                <a:ea typeface="+mj-ea"/>
                <a:cs typeface="Ali_K_Samik" pitchFamily="2" charset="-78"/>
              </a:rPr>
              <a:t>رو</a:t>
            </a:r>
            <a:r>
              <a:rPr lang="ar-EG" sz="2800" dirty="0" smtClean="0">
                <a:latin typeface="+mj-lt"/>
                <a:ea typeface="+mj-ea"/>
                <a:cs typeface="Ali_K_Samik" pitchFamily="2" charset="-78"/>
              </a:rPr>
              <a:t>و</a:t>
            </a:r>
            <a:r>
              <a:rPr lang="ar-IQ" sz="2800" dirty="0" smtClean="0">
                <a:latin typeface="+mj-lt"/>
                <a:ea typeface="+mj-ea"/>
                <a:cs typeface="Ali_K_Samik" pitchFamily="2" charset="-78"/>
              </a:rPr>
              <a:t>دانى ول</a:t>
            </a:r>
            <a:r>
              <a:rPr lang="ar-EG" sz="2800" dirty="0" smtClean="0">
                <a:latin typeface="+mj-lt"/>
                <a:ea typeface="+mj-ea"/>
                <a:cs typeface="Ali_K_Samik" pitchFamily="2" charset="-78"/>
              </a:rPr>
              <a:t>َ</a:t>
            </a:r>
            <a:r>
              <a:rPr lang="ar-IQ" sz="2800" dirty="0" smtClean="0">
                <a:latin typeface="+mj-lt"/>
                <a:ea typeface="+mj-ea"/>
                <a:cs typeface="Ali_K_Samik" pitchFamily="2" charset="-78"/>
              </a:rPr>
              <a:t>امدانةوةيةكي فسيؤلؤذى بةثلةيةكى توند</a:t>
            </a:r>
            <a:r>
              <a:rPr lang="ar-EG" sz="2800" dirty="0" smtClean="0">
                <a:latin typeface="+mj-lt"/>
                <a:ea typeface="+mj-ea"/>
                <a:cs typeface="Ali_K_Samik" pitchFamily="2" charset="-78"/>
              </a:rPr>
              <a:t>, </a:t>
            </a:r>
            <a:r>
              <a:rPr lang="ar-IQ" sz="2800" dirty="0" smtClean="0">
                <a:latin typeface="+mj-lt"/>
                <a:ea typeface="+mj-ea"/>
                <a:cs typeface="Ali_K_Samik" pitchFamily="2" charset="-78"/>
              </a:rPr>
              <a:t>وةك زيادةى ليَدانى دلَ وبةرزبوونى ثالَةثةست</a:t>
            </a:r>
            <a:r>
              <a:rPr lang="ar-EG" sz="2800" dirty="0" smtClean="0">
                <a:latin typeface="+mj-lt"/>
                <a:ea typeface="+mj-ea"/>
                <a:cs typeface="Ali_K_Samik" pitchFamily="2" charset="-78"/>
              </a:rPr>
              <a:t>ؤ</a:t>
            </a:r>
            <a:r>
              <a:rPr lang="ar-IQ" sz="2800" dirty="0" smtClean="0">
                <a:latin typeface="+mj-lt"/>
                <a:ea typeface="+mj-ea"/>
                <a:cs typeface="Ali_K_Samik" pitchFamily="2" charset="-78"/>
              </a:rPr>
              <a:t>ى خ</a:t>
            </a:r>
            <a:r>
              <a:rPr lang="ar-EG" sz="2800" dirty="0" smtClean="0">
                <a:latin typeface="+mj-lt"/>
                <a:ea typeface="+mj-ea"/>
                <a:cs typeface="Ali_K_Samik" pitchFamily="2" charset="-78"/>
              </a:rPr>
              <a:t>و</a:t>
            </a:r>
            <a:r>
              <a:rPr lang="ar-IQ" sz="2800" dirty="0" smtClean="0">
                <a:latin typeface="+mj-lt"/>
                <a:ea typeface="+mj-ea"/>
                <a:cs typeface="Ali_K_Samik" pitchFamily="2" charset="-78"/>
              </a:rPr>
              <a:t>ي</a:t>
            </a:r>
            <a:r>
              <a:rPr lang="ar-EG" sz="2800" dirty="0" smtClean="0">
                <a:latin typeface="+mj-lt"/>
                <a:ea typeface="+mj-ea"/>
                <a:cs typeface="Ali_K_Samik" pitchFamily="2" charset="-78"/>
              </a:rPr>
              <a:t>َ</a:t>
            </a:r>
            <a:r>
              <a:rPr lang="ar-IQ" sz="2800" dirty="0" smtClean="0">
                <a:latin typeface="+mj-lt"/>
                <a:ea typeface="+mj-ea"/>
                <a:cs typeface="Ali_K_Samik" pitchFamily="2" charset="-78"/>
              </a:rPr>
              <a:t>ن ودةردانى </a:t>
            </a:r>
            <a:r>
              <a:rPr lang="ar-EG" sz="2800" dirty="0" smtClean="0">
                <a:latin typeface="+mj-lt"/>
                <a:ea typeface="+mj-ea"/>
                <a:cs typeface="Ali_K_Samik" pitchFamily="2" charset="-78"/>
              </a:rPr>
              <a:t>رذيَنى</a:t>
            </a:r>
            <a:r>
              <a:rPr lang="ar-IQ" sz="2800" dirty="0" smtClean="0">
                <a:latin typeface="+mj-lt"/>
                <a:ea typeface="+mj-ea"/>
                <a:cs typeface="Ali_K_Samik" pitchFamily="2" charset="-78"/>
              </a:rPr>
              <a:t> ئةدرينالين</a:t>
            </a:r>
            <a:r>
              <a:rPr lang="ar-EG" sz="2800" dirty="0" smtClean="0">
                <a:latin typeface="+mj-lt"/>
                <a:ea typeface="+mj-ea"/>
                <a:cs typeface="Ali_K_Samik" pitchFamily="2" charset="-78"/>
              </a:rPr>
              <a:t>.</a:t>
            </a:r>
          </a:p>
          <a:p>
            <a:pPr algn="just"/>
            <a:endParaRPr lang="ar-EG" sz="2800" dirty="0" smtClean="0">
              <a:latin typeface="+mj-lt"/>
              <a:ea typeface="+mj-ea"/>
              <a:cs typeface="Ali_K_Samik" pitchFamily="2" charset="-78"/>
            </a:endParaRPr>
          </a:p>
          <a:p>
            <a:pPr>
              <a:buNone/>
            </a:pPr>
            <a:r>
              <a:rPr lang="ar-IQ" sz="3200" dirty="0" smtClean="0">
                <a:solidFill>
                  <a:srgbClr val="C00000"/>
                </a:solidFill>
                <a:latin typeface="+mj-lt"/>
                <a:ea typeface="+mj-ea"/>
                <a:cs typeface="Ali_K_Samik" pitchFamily="2" charset="-78"/>
              </a:rPr>
              <a:t>ـ هةلَضوونيش لةلاى مرؤظةكان بةم شيَوية رووئدات:ـ </a:t>
            </a:r>
            <a:endParaRPr lang="ar-EG" sz="3200" dirty="0" smtClean="0">
              <a:solidFill>
                <a:srgbClr val="C00000"/>
              </a:solidFill>
              <a:latin typeface="+mj-lt"/>
              <a:ea typeface="+mj-ea"/>
              <a:cs typeface="Ali_K_Samik" pitchFamily="2" charset="-78"/>
            </a:endParaRPr>
          </a:p>
          <a:p>
            <a:pPr>
              <a:buNone/>
            </a:pPr>
            <a:r>
              <a:rPr lang="ar-IQ" dirty="0" smtClean="0"/>
              <a:t>           </a:t>
            </a:r>
            <a:r>
              <a:rPr lang="ar-IQ" sz="2800" dirty="0" smtClean="0">
                <a:latin typeface="+mj-lt"/>
                <a:ea typeface="+mj-ea"/>
                <a:cs typeface="Ali_K_Samik" pitchFamily="2" charset="-78"/>
              </a:rPr>
              <a:t>ووروذيَنةر   	       ثالَنةر</a:t>
            </a:r>
            <a:r>
              <a:rPr lang="ar-EG" sz="2800" dirty="0" smtClean="0">
                <a:latin typeface="+mj-lt"/>
                <a:ea typeface="+mj-ea"/>
                <a:cs typeface="Ali_K_Samik" pitchFamily="2" charset="-78"/>
              </a:rPr>
              <a:t>     </a:t>
            </a:r>
            <a:r>
              <a:rPr lang="ar-IQ" sz="2800" dirty="0" smtClean="0">
                <a:latin typeface="+mj-lt"/>
                <a:ea typeface="+mj-ea"/>
                <a:cs typeface="Ali_K_Samik" pitchFamily="2" charset="-78"/>
              </a:rPr>
              <a:t>       </a:t>
            </a:r>
            <a:r>
              <a:rPr lang="ar-EG" sz="2800" dirty="0" smtClean="0">
                <a:latin typeface="+mj-lt"/>
                <a:ea typeface="+mj-ea"/>
                <a:cs typeface="Ali_K_Samik" pitchFamily="2" charset="-78"/>
              </a:rPr>
              <a:t>        </a:t>
            </a:r>
            <a:r>
              <a:rPr lang="ar-IQ" sz="2800" dirty="0" smtClean="0">
                <a:latin typeface="+mj-lt"/>
                <a:ea typeface="+mj-ea"/>
                <a:cs typeface="Ali_K_Samik" pitchFamily="2" charset="-78"/>
              </a:rPr>
              <a:t>رذيَنى كةزةرى ودةردانى هؤرِمؤنى ئةدرينالين لةناو خؤيَن                 </a:t>
            </a:r>
            <a:r>
              <a:rPr lang="ar-EG" sz="2800" dirty="0" smtClean="0">
                <a:latin typeface="+mj-lt"/>
                <a:ea typeface="+mj-ea"/>
                <a:cs typeface="Ali_K_Samik" pitchFamily="2" charset="-78"/>
              </a:rPr>
              <a:t> </a:t>
            </a:r>
            <a:r>
              <a:rPr lang="ar-IQ" sz="2800" dirty="0" smtClean="0">
                <a:latin typeface="+mj-lt"/>
                <a:ea typeface="+mj-ea"/>
                <a:cs typeface="Ali_K_Samik" pitchFamily="2" charset="-78"/>
              </a:rPr>
              <a:t>زياترخاووبوون وطرذبوونى ماسولكةكانى دلَ                    </a:t>
            </a:r>
            <a:r>
              <a:rPr lang="ar-EG" sz="2800" dirty="0" smtClean="0">
                <a:latin typeface="+mj-lt"/>
                <a:ea typeface="+mj-ea"/>
                <a:cs typeface="Ali_K_Samik" pitchFamily="2" charset="-78"/>
              </a:rPr>
              <a:t>     </a:t>
            </a:r>
          </a:p>
          <a:p>
            <a:pPr>
              <a:buNone/>
            </a:pPr>
            <a:r>
              <a:rPr lang="ar-EG" sz="2800" dirty="0" smtClean="0">
                <a:latin typeface="+mj-lt"/>
                <a:ea typeface="+mj-ea"/>
                <a:cs typeface="Ali_K_Samik" pitchFamily="2" charset="-78"/>
              </a:rPr>
              <a:t>               </a:t>
            </a:r>
            <a:r>
              <a:rPr lang="ar-IQ" sz="2800" dirty="0" smtClean="0">
                <a:latin typeface="+mj-lt"/>
                <a:ea typeface="+mj-ea"/>
                <a:cs typeface="Ali_K_Samik" pitchFamily="2" charset="-78"/>
              </a:rPr>
              <a:t>خيَراييى ليَدانى دلَ                   ناردنى خؤيَن</a:t>
            </a:r>
            <a:endParaRPr lang="ar-EG" sz="2800" dirty="0">
              <a:latin typeface="+mj-lt"/>
              <a:ea typeface="+mj-ea"/>
              <a:cs typeface="Ali_K_Samik" pitchFamily="2" charset="-78"/>
            </a:endParaRPr>
          </a:p>
        </p:txBody>
      </p:sp>
      <p:pic>
        <p:nvPicPr>
          <p:cNvPr id="1026" name="Picture 2" descr="E:\علم نفس النمو 2014-2015\صورأطفال\خ44 - Copy - Copy - Copy.jpg"/>
          <p:cNvPicPr>
            <a:picLocks noChangeAspect="1" noChangeArrowheads="1"/>
          </p:cNvPicPr>
          <p:nvPr/>
        </p:nvPicPr>
        <p:blipFill>
          <a:blip r:embed="rId2"/>
          <a:srcRect/>
          <a:stretch>
            <a:fillRect/>
          </a:stretch>
        </p:blipFill>
        <p:spPr bwMode="auto">
          <a:xfrm>
            <a:off x="0" y="4153436"/>
            <a:ext cx="3200400" cy="2704563"/>
          </a:xfrm>
          <a:prstGeom prst="rect">
            <a:avLst/>
          </a:prstGeom>
          <a:noFill/>
        </p:spPr>
      </p:pic>
      <p:sp>
        <p:nvSpPr>
          <p:cNvPr id="5" name="Left Arrow 4"/>
          <p:cNvSpPr/>
          <p:nvPr/>
        </p:nvSpPr>
        <p:spPr>
          <a:xfrm>
            <a:off x="81534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 name="Left Arrow 5"/>
          <p:cNvSpPr/>
          <p:nvPr/>
        </p:nvSpPr>
        <p:spPr>
          <a:xfrm>
            <a:off x="5410200" y="3429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Left Arrow 6"/>
          <p:cNvSpPr/>
          <p:nvPr/>
        </p:nvSpPr>
        <p:spPr>
          <a:xfrm>
            <a:off x="8153400" y="38862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Left Arrow 7"/>
          <p:cNvSpPr/>
          <p:nvPr/>
        </p:nvSpPr>
        <p:spPr>
          <a:xfrm>
            <a:off x="39624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Left Arrow 8"/>
          <p:cNvSpPr/>
          <p:nvPr/>
        </p:nvSpPr>
        <p:spPr>
          <a:xfrm>
            <a:off x="59436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Left Arrow 9"/>
          <p:cNvSpPr/>
          <p:nvPr/>
        </p:nvSpPr>
        <p:spPr>
          <a:xfrm>
            <a:off x="4953000" y="39624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4" name="Picture 2" descr="E:\صور ضغوط ومقابلة\big201362684142RN734.jpeg"/>
          <p:cNvPicPr>
            <a:picLocks noChangeAspect="1" noChangeArrowheads="1"/>
          </p:cNvPicPr>
          <p:nvPr/>
        </p:nvPicPr>
        <p:blipFill>
          <a:blip r:embed="rId3"/>
          <a:srcRect/>
          <a:stretch>
            <a:fillRect/>
          </a:stretch>
        </p:blipFill>
        <p:spPr bwMode="auto">
          <a:xfrm>
            <a:off x="6696075" y="4991100"/>
            <a:ext cx="2447925" cy="18669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3712"/>
          </a:xfrm>
        </p:spPr>
        <p:txBody>
          <a:bodyPr>
            <a:normAutofit fontScale="90000"/>
          </a:bodyPr>
          <a:lstStyle/>
          <a:p>
            <a:pPr algn="ctr"/>
            <a:r>
              <a:rPr lang="ar-IQ" sz="5400" dirty="0" smtClean="0">
                <a:solidFill>
                  <a:srgbClr val="C00000"/>
                </a:solidFill>
                <a:cs typeface="Ali_K_Samik" pitchFamily="2" charset="-78"/>
              </a:rPr>
              <a:t>ـ ثيَكهاتة سةرةكيةكانى هةلَضوون:</a:t>
            </a:r>
            <a:endParaRPr lang="ar-EG" dirty="0"/>
          </a:p>
        </p:txBody>
      </p:sp>
      <p:sp>
        <p:nvSpPr>
          <p:cNvPr id="3" name="Content Placeholder 2"/>
          <p:cNvSpPr>
            <a:spLocks noGrp="1"/>
          </p:cNvSpPr>
          <p:nvPr>
            <p:ph idx="1"/>
          </p:nvPr>
        </p:nvSpPr>
        <p:spPr>
          <a:xfrm>
            <a:off x="0" y="762000"/>
            <a:ext cx="9144000" cy="6096000"/>
          </a:xfrm>
        </p:spPr>
        <p:txBody>
          <a:bodyPr>
            <a:normAutofit lnSpcReduction="10000"/>
          </a:bodyPr>
          <a:lstStyle/>
          <a:p>
            <a:r>
              <a:rPr lang="ar-IQ" sz="3200" dirty="0" smtClean="0">
                <a:cs typeface="Ali_K_Traditional" pitchFamily="2" charset="-78"/>
              </a:rPr>
              <a:t>1ـ ثيَكهاتةى فسيَولؤذى</a:t>
            </a:r>
            <a:endParaRPr lang="ar-EG" sz="3200" dirty="0" smtClean="0">
              <a:cs typeface="Ali_K_Traditional" pitchFamily="2" charset="-78"/>
            </a:endParaRPr>
          </a:p>
          <a:p>
            <a:r>
              <a:rPr lang="ar-IQ" sz="3200" dirty="0" smtClean="0">
                <a:cs typeface="Ali_K_Traditional" pitchFamily="2" charset="-78"/>
              </a:rPr>
              <a:t>2ـ ثيَكهاتةى مةعرفي</a:t>
            </a:r>
            <a:endParaRPr lang="ar-EG" sz="3200" dirty="0" smtClean="0">
              <a:cs typeface="Ali_K_Traditional" pitchFamily="2" charset="-78"/>
            </a:endParaRPr>
          </a:p>
          <a:p>
            <a:r>
              <a:rPr lang="ar-IQ" sz="3200" dirty="0" smtClean="0">
                <a:cs typeface="Ali_K_Traditional" pitchFamily="2" charset="-78"/>
              </a:rPr>
              <a:t>3ـ ثيَكهاتةى رةفتارى</a:t>
            </a:r>
            <a:endParaRPr lang="ar-EG" sz="3200" dirty="0" smtClean="0">
              <a:cs typeface="Ali_K_Traditional" pitchFamily="2" charset="-78"/>
            </a:endParaRPr>
          </a:p>
          <a:p>
            <a:endParaRPr lang="ar-EG" sz="3200" dirty="0" smtClean="0">
              <a:cs typeface="Ali_K_Traditional" pitchFamily="2" charset="-78"/>
            </a:endParaRPr>
          </a:p>
          <a:p>
            <a:endParaRPr lang="ar-EG" sz="3200" dirty="0" smtClean="0">
              <a:cs typeface="Ali_K_Traditional" pitchFamily="2" charset="-78"/>
            </a:endParaRPr>
          </a:p>
          <a:p>
            <a:endParaRPr lang="ar-EG" sz="3200" dirty="0" smtClean="0">
              <a:cs typeface="Ali_K_Traditional" pitchFamily="2" charset="-78"/>
            </a:endParaRPr>
          </a:p>
          <a:p>
            <a:r>
              <a:rPr lang="ar-EG" sz="3200" dirty="0" smtClean="0">
                <a:cs typeface="Ali_K_Traditional" pitchFamily="2" charset="-78"/>
              </a:rPr>
              <a:t>هةلَضونيش = دةرخستنى هةستةكان </a:t>
            </a:r>
          </a:p>
          <a:p>
            <a:r>
              <a:rPr lang="ar-EG" sz="3200" dirty="0" smtClean="0">
                <a:cs typeface="Ali_K_Traditional" pitchFamily="2" charset="-78"/>
              </a:rPr>
              <a:t>لة رووى ثيَكهاتةى فسيولؤذى ناوةكى طورِان لة زيندةطى وضالاكى بة هؤى ئةم هةستانة, لة رووى جؤر وبةهيَزى </a:t>
            </a:r>
          </a:p>
          <a:p>
            <a:r>
              <a:rPr lang="ar-EG" sz="3200" dirty="0" smtClean="0">
                <a:solidFill>
                  <a:srgbClr val="C00000"/>
                </a:solidFill>
                <a:cs typeface="Ali-A-Traditional" pitchFamily="2" charset="-78"/>
              </a:rPr>
              <a:t>حالة داخلية تتصف بجوانب معرفية خاصة واحساسات,وردود أفعال فسيولوجية. وسلوك تعبيرى معين تظهر فجأة , ويصعب التحكم بها </a:t>
            </a:r>
          </a:p>
          <a:p>
            <a:endParaRPr lang="en-US" sz="3200" dirty="0" smtClean="0">
              <a:cs typeface="Ali_K_Traditional" pitchFamily="2" charset="-78"/>
            </a:endParaRPr>
          </a:p>
        </p:txBody>
      </p:sp>
      <p:pic>
        <p:nvPicPr>
          <p:cNvPr id="4" name="Picture 2" descr="E:\علم نفس النمو 2014-2015\صورأطفال\الخوف5 - Copy - Copy - Copy.jpg"/>
          <p:cNvPicPr>
            <a:picLocks noChangeAspect="1" noChangeArrowheads="1"/>
          </p:cNvPicPr>
          <p:nvPr/>
        </p:nvPicPr>
        <p:blipFill>
          <a:blip r:embed="rId2"/>
          <a:srcRect/>
          <a:stretch>
            <a:fillRect/>
          </a:stretch>
        </p:blipFill>
        <p:spPr bwMode="auto">
          <a:xfrm>
            <a:off x="0" y="914400"/>
            <a:ext cx="4038600" cy="3124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685800"/>
          </a:xfrm>
        </p:spPr>
        <p:txBody>
          <a:bodyPr>
            <a:normAutofit/>
          </a:bodyPr>
          <a:lstStyle/>
          <a:p>
            <a:pPr algn="r"/>
            <a:r>
              <a:rPr lang="ar-EG" sz="4000" dirty="0" smtClean="0">
                <a:solidFill>
                  <a:srgbClr val="C00000"/>
                </a:solidFill>
                <a:cs typeface="Ali_K_Samik" pitchFamily="2" charset="-78"/>
              </a:rPr>
              <a:t> نيشانة وثؤلينكردن</a:t>
            </a:r>
            <a:endParaRPr lang="ar-EG" sz="4000" dirty="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lstStyle/>
          <a:p>
            <a:r>
              <a:rPr lang="ar-EG" sz="2800" dirty="0" smtClean="0">
                <a:solidFill>
                  <a:srgbClr val="C00000"/>
                </a:solidFill>
                <a:latin typeface="+mj-lt"/>
                <a:ea typeface="+mj-ea"/>
                <a:cs typeface="Ali_K_Samik" pitchFamily="2" charset="-78"/>
              </a:rPr>
              <a:t>1ـ توخمى تاكةكانى خاوةن شلَةذانى سادة ومامناوةند:</a:t>
            </a:r>
          </a:p>
          <a:p>
            <a:r>
              <a:rPr lang="ar-EG" sz="2800" dirty="0" smtClean="0">
                <a:solidFill>
                  <a:srgbClr val="C00000"/>
                </a:solidFill>
                <a:latin typeface="+mj-lt"/>
                <a:ea typeface="+mj-ea"/>
                <a:cs typeface="Ali_K_Samik" pitchFamily="2" charset="-78"/>
              </a:rPr>
              <a:t>2ـ توخمى شلةذانى توند وبةتيَن:                                           </a:t>
            </a:r>
            <a:r>
              <a:rPr lang="ar-EG" sz="2800" u="sng" dirty="0" smtClean="0">
                <a:solidFill>
                  <a:srgbClr val="002060"/>
                </a:solidFill>
                <a:latin typeface="+mj-lt"/>
                <a:ea typeface="+mj-ea"/>
                <a:cs typeface="Ali_K_Samik" pitchFamily="2" charset="-78"/>
              </a:rPr>
              <a:t>لة نيشانةكانيان/</a:t>
            </a:r>
          </a:p>
          <a:p>
            <a:pPr algn="just"/>
            <a:r>
              <a:rPr lang="ar-EG" sz="2800" dirty="0" smtClean="0">
                <a:cs typeface="Ali_K_Traditional" pitchFamily="2" charset="-78"/>
              </a:rPr>
              <a:t>عينادى بةردةوام, ياخيبون, وشةركردنى وئةزيتدانى ئةوانيتر, ميزاجى توند, ئاستةنط لة هةلَطرتنى بةرثرسياريةتى, ئيرةيى (غيرة مبالغ فيها), خيَرايى لة تورِةبوون, مةيلى سةركردايةتى, سةرنج راكيَشانى خةلك, خيَرايى لة كشانةوة لة موقف وطؤشةطيرى, ضالَاكى زيادة, زؤر شةرمكردن, هةستيارى, خيَرايى لةدةستدانى سةرنجدان, ئةنانين وخؤثةرستى, دلةراوكىَ زيادة. خةمؤكى وخةمناكى, زؤربونى زيندة خةون, تةمبةلَى </a:t>
            </a:r>
          </a:p>
          <a:p>
            <a:pPr algn="just"/>
            <a:r>
              <a:rPr lang="ar-EG" sz="2800" dirty="0" smtClean="0">
                <a:cs typeface="Ali_K_Traditional" pitchFamily="2" charset="-78"/>
              </a:rPr>
              <a:t>الجنوح (لادان وةك/ دزيكردن, شةرانطيَزى زارةكى ومادى, كوشتن... هتد)  </a:t>
            </a:r>
          </a:p>
          <a:p>
            <a:endParaRPr lang="ar-EG" dirty="0"/>
          </a:p>
        </p:txBody>
      </p:sp>
      <p:pic>
        <p:nvPicPr>
          <p:cNvPr id="4" name="Picture 2" descr="C:\Users\KARA\Desktop\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62475"/>
            <a:ext cx="3352800" cy="22955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22" name="Picture 2" descr="E:\علم نفس النمو 2014-2015\صورأطفال\سر65 - Copy - Copy - Copy.jpg"/>
          <p:cNvPicPr>
            <a:picLocks noChangeAspect="1" noChangeArrowheads="1"/>
          </p:cNvPicPr>
          <p:nvPr/>
        </p:nvPicPr>
        <p:blipFill>
          <a:blip r:embed="rId3"/>
          <a:srcRect/>
          <a:stretch>
            <a:fillRect/>
          </a:stretch>
        </p:blipFill>
        <p:spPr bwMode="auto">
          <a:xfrm>
            <a:off x="5410200" y="4572000"/>
            <a:ext cx="3733800" cy="228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905000" cy="685800"/>
          </a:xfrm>
        </p:spPr>
        <p:txBody>
          <a:bodyPr>
            <a:normAutofit/>
          </a:bodyPr>
          <a:lstStyle/>
          <a:p>
            <a:r>
              <a:rPr lang="ar-EG" sz="4000" u="sng" dirty="0" smtClean="0">
                <a:solidFill>
                  <a:srgbClr val="C00000"/>
                </a:solidFill>
                <a:cs typeface="Ali_K_Samik" pitchFamily="2" charset="-78"/>
              </a:rPr>
              <a:t>هؤكارةكان</a:t>
            </a:r>
            <a:endParaRPr lang="ar-EG" sz="4000" u="sng" dirty="0">
              <a:solidFill>
                <a:srgbClr val="C00000"/>
              </a:solidFill>
              <a:cs typeface="Ali_K_Samik" pitchFamily="2" charset="-78"/>
            </a:endParaRPr>
          </a:p>
        </p:txBody>
      </p:sp>
      <p:sp>
        <p:nvSpPr>
          <p:cNvPr id="3" name="Content Placeholder 2"/>
          <p:cNvSpPr>
            <a:spLocks noGrp="1"/>
          </p:cNvSpPr>
          <p:nvPr>
            <p:ph idx="1"/>
          </p:nvPr>
        </p:nvSpPr>
        <p:spPr>
          <a:xfrm>
            <a:off x="0" y="685800"/>
            <a:ext cx="9144000" cy="6172200"/>
          </a:xfrm>
        </p:spPr>
        <p:txBody>
          <a:bodyPr/>
          <a:lstStyle/>
          <a:p>
            <a:r>
              <a:rPr lang="ar-EG" sz="2800" dirty="0" smtClean="0">
                <a:solidFill>
                  <a:srgbClr val="C00000"/>
                </a:solidFill>
                <a:latin typeface="+mj-lt"/>
                <a:ea typeface="+mj-ea"/>
                <a:cs typeface="Ali_K_Samik" pitchFamily="2" charset="-78"/>
              </a:rPr>
              <a:t>1ـ هؤكارةكانى بايؤلؤجى / وةك </a:t>
            </a:r>
          </a:p>
          <a:p>
            <a:r>
              <a:rPr lang="ar-EG" sz="2800" dirty="0" smtClean="0">
                <a:latin typeface="+mj-lt"/>
                <a:ea typeface="+mj-ea"/>
                <a:cs typeface="Ali_K_Samik" pitchFamily="2" charset="-78"/>
              </a:rPr>
              <a:t>وةك حالةتى فصام يان شيزؤفرينياى مندالَان </a:t>
            </a:r>
            <a:r>
              <a:rPr lang="ar-EG" sz="2800" dirty="0" smtClean="0">
                <a:solidFill>
                  <a:srgbClr val="C00000"/>
                </a:solidFill>
                <a:latin typeface="+mj-lt"/>
                <a:ea typeface="+mj-ea"/>
                <a:cs typeface="Ali_K_Samik" pitchFamily="2" charset="-78"/>
              </a:rPr>
              <a:t>: </a:t>
            </a:r>
            <a:r>
              <a:rPr lang="ar-EG" sz="2800" dirty="0" smtClean="0">
                <a:solidFill>
                  <a:srgbClr val="002060"/>
                </a:solidFill>
                <a:latin typeface="+mj-lt"/>
                <a:ea typeface="+mj-ea"/>
                <a:cs typeface="Ali_K_Traditional" pitchFamily="2" charset="-78"/>
              </a:rPr>
              <a:t>كة بةستراوة بة قؤناغى جةنينى وةك, بةدخؤراكى وبةكارهيَنانى داو ودةرمان , ونةخؤشيةكانى دايكى دووطيان.</a:t>
            </a:r>
          </a:p>
          <a:p>
            <a:r>
              <a:rPr lang="ar-EG" sz="2800" dirty="0" smtClean="0">
                <a:solidFill>
                  <a:srgbClr val="002060"/>
                </a:solidFill>
                <a:latin typeface="+mj-lt"/>
                <a:ea typeface="+mj-ea"/>
                <a:cs typeface="Ali_K_Traditional" pitchFamily="2" charset="-78"/>
              </a:rPr>
              <a:t>يان هؤكارى دواى لةدايكبوون وةك بةركةوتنى ميَشكى مندالَ. </a:t>
            </a:r>
            <a:r>
              <a:rPr lang="en-US" sz="2800" dirty="0" smtClean="0">
                <a:solidFill>
                  <a:srgbClr val="002060"/>
                </a:solidFill>
                <a:latin typeface="+mj-lt"/>
                <a:ea typeface="+mj-ea"/>
                <a:cs typeface="Ali_K_Traditional" pitchFamily="2" charset="-78"/>
              </a:rPr>
              <a:t>Brain Injury</a:t>
            </a:r>
            <a:endParaRPr lang="ar-EG" sz="2800" dirty="0" smtClean="0">
              <a:solidFill>
                <a:srgbClr val="002060"/>
              </a:solidFill>
              <a:latin typeface="+mj-lt"/>
              <a:ea typeface="+mj-ea"/>
              <a:cs typeface="Ali_K_Traditional" pitchFamily="2" charset="-78"/>
            </a:endParaRPr>
          </a:p>
          <a:p>
            <a:endParaRPr lang="ar-EG" sz="2800" dirty="0" smtClean="0">
              <a:solidFill>
                <a:srgbClr val="002060"/>
              </a:solidFill>
              <a:latin typeface="+mj-lt"/>
              <a:ea typeface="+mj-ea"/>
              <a:cs typeface="Ali_K_Traditional" pitchFamily="2" charset="-78"/>
            </a:endParaRPr>
          </a:p>
          <a:p>
            <a:r>
              <a:rPr lang="ar-EG" sz="2800" dirty="0" smtClean="0">
                <a:solidFill>
                  <a:srgbClr val="C00000"/>
                </a:solidFill>
                <a:latin typeface="+mj-lt"/>
                <a:ea typeface="+mj-ea"/>
                <a:cs typeface="Ali_K_Samik" pitchFamily="2" charset="-78"/>
              </a:rPr>
              <a:t>2ـ هؤكارة ذينطةيةكان/ </a:t>
            </a:r>
            <a:r>
              <a:rPr lang="ar-EG" sz="2800" dirty="0" smtClean="0">
                <a:latin typeface="+mj-lt"/>
                <a:ea typeface="+mj-ea"/>
                <a:cs typeface="Ali_K_Samik" pitchFamily="2" charset="-78"/>
              </a:rPr>
              <a:t>خيَزان ومالَ’ قوتابخانة, وكؤمةلَطاى طشتى, وةك:</a:t>
            </a:r>
            <a:endParaRPr lang="ar-EG" sz="2800" u="sng" dirty="0" smtClean="0">
              <a:solidFill>
                <a:srgbClr val="002060"/>
              </a:solidFill>
              <a:latin typeface="+mj-lt"/>
              <a:ea typeface="+mj-ea"/>
              <a:cs typeface="Ali_K_Samik" pitchFamily="2" charset="-78"/>
            </a:endParaRPr>
          </a:p>
          <a:p>
            <a:r>
              <a:rPr lang="ar-EG" sz="2800" dirty="0" smtClean="0">
                <a:solidFill>
                  <a:srgbClr val="002060"/>
                </a:solidFill>
                <a:latin typeface="+mj-lt"/>
                <a:ea typeface="+mj-ea"/>
                <a:cs typeface="Ali_K_Traditional" pitchFamily="2" charset="-78"/>
              </a:rPr>
              <a:t>1 شيَوازى ثةيوةندى لة نيَوان (دايك ـ باوك) ومندالَ.</a:t>
            </a:r>
          </a:p>
          <a:p>
            <a:r>
              <a:rPr lang="ar-EG" sz="2800" dirty="0" smtClean="0">
                <a:solidFill>
                  <a:srgbClr val="002060"/>
                </a:solidFill>
                <a:latin typeface="+mj-lt"/>
                <a:ea typeface="+mj-ea"/>
                <a:cs typeface="Ali_K_Traditional" pitchFamily="2" charset="-78"/>
              </a:rPr>
              <a:t>2ـ شيَوةى ثةروةردةى خيَزان.(</a:t>
            </a:r>
            <a:r>
              <a:rPr lang="ar-EG" sz="2800" dirty="0" smtClean="0">
                <a:solidFill>
                  <a:srgbClr val="002060"/>
                </a:solidFill>
                <a:latin typeface="+mj-lt"/>
                <a:ea typeface="+mj-ea"/>
                <a:cs typeface="Ali-A-Azzam" pitchFamily="2" charset="-78"/>
              </a:rPr>
              <a:t>صارمة ـ متشددة ـ فوضوية</a:t>
            </a:r>
            <a:r>
              <a:rPr lang="ar-EG" sz="2800" dirty="0" smtClean="0">
                <a:solidFill>
                  <a:srgbClr val="002060"/>
                </a:solidFill>
                <a:latin typeface="+mj-lt"/>
                <a:ea typeface="+mj-ea"/>
                <a:cs typeface="Ali_K_Traditional" pitchFamily="2" charset="-78"/>
              </a:rPr>
              <a:t>)</a:t>
            </a:r>
          </a:p>
          <a:p>
            <a:r>
              <a:rPr lang="ar-EG" sz="2800" dirty="0" smtClean="0">
                <a:solidFill>
                  <a:srgbClr val="002060"/>
                </a:solidFill>
                <a:latin typeface="+mj-lt"/>
                <a:ea typeface="+mj-ea"/>
                <a:cs typeface="Ali_K_Traditional" pitchFamily="2" charset="-78"/>
              </a:rPr>
              <a:t>3ـ نازكردنى زيادة وثاسةوانى زيادة (حماية)</a:t>
            </a:r>
          </a:p>
          <a:p>
            <a:r>
              <a:rPr lang="ar-EG" sz="2800" dirty="0" smtClean="0">
                <a:solidFill>
                  <a:srgbClr val="002060"/>
                </a:solidFill>
                <a:latin typeface="+mj-lt"/>
                <a:ea typeface="+mj-ea"/>
                <a:cs typeface="Ali_K_Traditional" pitchFamily="2" charset="-78"/>
              </a:rPr>
              <a:t>4ـ ئيهمالكردنى زؤر.</a:t>
            </a:r>
          </a:p>
          <a:p>
            <a:r>
              <a:rPr lang="ar-EG" sz="2800" dirty="0" smtClean="0">
                <a:solidFill>
                  <a:srgbClr val="002060"/>
                </a:solidFill>
                <a:latin typeface="+mj-lt"/>
                <a:ea typeface="+mj-ea"/>
                <a:cs typeface="Ali_K_Traditional" pitchFamily="2" charset="-78"/>
              </a:rPr>
              <a:t>5ـ داتةثيَنى (</a:t>
            </a:r>
            <a:r>
              <a:rPr lang="ar-EG" sz="2800" dirty="0" smtClean="0">
                <a:solidFill>
                  <a:srgbClr val="002060"/>
                </a:solidFill>
                <a:latin typeface="+mj-lt"/>
                <a:ea typeface="+mj-ea"/>
                <a:cs typeface="Ali-A-Azzam" pitchFamily="2" charset="-78"/>
              </a:rPr>
              <a:t>إحباط</a:t>
            </a:r>
            <a:r>
              <a:rPr lang="ar-EG" sz="2800" dirty="0" smtClean="0">
                <a:solidFill>
                  <a:srgbClr val="002060"/>
                </a:solidFill>
                <a:latin typeface="+mj-lt"/>
                <a:ea typeface="+mj-ea"/>
                <a:cs typeface="Ali_K_Traditional" pitchFamily="2" charset="-78"/>
              </a:rPr>
              <a:t>) مادى وكؤمةلايةتى كة توشى خيَزان دةبيت. </a:t>
            </a:r>
          </a:p>
          <a:p>
            <a:r>
              <a:rPr lang="ar-EG" sz="2800" dirty="0" smtClean="0">
                <a:solidFill>
                  <a:srgbClr val="C00000"/>
                </a:solidFill>
                <a:latin typeface="+mj-lt"/>
                <a:ea typeface="+mj-ea"/>
                <a:cs typeface="Ali_K_Samik" pitchFamily="2" charset="-78"/>
              </a:rPr>
              <a:t>رؤلَى قوتابخان. بةطشتى؟؟</a:t>
            </a:r>
          </a:p>
        </p:txBody>
      </p:sp>
      <p:pic>
        <p:nvPicPr>
          <p:cNvPr id="2050" name="Picture 2" descr="E:\علم نفس النمو 2014-2015\صورأطفال\غضب5 - Copy - Copy - Copy.bmp"/>
          <p:cNvPicPr>
            <a:picLocks noChangeAspect="1" noChangeArrowheads="1"/>
          </p:cNvPicPr>
          <p:nvPr/>
        </p:nvPicPr>
        <p:blipFill>
          <a:blip r:embed="rId2"/>
          <a:srcRect/>
          <a:stretch>
            <a:fillRect/>
          </a:stretch>
        </p:blipFill>
        <p:spPr bwMode="auto">
          <a:xfrm>
            <a:off x="0" y="3688514"/>
            <a:ext cx="2209800" cy="316948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494</TotalTime>
  <Words>1298</Words>
  <Application>Microsoft Office PowerPoint</Application>
  <PresentationFormat>On-screen Show (4:3)</PresentationFormat>
  <Paragraphs>118</Paragraphs>
  <Slides>19</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19</vt:i4>
      </vt:variant>
    </vt:vector>
  </HeadingPairs>
  <TitlesOfParts>
    <vt:vector size="32" baseType="lpstr">
      <vt:lpstr>Ali_K_Alwand</vt:lpstr>
      <vt:lpstr>Ali_K_Samik</vt:lpstr>
      <vt:lpstr>Ali_K_Sulaimania</vt:lpstr>
      <vt:lpstr>Ali_K_Traditional</vt:lpstr>
      <vt:lpstr>Ali-A-Azzam</vt:lpstr>
      <vt:lpstr>Ali-A-Traditional</vt:lpstr>
      <vt:lpstr>Calibri</vt:lpstr>
      <vt:lpstr>Constantia</vt:lpstr>
      <vt:lpstr>Majalla UI</vt:lpstr>
      <vt:lpstr>Times New Roman</vt:lpstr>
      <vt:lpstr>Traditional Arabic</vt:lpstr>
      <vt:lpstr>Wingdings 2</vt:lpstr>
      <vt:lpstr>Flow</vt:lpstr>
      <vt:lpstr> </vt:lpstr>
      <vt:lpstr> هةلَضون Emotion                                                ثيَشةكى</vt:lpstr>
      <vt:lpstr>شلَةذانة هةلَضونيةكان</vt:lpstr>
      <vt:lpstr>ثيَناسةكان</vt:lpstr>
      <vt:lpstr>ثيَناسةكان</vt:lpstr>
      <vt:lpstr>    سروشتى هةلَضوون The nature of Emotion</vt:lpstr>
      <vt:lpstr>ـ ثيَكهاتة سةرةكيةكانى هةلَضوون:</vt:lpstr>
      <vt:lpstr> نيشانة وثؤلينكردن</vt:lpstr>
      <vt:lpstr>هؤكارةكان</vt:lpstr>
      <vt:lpstr>تايبةتمةندية رةفتاريةكان وكاريطةرى هةلَضوون لةسةر تاك:</vt:lpstr>
      <vt:lpstr>تايبةتمةندية رةفتاريةكان وكاريطةرى هةلَضوون لةسةر تاك:</vt:lpstr>
      <vt:lpstr>تايبةتمةندية رةفتاريةكان وكاريطةرى هةلَضوون لةسةر تاك:</vt:lpstr>
      <vt:lpstr>فاكتةرة كاريطةريةكان لةسةر طةشةى هةلَضوونى</vt:lpstr>
      <vt:lpstr>فاكتةرة كاريطةريةكان لةسةر طةشةى هةلَضوونى</vt:lpstr>
      <vt:lpstr>هةلَضوونةكان لة قؤناغى هةرزةكاري</vt:lpstr>
      <vt:lpstr>طرنطترين فاكتةرة كاريطةريةكان لة سةر هةلَضوونةكانى هةرزةكار:ـ</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بةشــى دةروونزانى  ثــؤلى سيَــيةم  دةرونزانى تايبةتمةندان  </dc:title>
  <dc:creator>compu</dc:creator>
  <cp:lastModifiedBy>chopy</cp:lastModifiedBy>
  <cp:revision>28</cp:revision>
  <dcterms:created xsi:type="dcterms:W3CDTF">2006-08-16T00:00:00Z</dcterms:created>
  <dcterms:modified xsi:type="dcterms:W3CDTF">2024-03-25T17:49:32Z</dcterms:modified>
</cp:coreProperties>
</file>