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54" r:id="rId3"/>
    <p:sldId id="257" r:id="rId4"/>
    <p:sldId id="258" r:id="rId5"/>
    <p:sldId id="259" r:id="rId6"/>
    <p:sldId id="260" r:id="rId7"/>
    <p:sldId id="264" r:id="rId8"/>
    <p:sldId id="355" r:id="rId9"/>
    <p:sldId id="281" r:id="rId10"/>
    <p:sldId id="2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7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9FA2-F94B-472C-AA6A-4EBDA77E5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FCE021-8AAB-4BFB-B93F-C92D52B50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76407-C257-46C5-BC8F-4C396B62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6D70D-ABF2-444D-A65C-20A38B63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DE62F-FF09-46B3-B555-009B7640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7073-D00D-4508-A574-99D8D317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36DB7-F670-4F34-853F-CF8D7F478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6C487-4679-40AC-805D-3E45DEAC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0499F-59BD-414E-B03E-653E6278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196EA-C5DE-4D9A-BC3D-2AA774A6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6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9B29E6-7BAE-4611-B330-EDD999D1D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537E6-B8F1-4AB5-BF58-E332969B4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EEA81-AA25-4E15-A1DA-50DF8993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404F-41EC-475D-B084-FA2F2031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37E27-85AD-49A8-8491-ED60DB8F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55376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8527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55808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394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012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4493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1235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84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4AD6-C54D-4CE0-B373-9D17385B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662D9-AB0B-46EF-B74E-060460632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D0145-CD82-48E6-A233-071A68B8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579BC-0FDB-4771-8359-A5537F75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724B7-7C25-4ED9-8E39-55D47737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18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0688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689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913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C919-112D-46D4-A1A9-337F8413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78875-C281-4F10-B6DF-C0D7E3DF1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9A640-7B55-4E5A-9A18-C5ABCD23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6571F-5A76-41ED-9DD8-CAE8EFFA5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8D863-7910-49F3-980A-26635A3E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1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2657-3928-4E38-A85C-C79A6B0B0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65255-A0CA-40EE-867D-B253298D0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A573D-551E-48D6-A0B4-8E142A9A9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C2776-68EF-4C08-AB26-FA1B1ECD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7252B-B240-486C-BA39-3E408D7E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79EC6-A905-44D4-A81F-DA07724C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9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3E65-BB41-4437-812E-467336980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3DAE-3D2D-47F0-9440-E498BB27A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D7FD5-48C4-4AA5-8BCE-2D76D89E6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7D51A-B681-4C53-96E4-C6BC1299B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B2E27-0AB3-427C-88D8-AFB0CBE61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52A346-093F-45E6-AF1E-B42DC269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4A193-0407-4704-A975-0BB8320F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87411-FB42-4592-B55A-977DA1F1B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1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EC5FF-E4D7-4A14-B97C-0150E91BC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31665-68C1-441C-84C0-F71099FF1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E7A73-DF0F-45BD-97EA-976F7F3E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5ED2D-11A2-4B8F-A39E-6FB34DC3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2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BF1B8-2094-4E28-A7A3-BCC12A85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32594-AD28-4C6B-80ED-6BC61261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7F253-E824-4E75-A294-BFCFE823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0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CED0-956E-4FA3-8A60-E2FD5282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7CFE-B2E7-40C9-BABA-2569C12AA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EFA85-6781-471E-9C67-7EECE419B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026AA-1134-438D-82A7-90CD0D7EF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1535A-2093-4854-8480-4464A70A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5B788-89B0-4781-9F52-9F01F1ED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4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B899-DDCA-4A2C-B973-3D11C3AE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AC21F-9CF1-4403-9ED0-6A8C4DBDC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1257E-E409-4A5E-A69D-9C45485FD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A195D-3E99-4D78-B0B4-19C922D4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E17C9-3D6B-4D58-BABF-0FF45DFF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357D4-BAD5-4DE3-AF77-DD93D9D2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0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9C9F8-2E23-487C-AB63-71EBF3FA4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65807-5607-4B00-B9C6-04997CE3D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7DD9-4E53-4D6F-BD5E-AFF8DFDD8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B901-3FF4-496F-AD22-62D753E698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FB1FC-D373-4FA4-92EF-0763A3BAA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BB48A-17C1-4F11-92E3-E0C52305C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D50F-373E-4A1F-8C63-6B9A8A72B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AFF699E-7934-43A8-84EB-F9C283D53EF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73A300F-78DC-48BF-A269-8F84711C007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4351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2369-C26C-4620-8F72-EAD9C4464CA5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559496" y="0"/>
            <a:ext cx="9108504" cy="4437112"/>
          </a:xfrm>
        </p:spPr>
        <p:txBody>
          <a:bodyPr/>
          <a:lstStyle/>
          <a:p>
            <a:pPr algn="ctr"/>
            <a:r>
              <a:rPr lang="ar-OM" dirty="0">
                <a:solidFill>
                  <a:srgbClr val="FF0000"/>
                </a:solidFill>
              </a:rPr>
              <a:t>وانەی فۆنەتیك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2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496944" cy="6322714"/>
          </a:xfrm>
          <a:ln>
            <a:noFill/>
          </a:ln>
          <a:effectLst/>
        </p:spPr>
        <p:txBody>
          <a:bodyPr>
            <a:noAutofit/>
          </a:bodyPr>
          <a:lstStyle/>
          <a:p>
            <a:pPr algn="just"/>
            <a:br>
              <a:rPr lang="ar-IQ" sz="2800" b="1" u="sng" dirty="0">
                <a:cs typeface="Ali_K_Alwand" pitchFamily="2" charset="-78"/>
              </a:rPr>
            </a:br>
            <a:br>
              <a:rPr lang="ar-IQ" sz="2800" b="1" u="sng" dirty="0">
                <a:cs typeface="Ali_K_Alwand" pitchFamily="2" charset="-78"/>
              </a:rPr>
            </a:br>
            <a:r>
              <a:rPr lang="ar-IQ" sz="2800" b="1" u="sng" dirty="0">
                <a:solidFill>
                  <a:srgbClr val="FF0000"/>
                </a:solidFill>
                <a:cs typeface="Ali_K_Alwand" pitchFamily="2" charset="-78"/>
              </a:rPr>
              <a:t>دةنطسازى :</a:t>
            </a:r>
            <a:r>
              <a:rPr lang="ar-IQ" sz="2800" b="1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sz="2800" dirty="0">
                <a:cs typeface="Ali_K_Alwand" pitchFamily="2" charset="-78"/>
              </a:rPr>
              <a:t>ئةو لقةى ئاستى زمانة لة دةنطةكانى زمان دةكؤلَيَتةوة بة هةردوو لايةنى طشتى  ( فؤنةتيك ) و تايبةتيةكةى ( فؤنؤلؤجى ) .   </a:t>
            </a:r>
            <a:r>
              <a:rPr lang="tr-TR" sz="2800" dirty="0">
                <a:cs typeface="Ali_K_Alwand" pitchFamily="2" charset="-78"/>
              </a:rPr>
              <a:t>                             </a:t>
            </a:r>
            <a:r>
              <a:rPr lang="en-US" sz="2800" dirty="0">
                <a:cs typeface="Ali_K_Alwand" pitchFamily="2" charset="-78"/>
              </a:rPr>
              <a:t>…</a:t>
            </a:r>
            <a:r>
              <a:rPr lang="tr-TR" sz="2800" dirty="0">
                <a:cs typeface="Ali_K_Alwand" pitchFamily="2" charset="-78"/>
              </a:rPr>
              <a:t>                             </a:t>
            </a:r>
            <a:br>
              <a:rPr lang="tr-TR" sz="2800" dirty="0">
                <a:cs typeface="Ali_K_Alwand" pitchFamily="2" charset="-78"/>
              </a:rPr>
            </a:br>
            <a:br>
              <a:rPr lang="tr-TR" sz="2800" dirty="0">
                <a:cs typeface="Ali_K_Alwand" pitchFamily="2" charset="-78"/>
              </a:rPr>
            </a:b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ضةم</a:t>
            </a:r>
            <a:r>
              <a:rPr lang="ar-SA" sz="2800" dirty="0">
                <a:solidFill>
                  <a:srgbClr val="FF0000"/>
                </a:solidFill>
                <a:cs typeface="Ali_K_Alwand" pitchFamily="2" charset="-78"/>
              </a:rPr>
              <a:t>ك ثيَناسةي فؤنةتيك: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                                 </a:t>
            </a:r>
            <a:br>
              <a:rPr lang="ar-SA" sz="2800" dirty="0">
                <a:cs typeface="Ali_K_Alwand" pitchFamily="2" charset="-78"/>
              </a:rPr>
            </a:br>
            <a:br>
              <a:rPr lang="tr-TR" sz="2800" dirty="0">
                <a:solidFill>
                  <a:srgbClr val="FF0000"/>
                </a:solidFill>
                <a:cs typeface="Ali_K_Alwand" pitchFamily="2" charset="-78"/>
              </a:rPr>
            </a:b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فؤنةتيك – 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Phonetics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 :    </a:t>
            </a:r>
            <a:r>
              <a:rPr lang="tr-TR" sz="2800" dirty="0">
                <a:solidFill>
                  <a:srgbClr val="FF0000"/>
                </a:solidFill>
                <a:cs typeface="Ali_K_Alwand" pitchFamily="2" charset="-78"/>
              </a:rPr>
              <a:t>                                  </a:t>
            </a:r>
            <a:br>
              <a:rPr lang="en-US" sz="2800" dirty="0">
                <a:cs typeface="Ali_K_Alwand" pitchFamily="2" charset="-78"/>
              </a:rPr>
            </a:br>
            <a:r>
              <a:rPr lang="ar-IQ" sz="2800" dirty="0">
                <a:cs typeface="Ali_K_Alwand" pitchFamily="2" charset="-78"/>
              </a:rPr>
              <a:t>ئةو لقةى دةنطسازيية كة بة شيَوةيةكى زانستى لة دةنطةكانى زمان بة طشتى دةكؤليَتةوة, لة رووى ضؤنيةتى دروست بوونى دةنط و ضؤنيةتى جولانةوة و بةشداريكردنى ئةندامةكانى ئاخاوتن و رؤيشتنى دةنطةكان و شةثؤلَةكان دةنط و وةرطرتني لةلايةن طويَطرةوة. </a:t>
            </a:r>
            <a:r>
              <a:rPr lang="tr-TR" sz="2800" dirty="0">
                <a:cs typeface="Ali_K_Alwand" pitchFamily="2" charset="-78"/>
              </a:rPr>
              <a:t>            </a:t>
            </a:r>
            <a:r>
              <a:rPr lang="ar-IQ" sz="2800" dirty="0">
                <a:cs typeface="Ali_K_Alwand" pitchFamily="2" charset="-78"/>
              </a:rPr>
              <a:t>-. </a:t>
            </a:r>
            <a:br>
              <a:rPr lang="tr-TR" sz="2800" dirty="0">
                <a:cs typeface="Ali_K_Alwand" pitchFamily="2" charset="-78"/>
              </a:rPr>
            </a:br>
            <a:br>
              <a:rPr lang="tr-TR" sz="2800" dirty="0">
                <a:cs typeface="Ali_K_Alwand" pitchFamily="2" charset="-78"/>
              </a:rPr>
            </a:br>
            <a:endParaRPr lang="ar-IQ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168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404664"/>
            <a:ext cx="8352928" cy="6127576"/>
          </a:xfrm>
        </p:spPr>
        <p:txBody>
          <a:bodyPr>
            <a:normAutofit fontScale="90000"/>
          </a:bodyPr>
          <a:lstStyle/>
          <a:p>
            <a:pPr algn="r"/>
            <a:r>
              <a:rPr lang="ar-IQ" sz="2800" dirty="0">
                <a:cs typeface="Ali_K_Alwand" pitchFamily="2" charset="-78"/>
              </a:rPr>
              <a:t>فؤنةتيك لة وشةى ( </a:t>
            </a:r>
            <a:r>
              <a:rPr lang="en-US" sz="2800" dirty="0" err="1">
                <a:cs typeface="Ali_K_Alwand" pitchFamily="2" charset="-78"/>
              </a:rPr>
              <a:t>Phonetikos</a:t>
            </a:r>
            <a:r>
              <a:rPr lang="ar-OM" sz="2800" dirty="0">
                <a:cs typeface="Ali_K_Alwand" pitchFamily="2" charset="-78"/>
              </a:rPr>
              <a:t>)ی </a:t>
            </a:r>
            <a:r>
              <a:rPr lang="ar-IQ" sz="2800" dirty="0">
                <a:cs typeface="Ali_K_Alwand" pitchFamily="2" charset="-78"/>
              </a:rPr>
              <a:t>يؤنانييةوة وةرطيراوة،</a:t>
            </a:r>
            <a:r>
              <a:rPr lang="ar-OM" sz="2800" dirty="0">
                <a:cs typeface="Ali_K_Alwand" pitchFamily="2" charset="-78"/>
              </a:rPr>
              <a:t> </a:t>
            </a:r>
            <a:r>
              <a:rPr lang="ar-IQ" sz="2800" dirty="0">
                <a:cs typeface="Ali_K_Alwand" pitchFamily="2" charset="-78"/>
              </a:rPr>
              <a:t>لة دوو بةش ثيَكديَت ( فؤن </a:t>
            </a:r>
            <a:r>
              <a:rPr lang="en-US" sz="2800" dirty="0" err="1">
                <a:cs typeface="Ali_K_Alwand" pitchFamily="2" charset="-78"/>
              </a:rPr>
              <a:t>Phon</a:t>
            </a:r>
            <a:r>
              <a:rPr lang="en-US" sz="2800" dirty="0">
                <a:cs typeface="Ali_K_Alwand" pitchFamily="2" charset="-78"/>
              </a:rPr>
              <a:t> </a:t>
            </a:r>
            <a:r>
              <a:rPr lang="ar-IQ" sz="2800" dirty="0">
                <a:cs typeface="Ali_K_Alwand" pitchFamily="2" charset="-78"/>
              </a:rPr>
              <a:t> ) دةنطة لاى مرؤظ , وة ( ةتيك </a:t>
            </a:r>
            <a:r>
              <a:rPr lang="en-US" sz="2800" dirty="0">
                <a:cs typeface="Ali_K_Alwand" pitchFamily="2" charset="-78"/>
              </a:rPr>
              <a:t>etic</a:t>
            </a:r>
            <a:r>
              <a:rPr lang="ar-IQ" sz="2800" dirty="0">
                <a:cs typeface="Ali_K_Alwand" pitchFamily="2" charset="-78"/>
              </a:rPr>
              <a:t> ) ثاشطريَكة مةبةستى زانست دةطةيةنيَت .</a:t>
            </a:r>
            <a:r>
              <a:rPr lang="tr-TR" sz="2800" dirty="0">
                <a:cs typeface="Ali_K_Alwand" pitchFamily="2" charset="-78"/>
              </a:rPr>
              <a:t>                                 </a:t>
            </a:r>
            <a:br>
              <a:rPr lang="tr-TR" sz="2800" dirty="0">
                <a:cs typeface="Ali_K_Alwand" pitchFamily="2" charset="-78"/>
              </a:rPr>
            </a:br>
            <a:r>
              <a:rPr lang="ar-SA" sz="2800" b="1" dirty="0">
                <a:solidFill>
                  <a:srgbClr val="FF0000"/>
                </a:solidFill>
                <a:cs typeface="Ali_K_Alwand" pitchFamily="2" charset="-78"/>
              </a:rPr>
              <a:t>لقةكاني فؤنةتيك:</a:t>
            </a:r>
            <a:r>
              <a:rPr lang="en-US" sz="2800" b="1" dirty="0">
                <a:solidFill>
                  <a:srgbClr val="FF0000"/>
                </a:solidFill>
                <a:cs typeface="Ali_K_Alwand" pitchFamily="2" charset="-78"/>
              </a:rPr>
              <a:t>                             </a:t>
            </a:r>
            <a:r>
              <a:rPr lang="tr-TR" sz="2800" b="1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br>
              <a:rPr lang="tr-TR" sz="2800" dirty="0">
                <a:cs typeface="Ali_K_Alwand" pitchFamily="2" charset="-78"/>
              </a:rPr>
            </a:br>
            <a:r>
              <a:rPr lang="ar-IQ" sz="2800" dirty="0"/>
              <a:t> </a:t>
            </a:r>
            <a:r>
              <a:rPr lang="ar-IQ" sz="2800" dirty="0">
                <a:cs typeface="Ali_K_Alwand" pitchFamily="2" charset="-78"/>
              </a:rPr>
              <a:t>فؤنةتيك ضوار لقى سةرةكى لة خؤ دةطرىَ :</a:t>
            </a:r>
            <a:r>
              <a:rPr lang="ar-IQ" sz="2800" b="1" dirty="0">
                <a:cs typeface="Ali_K_Alwand" pitchFamily="2" charset="-78"/>
              </a:rPr>
              <a:t>    </a:t>
            </a:r>
            <a:br>
              <a:rPr lang="ar-IQ" sz="2800" b="1" dirty="0">
                <a:cs typeface="Ali_K_Alwand" pitchFamily="2" charset="-78"/>
              </a:rPr>
            </a:br>
            <a:r>
              <a:rPr lang="tr-TR" sz="2800" b="1" dirty="0">
                <a:cs typeface="Ali_K_Alwand" pitchFamily="2" charset="-78"/>
              </a:rPr>
              <a:t>               </a:t>
            </a:r>
            <a:br>
              <a:rPr lang="en-US" sz="2800" dirty="0">
                <a:cs typeface="Ali_K_Alwand" pitchFamily="2" charset="-78"/>
              </a:rPr>
            </a:br>
            <a:r>
              <a:rPr lang="ar-IQ" sz="2800" b="1" dirty="0">
                <a:cs typeface="Ali_K_Alwand" pitchFamily="2" charset="-78"/>
              </a:rPr>
              <a:t> </a:t>
            </a:r>
            <a:r>
              <a:rPr lang="ar-IQ" sz="2800" u="sng" dirty="0">
                <a:solidFill>
                  <a:srgbClr val="FF0000"/>
                </a:solidFill>
                <a:cs typeface="Ali_K_Alwand" pitchFamily="2" charset="-78"/>
              </a:rPr>
              <a:t> أ/ </a:t>
            </a:r>
            <a:r>
              <a:rPr lang="ar-IQ" sz="2800" b="1" u="sng" dirty="0">
                <a:solidFill>
                  <a:srgbClr val="FF0000"/>
                </a:solidFill>
                <a:cs typeface="Ali_K_Alwand" pitchFamily="2" charset="-78"/>
              </a:rPr>
              <a:t>فؤنةتيكى فيزيكى : 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sz="2800" dirty="0">
                <a:cs typeface="Ali_K_Alwand" pitchFamily="2" charset="-78"/>
              </a:rPr>
              <a:t>ئةو لقةية لة رووى فيزيكيةوة لة دةنطةكانى زمانى مرؤظ دةكؤليَتةوة , بة جؤريَك ضؤنيةتى رؤيشتنى دةنط بة هةوادا و دروست بوونى شةثؤلَى دةنط وضؤنيةتى شي بوونةوةى ئةو شةثؤلانة دةخاتة روو .واتة لةكاتي طواستنةوةي ئةو دةنطانة لةقسةكةرةوة بؤ طؤيَطر باس لة لةرةلةري دةنط و سروشتي شةثؤل و بةرزونزمي ئاوازة دةكات.</a:t>
            </a:r>
            <a:r>
              <a:rPr lang="tr-TR" sz="2800" dirty="0">
                <a:cs typeface="Ali_K_Alwand" pitchFamily="2" charset="-78"/>
              </a:rPr>
              <a:t> </a:t>
            </a:r>
            <a:br>
              <a:rPr lang="en-US" sz="2800" dirty="0">
                <a:cs typeface="Ali_K_Alwand" pitchFamily="2" charset="-78"/>
              </a:rPr>
            </a:br>
            <a:br>
              <a:rPr lang="ar-IQ" sz="2800" dirty="0">
                <a:cs typeface="Ali_K_Alwand" pitchFamily="2" charset="-78"/>
              </a:rPr>
            </a:br>
            <a:r>
              <a:rPr lang="ar-AE" sz="2800" dirty="0">
                <a:cs typeface="Ali_K_Alwand" pitchFamily="2" charset="-78"/>
              </a:rPr>
              <a:t>  </a:t>
            </a:r>
            <a:r>
              <a:rPr lang="ar-SA" sz="2800" dirty="0">
                <a:cs typeface="Ali_K_Alwand" pitchFamily="2" charset="-78"/>
              </a:rPr>
              <a:t> </a:t>
            </a:r>
            <a:r>
              <a:rPr lang="en-US" sz="2800" dirty="0">
                <a:cs typeface="Ali_K_Alwand" pitchFamily="2" charset="-78"/>
              </a:rPr>
              <a:t>                      </a:t>
            </a:r>
            <a:br>
              <a:rPr lang="tr-TR" sz="2800" dirty="0">
                <a:cs typeface="Ali_K_Alwand" pitchFamily="2" charset="-78"/>
              </a:rPr>
            </a:br>
            <a:br>
              <a:rPr lang="ar-IQ" sz="2800" dirty="0">
                <a:cs typeface="Ali_K_Alwand" pitchFamily="2" charset="-78"/>
              </a:rPr>
            </a:br>
            <a:br>
              <a:rPr lang="ar-IQ" sz="2800" dirty="0">
                <a:cs typeface="Ali_K_Alwand" pitchFamily="2" charset="-78"/>
              </a:rPr>
            </a:br>
            <a:r>
              <a:rPr lang="ar-IQ" sz="2800" dirty="0">
                <a:cs typeface="Ali_K_Alwand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98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404664"/>
            <a:ext cx="8568952" cy="6120680"/>
          </a:xfrm>
        </p:spPr>
        <p:txBody>
          <a:bodyPr>
            <a:noAutofit/>
          </a:bodyPr>
          <a:lstStyle/>
          <a:p>
            <a:pPr algn="justLow"/>
            <a:br>
              <a:rPr lang="ar-IQ" sz="2800" u="sng" dirty="0">
                <a:cs typeface="Ali_K_Alwand" pitchFamily="2" charset="-78"/>
              </a:rPr>
            </a:br>
            <a:br>
              <a:rPr lang="ar-IQ" sz="2800" u="sng" dirty="0">
                <a:cs typeface="Ali_K_Alwand" pitchFamily="2" charset="-78"/>
              </a:rPr>
            </a:br>
            <a:br>
              <a:rPr lang="ar-IQ" sz="2800" u="sng" dirty="0">
                <a:cs typeface="Ali_K_Alwand" pitchFamily="2" charset="-78"/>
              </a:rPr>
            </a:br>
            <a:br>
              <a:rPr lang="ar-IQ" sz="2800" u="sng" dirty="0">
                <a:cs typeface="Ali_K_Alwand" pitchFamily="2" charset="-78"/>
              </a:rPr>
            </a:br>
            <a:br>
              <a:rPr lang="ar-IQ" sz="2800" u="sng" dirty="0">
                <a:cs typeface="Ali_K_Alwand" pitchFamily="2" charset="-78"/>
              </a:rPr>
            </a:br>
            <a:br>
              <a:rPr lang="ar-IQ" sz="2800" u="sng" dirty="0">
                <a:cs typeface="Ali_K_Alwand" pitchFamily="2" charset="-78"/>
              </a:rPr>
            </a:br>
            <a:br>
              <a:rPr lang="ar-IQ" sz="2800" u="sng" dirty="0">
                <a:cs typeface="Ali_K_Alwand" pitchFamily="2" charset="-78"/>
              </a:rPr>
            </a:br>
            <a:br>
              <a:rPr lang="ar-IQ" sz="2800" u="sng" dirty="0">
                <a:cs typeface="Ali_K_Alwand" pitchFamily="2" charset="-78"/>
              </a:rPr>
            </a:br>
            <a:br>
              <a:rPr lang="ar-IQ" u="sng" dirty="0">
                <a:cs typeface="Ali_K_Alwand" pitchFamily="2" charset="-78"/>
              </a:rPr>
            </a:br>
            <a:r>
              <a:rPr lang="ar-IQ" sz="3200" b="1" u="sng" dirty="0">
                <a:solidFill>
                  <a:srgbClr val="FF0000"/>
                </a:solidFill>
                <a:cs typeface="Ali_K_Alwand" pitchFamily="2" charset="-78"/>
              </a:rPr>
              <a:t>ب/ فؤنةتيكى دركاندن :</a:t>
            </a: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sz="3200" dirty="0">
                <a:cs typeface="Ali_K_Alwand" pitchFamily="2" charset="-78"/>
              </a:rPr>
              <a:t>ئةو لقةية لة ضؤنيةتى جولاَنةوةى ئةندامةكانى ئاخاوتن دةكؤليَتةوة لة دروستكردنى دةنطدا .</a:t>
            </a:r>
            <a:r>
              <a:rPr lang="ar-JO" sz="3200" dirty="0">
                <a:cs typeface="Ali_K_Alwand" pitchFamily="2" charset="-78"/>
              </a:rPr>
              <a:t> فؤنةتيكي دركاندن باسي جوولاَنةوةي هةر ئةنداميَك دةكات و بةثيَي ئةو جوولاَنةوةية دةستنيشاني سنووري هةر دةنطيَك دةكريَت.</a:t>
            </a:r>
            <a:br>
              <a:rPr lang="ar-IQ" dirty="0">
                <a:cs typeface="Ali_K_Alwand" pitchFamily="2" charset="-78"/>
              </a:rPr>
            </a:br>
            <a:br>
              <a:rPr lang="ar-IQ" sz="2800" dirty="0">
                <a:cs typeface="Ali_K_Alwand" pitchFamily="2" charset="-78"/>
              </a:rPr>
            </a:br>
            <a:br>
              <a:rPr lang="ar-IQ" sz="2800" dirty="0">
                <a:cs typeface="Ali_K_Alwand" pitchFamily="2" charset="-78"/>
              </a:rPr>
            </a:br>
            <a:br>
              <a:rPr lang="ar-IQ" sz="2800" dirty="0">
                <a:cs typeface="Ali_K_Alwand" pitchFamily="2" charset="-78"/>
              </a:rPr>
            </a:br>
            <a:br>
              <a:rPr lang="ar-IQ" sz="2800" dirty="0">
                <a:cs typeface="Ali_K_Alwand" pitchFamily="2" charset="-78"/>
              </a:rPr>
            </a:br>
            <a:br>
              <a:rPr lang="ar-IQ" sz="2800" dirty="0">
                <a:cs typeface="Ali_K_Alwand" pitchFamily="2" charset="-78"/>
              </a:rPr>
            </a:br>
            <a:endParaRPr lang="ar-IQ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911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0"/>
            <a:ext cx="8424936" cy="6741368"/>
          </a:xfrm>
        </p:spPr>
        <p:txBody>
          <a:bodyPr>
            <a:normAutofit/>
          </a:bodyPr>
          <a:lstStyle/>
          <a:p>
            <a:pPr algn="r"/>
            <a:r>
              <a:rPr lang="ar-IQ" sz="3100" dirty="0">
                <a:solidFill>
                  <a:srgbClr val="FF0000"/>
                </a:solidFill>
                <a:cs typeface="Ali_K_Alwand" pitchFamily="2" charset="-78"/>
              </a:rPr>
              <a:t>ج/ فؤنةتيكى بيستن : </a:t>
            </a:r>
            <a:r>
              <a:rPr lang="ar-IQ" sz="3100" dirty="0">
                <a:cs typeface="Ali_K_Alwand" pitchFamily="2" charset="-78"/>
              </a:rPr>
              <a:t>ئةو لقة باس لة كؤئةندامى بيستن دةكات , كةواتة لة ضؤنيةتى وةرطرتنى دةنط لة لايةن طويَطرة دةكؤلَيَتةوة. </a:t>
            </a:r>
            <a:r>
              <a:rPr lang="tr-TR" sz="3100" dirty="0">
                <a:cs typeface="Ali_K_Alwand" pitchFamily="2" charset="-78"/>
              </a:rPr>
              <a:t> </a:t>
            </a:r>
            <a:br>
              <a:rPr lang="ar-IQ" sz="3100" dirty="0">
                <a:cs typeface="Ali_K_Alwand" pitchFamily="2" charset="-78"/>
              </a:rPr>
            </a:br>
            <a:br>
              <a:rPr lang="ar-IQ" sz="2400" dirty="0">
                <a:cs typeface="Ali_K_Alwand" pitchFamily="2" charset="-78"/>
              </a:rPr>
            </a:br>
            <a:r>
              <a:rPr lang="ar-IQ" sz="3100" dirty="0">
                <a:solidFill>
                  <a:srgbClr val="FF0000"/>
                </a:solidFill>
                <a:cs typeface="Ali_K_Alwand" pitchFamily="2" charset="-78"/>
              </a:rPr>
              <a:t>د/ فؤنةتيكى تاقيطةيى ( ئاميَرى ): </a:t>
            </a:r>
            <a:r>
              <a:rPr lang="ar-IQ" sz="3100" dirty="0">
                <a:cs typeface="Ali_K_Alwand" pitchFamily="2" charset="-78"/>
              </a:rPr>
              <a:t>لةم لقةدا دةنط لة تاقيطةدا ليَى دةكؤلَدريَتةوة بؤ طةيشتن بة ووردةكارييةكانى دةنط , كة لة لقةكانى ثيَشوو باسيان ليَوةكرابوو .</a:t>
            </a:r>
            <a:r>
              <a:rPr lang="tr-TR" sz="3100" dirty="0">
                <a:cs typeface="Ali_K_Alwand" pitchFamily="2" charset="-78"/>
              </a:rPr>
              <a:t>                   </a:t>
            </a:r>
            <a:r>
              <a:rPr lang="ar-IQ" sz="3100" dirty="0">
                <a:cs typeface="Ali_K_Alwand" pitchFamily="2" charset="-78"/>
              </a:rPr>
              <a:t>  </a:t>
            </a:r>
            <a:br>
              <a:rPr lang="en-US" sz="3100" dirty="0">
                <a:cs typeface="Ali_K_Alwand" pitchFamily="2" charset="-78"/>
              </a:rPr>
            </a:br>
            <a:br>
              <a:rPr lang="ar-IQ" sz="2400" dirty="0">
                <a:cs typeface="Ali_K_Alwand" pitchFamily="2" charset="-78"/>
              </a:rPr>
            </a:br>
            <a:br>
              <a:rPr lang="ar-IQ" sz="2400" dirty="0">
                <a:cs typeface="Ali_K_Alwand" pitchFamily="2" charset="-78"/>
              </a:rPr>
            </a:br>
            <a:br>
              <a:rPr lang="ar-IQ" sz="2400" dirty="0">
                <a:cs typeface="Ali_K_Alwand" pitchFamily="2" charset="-78"/>
              </a:rPr>
            </a:br>
            <a:br>
              <a:rPr lang="ar-IQ" sz="2400" dirty="0">
                <a:cs typeface="Ali_K_Alwand" pitchFamily="2" charset="-78"/>
              </a:rPr>
            </a:br>
            <a:r>
              <a:rPr lang="ar-IQ" sz="2400" dirty="0">
                <a:cs typeface="Ali_K_Alwand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324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064896" cy="5904656"/>
          </a:xfrm>
        </p:spPr>
        <p:txBody>
          <a:bodyPr>
            <a:normAutofit/>
          </a:bodyPr>
          <a:lstStyle/>
          <a:p>
            <a:pPr algn="just"/>
            <a:r>
              <a:rPr lang="ar-IQ" sz="2800" dirty="0"/>
              <a:t> </a:t>
            </a:r>
            <a:r>
              <a:rPr lang="ar-SA" sz="2800" dirty="0">
                <a:solidFill>
                  <a:srgbClr val="FF0000"/>
                </a:solidFill>
                <a:cs typeface="Ali_K_Alwand" pitchFamily="2" charset="-78"/>
              </a:rPr>
              <a:t>ئةندامةكاني ئاخاوتن:  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                           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ئةو ئةندامانةن كة بةشداري لةثرؤسةي ئاخاوتندا دةكةن، بريتين لةمانة     ( سييةكان،  دةم، زمان،ددان، ليَوةكان، مةلاًشووي نةرم، مةلاَشووي رِةق، لووت</a:t>
            </a:r>
            <a:r>
              <a:rPr lang="en-US" sz="2800" dirty="0">
                <a:cs typeface="Ali_K_Alwand" pitchFamily="2" charset="-78"/>
              </a:rPr>
              <a:t> </a:t>
            </a:r>
            <a:r>
              <a:rPr lang="ar-SA" sz="2800" dirty="0">
                <a:cs typeface="Ali_K_Alwand" pitchFamily="2" charset="-78"/>
              </a:rPr>
              <a:t> ، قورِط، ذيَيةكان ، ....هتد. هةنديَ لةم ئةندامانة ئةركي ثالَثيَوةناني تةزووي هةناسة دةبينن، وةكو سييةكان، هةنديَكي تريان كاردةكةنة سةر طرِو كثي دةنطةكان ، وةكو ذيَيةكاني قورط ، هةنديَكي تريان دةجوليَنةوة ثيَيان دةوتريَت دركيَنةر وةكو زمان، هةنديَكي تر بةشداري لة دركاندن دةكةن بيَ ئةوةي بجوولَيَنةوة ثيَيان دةوتريَ سازطةي دركاندن وةكو مةلاَشوو، ثووك و ددان.   </a:t>
            </a:r>
            <a:r>
              <a:rPr lang="en-US" sz="2800" dirty="0">
                <a:cs typeface="Ali_K_Alwand" pitchFamily="2" charset="-78"/>
              </a:rPr>
              <a:t>                      </a:t>
            </a:r>
            <a:br>
              <a:rPr lang="ar-SA" sz="2800" dirty="0">
                <a:cs typeface="Ali_K_Alwand" pitchFamily="2" charset="-78"/>
              </a:rPr>
            </a:br>
            <a:br>
              <a:rPr lang="ar-SA" sz="2800" dirty="0">
                <a:cs typeface="Ali_K_Alwand" pitchFamily="2" charset="-78"/>
              </a:rPr>
            </a:br>
            <a:br>
              <a:rPr lang="en-US" sz="2800" dirty="0"/>
            </a:br>
            <a:endParaRPr lang="ar-IQ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011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CE90-4A88-443E-82D4-4BBA8B70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332656"/>
            <a:ext cx="8640960" cy="5839544"/>
          </a:xfrm>
        </p:spPr>
        <p:txBody>
          <a:bodyPr>
            <a:noAutofit/>
          </a:bodyPr>
          <a:lstStyle/>
          <a:p>
            <a:pPr algn="r"/>
            <a:r>
              <a:rPr lang="ar-SA" sz="2800" dirty="0">
                <a:solidFill>
                  <a:srgbClr val="FF0000"/>
                </a:solidFill>
                <a:cs typeface="Ali_K_Alwand" pitchFamily="2" charset="-78"/>
              </a:rPr>
              <a:t>خاسييةتي </a:t>
            </a:r>
            <a:r>
              <a:rPr lang="ar-OM" sz="2800">
                <a:solidFill>
                  <a:srgbClr val="FF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دەنگە</a:t>
            </a:r>
            <a:r>
              <a:rPr lang="ar-SA" sz="2800">
                <a:solidFill>
                  <a:srgbClr val="FF0000"/>
                </a:solidFill>
                <a:cs typeface="Ali_K_Alwand" pitchFamily="2" charset="-78"/>
              </a:rPr>
              <a:t>بزويَنةكان </a:t>
            </a:r>
            <a:r>
              <a:rPr lang="ar-SA" sz="2800" dirty="0">
                <a:solidFill>
                  <a:srgbClr val="FF0000"/>
                </a:solidFill>
                <a:cs typeface="Ali_K_Alwand" pitchFamily="2" charset="-78"/>
              </a:rPr>
              <a:t>لة زماني كورديدا: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1- (ي) : بزويَنيكي دريَذة ، لةكاتي دركاندنيدا زمان بةرةو ثيَشةوة دةضيَت و هةردوو ليَوةكانيش بةرةو تةنيشت دةكشيَن.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2- (يَ): بزويَنيَكي دريَذة ، لةكاتي دركاندنيدا زمان بةرةو ثيَشةوة دةضيَت و هةردوو ليَوةكانيش بةرةو تةنيشت دةكشيَن.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3- ( و) : بزويَنيَكي كورتة، لةكاتي دركاندنيدا زمان لة ناوةرِاستي دةمدا دةبيَت و ليَوةكانيش بةرةو ثيَشةوة دةضن  و دةطةنة يةك و خرِ دةبن.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4- ( </a:t>
            </a:r>
            <a:r>
              <a:rPr lang="en-US" sz="2800" dirty="0" err="1">
                <a:cs typeface="Ali_K_Alwand" pitchFamily="2" charset="-78"/>
              </a:rPr>
              <a:t>i</a:t>
            </a:r>
            <a:r>
              <a:rPr lang="ar-SA" sz="2800" dirty="0">
                <a:cs typeface="Ali_K_Alwand" pitchFamily="2" charset="-78"/>
              </a:rPr>
              <a:t>بزرؤكة ) : بزويَنيَكي كورتة ، لةكاتي دركاندنيدا زمان لة ناوةرِاستي دةمدا دةبيَت و ليَوةكانيش لة يةكتر جيا دةبنةوة.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5- ( ة ): بزويَنيَكي كورتة ، لةكاتي دركاندنيدا زمان لة ناوةرِاستي دةمدا دةبيَت و ليَوةكانيش ليَك جيا دةبنةوة.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6- ( ا ) : بزويَنيكي دريَذة ، لةكاتي دركاندنيدا زمان لة ثشتةوةي دةمدا دةبيَت و ليَوةكانيش لةيةكتر جيا دةبنةوة.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295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08912" cy="5904656"/>
          </a:xfrm>
        </p:spPr>
        <p:txBody>
          <a:bodyPr>
            <a:normAutofit/>
          </a:bodyPr>
          <a:lstStyle/>
          <a:p>
            <a:pPr algn="just"/>
            <a:r>
              <a:rPr lang="ar-SA" sz="2800" dirty="0">
                <a:cs typeface="Ali_K_Alwand" pitchFamily="2" charset="-78"/>
              </a:rPr>
              <a:t>7- ( ؤ) : بزويَنيَكي دريَذة ، لةكاتي دركاندنيدا زمان لةثشتةوةي دةمدا دةبيَت و هةردوو ليَوةكانيش بةرةو ثيَشةوة دةضن و لةيةك نزيك دةبنةوة و خرِ دةبن.</a:t>
            </a:r>
            <a:r>
              <a:rPr lang="en-US" sz="2800" dirty="0">
                <a:cs typeface="Ali_K_Alwand" pitchFamily="2" charset="-78"/>
              </a:rPr>
              <a:t>   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8- (وو): بزويَنيَكي دريَذة ، لةكاتي دركاندنيدا زمان لة ثشتةوةي دةمدا دةبيَت و هةدوو ليَو بةرةو ثيَشةوة دةضن  و لةيةك نزيك دةبنةوة و خرِ دةبن.</a:t>
            </a:r>
            <a:r>
              <a:rPr lang="en-US" sz="2800" dirty="0">
                <a:cs typeface="Ali_K_Alwand" pitchFamily="2" charset="-78"/>
              </a:rPr>
              <a:t>   </a:t>
            </a:r>
            <a:br>
              <a:rPr lang="ar-SA" sz="2800" dirty="0">
                <a:cs typeface="Ali_K_Alwand" pitchFamily="2" charset="-78"/>
              </a:rPr>
            </a:br>
            <a:br>
              <a:rPr lang="ar-SA" sz="2800" dirty="0">
                <a:cs typeface="Ali_K_Alwand" pitchFamily="2" charset="-78"/>
              </a:rPr>
            </a:b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هةموو بزويَنةكان طرِن واتة تالَة ذيَيةكان دةلةرنةوة .</a:t>
            </a:r>
            <a:r>
              <a:rPr lang="en-US" sz="2800" dirty="0">
                <a:cs typeface="Ali_K_Alwand" pitchFamily="2" charset="-78"/>
              </a:rPr>
              <a:t>                               </a:t>
            </a:r>
            <a:r>
              <a:rPr lang="ar-SA" sz="2800" dirty="0">
                <a:cs typeface="Ali_K_Alwand" pitchFamily="2" charset="-78"/>
              </a:rPr>
              <a:t> </a:t>
            </a:r>
            <a:br>
              <a:rPr lang="ar-SA" sz="2800" dirty="0">
                <a:cs typeface="Ali_K_Alwand" pitchFamily="2" charset="-78"/>
              </a:rPr>
            </a:br>
            <a:br>
              <a:rPr lang="ar-SA" sz="2800" dirty="0">
                <a:cs typeface="Ali_K_Alwand" pitchFamily="2" charset="-78"/>
              </a:rPr>
            </a:br>
            <a:endParaRPr lang="ar-IQ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70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80920" cy="5976664"/>
          </a:xfrm>
        </p:spPr>
        <p:txBody>
          <a:bodyPr>
            <a:normAutofit fontScale="90000"/>
          </a:bodyPr>
          <a:lstStyle/>
          <a:p>
            <a:pPr algn="just"/>
            <a:r>
              <a:rPr lang="ar-SA" sz="2800" dirty="0">
                <a:solidFill>
                  <a:srgbClr val="FF0000"/>
                </a:solidFill>
                <a:cs typeface="Ali_K_Alwand" pitchFamily="2" charset="-78"/>
              </a:rPr>
              <a:t>لةذيَر رِؤشنايي ئةو خشتةيةي سةرةوةدا دةكريَ خاسيةتي دةنطة نةبزويَنةكاني زماني كوردي بةم شيَوةيةي خوارةوة دياري بكةين: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                 </a:t>
            </a:r>
            <a:br>
              <a:rPr lang="en-US" sz="2800" dirty="0">
                <a:cs typeface="Ali_K_Alwand" pitchFamily="2" charset="-78"/>
              </a:rPr>
            </a:b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1- (ب) : ئةم دةنطة لة دةربرينيدا دةنطيَكي ليَوةكية و هةردووليَو هاوبةش دةبن و دةنطيَكي طرِة و لةشيَوةي دةربرِينيشدا تةوذمؤكة.</a:t>
            </a:r>
            <a:r>
              <a:rPr lang="en-US" sz="2800" dirty="0">
                <a:cs typeface="Ali_K_Alwand" pitchFamily="2" charset="-78"/>
              </a:rPr>
              <a:t>           </a:t>
            </a:r>
            <a:br>
              <a:rPr lang="ar-SA" sz="2800" dirty="0">
                <a:cs typeface="Ali_K_Alwand" pitchFamily="2" charset="-78"/>
              </a:rPr>
            </a:b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2- ( ث): ئةم دةنطة لة دةربرينيدا دةنطيَكي ليَوةكية و هةردووليَو هاوبةش دةبن و دةنطيَكي كثة و لةشيَوةي دةربرِينيشدا تةوذمؤكة.</a:t>
            </a:r>
            <a:r>
              <a:rPr lang="en-US" sz="2800" dirty="0">
                <a:cs typeface="Ali_K_Alwand" pitchFamily="2" charset="-78"/>
              </a:rPr>
              <a:t>                  </a:t>
            </a:r>
            <a:br>
              <a:rPr lang="ar-SA" sz="2800" dirty="0">
                <a:cs typeface="Ali_K_Alwand" pitchFamily="2" charset="-78"/>
              </a:rPr>
            </a:b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3- (د): ئةم دةنطة لة دةربرينيدا دةنطيَكي زمانةكيية و لةكاتي دةربرِينيدا زمان بةرةو ثيَشةوة دةضيَت  و دةنطيَكي طرِة و لةشيَوةي دةربرِينيشدا تةوذمؤكة.</a:t>
            </a:r>
            <a:r>
              <a:rPr lang="en-US" sz="2800" dirty="0">
                <a:cs typeface="Ali_K_Alwand" pitchFamily="2" charset="-78"/>
              </a:rPr>
              <a:t>                   </a:t>
            </a:r>
            <a:br>
              <a:rPr lang="ar-SA" sz="2800" dirty="0">
                <a:cs typeface="Ali_K_Alwand" pitchFamily="2" charset="-78"/>
              </a:rPr>
            </a:br>
            <a:r>
              <a:rPr lang="ar-SA" sz="2800" dirty="0">
                <a:cs typeface="Ali_K_Alwand" pitchFamily="2" charset="-78"/>
              </a:rPr>
              <a:t> </a:t>
            </a:r>
            <a:br>
              <a:rPr lang="ar-SA" sz="2800" dirty="0">
                <a:cs typeface="Ali_K_Alwand" pitchFamily="2" charset="-78"/>
              </a:rPr>
            </a:br>
            <a:br>
              <a:rPr lang="ar-SA" sz="2800" dirty="0">
                <a:cs typeface="Ali_K_Alwand" pitchFamily="2" charset="-78"/>
              </a:rPr>
            </a:br>
            <a:endParaRPr lang="ar-IQ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483433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Times New Roman</vt:lpstr>
      <vt:lpstr>Unikurd Goran</vt:lpstr>
      <vt:lpstr>Office Theme</vt:lpstr>
      <vt:lpstr>NewsPrint</vt:lpstr>
      <vt:lpstr>وانەی فۆنەتیك</vt:lpstr>
      <vt:lpstr>  دةنطسازى : ئةو لقةى ئاستى زمانة لة دةنطةكانى زمان دةكؤلَيَتةوة بة هةردوو لايةنى طشتى  ( فؤنةتيك ) و تايبةتيةكةى ( فؤنؤلؤجى ) .                                …                               ضةمك ثيَناسةي فؤنةتيك:                                   فؤنةتيك – Phonetics :                                       ئةو لقةى دةنطسازيية كة بة شيَوةيةكى زانستى لة دةنطةكانى زمان بة طشتى دةكؤليَتةوة, لة رووى ضؤنيةتى دروست بوونى دةنط و ضؤنيةتى جولانةوة و بةشداريكردنى ئةندامةكانى ئاخاوتن و رؤيشتنى دةنطةكان و شةثؤلَةكان دةنط و وةرطرتني لةلايةن طويَطرةوة.             -.   </vt:lpstr>
      <vt:lpstr>فؤنةتيك لة وشةى ( Phonetikos)ی يؤنانييةوة وةرطيراوة، لة دوو بةش ثيَكديَت ( فؤن Phon  ) دةنطة لاى مرؤظ , وة ( ةتيك etic ) ثاشطريَكة مةبةستى زانست دةطةيةنيَت .                                  لقةكاني فؤنةتيك:                                فؤنةتيك ضوار لقى سةرةكى لة خؤ دةطرىَ :                       أ/ فؤنةتيكى فيزيكى :  ئةو لقةية لة رووى فيزيكيةوة لة دةنطةكانى زمانى مرؤظ دةكؤليَتةوة , بة جؤريَك ضؤنيةتى رؤيشتنى دةنط بة هةوادا و دروست بوونى شةثؤلَى دةنط وضؤنيةتى شي بوونةوةى ئةو شةثؤلانة دةخاتة روو .واتة لةكاتي طواستنةوةي ئةو دةنطانة لةقسةكةرةوة بؤ طؤيَطر باس لة لةرةلةري دةنط و سروشتي شةثؤل و بةرزونزمي ئاوازة دةكات.                                </vt:lpstr>
      <vt:lpstr>         ب/ فؤنةتيكى دركاندن : ئةو لقةية لة ضؤنيةتى جولاَنةوةى ئةندامةكانى ئاخاوتن دةكؤليَتةوة لة دروستكردنى دةنطدا . فؤنةتيكي دركاندن باسي جوولاَنةوةي هةر ئةنداميَك دةكات و بةثيَي ئةو جوولاَنةوةية دةستنيشاني سنووري هةر دةنطيَك دةكريَت.      </vt:lpstr>
      <vt:lpstr>ج/ فؤنةتيكى بيستن : ئةو لقة باس لة كؤئةندامى بيستن دةكات , كةواتة لة ضؤنيةتى وةرطرتنى دةنط لة لايةن طويَطرة دةكؤلَيَتةوة.    د/ فؤنةتيكى تاقيطةيى ( ئاميَرى ): لةم لقةدا دةنط لة تاقيطةدا ليَى دةكؤلَدريَتةوة بؤ طةيشتن بة ووردةكارييةكانى دةنط , كة لة لقةكانى ثيَشوو باسيان ليَوةكرابوو .                           </vt:lpstr>
      <vt:lpstr> ئةندامةكاني ئاخاوتن:                              ئةو ئةندامانةن كة بةشداري لةثرؤسةي ئاخاوتندا دةكةن، بريتين لةمانة     ( سييةكان،  دةم، زمان،ددان، ليَوةكان، مةلاًشووي نةرم، مةلاَشووي رِةق، لووت  ، قورِط، ذيَيةكان ، ....هتد. هةنديَ لةم ئةندامانة ئةركي ثالَثيَوةناني تةزووي هةناسة دةبينن، وةكو سييةكان، هةنديَكي تريان كاردةكةنة سةر طرِو كثي دةنطةكان ، وةكو ذيَيةكاني قورط ، هةنديَكي تريان دةجوليَنةوة ثيَيان دةوتريَت دركيَنةر وةكو زمان، هةنديَكي تر بةشداري لة دركاندن دةكةن بيَ ئةوةي بجوولَيَنةوة ثيَيان دةوتريَ سازطةي دركاندن وةكو مةلاَشوو، ثووك و ددان.                            </vt:lpstr>
      <vt:lpstr>خاسييةتي دەنگەبزويَنةكان لة زماني كورديدا: 1- (ي) : بزويَنيكي دريَذة ، لةكاتي دركاندنيدا زمان بةرةو ثيَشةوة دةضيَت و هةردوو ليَوةكانيش بةرةو تةنيشت دةكشيَن. 2- (يَ): بزويَنيَكي دريَذة ، لةكاتي دركاندنيدا زمان بةرةو ثيَشةوة دةضيَت و هةردوو ليَوةكانيش بةرةو تةنيشت دةكشيَن. 3- ( و) : بزويَنيَكي كورتة، لةكاتي دركاندنيدا زمان لة ناوةرِاستي دةمدا دةبيَت و ليَوةكانيش بةرةو ثيَشةوة دةضن  و دةطةنة يةك و خرِ دةبن. 4- ( iبزرؤكة ) : بزويَنيَكي كورتة ، لةكاتي دركاندنيدا زمان لة ناوةرِاستي دةمدا دةبيَت و ليَوةكانيش لة يةكتر جيا دةبنةوة. 5- ( ة ): بزويَنيَكي كورتة ، لةكاتي دركاندنيدا زمان لة ناوةرِاستي دةمدا دةبيَت و ليَوةكانيش ليَك جيا دةبنةوة. 6- ( ا ) : بزويَنيكي دريَذة ، لةكاتي دركاندنيدا زمان لة ثشتةوةي دةمدا دةبيَت و ليَوةكانيش لةيةكتر جيا دةبنةوة.</vt:lpstr>
      <vt:lpstr>7- ( ؤ) : بزويَنيَكي دريَذة ، لةكاتي دركاندنيدا زمان لةثشتةوةي دةمدا دةبيَت و هةردوو ليَوةكانيش بةرةو ثيَشةوة دةضن و لةيةك نزيك دةبنةوة و خرِ دةبن.    8- (وو): بزويَنيَكي دريَذة ، لةكاتي دركاندنيدا زمان لة ثشتةوةي دةمدا دةبيَت و هةدوو ليَو بةرةو ثيَشةوة دةضن  و لةيةك نزيك دةبنةوة و خرِ دةبن.      هةموو بزويَنةكان طرِن واتة تالَة ذيَيةكان دةلةرنةوة .                                  </vt:lpstr>
      <vt:lpstr>لةذيَر رِؤشنايي ئةو خشتةيةي سةرةوةدا دةكريَ خاسيةتي دةنطة نةبزويَنةكاني زماني كوردي بةم شيَوةيةي خوارةوة دياري بكةين:                   1- (ب) : ئةم دةنطة لة دةربرينيدا دةنطيَكي ليَوةكية و هةردووليَو هاوبةش دةبن و دةنطيَكي طرِة و لةشيَوةي دةربرِينيشدا تةوذمؤكة.             2- ( ث): ئةم دةنطة لة دةربرينيدا دةنطيَكي ليَوةكية و هةردووليَو هاوبةش دةبن و دةنطيَكي كثة و لةشيَوةي دةربرِينيشدا تةوذمؤكة.                    3- (د): ئةم دةنطة لة دةربرينيدا دةنطيَكي زمانةكيية و لةكاتي دةربرِينيدا زمان بةرةو ثيَشةوة دةضيَت  و دةنطيَكي طرِة و لةشيَوةي دةربرِينيشدا تةوذمؤكة.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وانەی فۆنەتیك</dc:title>
  <dc:creator>dalal dalal</dc:creator>
  <cp:lastModifiedBy>dalal dalal</cp:lastModifiedBy>
  <cp:revision>1</cp:revision>
  <dcterms:created xsi:type="dcterms:W3CDTF">2024-05-25T21:39:13Z</dcterms:created>
  <dcterms:modified xsi:type="dcterms:W3CDTF">2024-05-25T21:42:20Z</dcterms:modified>
</cp:coreProperties>
</file>