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303" r:id="rId3"/>
    <p:sldId id="275" r:id="rId4"/>
    <p:sldId id="274" r:id="rId5"/>
    <p:sldId id="276" r:id="rId6"/>
    <p:sldId id="277" r:id="rId7"/>
    <p:sldId id="278" r:id="rId8"/>
    <p:sldId id="279" r:id="rId9"/>
    <p:sldId id="280" r:id="rId10"/>
    <p:sldId id="281" r:id="rId11"/>
    <p:sldId id="282" r:id="rId12"/>
    <p:sldId id="283" r:id="rId13"/>
    <p:sldId id="284" r:id="rId14"/>
    <p:sldId id="304" r:id="rId15"/>
    <p:sldId id="305" r:id="rId16"/>
    <p:sldId id="306" r:id="rId17"/>
    <p:sldId id="286" r:id="rId18"/>
    <p:sldId id="285" r:id="rId19"/>
    <p:sldId id="287" r:id="rId20"/>
    <p:sldId id="288" r:id="rId21"/>
    <p:sldId id="290" r:id="rId22"/>
    <p:sldId id="289" r:id="rId23"/>
    <p:sldId id="291" r:id="rId24"/>
    <p:sldId id="292" r:id="rId25"/>
    <p:sldId id="293" r:id="rId26"/>
    <p:sldId id="294" r:id="rId27"/>
    <p:sldId id="257" r:id="rId28"/>
    <p:sldId id="295" r:id="rId29"/>
    <p:sldId id="296" r:id="rId30"/>
    <p:sldId id="297" r:id="rId31"/>
    <p:sldId id="298" r:id="rId32"/>
    <p:sldId id="299" r:id="rId33"/>
    <p:sldId id="300" r:id="rId34"/>
    <p:sldId id="256" r:id="rId35"/>
    <p:sldId id="272" r:id="rId36"/>
    <p:sldId id="301" r:id="rId37"/>
    <p:sldId id="302" r:id="rId38"/>
    <p:sldId id="265" r:id="rId39"/>
    <p:sldId id="258" r:id="rId40"/>
    <p:sldId id="263" r:id="rId41"/>
    <p:sldId id="259" r:id="rId42"/>
    <p:sldId id="264" r:id="rId43"/>
    <p:sldId id="260" r:id="rId44"/>
    <p:sldId id="261" r:id="rId45"/>
    <p:sldId id="262" r:id="rId46"/>
    <p:sldId id="266" r:id="rId47"/>
    <p:sldId id="267" r:id="rId48"/>
    <p:sldId id="268" r:id="rId49"/>
    <p:sldId id="269" r:id="rId50"/>
    <p:sldId id="270" r:id="rId51"/>
    <p:sldId id="271" r:id="rId52"/>
    <p:sldId id="307" r:id="rId53"/>
    <p:sldId id="308" r:id="rId54"/>
    <p:sldId id="309" r:id="rId55"/>
    <p:sldId id="310" r:id="rId56"/>
    <p:sldId id="312" r:id="rId57"/>
    <p:sldId id="311" r:id="rId58"/>
    <p:sldId id="314" r:id="rId59"/>
    <p:sldId id="315" r:id="rId60"/>
    <p:sldId id="316" r:id="rId61"/>
    <p:sldId id="317" r:id="rId62"/>
    <p:sldId id="31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138"/>
      </p:cViewPr>
      <p:guideLst>
        <p:guide orient="horz" pos="2160"/>
        <p:guide pos="2880"/>
      </p:guideLst>
    </p:cSldViewPr>
  </p:slideViewPr>
  <p:outlineViewPr>
    <p:cViewPr>
      <p:scale>
        <a:sx n="33" d="100"/>
        <a:sy n="33" d="100"/>
      </p:scale>
      <p:origin x="0" y="491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371600"/>
            <a:ext cx="7772400" cy="3048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6000" dirty="0" smtClean="0">
              <a:solidFill>
                <a:srgbClr val="00B050"/>
              </a:solidFill>
            </a:endParaRPr>
          </a:p>
          <a:p>
            <a:pPr rtl="1"/>
            <a:r>
              <a:rPr lang="ar-IQ" sz="6000" dirty="0" smtClean="0">
                <a:solidFill>
                  <a:srgbClr val="00B050"/>
                </a:solidFill>
              </a:rPr>
              <a:t>بسم الله الرحمن الرحيم</a:t>
            </a:r>
          </a:p>
          <a:p>
            <a:pPr rtl="1"/>
            <a:r>
              <a:rPr lang="ar-IQ" sz="6000" dirty="0" smtClean="0">
                <a:solidFill>
                  <a:srgbClr val="FF0000"/>
                </a:solidFill>
              </a:rPr>
              <a:t>محاضرات مادة التربية المدنية</a:t>
            </a:r>
          </a:p>
          <a:p>
            <a:pPr rtl="1"/>
            <a:r>
              <a:rPr lang="ar-IQ" sz="6000" dirty="0" smtClean="0">
                <a:solidFill>
                  <a:srgbClr val="FF0000"/>
                </a:solidFill>
              </a:rPr>
              <a:t> من كتاب الدولة المدنية: د. أحمد عبد الله العميري / دراسة فقهية معاصرة</a:t>
            </a:r>
            <a:endParaRPr lang="ar-IQ" sz="6000" dirty="0" smtClean="0">
              <a:solidFill>
                <a:schemeClr val="tx1"/>
              </a:solidFill>
            </a:endParaRPr>
          </a:p>
        </p:txBody>
      </p:sp>
    </p:spTree>
    <p:extLst>
      <p:ext uri="{BB962C8B-B14F-4D97-AF65-F5344CB8AC3E}">
        <p14:creationId xmlns:p14="http://schemas.microsoft.com/office/powerpoint/2010/main" val="687296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819400"/>
            <a:ext cx="7772400" cy="10668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4000" dirty="0" smtClean="0">
              <a:solidFill>
                <a:schemeClr val="tx1"/>
              </a:solidFill>
            </a:endParaRPr>
          </a:p>
          <a:p>
            <a:pPr algn="just" rtl="1"/>
            <a:r>
              <a:rPr lang="ar-IQ" sz="4000" dirty="0" smtClean="0">
                <a:solidFill>
                  <a:srgbClr val="FF0000"/>
                </a:solidFill>
              </a:rPr>
              <a:t>س</a:t>
            </a:r>
            <a:r>
              <a:rPr lang="ar-IQ" sz="4000" dirty="0">
                <a:solidFill>
                  <a:srgbClr val="FF0000"/>
                </a:solidFill>
              </a:rPr>
              <a:t>/ لماذا كانت حياة الأوربي مغلوب على أمره فهو يعيش بين خوف دائم من سيده وفي تعب لا ينقطع لخدمته وبين مقام ديني أستغل ظروفه لصالحه؟</a:t>
            </a:r>
          </a:p>
          <a:p>
            <a:pPr algn="just" rtl="1"/>
            <a:r>
              <a:rPr lang="ar-IQ" sz="4000" dirty="0">
                <a:solidFill>
                  <a:srgbClr val="FF0000"/>
                </a:solidFill>
              </a:rPr>
              <a:t>ج/ </a:t>
            </a:r>
            <a:r>
              <a:rPr lang="ar-IQ" sz="4000" dirty="0">
                <a:solidFill>
                  <a:schemeClr val="tx1"/>
                </a:solidFill>
              </a:rPr>
              <a:t>وذلك لان الكنيسة ورجال الدين الكنسي( السادة) كانوا يمارسون الاستغلال والهيمنة الكنسية و الطغيان والإرهاب للأغلبية( الفلاحون) وبأبشع الصور.</a:t>
            </a:r>
            <a:endParaRPr lang="en-US" sz="4000" dirty="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2875483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447800"/>
            <a:ext cx="7772400" cy="3810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4400" dirty="0" smtClean="0">
              <a:solidFill>
                <a:srgbClr val="FF0000"/>
              </a:solidFill>
            </a:endParaRPr>
          </a:p>
          <a:p>
            <a:pPr rtl="1"/>
            <a:endParaRPr lang="ar-IQ" sz="4400" dirty="0">
              <a:solidFill>
                <a:srgbClr val="FF0000"/>
              </a:solidFill>
            </a:endParaRPr>
          </a:p>
          <a:p>
            <a:pPr rtl="1"/>
            <a:r>
              <a:rPr lang="ar-IQ" sz="4400" dirty="0" smtClean="0">
                <a:solidFill>
                  <a:srgbClr val="FF0000"/>
                </a:solidFill>
              </a:rPr>
              <a:t>الاسبوع الثاني</a:t>
            </a:r>
          </a:p>
          <a:p>
            <a:pPr rtl="1"/>
            <a:r>
              <a:rPr lang="ar-IQ" sz="4400" dirty="0" smtClean="0">
                <a:solidFill>
                  <a:srgbClr val="FF0000"/>
                </a:solidFill>
              </a:rPr>
              <a:t>موضوع المحاضرة</a:t>
            </a:r>
          </a:p>
          <a:p>
            <a:pPr rtl="1"/>
            <a:r>
              <a:rPr lang="ar-IQ" sz="4400" dirty="0" smtClean="0">
                <a:solidFill>
                  <a:srgbClr val="FF0000"/>
                </a:solidFill>
              </a:rPr>
              <a:t>ظهور الحركات التحررية من سلطة المقام الديني في المجتمعات الأوربية</a:t>
            </a:r>
            <a:endParaRPr lang="en-US" sz="4400" dirty="0">
              <a:solidFill>
                <a:srgbClr val="FF0000"/>
              </a:solidFill>
            </a:endParaRPr>
          </a:p>
        </p:txBody>
      </p:sp>
    </p:spTree>
    <p:extLst>
      <p:ext uri="{BB962C8B-B14F-4D97-AF65-F5344CB8AC3E}">
        <p14:creationId xmlns:p14="http://schemas.microsoft.com/office/powerpoint/2010/main" val="2728194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2285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r>
              <a:rPr lang="ar-IQ" dirty="0" smtClean="0">
                <a:solidFill>
                  <a:schemeClr val="tx1"/>
                </a:solidFill>
              </a:rPr>
              <a:t> - بناءاً على الأسباب والظروف التي كانت تعيشها المجتمعات الاوربية في العصور الوسطى والتي ذكرناها في المحاضرة السابقة من ظلم واستبداد رجال الدين والكنيسة والقيود التي فرضتها على الحريات الانسانية وتغول سلطة الكنيسة في هذا المجال كان من الطبيعي أن يثور الانسان المتشوف الى الحرية على هذه المؤسسة التي قيدت حريته وأكلت أمواله .</a:t>
            </a:r>
          </a:p>
          <a:p>
            <a:pPr algn="just" rtl="1"/>
            <a:r>
              <a:rPr lang="ar-IQ" dirty="0">
                <a:solidFill>
                  <a:schemeClr val="tx1"/>
                </a:solidFill>
              </a:rPr>
              <a:t> </a:t>
            </a:r>
            <a:r>
              <a:rPr lang="ar-IQ" dirty="0" smtClean="0">
                <a:solidFill>
                  <a:schemeClr val="tx1"/>
                </a:solidFill>
              </a:rPr>
              <a:t>- فنادى بعض المفكرين بضرورة فصل ماهو ديني عما هو دنيوي، ودعوا إلى تحديد وتقويض سلطة الكنيسة وقصرها على أمور الشعائر والاعياد ونحوه، أما الأمور المتعلقة بأفعال الإنسان الدنيوية كالعلوم والتجارب والصناعات ونحوها فهذه تخضع لسلطة الدولة تنظيماً وقانوناً ولا دخل للكنيسة (الدين) بها</a:t>
            </a:r>
            <a:r>
              <a:rPr lang="en-US" dirty="0">
                <a:solidFill>
                  <a:schemeClr val="tx1"/>
                </a:solidFill>
              </a:rPr>
              <a:t>.</a:t>
            </a:r>
            <a:r>
              <a:rPr lang="ar-IQ"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858572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3048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lnSpcReduction="10000"/>
          </a:bodyPr>
          <a:lstStyle/>
          <a:p>
            <a:pPr algn="just" rtl="1"/>
            <a:r>
              <a:rPr lang="ar-IQ" dirty="0">
                <a:solidFill>
                  <a:srgbClr val="FF0000"/>
                </a:solidFill>
              </a:rPr>
              <a:t>س/ من هم المفكرين الأوربين الذي دعوا إلى إعادة النظر في سلطة الكنيسة وسلطة الدولة ودعوا إلى التفريق بينهما وبالتالي التنظير إلى مجتمع مدني تكلم عن ذلك؟</a:t>
            </a:r>
          </a:p>
          <a:p>
            <a:pPr marL="457200" indent="-457200" algn="just" rtl="1">
              <a:buFontTx/>
              <a:buChar char="-"/>
            </a:pPr>
            <a:r>
              <a:rPr lang="ar-IQ" dirty="0">
                <a:solidFill>
                  <a:schemeClr val="tx1"/>
                </a:solidFill>
              </a:rPr>
              <a:t>أول من بذرتلك  البذرة نظرياً هو الفيلسوف الإيطالي مارسليوس البادوي(1275- 1343م) الذي دعا إلى التفريق بين السلطتين، فإذا تعلق الأمر بالطقوس والشعائر المادية فإن السلطة الشرعية إنما تعود إلى الحكومة حصرياً لأن الحكومة ( الدولة) هي المصدر السيادي الأعلى للقانون وكانت نظريته أولى النظريات التي دعت إلى التنظير لمجتمع مدني.</a:t>
            </a:r>
          </a:p>
          <a:p>
            <a:pPr marL="457200" indent="-457200" algn="just" rtl="1">
              <a:buFontTx/>
              <a:buChar char="-"/>
            </a:pPr>
            <a:r>
              <a:rPr lang="ar-IQ" dirty="0">
                <a:solidFill>
                  <a:schemeClr val="tx1"/>
                </a:solidFill>
              </a:rPr>
              <a:t>ومن رواد الفكر الداعي لتقويض سلطة الكنيسة هو القسيس مارتن لوثر(1483- 1546م) في ألمانيا وأول احتجاجاته كانت على صكوك الغفران وكشف الإنحرافات التي وصلت إليها الكنيسة الكاثوليكية وقد قوبل احتجاجه بالحرمان الكنسي لكن لم يأبه لذلك وواصل دعوته وأصبحت ألمانيا ميداناً لنشاطه. </a:t>
            </a:r>
            <a:endParaRPr lang="en-US"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617538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762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r>
              <a:rPr lang="ar-IQ" dirty="0">
                <a:solidFill>
                  <a:schemeClr val="tx1"/>
                </a:solidFill>
              </a:rPr>
              <a:t>- وفي سويسرا بزعامة القسيس هولدريخ زونجلي (1484- 1531م) قامت دعوة تماثل ما يدعو إليه لوثر.</a:t>
            </a:r>
          </a:p>
          <a:p>
            <a:pPr marL="457200" indent="-457200" algn="just" rtl="1">
              <a:buFontTx/>
              <a:buChar char="-"/>
            </a:pPr>
            <a:r>
              <a:rPr lang="ar-IQ" dirty="0">
                <a:solidFill>
                  <a:schemeClr val="tx1"/>
                </a:solidFill>
              </a:rPr>
              <a:t>وفي فرنسا حمل أفكار (لوثر وزونجلي)  أحد الفلاسفة المحتجين على فساد الكنيسة وهو جون كالفن( 1509- 1564م) ونشر مبادئه بين أتباعه، وتعتبر آراء (لوثر – وزونجلي- وكالفن) هي أساس المذهب البروتستانتي وسميت  دعوتهم بحركة الإصلاح الديني.</a:t>
            </a:r>
          </a:p>
          <a:p>
            <a:pPr algn="just" rtl="1"/>
            <a:r>
              <a:rPr lang="ar-IQ" dirty="0">
                <a:solidFill>
                  <a:srgbClr val="FF0000"/>
                </a:solidFill>
              </a:rPr>
              <a:t>س/ ماهي حركة الإصلاح الديني وماهي  أهم مبادئهم؟</a:t>
            </a:r>
          </a:p>
          <a:p>
            <a:pPr algn="just" rtl="1"/>
            <a:r>
              <a:rPr lang="ar-IQ" dirty="0">
                <a:solidFill>
                  <a:schemeClr val="tx1"/>
                </a:solidFill>
              </a:rPr>
              <a:t>وهي الحركة التي ظهرت في المجتمعات الأوربية والتي كانت تطالب بإصلاح وتقويم الكنيسة الكاثوليكية وتخليصها من الشوائب والانحرافات والعودة الى فهم الكتاب المقدس بما يتوصل إليه العقل وتعتبر هذه الحركة آراء كل من (لوثر -وزونجلي - وكالفن) والتي أصبحت أساس المذهب البروتستانتي ومعنى البروتستانت أي المحتج. </a:t>
            </a:r>
            <a:endParaRPr lang="en-US"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1128337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199"/>
            <a:ext cx="7772400" cy="9143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a:solidFill>
                  <a:srgbClr val="FF0000"/>
                </a:solidFill>
              </a:rPr>
              <a:t>ومن أهم مبادئ حركة الإصلاح الديني هو:</a:t>
            </a:r>
          </a:p>
          <a:p>
            <a:pPr algn="just" rtl="1"/>
            <a:r>
              <a:rPr lang="ar-IQ" sz="4000" dirty="0">
                <a:solidFill>
                  <a:schemeClr val="tx1"/>
                </a:solidFill>
              </a:rPr>
              <a:t>1- التحرر من انحرافات الكنيسة.</a:t>
            </a:r>
          </a:p>
          <a:p>
            <a:pPr algn="just" rtl="1"/>
            <a:r>
              <a:rPr lang="ar-IQ" sz="4000" dirty="0">
                <a:solidFill>
                  <a:schemeClr val="tx1"/>
                </a:solidFill>
              </a:rPr>
              <a:t>2- التحرر من كل مقدس.</a:t>
            </a:r>
          </a:p>
          <a:p>
            <a:pPr algn="just" rtl="1"/>
            <a:r>
              <a:rPr lang="ar-IQ" sz="4000" dirty="0">
                <a:solidFill>
                  <a:schemeClr val="tx1"/>
                </a:solidFill>
              </a:rPr>
              <a:t>3- تحرر اقتصادي وسياسي.</a:t>
            </a:r>
          </a:p>
          <a:p>
            <a:pPr algn="just" rtl="1"/>
            <a:r>
              <a:rPr lang="ar-IQ" sz="4000" dirty="0">
                <a:solidFill>
                  <a:schemeClr val="tx1"/>
                </a:solidFill>
              </a:rPr>
              <a:t>4- إعطاء الحق والحرية لكل نصراني في فهم الكتاب المقدس بما يتوصل إليه عقله دون الرجوع لرجال الدين.</a:t>
            </a:r>
          </a:p>
          <a:p>
            <a:pPr algn="just" rtl="1"/>
            <a:r>
              <a:rPr lang="ar-IQ" sz="4000" dirty="0">
                <a:solidFill>
                  <a:schemeClr val="tx1"/>
                </a:solidFill>
              </a:rPr>
              <a:t>5- أن الإنسان قادر على معرفة الرشاد وطريق الصلاح بنفسه ولو استقل عن الدين.</a:t>
            </a:r>
            <a:endParaRPr lang="en-US" sz="4000" dirty="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205407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57400"/>
            <a:ext cx="7772400" cy="13716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3600" dirty="0">
                <a:solidFill>
                  <a:srgbClr val="FF0000"/>
                </a:solidFill>
              </a:rPr>
              <a:t>تكلم عن حرب الثلاثين عاماً(1618- 1648م)  ومعاهدة وستفاليا (1648م) في أوربا:</a:t>
            </a:r>
          </a:p>
          <a:p>
            <a:pPr algn="just" rtl="1"/>
            <a:r>
              <a:rPr lang="ar-IQ" sz="3600" dirty="0">
                <a:solidFill>
                  <a:schemeClr val="tx1"/>
                </a:solidFill>
              </a:rPr>
              <a:t>وهي الحرب التي جاءت نتيجة التصدع في البناء النصراني في أوربا والانشقاق الجوهري عن (المذهب الكاثوليكي)والذي نتج عن ذلك صراعات مذهبية بين الكاثوليك والبروتستانت الذي كان سببه الاختلاف الديني وكان نتائجه مؤثرة على القارة الأوربية ولم تسكن هذه الحرب إلا بمعاهدة وستفاليا(1648م) التي التزمتها الأطراف المتصارعة </a:t>
            </a:r>
            <a:r>
              <a:rPr lang="ar-IQ" sz="3600" dirty="0" smtClean="0">
                <a:solidFill>
                  <a:schemeClr val="tx1"/>
                </a:solidFill>
              </a:rPr>
              <a:t>وبالتزام </a:t>
            </a:r>
            <a:r>
              <a:rPr lang="ar-IQ" sz="3600" dirty="0">
                <a:solidFill>
                  <a:schemeClr val="tx1"/>
                </a:solidFill>
              </a:rPr>
              <a:t>القارة الأوربية لهذه المعاهدة تكون قد أرست لنفسها نظاماً جديداً مغايراً لما كانت عليه قبل المعاهدة لأن هذا الصلح قد تضمن محاور أصبحت فيما بعد مبادئ للدول الأوربية حتى يومنا هذا. </a:t>
            </a:r>
            <a:endParaRPr lang="en-US" sz="3600" dirty="0">
              <a:solidFill>
                <a:schemeClr val="tx1"/>
              </a:solidFill>
            </a:endParaRPr>
          </a:p>
          <a:p>
            <a:pPr algn="just" rtl="1"/>
            <a:endParaRPr lang="en-US" sz="3600" dirty="0">
              <a:solidFill>
                <a:schemeClr val="tx1"/>
              </a:solidFill>
            </a:endParaRPr>
          </a:p>
        </p:txBody>
      </p:sp>
    </p:spTree>
    <p:extLst>
      <p:ext uri="{BB962C8B-B14F-4D97-AF65-F5344CB8AC3E}">
        <p14:creationId xmlns:p14="http://schemas.microsoft.com/office/powerpoint/2010/main" val="355031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599"/>
            <a:ext cx="7772400" cy="761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rgbClr val="FF0000"/>
                </a:solidFill>
              </a:rPr>
              <a:t>س/ ماهي محاور صلح وستفاليا عام 1648م الذي عقد في القارة الأوربية بعد حرب الثلاثين عاماً( 1618- 1648م) وما هي أبرز نتائجه على القارة الأوربية؟ </a:t>
            </a:r>
          </a:p>
          <a:p>
            <a:pPr algn="just" rtl="1"/>
            <a:r>
              <a:rPr lang="ar-IQ" sz="4000" dirty="0" smtClean="0">
                <a:solidFill>
                  <a:schemeClr val="tx1"/>
                </a:solidFill>
              </a:rPr>
              <a:t>1- </a:t>
            </a:r>
            <a:r>
              <a:rPr lang="ar-SA" sz="4000" dirty="0">
                <a:solidFill>
                  <a:schemeClr val="tx1"/>
                </a:solidFill>
              </a:rPr>
              <a:t>كان تدخل الملوك لنصرة الموافقين لهم في العقيدة - ولو كانوا رعايا في ممالك أخرى - أمرا سائدًا ويعد الملوك تلك الجماعات من الأتباع، </a:t>
            </a:r>
            <a:r>
              <a:rPr lang="ar-SA" sz="4000" u="sng" dirty="0">
                <a:solidFill>
                  <a:schemeClr val="tx1"/>
                </a:solidFill>
              </a:rPr>
              <a:t>فتم الاتفاق على إقليمية السلطة، أي ربط السيادة في حدود الإقليم</a:t>
            </a:r>
            <a:r>
              <a:rPr lang="ar-SA" sz="4000" dirty="0">
                <a:solidFill>
                  <a:schemeClr val="tx1"/>
                </a:solidFill>
              </a:rPr>
              <a:t>، وليس لأي سلطة الحق في التدخل بشؤون دولة أخرى ولو كان</a:t>
            </a:r>
          </a:p>
          <a:p>
            <a:pPr algn="just" rtl="1"/>
            <a:r>
              <a:rPr lang="ar-SA" sz="4000" dirty="0" smtClean="0">
                <a:solidFill>
                  <a:schemeClr val="tx1"/>
                </a:solidFill>
              </a:rPr>
              <a:t>لنصرة </a:t>
            </a:r>
            <a:r>
              <a:rPr lang="ar-SA" sz="4000" dirty="0">
                <a:solidFill>
                  <a:schemeClr val="tx1"/>
                </a:solidFill>
              </a:rPr>
              <a:t>الموافقين لهم في الدين.</a:t>
            </a:r>
          </a:p>
          <a:p>
            <a:pPr algn="just" rtl="1"/>
            <a:endParaRPr lang="en-US" sz="4000" dirty="0">
              <a:solidFill>
                <a:schemeClr val="tx1"/>
              </a:solidFill>
            </a:endParaRPr>
          </a:p>
        </p:txBody>
      </p:sp>
    </p:spTree>
    <p:extLst>
      <p:ext uri="{BB962C8B-B14F-4D97-AF65-F5344CB8AC3E}">
        <p14:creationId xmlns:p14="http://schemas.microsoft.com/office/powerpoint/2010/main" val="3379943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7620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Autofit/>
          </a:bodyPr>
          <a:lstStyle/>
          <a:p>
            <a:pPr algn="just" rtl="1"/>
            <a:r>
              <a:rPr lang="ar-IQ" sz="4000" dirty="0" smtClean="0">
                <a:solidFill>
                  <a:srgbClr val="FF0000"/>
                </a:solidFill>
              </a:rPr>
              <a:t>2-</a:t>
            </a:r>
            <a:r>
              <a:rPr lang="ar-IQ" sz="4000" dirty="0" smtClean="0">
                <a:solidFill>
                  <a:schemeClr val="tx1"/>
                </a:solidFill>
              </a:rPr>
              <a:t> </a:t>
            </a:r>
            <a:r>
              <a:rPr lang="ar-SA" sz="4000" dirty="0" smtClean="0">
                <a:solidFill>
                  <a:schemeClr val="tx1"/>
                </a:solidFill>
              </a:rPr>
              <a:t>منحت </a:t>
            </a:r>
            <a:r>
              <a:rPr lang="ar-SA" sz="4000" dirty="0">
                <a:solidFill>
                  <a:schemeClr val="tx1"/>
                </a:solidFill>
              </a:rPr>
              <a:t>تلك الاتفاقية للأقليات الدينية الحق في ممارسة </a:t>
            </a:r>
            <a:r>
              <a:rPr lang="ar-SA" sz="4000" u="sng" dirty="0">
                <a:solidFill>
                  <a:schemeClr val="tx1"/>
                </a:solidFill>
              </a:rPr>
              <a:t>شعائرهم </a:t>
            </a:r>
            <a:r>
              <a:rPr lang="ar-SA" sz="4000" u="sng" dirty="0" smtClean="0">
                <a:solidFill>
                  <a:schemeClr val="tx1"/>
                </a:solidFill>
              </a:rPr>
              <a:t>علنا </a:t>
            </a:r>
            <a:r>
              <a:rPr lang="ar-SA" sz="4000" u="sng" dirty="0">
                <a:solidFill>
                  <a:schemeClr val="tx1"/>
                </a:solidFill>
              </a:rPr>
              <a:t>وبحرية وفقا لقواعد تنظمها الدولة</a:t>
            </a:r>
            <a:r>
              <a:rPr lang="ar-SA" sz="4000" dirty="0">
                <a:solidFill>
                  <a:schemeClr val="tx1"/>
                </a:solidFill>
              </a:rPr>
              <a:t>، </a:t>
            </a:r>
            <a:r>
              <a:rPr lang="ar-SA" sz="4000" u="sng" dirty="0">
                <a:solidFill>
                  <a:schemeClr val="tx1"/>
                </a:solidFill>
              </a:rPr>
              <a:t>ويعتبر هذا المحور والذي قبله هو البذرة الأولى للمواطنة </a:t>
            </a:r>
            <a:r>
              <a:rPr lang="ar-SA" sz="4000" dirty="0">
                <a:solidFill>
                  <a:schemeClr val="tx1"/>
                </a:solidFill>
              </a:rPr>
              <a:t>على أساس الإقليم، وأن سكان </a:t>
            </a:r>
            <a:r>
              <a:rPr lang="ar-SA" sz="4000" dirty="0" smtClean="0">
                <a:solidFill>
                  <a:schemeClr val="tx1"/>
                </a:solidFill>
              </a:rPr>
              <a:t>الإقليم</a:t>
            </a:r>
            <a:r>
              <a:rPr lang="ar-IQ" sz="4000" dirty="0" smtClean="0">
                <a:solidFill>
                  <a:schemeClr val="tx1"/>
                </a:solidFill>
              </a:rPr>
              <a:t> </a:t>
            </a:r>
            <a:r>
              <a:rPr lang="ar-SA" sz="4000" dirty="0" smtClean="0">
                <a:solidFill>
                  <a:schemeClr val="tx1"/>
                </a:solidFill>
              </a:rPr>
              <a:t>الواحد </a:t>
            </a:r>
            <a:r>
              <a:rPr lang="ar-SA" sz="4000" dirty="0">
                <a:solidFill>
                  <a:schemeClr val="tx1"/>
                </a:solidFill>
              </a:rPr>
              <a:t>لهم حقوق </a:t>
            </a:r>
            <a:r>
              <a:rPr lang="ar-SA" sz="4000" u="sng" dirty="0">
                <a:solidFill>
                  <a:schemeClr val="tx1"/>
                </a:solidFill>
              </a:rPr>
              <a:t>متساوية بغض النظر عن أديانهم</a:t>
            </a:r>
            <a:r>
              <a:rPr lang="ar-SA" sz="4000" dirty="0" smtClean="0">
                <a:solidFill>
                  <a:schemeClr val="tx1"/>
                </a:solidFill>
              </a:rPr>
              <a:t>.</a:t>
            </a:r>
            <a:endParaRPr lang="ar-IQ" sz="4000" dirty="0" smtClean="0">
              <a:solidFill>
                <a:schemeClr val="tx1"/>
              </a:solidFill>
            </a:endParaRPr>
          </a:p>
          <a:p>
            <a:pPr algn="just" rtl="1"/>
            <a:r>
              <a:rPr lang="ar-IQ" sz="4000" dirty="0" smtClean="0">
                <a:solidFill>
                  <a:schemeClr val="tx1"/>
                </a:solidFill>
              </a:rPr>
              <a:t>3- </a:t>
            </a:r>
            <a:r>
              <a:rPr lang="ar-SA" sz="4000" dirty="0" smtClean="0">
                <a:solidFill>
                  <a:schemeClr val="tx1"/>
                </a:solidFill>
              </a:rPr>
              <a:t> ألزم </a:t>
            </a:r>
            <a:r>
              <a:rPr lang="ar-SA" sz="4000" dirty="0">
                <a:solidFill>
                  <a:schemeClr val="tx1"/>
                </a:solidFill>
              </a:rPr>
              <a:t>صلح (وستفاليا) الملوك </a:t>
            </a:r>
            <a:r>
              <a:rPr lang="ar-SA" sz="4000" u="sng" dirty="0">
                <a:solidFill>
                  <a:schemeClr val="tx1"/>
                </a:solidFill>
              </a:rPr>
              <a:t>باحترام حقوق الأقليات </a:t>
            </a:r>
            <a:r>
              <a:rPr lang="ar-SA" sz="4000" u="sng" dirty="0" smtClean="0">
                <a:solidFill>
                  <a:schemeClr val="tx1"/>
                </a:solidFill>
              </a:rPr>
              <a:t>الدينية</a:t>
            </a:r>
            <a:r>
              <a:rPr lang="ar-SA" sz="4000" dirty="0" smtClean="0">
                <a:solidFill>
                  <a:schemeClr val="tx1"/>
                </a:solidFill>
              </a:rPr>
              <a:t>،</a:t>
            </a:r>
            <a:r>
              <a:rPr lang="ar-IQ" sz="4000" dirty="0" smtClean="0">
                <a:solidFill>
                  <a:schemeClr val="tx1"/>
                </a:solidFill>
              </a:rPr>
              <a:t> </a:t>
            </a:r>
            <a:r>
              <a:rPr lang="ar-SA" sz="4000" dirty="0" smtClean="0">
                <a:solidFill>
                  <a:schemeClr val="tx1"/>
                </a:solidFill>
              </a:rPr>
              <a:t>وبذلك </a:t>
            </a:r>
            <a:r>
              <a:rPr lang="ar-SA" sz="4000" dirty="0">
                <a:solidFill>
                  <a:schemeClr val="tx1"/>
                </a:solidFill>
              </a:rPr>
              <a:t>تكون السلطة قد سلكت الحياد اتجاه المعتقدات الدينية لكل فرد يعيش ضمن حدودها، ويعتبر هذا أول انفصال بين الدين والسياسة، الذي تطور فيما بعد إلى افتراق تام بين الدين وبين </a:t>
            </a:r>
            <a:r>
              <a:rPr lang="ar-SA" sz="4000" dirty="0" smtClean="0">
                <a:solidFill>
                  <a:schemeClr val="tx1"/>
                </a:solidFill>
              </a:rPr>
              <a:t>السياسة</a:t>
            </a:r>
            <a:r>
              <a:rPr lang="ar-IQ"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2657246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599"/>
            <a:ext cx="7772400" cy="10667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4000" dirty="0" smtClean="0">
              <a:solidFill>
                <a:srgbClr val="FF0000"/>
              </a:solidFill>
            </a:endParaRPr>
          </a:p>
          <a:p>
            <a:pPr rtl="1"/>
            <a:r>
              <a:rPr lang="ar-IQ" sz="4000" dirty="0" smtClean="0">
                <a:solidFill>
                  <a:srgbClr val="FF0000"/>
                </a:solidFill>
              </a:rPr>
              <a:t>الاسبوع الثالث</a:t>
            </a:r>
          </a:p>
          <a:p>
            <a:pPr rtl="1"/>
            <a:r>
              <a:rPr lang="ar-IQ" sz="4000" dirty="0" smtClean="0">
                <a:solidFill>
                  <a:srgbClr val="FF0000"/>
                </a:solidFill>
              </a:rPr>
              <a:t>النظريات المؤدية لمفهوم الدولة المدنية</a:t>
            </a:r>
          </a:p>
          <a:p>
            <a:pPr algn="just" rtl="1"/>
            <a:r>
              <a:rPr lang="ar-IQ" sz="4000" dirty="0">
                <a:solidFill>
                  <a:schemeClr val="tx1"/>
                </a:solidFill>
              </a:rPr>
              <a:t>ل</a:t>
            </a:r>
            <a:r>
              <a:rPr lang="ar-SA" sz="4000" dirty="0">
                <a:solidFill>
                  <a:schemeClr val="tx1"/>
                </a:solidFill>
              </a:rPr>
              <a:t>قد كانت حرب الثلاثين عاما ومعاهدة (وستفاليا) إرهاصا </a:t>
            </a:r>
            <a:r>
              <a:rPr lang="ar-IQ" sz="4000" dirty="0" smtClean="0">
                <a:solidFill>
                  <a:schemeClr val="tx1"/>
                </a:solidFill>
              </a:rPr>
              <a:t> بولادة </a:t>
            </a:r>
            <a:r>
              <a:rPr lang="ar-SA" sz="4000" dirty="0" smtClean="0">
                <a:solidFill>
                  <a:schemeClr val="tx1"/>
                </a:solidFill>
              </a:rPr>
              <a:t>نظام جديد </a:t>
            </a:r>
            <a:r>
              <a:rPr lang="ar-SA" sz="4000" dirty="0">
                <a:solidFill>
                  <a:schemeClr val="tx1"/>
                </a:solidFill>
              </a:rPr>
              <a:t>سارت في كل الدول الأوروبية، </a:t>
            </a:r>
            <a:r>
              <a:rPr lang="ar-IQ" sz="4000" dirty="0" smtClean="0">
                <a:solidFill>
                  <a:schemeClr val="tx1"/>
                </a:solidFill>
              </a:rPr>
              <a:t>وقوى ذلك بروز نظريات أطلقها كبار مفكريهم في تلك الفترة تتحدث عن أصل الدولة وطبيعة سكانها وعلاقتهم مع مؤسسة الحكم ومن أبرز تلك النظريات ( نظرية العقد الاجتماعي)</a:t>
            </a:r>
            <a:endParaRPr lang="en-US" sz="4000" dirty="0">
              <a:solidFill>
                <a:schemeClr val="tx1"/>
              </a:solidFill>
            </a:endParaRPr>
          </a:p>
          <a:p>
            <a:pPr algn="just" rtl="1"/>
            <a:endParaRPr lang="ar-IQ" sz="4000" dirty="0" smtClean="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1961532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752600"/>
            <a:ext cx="7772400" cy="5334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r>
              <a:rPr lang="ar-IQ" sz="4000" dirty="0" smtClean="0">
                <a:solidFill>
                  <a:srgbClr val="FF0000"/>
                </a:solidFill>
              </a:rPr>
              <a:t>للمرحلة الرابعة/ قسم التربية الدينية</a:t>
            </a:r>
          </a:p>
          <a:p>
            <a:pPr rtl="1"/>
            <a:r>
              <a:rPr lang="ar-IQ" sz="4000" dirty="0" smtClean="0">
                <a:solidFill>
                  <a:srgbClr val="FF0000"/>
                </a:solidFill>
              </a:rPr>
              <a:t> الكورس </a:t>
            </a:r>
            <a:r>
              <a:rPr lang="ar-IQ" sz="4000" dirty="0">
                <a:solidFill>
                  <a:srgbClr val="FF0000"/>
                </a:solidFill>
              </a:rPr>
              <a:t>الثاني</a:t>
            </a:r>
          </a:p>
          <a:p>
            <a:pPr rtl="1"/>
            <a:r>
              <a:rPr lang="ar-IQ" sz="4000" dirty="0" smtClean="0">
                <a:solidFill>
                  <a:srgbClr val="FF0000"/>
                </a:solidFill>
              </a:rPr>
              <a:t>المدرسة </a:t>
            </a:r>
            <a:r>
              <a:rPr lang="ar-IQ" sz="4000" dirty="0">
                <a:solidFill>
                  <a:srgbClr val="FF0000"/>
                </a:solidFill>
              </a:rPr>
              <a:t>المساعدة داليا خالد شكر</a:t>
            </a:r>
          </a:p>
          <a:p>
            <a:pPr rtl="1"/>
            <a:r>
              <a:rPr lang="ar-IQ" sz="4000" dirty="0">
                <a:solidFill>
                  <a:srgbClr val="FF0000"/>
                </a:solidFill>
              </a:rPr>
              <a:t>ماجستير في مقارنة الاديان</a:t>
            </a:r>
          </a:p>
          <a:p>
            <a:pPr rtl="1"/>
            <a:r>
              <a:rPr lang="ar-IQ" sz="4000" dirty="0">
                <a:solidFill>
                  <a:srgbClr val="FF0000"/>
                </a:solidFill>
              </a:rPr>
              <a:t>وطالبة دكتوراه في قسم أصول الدين</a:t>
            </a:r>
          </a:p>
          <a:p>
            <a:pPr rtl="1"/>
            <a:r>
              <a:rPr lang="ar-IQ" sz="4000" dirty="0">
                <a:solidFill>
                  <a:srgbClr val="FF0000"/>
                </a:solidFill>
              </a:rPr>
              <a:t>الإميل </a:t>
            </a:r>
            <a:r>
              <a:rPr lang="ar-IQ" sz="4000" dirty="0" smtClean="0">
                <a:solidFill>
                  <a:srgbClr val="FF0000"/>
                </a:solidFill>
              </a:rPr>
              <a:t>الجامعي</a:t>
            </a:r>
            <a:r>
              <a:rPr lang="ar-IQ" sz="4000" dirty="0">
                <a:solidFill>
                  <a:srgbClr val="FF0000"/>
                </a:solidFill>
              </a:rPr>
              <a:t>:</a:t>
            </a:r>
            <a:endParaRPr lang="ar-IQ" sz="4000" dirty="0" smtClean="0">
              <a:solidFill>
                <a:srgbClr val="FF0000"/>
              </a:solidFill>
            </a:endParaRPr>
          </a:p>
          <a:p>
            <a:pPr rtl="1"/>
            <a:r>
              <a:rPr lang="en-US" sz="4000" dirty="0" err="1" smtClean="0">
                <a:solidFill>
                  <a:srgbClr val="FF0000"/>
                </a:solidFill>
              </a:rPr>
              <a:t>dalia.shukr@su.edu.krd</a:t>
            </a:r>
            <a:endParaRPr lang="en-US" sz="4000" dirty="0">
              <a:solidFill>
                <a:srgbClr val="FF0000"/>
              </a:solidFill>
            </a:endParaRPr>
          </a:p>
          <a:p>
            <a:pPr rtl="1"/>
            <a:r>
              <a:rPr lang="ar-IQ" sz="4000" dirty="0">
                <a:solidFill>
                  <a:srgbClr val="FF0000"/>
                </a:solidFill>
              </a:rPr>
              <a:t>للسنة الأكاديمية : 2023 – 2024 م </a:t>
            </a:r>
          </a:p>
          <a:p>
            <a:pPr rtl="1"/>
            <a:endParaRPr lang="en-US" sz="4000" dirty="0">
              <a:solidFill>
                <a:srgbClr val="FF0000"/>
              </a:solidFill>
            </a:endParaRPr>
          </a:p>
        </p:txBody>
      </p:sp>
    </p:spTree>
    <p:extLst>
      <p:ext uri="{BB962C8B-B14F-4D97-AF65-F5344CB8AC3E}">
        <p14:creationId xmlns:p14="http://schemas.microsoft.com/office/powerpoint/2010/main" val="2090352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599"/>
            <a:ext cx="7772400" cy="12953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4000" dirty="0" smtClean="0">
              <a:solidFill>
                <a:srgbClr val="FF0000"/>
              </a:solidFill>
            </a:endParaRPr>
          </a:p>
          <a:p>
            <a:pPr algn="just" rtl="1"/>
            <a:r>
              <a:rPr lang="ar-IQ" sz="4000" dirty="0" smtClean="0">
                <a:solidFill>
                  <a:srgbClr val="FF0000"/>
                </a:solidFill>
              </a:rPr>
              <a:t>عرف نظرية العقد الاجتماعي:</a:t>
            </a:r>
          </a:p>
          <a:p>
            <a:pPr algn="just" rtl="1"/>
            <a:r>
              <a:rPr lang="ar-IQ" sz="4000" dirty="0" smtClean="0">
                <a:solidFill>
                  <a:schemeClr val="tx1"/>
                </a:solidFill>
              </a:rPr>
              <a:t> وهي تلك ال</a:t>
            </a:r>
            <a:r>
              <a:rPr lang="ar-SA" sz="4000" dirty="0" smtClean="0">
                <a:solidFill>
                  <a:schemeClr val="tx1"/>
                </a:solidFill>
              </a:rPr>
              <a:t>نظريا</a:t>
            </a:r>
            <a:r>
              <a:rPr lang="ar-IQ" sz="4000" dirty="0" smtClean="0">
                <a:solidFill>
                  <a:schemeClr val="tx1"/>
                </a:solidFill>
              </a:rPr>
              <a:t>ت التي</a:t>
            </a:r>
            <a:r>
              <a:rPr lang="ar-SA" sz="4000" dirty="0" smtClean="0">
                <a:solidFill>
                  <a:schemeClr val="tx1"/>
                </a:solidFill>
              </a:rPr>
              <a:t> </a:t>
            </a:r>
            <a:r>
              <a:rPr lang="ar-IQ" sz="4000" dirty="0" smtClean="0">
                <a:solidFill>
                  <a:schemeClr val="tx1"/>
                </a:solidFill>
              </a:rPr>
              <a:t>صاغها كبار مفكرين الدول الاوربية</a:t>
            </a:r>
            <a:r>
              <a:rPr lang="ar-SA" sz="4000" dirty="0" smtClean="0">
                <a:solidFill>
                  <a:schemeClr val="tx1"/>
                </a:solidFill>
              </a:rPr>
              <a:t> </a:t>
            </a:r>
            <a:r>
              <a:rPr lang="ar-IQ" sz="4000" dirty="0" smtClean="0">
                <a:solidFill>
                  <a:schemeClr val="tx1"/>
                </a:solidFill>
              </a:rPr>
              <a:t>(توماس هوبز- وجون لوك- وجان جاك روسو) تتحدث عن أصل الدولة و</a:t>
            </a:r>
            <a:r>
              <a:rPr lang="ar-SA" sz="4000" dirty="0" smtClean="0">
                <a:solidFill>
                  <a:schemeClr val="tx1"/>
                </a:solidFill>
              </a:rPr>
              <a:t>طبيعة </a:t>
            </a:r>
            <a:r>
              <a:rPr lang="ar-SA" sz="4000" dirty="0">
                <a:solidFill>
                  <a:schemeClr val="tx1"/>
                </a:solidFill>
              </a:rPr>
              <a:t>سكانها وعلاقاتهم مع مؤسسة الحكم، </a:t>
            </a:r>
            <a:r>
              <a:rPr lang="ar-SA" sz="4000" dirty="0" smtClean="0">
                <a:solidFill>
                  <a:schemeClr val="tx1"/>
                </a:solidFill>
              </a:rPr>
              <a:t>ولم </a:t>
            </a:r>
            <a:r>
              <a:rPr lang="ar-SA" sz="4000" dirty="0">
                <a:solidFill>
                  <a:schemeClr val="tx1"/>
                </a:solidFill>
              </a:rPr>
              <a:t>تتخذ تلك </a:t>
            </a:r>
            <a:r>
              <a:rPr lang="ar-IQ" sz="4000" dirty="0" smtClean="0">
                <a:solidFill>
                  <a:schemeClr val="tx1"/>
                </a:solidFill>
              </a:rPr>
              <a:t>النظريات شكلاً واحداً إذ كل </a:t>
            </a:r>
            <a:r>
              <a:rPr lang="ar-SA" sz="4000" dirty="0" smtClean="0">
                <a:solidFill>
                  <a:schemeClr val="tx1"/>
                </a:solidFill>
              </a:rPr>
              <a:t>منظر </a:t>
            </a:r>
            <a:r>
              <a:rPr lang="ar-SA" sz="4000" dirty="0">
                <a:solidFill>
                  <a:schemeClr val="tx1"/>
                </a:solidFill>
              </a:rPr>
              <a:t>قد صاغها </a:t>
            </a:r>
            <a:r>
              <a:rPr lang="ar-IQ" sz="4000" dirty="0" smtClean="0">
                <a:solidFill>
                  <a:schemeClr val="tx1"/>
                </a:solidFill>
              </a:rPr>
              <a:t>بحسب تصوره</a:t>
            </a:r>
            <a:r>
              <a:rPr lang="ar-SA" sz="4000" dirty="0" smtClean="0">
                <a:solidFill>
                  <a:schemeClr val="tx1"/>
                </a:solidFill>
              </a:rPr>
              <a:t>، </a:t>
            </a:r>
            <a:r>
              <a:rPr lang="ar-SA" sz="4000" dirty="0">
                <a:solidFill>
                  <a:schemeClr val="tx1"/>
                </a:solidFill>
              </a:rPr>
              <a:t>إلا أنها </a:t>
            </a:r>
            <a:r>
              <a:rPr lang="ar-IQ" sz="4000" dirty="0" smtClean="0">
                <a:solidFill>
                  <a:schemeClr val="tx1"/>
                </a:solidFill>
              </a:rPr>
              <a:t>كانت</a:t>
            </a:r>
            <a:r>
              <a:rPr lang="ar-SA" sz="4000" dirty="0" smtClean="0">
                <a:solidFill>
                  <a:schemeClr val="tx1"/>
                </a:solidFill>
              </a:rPr>
              <a:t> </a:t>
            </a:r>
            <a:r>
              <a:rPr lang="ar-SA" sz="4000" dirty="0">
                <a:solidFill>
                  <a:schemeClr val="tx1"/>
                </a:solidFill>
              </a:rPr>
              <a:t>متفقة على التحرر من </a:t>
            </a:r>
            <a:r>
              <a:rPr lang="ar-SA" sz="4000" dirty="0" smtClean="0">
                <a:solidFill>
                  <a:schemeClr val="tx1"/>
                </a:solidFill>
              </a:rPr>
              <a:t>سلطة </a:t>
            </a:r>
            <a:r>
              <a:rPr lang="ar-SA" sz="4000" dirty="0">
                <a:solidFill>
                  <a:schemeClr val="tx1"/>
                </a:solidFill>
              </a:rPr>
              <a:t>الدين في إدارة </a:t>
            </a:r>
            <a:r>
              <a:rPr lang="ar-SA" sz="4000" dirty="0" smtClean="0">
                <a:solidFill>
                  <a:schemeClr val="tx1"/>
                </a:solidFill>
              </a:rPr>
              <a:t>الدولة</a:t>
            </a:r>
            <a:r>
              <a:rPr lang="ar-IQ" sz="4000" dirty="0">
                <a:solidFill>
                  <a:schemeClr val="tx1"/>
                </a:solidFill>
              </a:rPr>
              <a:t>.</a:t>
            </a:r>
            <a:endParaRPr lang="en-US" sz="4000" dirty="0">
              <a:solidFill>
                <a:schemeClr val="tx1"/>
              </a:solidFill>
            </a:endParaRPr>
          </a:p>
          <a:p>
            <a:pPr algn="just" rtl="1"/>
            <a:endParaRPr lang="ar-IQ" sz="4000" dirty="0" smtClean="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3861859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914400"/>
            <a:ext cx="7772400" cy="3048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4000" dirty="0" smtClean="0">
              <a:solidFill>
                <a:srgbClr val="FF0000"/>
              </a:solidFill>
            </a:endParaRPr>
          </a:p>
          <a:p>
            <a:pPr rtl="1"/>
            <a:r>
              <a:rPr lang="ar-IQ" sz="4000" dirty="0" smtClean="0">
                <a:solidFill>
                  <a:srgbClr val="FF0000"/>
                </a:solidFill>
              </a:rPr>
              <a:t>الاسبوع </a:t>
            </a:r>
            <a:r>
              <a:rPr lang="ar-IQ" sz="4000" dirty="0">
                <a:solidFill>
                  <a:srgbClr val="FF0000"/>
                </a:solidFill>
              </a:rPr>
              <a:t>الرابع </a:t>
            </a:r>
            <a:endParaRPr lang="ar-IQ" sz="4000" dirty="0" smtClean="0">
              <a:solidFill>
                <a:srgbClr val="FF0000"/>
              </a:solidFill>
            </a:endParaRPr>
          </a:p>
          <a:p>
            <a:pPr rtl="1"/>
            <a:r>
              <a:rPr lang="ar-IQ" sz="4000" dirty="0" smtClean="0">
                <a:solidFill>
                  <a:srgbClr val="FF0000"/>
                </a:solidFill>
              </a:rPr>
              <a:t>عنوان المحاضرة</a:t>
            </a:r>
            <a:endParaRPr lang="ar-IQ" sz="4000" dirty="0">
              <a:solidFill>
                <a:srgbClr val="FF0000"/>
              </a:solidFill>
            </a:endParaRPr>
          </a:p>
          <a:p>
            <a:pPr rtl="1"/>
            <a:r>
              <a:rPr lang="ar-IQ" sz="4000" dirty="0" smtClean="0">
                <a:solidFill>
                  <a:srgbClr val="FF0000"/>
                </a:solidFill>
              </a:rPr>
              <a:t>- الثورة </a:t>
            </a:r>
            <a:r>
              <a:rPr lang="ar-IQ" sz="4000" dirty="0">
                <a:solidFill>
                  <a:srgbClr val="FF0000"/>
                </a:solidFill>
              </a:rPr>
              <a:t>الفرنسية (1789م) وتحول النظريات إلى الواقع</a:t>
            </a:r>
            <a:r>
              <a:rPr lang="ar-IQ" sz="4000" dirty="0" smtClean="0">
                <a:solidFill>
                  <a:srgbClr val="FF0000"/>
                </a:solidFill>
              </a:rPr>
              <a:t>:</a:t>
            </a:r>
          </a:p>
          <a:p>
            <a:pPr rtl="1"/>
            <a:r>
              <a:rPr lang="ar-IQ" sz="4000" dirty="0" smtClean="0">
                <a:solidFill>
                  <a:srgbClr val="FF0000"/>
                </a:solidFill>
              </a:rPr>
              <a:t>- دخول </a:t>
            </a:r>
            <a:r>
              <a:rPr lang="ar-IQ" sz="4000" dirty="0">
                <a:solidFill>
                  <a:srgbClr val="FF0000"/>
                </a:solidFill>
              </a:rPr>
              <a:t>مبادئ الدولة المدنية إلى العالم الإسلامي</a:t>
            </a:r>
          </a:p>
          <a:p>
            <a:pPr rtl="1"/>
            <a:r>
              <a:rPr lang="ar-IQ" sz="4000" dirty="0" smtClean="0">
                <a:solidFill>
                  <a:srgbClr val="FF0000"/>
                </a:solidFill>
              </a:rPr>
              <a:t> </a:t>
            </a:r>
            <a:endParaRPr lang="ar-IQ" sz="4000" dirty="0">
              <a:solidFill>
                <a:srgbClr val="FF0000"/>
              </a:solidFill>
            </a:endParaRPr>
          </a:p>
          <a:p>
            <a:pPr rtl="1"/>
            <a:endParaRPr lang="en-US" sz="4000" dirty="0">
              <a:solidFill>
                <a:srgbClr val="FF0000"/>
              </a:solidFill>
            </a:endParaRPr>
          </a:p>
        </p:txBody>
      </p:sp>
    </p:spTree>
    <p:extLst>
      <p:ext uri="{BB962C8B-B14F-4D97-AF65-F5344CB8AC3E}">
        <p14:creationId xmlns:p14="http://schemas.microsoft.com/office/powerpoint/2010/main" val="2030437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380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dirty="0" smtClean="0">
                <a:solidFill>
                  <a:srgbClr val="FF0000"/>
                </a:solidFill>
              </a:rPr>
              <a:t>س/ تكلم عن الثورة الفرنسية</a:t>
            </a:r>
            <a:r>
              <a:rPr lang="ar-IQ" dirty="0">
                <a:solidFill>
                  <a:srgbClr val="FF0000"/>
                </a:solidFill>
              </a:rPr>
              <a:t> (1789م)</a:t>
            </a:r>
            <a:r>
              <a:rPr lang="ar-IQ" dirty="0" smtClean="0">
                <a:solidFill>
                  <a:srgbClr val="FF0000"/>
                </a:solidFill>
              </a:rPr>
              <a:t> وما هي  أبرزنتائجة؟</a:t>
            </a:r>
          </a:p>
          <a:p>
            <a:pPr algn="just" rtl="1"/>
            <a:r>
              <a:rPr lang="ar-IQ" dirty="0" smtClean="0">
                <a:solidFill>
                  <a:schemeClr val="tx1"/>
                </a:solidFill>
              </a:rPr>
              <a:t>نيجة </a:t>
            </a:r>
            <a:r>
              <a:rPr lang="ar-IQ" dirty="0">
                <a:solidFill>
                  <a:schemeClr val="tx1"/>
                </a:solidFill>
              </a:rPr>
              <a:t>لضروب الجور والطغيان الملكي والكنسي الذي </a:t>
            </a:r>
            <a:r>
              <a:rPr lang="ar-IQ" dirty="0" smtClean="0">
                <a:solidFill>
                  <a:schemeClr val="tx1"/>
                </a:solidFill>
              </a:rPr>
              <a:t>خلف البؤس والفقر </a:t>
            </a:r>
            <a:r>
              <a:rPr lang="ar-IQ" dirty="0">
                <a:solidFill>
                  <a:schemeClr val="tx1"/>
                </a:solidFill>
              </a:rPr>
              <a:t>وزيادة الاستحقاقات المالية </a:t>
            </a:r>
            <a:r>
              <a:rPr lang="ar-IQ" dirty="0" smtClean="0">
                <a:solidFill>
                  <a:schemeClr val="tx1"/>
                </a:solidFill>
              </a:rPr>
              <a:t>للدولة في فرنسا وبروز نظريات العقد الاجتماعي في الدول الاوربية، </a:t>
            </a:r>
            <a:r>
              <a:rPr lang="ar-IQ" dirty="0">
                <a:solidFill>
                  <a:schemeClr val="tx1"/>
                </a:solidFill>
              </a:rPr>
              <a:t>قامت ثورة شعبية ضد النظام الملكي في فرنسا، حدت من صلاحياته وأعطت الشعب الحق في المشاركة في السلطان، وكبر هذا الحق، حتى ألغيت الملكية بالكامل </a:t>
            </a:r>
            <a:r>
              <a:rPr lang="ar-IQ" dirty="0" smtClean="0">
                <a:solidFill>
                  <a:schemeClr val="tx1"/>
                </a:solidFill>
              </a:rPr>
              <a:t>عام </a:t>
            </a:r>
            <a:r>
              <a:rPr lang="ar-IQ" dirty="0">
                <a:solidFill>
                  <a:schemeClr val="tx1"/>
                </a:solidFill>
              </a:rPr>
              <a:t>(۱۷۹۲م) وأصبح الشعب هو مصدر </a:t>
            </a:r>
            <a:r>
              <a:rPr lang="ar-IQ" dirty="0" smtClean="0">
                <a:solidFill>
                  <a:schemeClr val="tx1"/>
                </a:solidFill>
              </a:rPr>
              <a:t>السيادة وبدت ملكية </a:t>
            </a:r>
            <a:r>
              <a:rPr lang="ar-IQ" dirty="0">
                <a:solidFill>
                  <a:schemeClr val="tx1"/>
                </a:solidFill>
              </a:rPr>
              <a:t>النظام القديم للناس خدعة كبرى وتدجيلا واسع </a:t>
            </a:r>
            <a:r>
              <a:rPr lang="ar-IQ" dirty="0" smtClean="0">
                <a:solidFill>
                  <a:schemeClr val="tx1"/>
                </a:solidFill>
              </a:rPr>
              <a:t>النطاق</a:t>
            </a:r>
            <a:r>
              <a:rPr lang="ar-IQ" dirty="0">
                <a:solidFill>
                  <a:schemeClr val="tx1"/>
                </a:solidFill>
              </a:rPr>
              <a:t>، وأن الفرنسيين لم يعودوا بعد بالأمة المستضعفة</a:t>
            </a:r>
            <a:r>
              <a:rPr lang="ar-IQ" dirty="0" smtClean="0">
                <a:solidFill>
                  <a:schemeClr val="tx1"/>
                </a:solidFill>
              </a:rPr>
              <a:t>، </a:t>
            </a:r>
            <a:r>
              <a:rPr lang="ar-IQ" dirty="0">
                <a:solidFill>
                  <a:schemeClr val="tx1"/>
                </a:solidFill>
              </a:rPr>
              <a:t>فقد صاروا مواطنين، </a:t>
            </a:r>
            <a:r>
              <a:rPr lang="ar-IQ" dirty="0" smtClean="0">
                <a:solidFill>
                  <a:schemeClr val="tx1"/>
                </a:solidFill>
              </a:rPr>
              <a:t>متساوين في الحقوق والواجبات وكانت من نتائج الثورة على الكنيسة انها حدت من نفوذها واُخضع رجالها لدستور مدني واختيارهم أصبح بالإنتخاب.</a:t>
            </a:r>
            <a:endParaRPr lang="en-US" dirty="0">
              <a:solidFill>
                <a:schemeClr val="tx1"/>
              </a:solidFill>
            </a:endParaRPr>
          </a:p>
        </p:txBody>
      </p:sp>
    </p:spTree>
    <p:extLst>
      <p:ext uri="{BB962C8B-B14F-4D97-AF65-F5344CB8AC3E}">
        <p14:creationId xmlns:p14="http://schemas.microsoft.com/office/powerpoint/2010/main" val="2560920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199"/>
            <a:ext cx="7772400" cy="4571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Autofit/>
          </a:bodyPr>
          <a:lstStyle/>
          <a:p>
            <a:pPr algn="just" rtl="1"/>
            <a:r>
              <a:rPr lang="ar-IQ" sz="4000" dirty="0" smtClean="0">
                <a:solidFill>
                  <a:srgbClr val="FF0000"/>
                </a:solidFill>
              </a:rPr>
              <a:t>س/ ماهي تأثيرات نظرية العقد الاجتماعي وخصوصاً نظرية جان جاك روسو في كتابه (العقد الاجتماعي) على القارة الاوربية وخصوصاً فرنسا؟</a:t>
            </a:r>
          </a:p>
          <a:p>
            <a:pPr algn="just" rtl="1"/>
            <a:r>
              <a:rPr lang="ar-IQ" sz="4000" dirty="0">
                <a:solidFill>
                  <a:schemeClr val="tx1"/>
                </a:solidFill>
              </a:rPr>
              <a:t>لقد أوجدت نظرية (روسو) صدى واسعا في القارة الأوروبية، إذ بوحي تلك النظرية سارت الثورة الفرنسية سنة (۱۷۸۹م)، حيث وصف كتاب العقد الاجتماعي بـ (إنجيل الثورة الفرنسية)، تلك الثورة التي </a:t>
            </a:r>
            <a:r>
              <a:rPr lang="ar-IQ" sz="4000" u="sng" dirty="0">
                <a:solidFill>
                  <a:schemeClr val="tx1"/>
                </a:solidFill>
              </a:rPr>
              <a:t>تهدف إلى المساواة والحرية والعدالة دون جعل الدين مفرقا بين شعب الوطن الواحد</a:t>
            </a:r>
            <a:r>
              <a:rPr lang="ar-IQ" sz="4000" dirty="0">
                <a:solidFill>
                  <a:schemeClr val="tx1"/>
                </a:solidFill>
              </a:rPr>
              <a:t>، ودعت هذه الثورة إلى إقصاء سلطة الدين مع </a:t>
            </a:r>
            <a:r>
              <a:rPr lang="ar-IQ" sz="4000" dirty="0" smtClean="0">
                <a:solidFill>
                  <a:schemeClr val="tx1"/>
                </a:solidFill>
              </a:rPr>
              <a:t>سلطة الملوك </a:t>
            </a:r>
            <a:r>
              <a:rPr lang="ar-IQ" sz="4000" dirty="0">
                <a:solidFill>
                  <a:schemeClr val="tx1"/>
                </a:solidFill>
              </a:rPr>
              <a:t>بصيحتها المشهورة : </a:t>
            </a:r>
            <a:r>
              <a:rPr lang="ar-IQ" sz="4000" u="sng" dirty="0" smtClean="0">
                <a:solidFill>
                  <a:schemeClr val="tx1"/>
                </a:solidFill>
              </a:rPr>
              <a:t>(اشنقوا </a:t>
            </a:r>
            <a:r>
              <a:rPr lang="ar-IQ" sz="4000" u="sng" dirty="0">
                <a:solidFill>
                  <a:schemeClr val="tx1"/>
                </a:solidFill>
              </a:rPr>
              <a:t>آخر ملك بأمعاء آخر </a:t>
            </a:r>
            <a:r>
              <a:rPr lang="ar-IQ" sz="4000" u="sng" dirty="0" smtClean="0">
                <a:solidFill>
                  <a:schemeClr val="tx1"/>
                </a:solidFill>
              </a:rPr>
              <a:t>قسيس).</a:t>
            </a:r>
          </a:p>
          <a:p>
            <a:pPr algn="just" rtl="1"/>
            <a:endParaRPr lang="en-US" sz="4000" dirty="0">
              <a:solidFill>
                <a:schemeClr val="tx1"/>
              </a:solidFill>
            </a:endParaRPr>
          </a:p>
        </p:txBody>
      </p:sp>
    </p:spTree>
    <p:extLst>
      <p:ext uri="{BB962C8B-B14F-4D97-AF65-F5344CB8AC3E}">
        <p14:creationId xmlns:p14="http://schemas.microsoft.com/office/powerpoint/2010/main" val="2330804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380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fontScale="92500" lnSpcReduction="10000"/>
          </a:bodyPr>
          <a:lstStyle/>
          <a:p>
            <a:pPr algn="just" rtl="1"/>
            <a:r>
              <a:rPr lang="ar-IQ" sz="4000" dirty="0" smtClean="0">
                <a:solidFill>
                  <a:srgbClr val="00B0F0"/>
                </a:solidFill>
              </a:rPr>
              <a:t>دخول مبادئ الدولة المدنية إلى العالم الإسلامي</a:t>
            </a:r>
            <a:endParaRPr lang="ar-IQ" sz="4000" dirty="0">
              <a:solidFill>
                <a:srgbClr val="00B0F0"/>
              </a:solidFill>
            </a:endParaRPr>
          </a:p>
          <a:p>
            <a:pPr algn="just" rtl="1"/>
            <a:r>
              <a:rPr lang="ar-IQ" sz="4000" dirty="0">
                <a:solidFill>
                  <a:schemeClr val="tx1"/>
                </a:solidFill>
              </a:rPr>
              <a:t>عاش العالم الإسلامي في سنين عمره يستمد أحكامه من شريعة الله فلا مرجعية له غيرها، وعليها تكون الموالاة والمعاداة، </a:t>
            </a:r>
            <a:r>
              <a:rPr lang="ar-IQ" sz="4000" dirty="0" smtClean="0">
                <a:solidFill>
                  <a:schemeClr val="tx1"/>
                </a:solidFill>
              </a:rPr>
              <a:t>وهي الفيصل </a:t>
            </a:r>
            <a:r>
              <a:rPr lang="ar-IQ" sz="4000" dirty="0">
                <a:solidFill>
                  <a:schemeClr val="tx1"/>
                </a:solidFill>
              </a:rPr>
              <a:t>بين الهدى والضلال، وكما أن الشريعة نظام للعبادة فهي </a:t>
            </a:r>
            <a:r>
              <a:rPr lang="ar-IQ" sz="4000" dirty="0" smtClean="0">
                <a:solidFill>
                  <a:schemeClr val="tx1"/>
                </a:solidFill>
              </a:rPr>
              <a:t>نظام للإدارة </a:t>
            </a:r>
            <a:r>
              <a:rPr lang="ar-IQ" sz="4000" dirty="0">
                <a:solidFill>
                  <a:schemeClr val="tx1"/>
                </a:solidFill>
              </a:rPr>
              <a:t>والحكم بل نظام للحياة على شمولها، ومن يعيش في دولة </a:t>
            </a:r>
            <a:r>
              <a:rPr lang="ar-IQ" sz="4000" dirty="0" smtClean="0">
                <a:solidFill>
                  <a:schemeClr val="tx1"/>
                </a:solidFill>
              </a:rPr>
              <a:t>الإسلام </a:t>
            </a:r>
            <a:r>
              <a:rPr lang="ar-IQ" sz="4000" dirty="0">
                <a:solidFill>
                  <a:schemeClr val="tx1"/>
                </a:solidFill>
              </a:rPr>
              <a:t>فهو إما مسلم وإما غيره، فالمسلم هو أساس الدولة ومادتها وله حكمها وحده، كما عليه الدفاع عنها وحده، وأما (غير المسلم) فهو من سكان هذه الدولة وله حقوق وعليه التزامات، إلا أن حقوقه دون حقوق المسلم كما تلزمه كلف مالية لا تلزم المسلم، كما سيأتي تفصيل </a:t>
            </a:r>
            <a:r>
              <a:rPr lang="ar-IQ" sz="4000" dirty="0" smtClean="0">
                <a:solidFill>
                  <a:schemeClr val="tx1"/>
                </a:solidFill>
              </a:rPr>
              <a:t>ذلك إن شاء الله في المحاضرات القادمة. </a:t>
            </a:r>
            <a:r>
              <a:rPr lang="ar-IQ" sz="4000" dirty="0">
                <a:solidFill>
                  <a:schemeClr val="tx1"/>
                </a:solidFill>
              </a:rPr>
              <a:t>وبقيت تلك المبادئ لا تنازع ولا يعترض عليها، </a:t>
            </a:r>
          </a:p>
        </p:txBody>
      </p:sp>
    </p:spTree>
    <p:extLst>
      <p:ext uri="{BB962C8B-B14F-4D97-AF65-F5344CB8AC3E}">
        <p14:creationId xmlns:p14="http://schemas.microsoft.com/office/powerpoint/2010/main" val="1913320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199"/>
            <a:ext cx="7772400" cy="6857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Autofit/>
          </a:bodyPr>
          <a:lstStyle/>
          <a:p>
            <a:pPr algn="just" rtl="1"/>
            <a:r>
              <a:rPr lang="ar-IQ" sz="4000" dirty="0" smtClean="0">
                <a:solidFill>
                  <a:schemeClr val="tx1"/>
                </a:solidFill>
              </a:rPr>
              <a:t>ولكن </a:t>
            </a:r>
            <a:r>
              <a:rPr lang="ar-IQ" sz="4000" dirty="0">
                <a:solidFill>
                  <a:schemeClr val="tx1"/>
                </a:solidFill>
              </a:rPr>
              <a:t>وكما قال النبي صلى الله عليه وسلم: (لَتَنْقَضَنَ عُرَى الإسلام عُرْوَةَ عُرْوَةَ، فَكُلما انتقضت عزوة تشبث الناس بالتي تليها، وأولهن نقضا الحكم وآخرهن الصلاة </a:t>
            </a:r>
            <a:r>
              <a:rPr lang="ar-IQ" sz="4000" dirty="0" smtClean="0">
                <a:solidFill>
                  <a:schemeClr val="tx1"/>
                </a:solidFill>
              </a:rPr>
              <a:t>)، فبدأت </a:t>
            </a:r>
            <a:r>
              <a:rPr lang="ar-IQ" sz="4000" dirty="0">
                <a:solidFill>
                  <a:schemeClr val="tx1"/>
                </a:solidFill>
              </a:rPr>
              <a:t>تلك المفاهيم بالتضعضع في أذهان المسلمين في </a:t>
            </a:r>
            <a:r>
              <a:rPr lang="ar-IQ" sz="4000" dirty="0" smtClean="0">
                <a:solidFill>
                  <a:schemeClr val="tx1"/>
                </a:solidFill>
              </a:rPr>
              <a:t>(القرن </a:t>
            </a:r>
            <a:r>
              <a:rPr lang="ar-IQ" sz="4000" dirty="0">
                <a:solidFill>
                  <a:schemeClr val="tx1"/>
                </a:solidFill>
              </a:rPr>
              <a:t>التاسع </a:t>
            </a:r>
            <a:r>
              <a:rPr lang="ar-IQ" sz="4000" dirty="0" smtClean="0">
                <a:solidFill>
                  <a:schemeClr val="tx1"/>
                </a:solidFill>
              </a:rPr>
              <a:t>عشر) </a:t>
            </a:r>
            <a:r>
              <a:rPr lang="ar-IQ" sz="4000" dirty="0">
                <a:solidFill>
                  <a:schemeClr val="tx1"/>
                </a:solidFill>
              </a:rPr>
              <a:t>مع </a:t>
            </a:r>
            <a:r>
              <a:rPr lang="ar-IQ" sz="4000" dirty="0">
                <a:solidFill>
                  <a:srgbClr val="FF0000"/>
                </a:solidFill>
              </a:rPr>
              <a:t>احتكاك المسلمين بالحضارة الغربية وانبهار </a:t>
            </a:r>
            <a:r>
              <a:rPr lang="ar-IQ" sz="4000" dirty="0" smtClean="0">
                <a:solidFill>
                  <a:srgbClr val="FF0000"/>
                </a:solidFill>
              </a:rPr>
              <a:t>بعضهم بها</a:t>
            </a:r>
            <a:r>
              <a:rPr lang="ar-IQ" sz="4000" dirty="0">
                <a:solidFill>
                  <a:schemeClr val="tx1"/>
                </a:solidFill>
              </a:rPr>
              <a:t>، ولعل أبرز ميدانين ظهرت فيهما الدعوة لمبادئ الدولة المدنية هما </a:t>
            </a:r>
            <a:r>
              <a:rPr lang="ar-IQ" sz="4000" dirty="0">
                <a:solidFill>
                  <a:srgbClr val="FF0000"/>
                </a:solidFill>
              </a:rPr>
              <a:t>: </a:t>
            </a:r>
            <a:r>
              <a:rPr lang="ar-IQ" sz="4000" dirty="0" smtClean="0">
                <a:solidFill>
                  <a:srgbClr val="FF0000"/>
                </a:solidFill>
              </a:rPr>
              <a:t>(مصر) </a:t>
            </a:r>
            <a:r>
              <a:rPr lang="ar-IQ" sz="4000" dirty="0">
                <a:solidFill>
                  <a:schemeClr val="tx1"/>
                </a:solidFill>
              </a:rPr>
              <a:t>التي كانت تتبع الدولة العثمانية، والميدان الآخر هو حاضرة الدولة العثمانية </a:t>
            </a:r>
            <a:r>
              <a:rPr lang="ar-IQ" sz="4000" dirty="0" smtClean="0">
                <a:solidFill>
                  <a:srgbClr val="FF0000"/>
                </a:solidFill>
              </a:rPr>
              <a:t>(اسطنبول) </a:t>
            </a:r>
            <a:r>
              <a:rPr lang="ar-IQ" sz="4000" dirty="0">
                <a:solidFill>
                  <a:schemeClr val="tx1"/>
                </a:solidFill>
              </a:rPr>
              <a:t>على الأخص ومن ثم باقي ولايات </a:t>
            </a:r>
            <a:r>
              <a:rPr lang="ar-IQ" sz="4000" dirty="0" smtClean="0">
                <a:solidFill>
                  <a:schemeClr val="tx1"/>
                </a:solidFill>
              </a:rPr>
              <a:t>الدولة على </a:t>
            </a:r>
            <a:r>
              <a:rPr lang="ar-IQ" sz="4000" dirty="0">
                <a:solidFill>
                  <a:schemeClr val="tx1"/>
                </a:solidFill>
              </a:rPr>
              <a:t>وجه العموم </a:t>
            </a:r>
            <a:r>
              <a:rPr lang="ar-IQ" sz="4000" dirty="0" smtClean="0">
                <a:solidFill>
                  <a:schemeClr val="tx1"/>
                </a:solidFill>
              </a:rPr>
              <a:t>والتبع.</a:t>
            </a:r>
            <a:endParaRPr lang="ar-IQ" sz="4000" dirty="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300624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990600"/>
            <a:ext cx="7772400" cy="3810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dirty="0" smtClean="0">
                <a:solidFill>
                  <a:schemeClr val="tx1"/>
                </a:solidFill>
              </a:rPr>
              <a:t> </a:t>
            </a:r>
            <a:r>
              <a:rPr lang="ar-IQ" dirty="0" smtClean="0">
                <a:solidFill>
                  <a:srgbClr val="FF0000"/>
                </a:solidFill>
              </a:rPr>
              <a:t>التحول من مصر:</a:t>
            </a:r>
          </a:p>
          <a:p>
            <a:pPr algn="just" rtl="1"/>
            <a:r>
              <a:rPr lang="ar-IQ" dirty="0" smtClean="0">
                <a:solidFill>
                  <a:srgbClr val="00B050"/>
                </a:solidFill>
              </a:rPr>
              <a:t>س/ ماهي المحطات التاريخية التي مرت بها الدولة الإسلامية في مصروالتي كان لها أكبر الأثر في زعزعة الدولة الإسلامية ودخول مبادئ الدولة المدنية؟</a:t>
            </a:r>
          </a:p>
          <a:p>
            <a:pPr algn="just" rtl="1"/>
            <a:r>
              <a:rPr lang="ar-SA" dirty="0" smtClean="0">
                <a:solidFill>
                  <a:schemeClr val="tx1"/>
                </a:solidFill>
              </a:rPr>
              <a:t>لقد </a:t>
            </a:r>
            <a:r>
              <a:rPr lang="ar-SA" dirty="0">
                <a:solidFill>
                  <a:schemeClr val="tx1"/>
                </a:solidFill>
              </a:rPr>
              <a:t>مرت الحضارة الإسلامية الكبيرة بمحطات تاريخية مهمة كان لها </a:t>
            </a:r>
            <a:r>
              <a:rPr lang="ar-SA" dirty="0" smtClean="0">
                <a:solidFill>
                  <a:schemeClr val="tx1"/>
                </a:solidFill>
              </a:rPr>
              <a:t>أكبر </a:t>
            </a:r>
            <a:r>
              <a:rPr lang="ar-SA" dirty="0">
                <a:solidFill>
                  <a:schemeClr val="tx1"/>
                </a:solidFill>
              </a:rPr>
              <a:t>الأثر في زعزعة (الدولة الإسلامية) التي يعتز بها المسلمون </a:t>
            </a:r>
            <a:r>
              <a:rPr lang="ar-SA" dirty="0" smtClean="0">
                <a:solidFill>
                  <a:schemeClr val="tx1"/>
                </a:solidFill>
              </a:rPr>
              <a:t>على </a:t>
            </a:r>
            <a:r>
              <a:rPr lang="ar-SA" dirty="0">
                <a:solidFill>
                  <a:schemeClr val="tx1"/>
                </a:solidFill>
              </a:rPr>
              <a:t>مدى تاريخهم </a:t>
            </a:r>
            <a:r>
              <a:rPr lang="ar-SA" dirty="0" smtClean="0">
                <a:solidFill>
                  <a:schemeClr val="tx1"/>
                </a:solidFill>
              </a:rPr>
              <a:t>الطويل، </a:t>
            </a:r>
            <a:r>
              <a:rPr lang="ar-SA" dirty="0">
                <a:solidFill>
                  <a:schemeClr val="tx1"/>
                </a:solidFill>
              </a:rPr>
              <a:t>وأقحمت </a:t>
            </a:r>
            <a:r>
              <a:rPr lang="ar-SA" dirty="0" smtClean="0">
                <a:solidFill>
                  <a:schemeClr val="tx1"/>
                </a:solidFill>
              </a:rPr>
              <a:t>في </a:t>
            </a:r>
            <a:r>
              <a:rPr lang="ar-SA" dirty="0">
                <a:solidFill>
                  <a:schemeClr val="tx1"/>
                </a:solidFill>
              </a:rPr>
              <a:t>أفكار كثير من زعمائهم مبادئ جديدة أتتهم من الغرب الذي ثار على دينه نتيجة للاحتكاك المباشر معه </a:t>
            </a:r>
            <a:r>
              <a:rPr lang="ar-SA" dirty="0" smtClean="0">
                <a:solidFill>
                  <a:schemeClr val="tx1"/>
                </a:solidFill>
              </a:rPr>
              <a:t>فمن </a:t>
            </a:r>
            <a:r>
              <a:rPr lang="ar-SA" dirty="0">
                <a:solidFill>
                  <a:schemeClr val="tx1"/>
                </a:solidFill>
              </a:rPr>
              <a:t>تلك المحطات التاريخية </a:t>
            </a:r>
            <a:r>
              <a:rPr lang="ar-SA" dirty="0" smtClean="0">
                <a:solidFill>
                  <a:schemeClr val="tx1"/>
                </a:solidFill>
              </a:rPr>
              <a:t>المؤثرة</a:t>
            </a:r>
            <a:r>
              <a:rPr lang="ar-IQ" dirty="0" smtClean="0">
                <a:solidFill>
                  <a:schemeClr val="tx1"/>
                </a:solidFill>
              </a:rPr>
              <a:t>:</a:t>
            </a:r>
            <a:endParaRPr lang="ar-SA" dirty="0">
              <a:solidFill>
                <a:schemeClr val="tx1"/>
              </a:solidFill>
            </a:endParaRPr>
          </a:p>
          <a:p>
            <a:pPr marL="514350" indent="-514350" algn="just" rtl="1">
              <a:buAutoNum type="arabicParenBoth"/>
            </a:pPr>
            <a:r>
              <a:rPr lang="ar-SA" dirty="0" smtClean="0">
                <a:solidFill>
                  <a:schemeClr val="tx1"/>
                </a:solidFill>
              </a:rPr>
              <a:t>- </a:t>
            </a:r>
            <a:r>
              <a:rPr lang="ar-SA" dirty="0">
                <a:solidFill>
                  <a:schemeClr val="tx1"/>
                </a:solidFill>
              </a:rPr>
              <a:t>الحملة </a:t>
            </a:r>
            <a:r>
              <a:rPr lang="ar-SA" dirty="0" smtClean="0">
                <a:solidFill>
                  <a:schemeClr val="tx1"/>
                </a:solidFill>
              </a:rPr>
              <a:t>الفرنسية</a:t>
            </a:r>
            <a:r>
              <a:rPr lang="ar-IQ" dirty="0" smtClean="0">
                <a:solidFill>
                  <a:schemeClr val="tx1"/>
                </a:solidFill>
              </a:rPr>
              <a:t> على مصر</a:t>
            </a:r>
            <a:r>
              <a:rPr lang="ar-SA" dirty="0" smtClean="0">
                <a:solidFill>
                  <a:schemeClr val="tx1"/>
                </a:solidFill>
              </a:rPr>
              <a:t> </a:t>
            </a:r>
            <a:r>
              <a:rPr lang="ar-IQ" dirty="0" smtClean="0">
                <a:solidFill>
                  <a:schemeClr val="tx1"/>
                </a:solidFill>
              </a:rPr>
              <a:t>(</a:t>
            </a:r>
            <a:r>
              <a:rPr lang="ar-SA" dirty="0" smtClean="0">
                <a:solidFill>
                  <a:schemeClr val="tx1"/>
                </a:solidFill>
              </a:rPr>
              <a:t>۱۷۹۸</a:t>
            </a:r>
            <a:r>
              <a:rPr lang="ar-IQ" dirty="0" smtClean="0">
                <a:solidFill>
                  <a:schemeClr val="tx1"/>
                </a:solidFill>
              </a:rPr>
              <a:t>- </a:t>
            </a:r>
            <a:r>
              <a:rPr lang="ar-SA" dirty="0">
                <a:solidFill>
                  <a:schemeClr val="tx1"/>
                </a:solidFill>
              </a:rPr>
              <a:t>-</a:t>
            </a:r>
            <a:r>
              <a:rPr lang="ar-SA" dirty="0" smtClean="0">
                <a:solidFill>
                  <a:schemeClr val="tx1"/>
                </a:solidFill>
              </a:rPr>
              <a:t>۱۸۰۱م</a:t>
            </a:r>
            <a:r>
              <a:rPr lang="ar-IQ" dirty="0" smtClean="0">
                <a:solidFill>
                  <a:schemeClr val="tx1"/>
                </a:solidFill>
              </a:rPr>
              <a:t>)</a:t>
            </a:r>
            <a:r>
              <a:rPr lang="ar-SA" dirty="0" smtClean="0">
                <a:solidFill>
                  <a:schemeClr val="tx1"/>
                </a:solidFill>
              </a:rPr>
              <a:t> </a:t>
            </a:r>
            <a:r>
              <a:rPr lang="ar-IQ" dirty="0" smtClean="0">
                <a:solidFill>
                  <a:schemeClr val="tx1"/>
                </a:solidFill>
              </a:rPr>
              <a:t>.</a:t>
            </a:r>
          </a:p>
          <a:p>
            <a:pPr marL="514350" indent="-514350" algn="just" rtl="1">
              <a:buAutoNum type="arabicParenBoth"/>
            </a:pPr>
            <a:r>
              <a:rPr lang="ar-IQ" dirty="0" smtClean="0">
                <a:solidFill>
                  <a:schemeClr val="tx1"/>
                </a:solidFill>
              </a:rPr>
              <a:t>حكم محمد علي باشا والي مصر(1805- 1848م)</a:t>
            </a:r>
          </a:p>
        </p:txBody>
      </p:sp>
    </p:spTree>
    <p:extLst>
      <p:ext uri="{BB962C8B-B14F-4D97-AF65-F5344CB8AC3E}">
        <p14:creationId xmlns:p14="http://schemas.microsoft.com/office/powerpoint/2010/main" val="3703710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799"/>
            <a:ext cx="7772400" cy="1523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en-US" sz="3600" dirty="0" smtClean="0">
              <a:solidFill>
                <a:schemeClr val="tx1"/>
              </a:solidFill>
            </a:endParaRPr>
          </a:p>
          <a:p>
            <a:pPr algn="just" rtl="1"/>
            <a:r>
              <a:rPr lang="en-US" sz="3600" dirty="0" smtClean="0">
                <a:solidFill>
                  <a:schemeClr val="tx1"/>
                </a:solidFill>
              </a:rPr>
              <a:t>3</a:t>
            </a:r>
            <a:r>
              <a:rPr lang="ar-IQ" sz="3600" dirty="0" smtClean="0">
                <a:solidFill>
                  <a:schemeClr val="tx1"/>
                </a:solidFill>
              </a:rPr>
              <a:t>- تأثر </a:t>
            </a:r>
            <a:r>
              <a:rPr lang="ar-IQ" sz="3600" dirty="0">
                <a:solidFill>
                  <a:schemeClr val="tx1"/>
                </a:solidFill>
              </a:rPr>
              <a:t>بعض أهل العلم بالدول الاوربية ودعوتهم تبني مبادئ الدولة المدنية </a:t>
            </a:r>
            <a:r>
              <a:rPr lang="ar-IQ" sz="3600" dirty="0" smtClean="0">
                <a:solidFill>
                  <a:schemeClr val="tx1"/>
                </a:solidFill>
              </a:rPr>
              <a:t>ومنهم:</a:t>
            </a:r>
            <a:endParaRPr lang="en-US" sz="3600" dirty="0" smtClean="0">
              <a:solidFill>
                <a:schemeClr val="tx1"/>
              </a:solidFill>
            </a:endParaRPr>
          </a:p>
          <a:p>
            <a:pPr algn="just" rtl="1"/>
            <a:r>
              <a:rPr lang="en-US" sz="3600" dirty="0" smtClean="0">
                <a:solidFill>
                  <a:srgbClr val="FF0000"/>
                </a:solidFill>
              </a:rPr>
              <a:t>-</a:t>
            </a:r>
            <a:r>
              <a:rPr lang="en-US" sz="3600" dirty="0" smtClean="0">
                <a:solidFill>
                  <a:schemeClr val="tx1"/>
                </a:solidFill>
              </a:rPr>
              <a:t>  </a:t>
            </a:r>
            <a:r>
              <a:rPr lang="ar-IQ" sz="3600" dirty="0" smtClean="0">
                <a:solidFill>
                  <a:schemeClr val="tx1"/>
                </a:solidFill>
              </a:rPr>
              <a:t>الشيخ رفاعة الطهطاوي شيخ الازهر1801 - 1873م.</a:t>
            </a:r>
          </a:p>
          <a:p>
            <a:pPr algn="just" rtl="1"/>
            <a:r>
              <a:rPr lang="en-US" sz="3600" dirty="0" smtClean="0">
                <a:solidFill>
                  <a:srgbClr val="FF0000"/>
                </a:solidFill>
              </a:rPr>
              <a:t>  </a:t>
            </a:r>
            <a:r>
              <a:rPr lang="ar-IQ" sz="3600" dirty="0" smtClean="0">
                <a:solidFill>
                  <a:srgbClr val="FF0000"/>
                </a:solidFill>
              </a:rPr>
              <a:t>-</a:t>
            </a:r>
            <a:r>
              <a:rPr lang="ar-IQ" sz="3600" dirty="0" smtClean="0">
                <a:solidFill>
                  <a:schemeClr val="tx1"/>
                </a:solidFill>
              </a:rPr>
              <a:t> الشيخ عبد الرحمن الكواكبي الذي كان سائح في بلاد العرب ومتأثر بمحمد عبده 1855- 1902م.</a:t>
            </a:r>
          </a:p>
          <a:p>
            <a:pPr algn="just" rtl="1"/>
            <a:r>
              <a:rPr lang="en-US" sz="3600" dirty="0" smtClean="0">
                <a:solidFill>
                  <a:srgbClr val="FF0000"/>
                </a:solidFill>
              </a:rPr>
              <a:t>  </a:t>
            </a:r>
            <a:r>
              <a:rPr lang="ar-IQ" sz="3600" dirty="0" smtClean="0">
                <a:solidFill>
                  <a:srgbClr val="FF0000"/>
                </a:solidFill>
              </a:rPr>
              <a:t>-</a:t>
            </a:r>
            <a:r>
              <a:rPr lang="ar-IQ" sz="3600" dirty="0" smtClean="0">
                <a:solidFill>
                  <a:schemeClr val="tx1"/>
                </a:solidFill>
              </a:rPr>
              <a:t> الشيخ محمد عبده مفتي </a:t>
            </a:r>
            <a:r>
              <a:rPr lang="ar-IQ" sz="3600" dirty="0">
                <a:solidFill>
                  <a:schemeClr val="tx1"/>
                </a:solidFill>
              </a:rPr>
              <a:t>وقاضي </a:t>
            </a:r>
            <a:r>
              <a:rPr lang="ar-IQ" sz="3600" dirty="0" smtClean="0">
                <a:solidFill>
                  <a:schemeClr val="tx1"/>
                </a:solidFill>
              </a:rPr>
              <a:t>مصر وطالب محمد عبده 1949- 1905م.</a:t>
            </a:r>
          </a:p>
          <a:p>
            <a:pPr algn="just" rtl="1"/>
            <a:r>
              <a:rPr lang="en-US" sz="3600" dirty="0" smtClean="0">
                <a:solidFill>
                  <a:srgbClr val="FF0000"/>
                </a:solidFill>
              </a:rPr>
              <a:t>  </a:t>
            </a:r>
            <a:r>
              <a:rPr lang="ar-IQ" sz="3600" dirty="0" smtClean="0">
                <a:solidFill>
                  <a:srgbClr val="FF0000"/>
                </a:solidFill>
              </a:rPr>
              <a:t>-</a:t>
            </a:r>
            <a:r>
              <a:rPr lang="ar-IQ" sz="3600" dirty="0" smtClean="0">
                <a:solidFill>
                  <a:schemeClr val="tx1"/>
                </a:solidFill>
              </a:rPr>
              <a:t> سعد زغلول 1860-1927م.</a:t>
            </a:r>
            <a:endParaRPr lang="en-US" sz="3600" dirty="0">
              <a:solidFill>
                <a:schemeClr val="tx1"/>
              </a:solidFill>
            </a:endParaRPr>
          </a:p>
        </p:txBody>
      </p:sp>
    </p:spTree>
    <p:extLst>
      <p:ext uri="{BB962C8B-B14F-4D97-AF65-F5344CB8AC3E}">
        <p14:creationId xmlns:p14="http://schemas.microsoft.com/office/powerpoint/2010/main" val="19992628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399"/>
            <a:ext cx="7772400" cy="1523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ar-IQ" dirty="0" smtClean="0">
              <a:solidFill>
                <a:srgbClr val="FF0000"/>
              </a:solidFill>
            </a:endParaRPr>
          </a:p>
          <a:p>
            <a:pPr algn="just" rtl="1"/>
            <a:r>
              <a:rPr lang="ar-SA" dirty="0" smtClean="0">
                <a:solidFill>
                  <a:srgbClr val="FF0000"/>
                </a:solidFill>
              </a:rPr>
              <a:t>الحملة الفرنسية</a:t>
            </a:r>
            <a:r>
              <a:rPr lang="ar-IQ" dirty="0" smtClean="0">
                <a:solidFill>
                  <a:srgbClr val="FF0000"/>
                </a:solidFill>
              </a:rPr>
              <a:t> وتأثيراتهاعلى الدولة الاسلامية في مصر</a:t>
            </a:r>
            <a:r>
              <a:rPr lang="ar-SA" dirty="0" smtClean="0">
                <a:solidFill>
                  <a:srgbClr val="FF0000"/>
                </a:solidFill>
              </a:rPr>
              <a:t> </a:t>
            </a:r>
            <a:r>
              <a:rPr lang="ar-IQ" dirty="0" smtClean="0">
                <a:solidFill>
                  <a:srgbClr val="FF0000"/>
                </a:solidFill>
              </a:rPr>
              <a:t>(</a:t>
            </a:r>
            <a:r>
              <a:rPr lang="ar-SA" dirty="0" smtClean="0">
                <a:solidFill>
                  <a:srgbClr val="FF0000"/>
                </a:solidFill>
              </a:rPr>
              <a:t>۱۷۹۸</a:t>
            </a:r>
            <a:r>
              <a:rPr lang="ar-IQ" dirty="0" smtClean="0">
                <a:solidFill>
                  <a:srgbClr val="FF0000"/>
                </a:solidFill>
              </a:rPr>
              <a:t>- </a:t>
            </a:r>
            <a:r>
              <a:rPr lang="ar-SA" dirty="0" smtClean="0">
                <a:solidFill>
                  <a:srgbClr val="FF0000"/>
                </a:solidFill>
              </a:rPr>
              <a:t>-۱۸۰۱م</a:t>
            </a:r>
            <a:r>
              <a:rPr lang="ar-IQ" dirty="0" smtClean="0">
                <a:solidFill>
                  <a:srgbClr val="FF0000"/>
                </a:solidFill>
              </a:rPr>
              <a:t>):</a:t>
            </a:r>
          </a:p>
          <a:p>
            <a:pPr algn="just" rtl="1"/>
            <a:r>
              <a:rPr lang="ar-SA" dirty="0" smtClean="0">
                <a:solidFill>
                  <a:schemeClr val="tx1"/>
                </a:solidFill>
              </a:rPr>
              <a:t>كانت </a:t>
            </a:r>
            <a:r>
              <a:rPr lang="ar-SA" dirty="0">
                <a:solidFill>
                  <a:schemeClr val="tx1"/>
                </a:solidFill>
              </a:rPr>
              <a:t>تلك الحملة الصليبية </a:t>
            </a:r>
            <a:r>
              <a:rPr lang="ar-IQ" dirty="0" smtClean="0">
                <a:solidFill>
                  <a:schemeClr val="tx1"/>
                </a:solidFill>
              </a:rPr>
              <a:t> بقيادة نابليون بونابرت في معركة أمبابة </a:t>
            </a:r>
            <a:r>
              <a:rPr lang="ar-SA" dirty="0" smtClean="0">
                <a:solidFill>
                  <a:schemeClr val="tx1"/>
                </a:solidFill>
              </a:rPr>
              <a:t>بمثابة </a:t>
            </a:r>
            <a:r>
              <a:rPr lang="ar-SA" dirty="0">
                <a:solidFill>
                  <a:schemeClr val="tx1"/>
                </a:solidFill>
              </a:rPr>
              <a:t>صدمة ثقافية عنيفة وجهت للشعب المصري، فهذه الحملة </a:t>
            </a:r>
            <a:r>
              <a:rPr lang="ar-SA" dirty="0" smtClean="0">
                <a:solidFill>
                  <a:schemeClr val="tx1"/>
                </a:solidFill>
              </a:rPr>
              <a:t>لم </a:t>
            </a:r>
            <a:r>
              <a:rPr lang="ar-SA" dirty="0">
                <a:solidFill>
                  <a:schemeClr val="tx1"/>
                </a:solidFill>
              </a:rPr>
              <a:t>تهاجم البلاد عسكريا فحسب بل هاجمته </a:t>
            </a:r>
            <a:r>
              <a:rPr lang="ar-SA" dirty="0" smtClean="0">
                <a:solidFill>
                  <a:schemeClr val="tx1"/>
                </a:solidFill>
              </a:rPr>
              <a:t>ثقافيا وفكريا، </a:t>
            </a:r>
            <a:r>
              <a:rPr lang="ar-SA" dirty="0">
                <a:solidFill>
                  <a:schemeClr val="tx1"/>
                </a:solidFill>
              </a:rPr>
              <a:t>لقد رأى المصريون الفارق الحضاري والتطور </a:t>
            </a:r>
            <a:r>
              <a:rPr lang="ar-IQ" dirty="0" smtClean="0">
                <a:solidFill>
                  <a:schemeClr val="tx1"/>
                </a:solidFill>
              </a:rPr>
              <a:t>في </a:t>
            </a:r>
            <a:r>
              <a:rPr lang="ar-SA" dirty="0" smtClean="0">
                <a:solidFill>
                  <a:schemeClr val="tx1"/>
                </a:solidFill>
              </a:rPr>
              <a:t>الصناعات </a:t>
            </a:r>
            <a:r>
              <a:rPr lang="ar-SA" dirty="0">
                <a:solidFill>
                  <a:schemeClr val="tx1"/>
                </a:solidFill>
              </a:rPr>
              <a:t>بينهم وبين الفرنسيين، </a:t>
            </a:r>
            <a:r>
              <a:rPr lang="ar-IQ" dirty="0" smtClean="0">
                <a:solidFill>
                  <a:schemeClr val="tx1"/>
                </a:solidFill>
              </a:rPr>
              <a:t>فانبهروا بذلك </a:t>
            </a:r>
            <a:r>
              <a:rPr lang="ar-SA" dirty="0" smtClean="0">
                <a:solidFill>
                  <a:schemeClr val="tx1"/>
                </a:solidFill>
              </a:rPr>
              <a:t>وجهدت </a:t>
            </a:r>
            <a:r>
              <a:rPr lang="ar-SA" dirty="0">
                <a:solidFill>
                  <a:schemeClr val="tx1"/>
                </a:solidFill>
              </a:rPr>
              <a:t>القوات الغازية في إدخال </a:t>
            </a:r>
            <a:r>
              <a:rPr lang="ar-SA" dirty="0" smtClean="0">
                <a:solidFill>
                  <a:schemeClr val="tx1"/>
                </a:solidFill>
              </a:rPr>
              <a:t>شيء </a:t>
            </a:r>
            <a:r>
              <a:rPr lang="ar-SA" dirty="0">
                <a:solidFill>
                  <a:schemeClr val="tx1"/>
                </a:solidFill>
              </a:rPr>
              <a:t>من ثمرات حضاراتهم لمصر، لا لأجل تطويرها بل لإبعادها </a:t>
            </a:r>
            <a:r>
              <a:rPr lang="ar-SA" dirty="0" smtClean="0">
                <a:solidFill>
                  <a:schemeClr val="tx1"/>
                </a:solidFill>
              </a:rPr>
              <a:t>دينها </a:t>
            </a:r>
            <a:r>
              <a:rPr lang="ar-SA" dirty="0">
                <a:solidFill>
                  <a:schemeClr val="tx1"/>
                </a:solidFill>
              </a:rPr>
              <a:t>على المدى البعيد، فأدخلوا المطبعة وأنشأوا الدواوين </a:t>
            </a:r>
            <a:r>
              <a:rPr lang="ar-SA" dirty="0" smtClean="0">
                <a:solidFill>
                  <a:schemeClr val="tx1"/>
                </a:solidFill>
              </a:rPr>
              <a:t>ومرصدا</a:t>
            </a:r>
            <a:r>
              <a:rPr lang="ar-IQ" dirty="0" smtClean="0">
                <a:solidFill>
                  <a:schemeClr val="tx1"/>
                </a:solidFill>
              </a:rPr>
              <a:t> ومختبراً</a:t>
            </a:r>
            <a:endParaRPr lang="en-US" dirty="0">
              <a:solidFill>
                <a:schemeClr val="tx1"/>
              </a:solidFill>
            </a:endParaRPr>
          </a:p>
        </p:txBody>
      </p:sp>
    </p:spTree>
    <p:extLst>
      <p:ext uri="{BB962C8B-B14F-4D97-AF65-F5344CB8AC3E}">
        <p14:creationId xmlns:p14="http://schemas.microsoft.com/office/powerpoint/2010/main" val="2107930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599"/>
            <a:ext cx="7772400" cy="8381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lnSpcReduction="10000"/>
          </a:bodyPr>
          <a:lstStyle/>
          <a:p>
            <a:pPr algn="just" rtl="1"/>
            <a:endParaRPr lang="ar-IQ" dirty="0" smtClean="0">
              <a:solidFill>
                <a:schemeClr val="tx1"/>
              </a:solidFill>
            </a:endParaRPr>
          </a:p>
          <a:p>
            <a:pPr algn="just" rtl="1"/>
            <a:r>
              <a:rPr lang="ar-IQ" dirty="0">
                <a:solidFill>
                  <a:schemeClr val="tx1"/>
                </a:solidFill>
              </a:rPr>
              <a:t>وغير ذلك وهاجم الجيش الفرنسي جيوش المسلمين بمعدات حربية قوية كالمدافع والاساطيل الحربية والأسلحة القوية وجيش مجهز بتدريب قوي وانهزم </a:t>
            </a:r>
            <a:r>
              <a:rPr lang="ar-IQ" dirty="0" smtClean="0">
                <a:solidFill>
                  <a:schemeClr val="tx1"/>
                </a:solidFill>
              </a:rPr>
              <a:t>إثر </a:t>
            </a:r>
            <a:r>
              <a:rPr lang="ar-IQ" dirty="0">
                <a:solidFill>
                  <a:schemeClr val="tx1"/>
                </a:solidFill>
              </a:rPr>
              <a:t>ذلك جيش المسلمين لأنهم لم يكونوا يمتلكون من القوة  والعتاد الحربي والمعرفة مقابل جيوش الصليبيين </a:t>
            </a:r>
            <a:r>
              <a:rPr lang="ar-IQ" dirty="0" smtClean="0">
                <a:solidFill>
                  <a:schemeClr val="tx1"/>
                </a:solidFill>
              </a:rPr>
              <a:t>فقد وضع </a:t>
            </a:r>
            <a:r>
              <a:rPr lang="ar-SA" dirty="0" smtClean="0">
                <a:solidFill>
                  <a:schemeClr val="tx1"/>
                </a:solidFill>
              </a:rPr>
              <a:t>نابليون </a:t>
            </a:r>
            <a:r>
              <a:rPr lang="ar-SA" dirty="0">
                <a:solidFill>
                  <a:schemeClr val="tx1"/>
                </a:solidFill>
              </a:rPr>
              <a:t>في فترة إقامته في </a:t>
            </a:r>
            <a:r>
              <a:rPr lang="ar-SA" dirty="0">
                <a:solidFill>
                  <a:srgbClr val="0070C0"/>
                </a:solidFill>
              </a:rPr>
              <a:t>مصر قانونا جديدا يحكم به المسلمون </a:t>
            </a:r>
            <a:r>
              <a:rPr lang="ar-IQ" dirty="0" smtClean="0">
                <a:solidFill>
                  <a:srgbClr val="0070C0"/>
                </a:solidFill>
              </a:rPr>
              <a:t>غير</a:t>
            </a:r>
            <a:r>
              <a:rPr lang="ar-SA" dirty="0" smtClean="0">
                <a:solidFill>
                  <a:srgbClr val="0070C0"/>
                </a:solidFill>
              </a:rPr>
              <a:t>شريعة </a:t>
            </a:r>
            <a:r>
              <a:rPr lang="ar-SA" dirty="0">
                <a:solidFill>
                  <a:srgbClr val="0070C0"/>
                </a:solidFill>
              </a:rPr>
              <a:t>الله، قانونا مستمداً من التشريع الفرنسي وحصر تشريع الله في أمور الأحوال الشخصية من زواج وطلاق وميراث، وكانت </a:t>
            </a:r>
            <a:r>
              <a:rPr lang="ar-SA" dirty="0" smtClean="0">
                <a:solidFill>
                  <a:srgbClr val="0070C0"/>
                </a:solidFill>
              </a:rPr>
              <a:t>تلك</a:t>
            </a:r>
            <a:r>
              <a:rPr lang="ar-IQ" dirty="0" smtClean="0">
                <a:solidFill>
                  <a:srgbClr val="0070C0"/>
                </a:solidFill>
              </a:rPr>
              <a:t> </a:t>
            </a:r>
            <a:r>
              <a:rPr lang="ar-SA" dirty="0" smtClean="0">
                <a:solidFill>
                  <a:srgbClr val="0070C0"/>
                </a:solidFill>
              </a:rPr>
              <a:t>هي</a:t>
            </a:r>
            <a:r>
              <a:rPr lang="ar-IQ" dirty="0" smtClean="0">
                <a:solidFill>
                  <a:srgbClr val="0070C0"/>
                </a:solidFill>
              </a:rPr>
              <a:t> المرة الأولى في </a:t>
            </a:r>
            <a:r>
              <a:rPr lang="ar-SA" dirty="0" smtClean="0">
                <a:solidFill>
                  <a:srgbClr val="0070C0"/>
                </a:solidFill>
              </a:rPr>
              <a:t>تاريخ </a:t>
            </a:r>
            <a:r>
              <a:rPr lang="ar-SA" dirty="0">
                <a:solidFill>
                  <a:srgbClr val="0070C0"/>
                </a:solidFill>
              </a:rPr>
              <a:t>المسلمين .. </a:t>
            </a:r>
            <a:r>
              <a:rPr lang="ar-SA" dirty="0" smtClean="0">
                <a:solidFill>
                  <a:srgbClr val="0070C0"/>
                </a:solidFill>
              </a:rPr>
              <a:t>المرة </a:t>
            </a:r>
            <a:r>
              <a:rPr lang="ar-SA" dirty="0">
                <a:solidFill>
                  <a:srgbClr val="0070C0"/>
                </a:solidFill>
              </a:rPr>
              <a:t>الأولى : التي يحكمهم فيها قانون غير قانون الله،</a:t>
            </a:r>
            <a:r>
              <a:rPr lang="ar-SA" dirty="0">
                <a:solidFill>
                  <a:schemeClr val="tx1"/>
                </a:solidFill>
              </a:rPr>
              <a:t> يضعه وينفذه </a:t>
            </a:r>
            <a:r>
              <a:rPr lang="ar-SA" dirty="0" smtClean="0">
                <a:solidFill>
                  <a:schemeClr val="tx1"/>
                </a:solidFill>
              </a:rPr>
              <a:t>قوم </a:t>
            </a:r>
            <a:r>
              <a:rPr lang="ar-SA" dirty="0">
                <a:solidFill>
                  <a:schemeClr val="tx1"/>
                </a:solidFill>
              </a:rPr>
              <a:t>غير </a:t>
            </a:r>
            <a:r>
              <a:rPr lang="ar-SA" dirty="0" smtClean="0">
                <a:solidFill>
                  <a:schemeClr val="tx1"/>
                </a:solidFill>
              </a:rPr>
              <a:t>المسلمين</a:t>
            </a:r>
            <a:r>
              <a:rPr lang="ar-IQ" dirty="0">
                <a:solidFill>
                  <a:schemeClr val="tx1"/>
                </a:solidFill>
              </a:rPr>
              <a:t> </a:t>
            </a:r>
            <a:r>
              <a:rPr lang="ar-SA" dirty="0" smtClean="0">
                <a:solidFill>
                  <a:schemeClr val="tx1"/>
                </a:solidFill>
              </a:rPr>
              <a:t>وفي </a:t>
            </a:r>
            <a:r>
              <a:rPr lang="ar-SA" dirty="0">
                <a:solidFill>
                  <a:schemeClr val="tx1"/>
                </a:solidFill>
              </a:rPr>
              <a:t>هذه المرة كانوا - لأول مرة - دولة حاكمة في أرض الإسلام، بعد أن أطاحوا بالدولة المسلمة وذوبوها في ميدان </a:t>
            </a:r>
            <a:r>
              <a:rPr lang="ar-SA" dirty="0" smtClean="0">
                <a:solidFill>
                  <a:schemeClr val="tx1"/>
                </a:solidFill>
              </a:rPr>
              <a:t>القتال</a:t>
            </a:r>
            <a:r>
              <a:rPr lang="ar-IQ" dirty="0" smtClean="0">
                <a:solidFill>
                  <a:schemeClr val="tx1"/>
                </a:solidFill>
              </a:rPr>
              <a:t> </a:t>
            </a:r>
            <a:r>
              <a:rPr lang="ar-SA" dirty="0" smtClean="0">
                <a:solidFill>
                  <a:schemeClr val="tx1"/>
                </a:solidFill>
              </a:rPr>
              <a:t>وكان </a:t>
            </a:r>
            <a:r>
              <a:rPr lang="ar-SA" dirty="0">
                <a:solidFill>
                  <a:schemeClr val="tx1"/>
                </a:solidFill>
              </a:rPr>
              <a:t>هذا بدء الهزيمة الحقيقية .. هزيمة العقيدة .. وبدء انحسارها في عالم الواقع، وانحسارها - من ثمَّ - داخل النفوس</a:t>
            </a:r>
            <a:r>
              <a:rPr lang="ar-SA" dirty="0" smtClean="0">
                <a:solidFill>
                  <a:schemeClr val="tx1"/>
                </a:solidFill>
              </a:rPr>
              <a:t>.</a:t>
            </a:r>
            <a:endParaRPr lang="ar-SA"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1977796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752600"/>
            <a:ext cx="7772400" cy="4572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r" rtl="1"/>
            <a:endParaRPr lang="ar-IQ" sz="4400" dirty="0">
              <a:solidFill>
                <a:srgbClr val="7030A0"/>
              </a:solidFill>
            </a:endParaRPr>
          </a:p>
          <a:p>
            <a:pPr algn="r" rtl="1"/>
            <a:r>
              <a:rPr lang="ar-IQ" sz="4400" dirty="0" smtClean="0">
                <a:solidFill>
                  <a:srgbClr val="7030A0"/>
                </a:solidFill>
              </a:rPr>
              <a:t> </a:t>
            </a:r>
            <a:r>
              <a:rPr lang="ar-IQ" sz="4400" dirty="0" smtClean="0">
                <a:solidFill>
                  <a:srgbClr val="FF0000"/>
                </a:solidFill>
              </a:rPr>
              <a:t>الاسبوع الأول: موضوع المحاضرة</a:t>
            </a:r>
          </a:p>
          <a:p>
            <a:pPr algn="r" rtl="1"/>
            <a:r>
              <a:rPr lang="ar-IQ" sz="4400" dirty="0" smtClean="0">
                <a:solidFill>
                  <a:srgbClr val="FF0000"/>
                </a:solidFill>
              </a:rPr>
              <a:t>أولاً: </a:t>
            </a:r>
            <a:r>
              <a:rPr lang="ar-IQ" sz="4400" dirty="0" smtClean="0">
                <a:solidFill>
                  <a:srgbClr val="7030A0"/>
                </a:solidFill>
              </a:rPr>
              <a:t>مفهوم الدولة المدنية</a:t>
            </a:r>
          </a:p>
          <a:p>
            <a:pPr algn="r" rtl="1"/>
            <a:r>
              <a:rPr lang="ar-IQ" sz="4400" dirty="0" smtClean="0">
                <a:solidFill>
                  <a:srgbClr val="FF0000"/>
                </a:solidFill>
              </a:rPr>
              <a:t>ثانياَ: </a:t>
            </a:r>
            <a:r>
              <a:rPr lang="ar-IQ" sz="4400" dirty="0" smtClean="0">
                <a:solidFill>
                  <a:srgbClr val="7030A0"/>
                </a:solidFill>
              </a:rPr>
              <a:t>الجذور والأطوار التاريخية للدولة المدنية </a:t>
            </a:r>
          </a:p>
        </p:txBody>
      </p:sp>
    </p:spTree>
    <p:extLst>
      <p:ext uri="{BB962C8B-B14F-4D97-AF65-F5344CB8AC3E}">
        <p14:creationId xmlns:p14="http://schemas.microsoft.com/office/powerpoint/2010/main" val="3718530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914399"/>
          </a:xfrm>
        </p:spPr>
        <p:txBody>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ar-IQ" dirty="0" smtClean="0">
              <a:solidFill>
                <a:schemeClr val="tx1"/>
              </a:solidFill>
            </a:endParaRPr>
          </a:p>
          <a:p>
            <a:pPr algn="just" rtl="1"/>
            <a:r>
              <a:rPr lang="ar-SA" dirty="0" smtClean="0">
                <a:solidFill>
                  <a:schemeClr val="tx1"/>
                </a:solidFill>
              </a:rPr>
              <a:t>وفي </a:t>
            </a:r>
            <a:r>
              <a:rPr lang="ar-SA" dirty="0">
                <a:solidFill>
                  <a:schemeClr val="tx1"/>
                </a:solidFill>
              </a:rPr>
              <a:t>ظل هذه الهزيمة وتلك كان </a:t>
            </a:r>
            <a:r>
              <a:rPr lang="ar-SA" dirty="0">
                <a:solidFill>
                  <a:srgbClr val="0070C0"/>
                </a:solidFill>
              </a:rPr>
              <a:t>(الانبهار) </a:t>
            </a:r>
            <a:r>
              <a:rPr lang="ar-SA" dirty="0">
                <a:solidFill>
                  <a:schemeClr val="tx1"/>
                </a:solidFill>
              </a:rPr>
              <a:t>الذي أحدثته الحملة الفرنسية في نفوس المصريين </a:t>
            </a:r>
            <a:r>
              <a:rPr lang="ar-SA" dirty="0">
                <a:solidFill>
                  <a:srgbClr val="0070C0"/>
                </a:solidFill>
              </a:rPr>
              <a:t>انبهار السلاح أولاً، وانبهار (بالعالم الغربي) الذي حمله رجال البعثة المرافقة للحملة، وانبهار بالمطبعة التي جاء بها نابليون إلى مصر، وانبهار بالتنظيمات التي أحدثها، وفي كلمة واحدة انبهار بكل ما جاء من الغرب وكل ما ليس بإسلام </a:t>
            </a:r>
            <a:r>
              <a:rPr lang="ar-SA" dirty="0">
                <a:solidFill>
                  <a:schemeClr val="tx1"/>
                </a:solidFill>
              </a:rPr>
              <a:t>!!</a:t>
            </a:r>
          </a:p>
          <a:p>
            <a:pPr algn="just" rtl="1"/>
            <a:r>
              <a:rPr lang="ar-SA" dirty="0" smtClean="0">
                <a:solidFill>
                  <a:schemeClr val="tx1"/>
                </a:solidFill>
              </a:rPr>
              <a:t>وكانت </a:t>
            </a:r>
            <a:r>
              <a:rPr lang="ar-SA" dirty="0">
                <a:solidFill>
                  <a:schemeClr val="tx1"/>
                </a:solidFill>
              </a:rPr>
              <a:t>هذه الهزيمة الحقيقية الكاملة التي مهدت لكل ما أحدثه الاستعمار الصليبي بعد ذلك من تدمير مخرب في حياة المسلمين وعقيدتهم وأفكارهم ومشاعرهم وسلوكهم في واقع الحياة. لذلك لم </a:t>
            </a:r>
            <a:r>
              <a:rPr lang="ar-IQ" dirty="0" smtClean="0">
                <a:solidFill>
                  <a:schemeClr val="tx1"/>
                </a:solidFill>
              </a:rPr>
              <a:t>يكن </a:t>
            </a:r>
            <a:r>
              <a:rPr lang="ar-SA" dirty="0" smtClean="0">
                <a:solidFill>
                  <a:schemeClr val="tx1"/>
                </a:solidFill>
              </a:rPr>
              <a:t>طرد </a:t>
            </a:r>
            <a:r>
              <a:rPr lang="ar-SA" dirty="0">
                <a:solidFill>
                  <a:schemeClr val="tx1"/>
                </a:solidFill>
              </a:rPr>
              <a:t>الفرنسيين </a:t>
            </a:r>
            <a:r>
              <a:rPr lang="ar-SA" dirty="0" smtClean="0">
                <a:solidFill>
                  <a:schemeClr val="tx1"/>
                </a:solidFill>
              </a:rPr>
              <a:t>من</a:t>
            </a:r>
            <a:r>
              <a:rPr lang="ar-IQ" dirty="0" smtClean="0">
                <a:solidFill>
                  <a:schemeClr val="tx1"/>
                </a:solidFill>
              </a:rPr>
              <a:t> مصر وانسحابهم حدثاً حقيقياً في عالم الواقع</a:t>
            </a:r>
            <a:r>
              <a:rPr lang="ar-SA" dirty="0" smtClean="0">
                <a:solidFill>
                  <a:schemeClr val="tx1"/>
                </a:solidFill>
              </a:rPr>
              <a:t> بعد </a:t>
            </a:r>
            <a:r>
              <a:rPr lang="ar-SA" dirty="0">
                <a:solidFill>
                  <a:schemeClr val="tx1"/>
                </a:solidFill>
              </a:rPr>
              <a:t>هذه الهزيمة الداخلية التي خلفتها الحملة في نفوس </a:t>
            </a:r>
            <a:r>
              <a:rPr lang="ar-SA" dirty="0" smtClean="0">
                <a:solidFill>
                  <a:schemeClr val="tx1"/>
                </a:solidFill>
              </a:rPr>
              <a:t>المسلمين</a:t>
            </a:r>
            <a:r>
              <a:rPr lang="ar-IQ" dirty="0" smtClean="0">
                <a:solidFill>
                  <a:schemeClr val="tx1"/>
                </a:solidFill>
              </a:rPr>
              <a:t>.</a:t>
            </a:r>
            <a:endParaRPr lang="ar-SA"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22587905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685800"/>
            <a:ext cx="7772400" cy="5334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Autofit/>
          </a:bodyPr>
          <a:lstStyle/>
          <a:p>
            <a:pPr algn="just" rtl="1"/>
            <a:r>
              <a:rPr lang="ar-IQ" sz="4000" dirty="0" smtClean="0">
                <a:solidFill>
                  <a:srgbClr val="FF0000"/>
                </a:solidFill>
              </a:rPr>
              <a:t>2-</a:t>
            </a:r>
            <a:r>
              <a:rPr lang="ar-IQ" sz="4000" dirty="0">
                <a:solidFill>
                  <a:srgbClr val="FF0000"/>
                </a:solidFill>
              </a:rPr>
              <a:t>حكم محمد علي باشا والي مصر(1805- 1848م).</a:t>
            </a:r>
          </a:p>
          <a:p>
            <a:pPr algn="just" rtl="1"/>
            <a:r>
              <a:rPr lang="ar-IQ" sz="4000" dirty="0">
                <a:solidFill>
                  <a:schemeClr val="tx1"/>
                </a:solidFill>
              </a:rPr>
              <a:t> بعد رحيل الحملة الفرنسية، حكم البلاد المصرية </a:t>
            </a:r>
            <a:r>
              <a:rPr lang="ar-IQ" sz="4000" dirty="0" smtClean="0">
                <a:solidFill>
                  <a:schemeClr val="tx1"/>
                </a:solidFill>
              </a:rPr>
              <a:t>أحد رواد التغريب في </a:t>
            </a:r>
            <a:r>
              <a:rPr lang="ar-IQ" sz="4000" dirty="0">
                <a:solidFill>
                  <a:schemeClr val="tx1"/>
                </a:solidFill>
              </a:rPr>
              <a:t>العالم الإسلامي وهو محمد علي </a:t>
            </a:r>
            <a:r>
              <a:rPr lang="ar-IQ" sz="4000" dirty="0" smtClean="0">
                <a:solidFill>
                  <a:schemeClr val="tx1"/>
                </a:solidFill>
              </a:rPr>
              <a:t>باشا لقد </a:t>
            </a:r>
            <a:r>
              <a:rPr lang="ar-IQ" sz="4000" dirty="0">
                <a:solidFill>
                  <a:schemeClr val="tx1"/>
                </a:solidFill>
              </a:rPr>
              <a:t>كان حكمه الطويل </a:t>
            </a:r>
            <a:r>
              <a:rPr lang="ar-IQ" sz="4000" dirty="0" smtClean="0">
                <a:solidFill>
                  <a:schemeClr val="tx1"/>
                </a:solidFill>
              </a:rPr>
              <a:t>(</a:t>
            </a:r>
            <a:r>
              <a:rPr lang="ar-IQ" sz="4000" dirty="0">
                <a:solidFill>
                  <a:schemeClr val="tx1"/>
                </a:solidFill>
              </a:rPr>
              <a:t>١٨٠٥ - ١٨٤٨م) مرحلة </a:t>
            </a:r>
            <a:r>
              <a:rPr lang="ar-IQ" sz="4000" u="sng" dirty="0">
                <a:solidFill>
                  <a:schemeClr val="tx1"/>
                </a:solidFill>
              </a:rPr>
              <a:t>انتقالية مدمرة </a:t>
            </a:r>
            <a:r>
              <a:rPr lang="ar-IQ" sz="4000" dirty="0">
                <a:solidFill>
                  <a:schemeClr val="tx1"/>
                </a:solidFill>
              </a:rPr>
              <a:t>على مرجعية الشعب المصري، إذ قام </a:t>
            </a:r>
            <a:r>
              <a:rPr lang="ar-IQ" sz="4000" dirty="0" smtClean="0">
                <a:solidFill>
                  <a:schemeClr val="tx1"/>
                </a:solidFill>
              </a:rPr>
              <a:t>بتهميش </a:t>
            </a:r>
            <a:r>
              <a:rPr lang="ar-IQ" sz="4000" dirty="0">
                <a:solidFill>
                  <a:schemeClr val="tx1"/>
                </a:solidFill>
              </a:rPr>
              <a:t>دور الشريعة وإنشاء هيئات قضائية، قامت ببعض الدور </a:t>
            </a:r>
            <a:r>
              <a:rPr lang="ar-IQ" sz="4000" dirty="0" smtClean="0">
                <a:solidFill>
                  <a:schemeClr val="tx1"/>
                </a:solidFill>
              </a:rPr>
              <a:t>التي </a:t>
            </a:r>
            <a:r>
              <a:rPr lang="ar-IQ" sz="4000" dirty="0">
                <a:solidFill>
                  <a:schemeClr val="tx1"/>
                </a:solidFill>
              </a:rPr>
              <a:t>كانت تقوم به المحاكم الشرعية، وهذا التقليص لم يتوقف في عهود أبناء وأحفاد محمد علي، حتى جاء عام (۱۸۸۳م) في عهد </a:t>
            </a:r>
            <a:r>
              <a:rPr lang="ar-IQ" sz="4000" dirty="0" smtClean="0">
                <a:solidFill>
                  <a:schemeClr val="tx1"/>
                </a:solidFill>
              </a:rPr>
              <a:t>الخديوي</a:t>
            </a:r>
            <a:r>
              <a:rPr lang="ar-SA" sz="4000" dirty="0">
                <a:solidFill>
                  <a:schemeClr val="tx1"/>
                </a:solidFill>
              </a:rPr>
              <a:t> إسماعيل </a:t>
            </a:r>
            <a:r>
              <a:rPr lang="ar-SA" sz="4000" dirty="0" smtClean="0">
                <a:solidFill>
                  <a:schemeClr val="tx1"/>
                </a:solidFill>
              </a:rPr>
              <a:t>بإنشاء </a:t>
            </a:r>
            <a:r>
              <a:rPr lang="ar-SA" sz="4000" u="sng" dirty="0">
                <a:solidFill>
                  <a:schemeClr val="tx1"/>
                </a:solidFill>
              </a:rPr>
              <a:t>المحاكم </a:t>
            </a:r>
            <a:r>
              <a:rPr lang="ar-SA" sz="4000" u="sng" dirty="0" smtClean="0">
                <a:solidFill>
                  <a:schemeClr val="tx1"/>
                </a:solidFill>
              </a:rPr>
              <a:t>الأهلية</a:t>
            </a:r>
            <a:r>
              <a:rPr lang="ar-SA" sz="4000" dirty="0" smtClean="0">
                <a:solidFill>
                  <a:schemeClr val="tx1"/>
                </a:solidFill>
              </a:rPr>
              <a:t> </a:t>
            </a:r>
            <a:r>
              <a:rPr lang="ar-SA" sz="4000" dirty="0">
                <a:solidFill>
                  <a:schemeClr val="tx1"/>
                </a:solidFill>
              </a:rPr>
              <a:t>فأقصيت الشريعة بالكامل </a:t>
            </a:r>
            <a:r>
              <a:rPr lang="ar-SA" sz="4000" dirty="0" smtClean="0">
                <a:solidFill>
                  <a:schemeClr val="tx1"/>
                </a:solidFill>
              </a:rPr>
              <a:t>عن</a:t>
            </a:r>
            <a:r>
              <a:rPr lang="ar-IQ" sz="4000" dirty="0" smtClean="0">
                <a:solidFill>
                  <a:schemeClr val="tx1"/>
                </a:solidFill>
              </a:rPr>
              <a:t> </a:t>
            </a:r>
            <a:r>
              <a:rPr lang="ar-SA" sz="4000" dirty="0" smtClean="0">
                <a:solidFill>
                  <a:schemeClr val="tx1"/>
                </a:solidFill>
              </a:rPr>
              <a:t>المحاكم </a:t>
            </a:r>
            <a:r>
              <a:rPr lang="ar-SA" sz="4000" dirty="0">
                <a:solidFill>
                  <a:schemeClr val="tx1"/>
                </a:solidFill>
              </a:rPr>
              <a:t>إلا في الأحوال الشخصية </a:t>
            </a:r>
            <a:endParaRPr lang="ar-IQ" sz="4000" dirty="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1136111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399"/>
            <a:ext cx="7772400" cy="12191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SA" sz="4000" dirty="0" smtClean="0">
                <a:solidFill>
                  <a:schemeClr val="tx1"/>
                </a:solidFill>
              </a:rPr>
              <a:t>كما </a:t>
            </a:r>
            <a:r>
              <a:rPr lang="ar-SA" sz="4000" dirty="0">
                <a:solidFill>
                  <a:schemeClr val="tx1"/>
                </a:solidFill>
              </a:rPr>
              <a:t>تعرض محمد علي باشا </a:t>
            </a:r>
            <a:r>
              <a:rPr lang="ar-SA" sz="4000" dirty="0">
                <a:solidFill>
                  <a:srgbClr val="0070C0"/>
                </a:solidFill>
              </a:rPr>
              <a:t>للتعليم بالتغريب</a:t>
            </a:r>
            <a:r>
              <a:rPr lang="ar-SA" sz="4000" dirty="0">
                <a:solidFill>
                  <a:schemeClr val="tx1"/>
                </a:solidFill>
              </a:rPr>
              <a:t> تارة </a:t>
            </a:r>
            <a:r>
              <a:rPr lang="ar-SA" sz="4000" dirty="0">
                <a:solidFill>
                  <a:srgbClr val="0070C0"/>
                </a:solidFill>
              </a:rPr>
              <a:t>وبالتهميش</a:t>
            </a:r>
            <a:r>
              <a:rPr lang="ar-SA" sz="4000" dirty="0">
                <a:solidFill>
                  <a:schemeClr val="tx1"/>
                </a:solidFill>
              </a:rPr>
              <a:t> تارة أخرى، فأنشأ مدراس على </a:t>
            </a:r>
            <a:r>
              <a:rPr lang="ar-SA" sz="4000" dirty="0">
                <a:solidFill>
                  <a:srgbClr val="0070C0"/>
                </a:solidFill>
              </a:rPr>
              <a:t>النظم الأوروبية وعين كثيرا من الأوربيين </a:t>
            </a:r>
            <a:r>
              <a:rPr lang="ar-SA" sz="4000" dirty="0" smtClean="0">
                <a:solidFill>
                  <a:srgbClr val="0070C0"/>
                </a:solidFill>
              </a:rPr>
              <a:t>في</a:t>
            </a:r>
            <a:r>
              <a:rPr lang="ar-IQ" sz="4000" dirty="0" smtClean="0">
                <a:solidFill>
                  <a:srgbClr val="0070C0"/>
                </a:solidFill>
              </a:rPr>
              <a:t> الهيئات</a:t>
            </a:r>
            <a:r>
              <a:rPr lang="ar-SA" sz="4000" dirty="0" smtClean="0">
                <a:solidFill>
                  <a:srgbClr val="0070C0"/>
                </a:solidFill>
              </a:rPr>
              <a:t> </a:t>
            </a:r>
            <a:r>
              <a:rPr lang="ar-SA" sz="4000" dirty="0">
                <a:solidFill>
                  <a:srgbClr val="0070C0"/>
                </a:solidFill>
              </a:rPr>
              <a:t>التي تعنى برسم السياسة التعليمية في مصر</a:t>
            </a:r>
            <a:r>
              <a:rPr lang="ar-SA" sz="4000" dirty="0">
                <a:solidFill>
                  <a:schemeClr val="tx1"/>
                </a:solidFill>
              </a:rPr>
              <a:t>، كما </a:t>
            </a:r>
            <a:r>
              <a:rPr lang="ar-SA" sz="4000" dirty="0">
                <a:solidFill>
                  <a:srgbClr val="0070C0"/>
                </a:solidFill>
              </a:rPr>
              <a:t>قلص من دور الأزهر وخريجيه فاستولى على أوقافه وصرف الوظائف المهمة عن </a:t>
            </a:r>
            <a:r>
              <a:rPr lang="ar-SA" sz="4000" dirty="0" smtClean="0">
                <a:solidFill>
                  <a:srgbClr val="0070C0"/>
                </a:solidFill>
              </a:rPr>
              <a:t>خريجيه</a:t>
            </a:r>
            <a:r>
              <a:rPr lang="ar-SA" sz="4000" dirty="0">
                <a:solidFill>
                  <a:schemeClr val="tx1"/>
                </a:solidFill>
              </a:rPr>
              <a:t>، وهكذا تناقص دور منارة من منارات العلم في العالم الإسلامي </a:t>
            </a:r>
            <a:r>
              <a:rPr lang="ar-SA" sz="4000" dirty="0" smtClean="0">
                <a:solidFill>
                  <a:schemeClr val="tx1"/>
                </a:solidFill>
              </a:rPr>
              <a:t>عامة </a:t>
            </a:r>
            <a:r>
              <a:rPr lang="ar-SA" sz="4000" dirty="0">
                <a:solidFill>
                  <a:schemeClr val="tx1"/>
                </a:solidFill>
              </a:rPr>
              <a:t>وفي مصر خاصة بدعوى التحديث</a:t>
            </a:r>
            <a:r>
              <a:rPr lang="ar-SA" sz="4000" dirty="0" smtClean="0">
                <a:solidFill>
                  <a:schemeClr val="tx1"/>
                </a:solidFill>
              </a:rPr>
              <a:t>.</a:t>
            </a:r>
            <a:endParaRPr lang="ar-SA" sz="4000" dirty="0">
              <a:solidFill>
                <a:schemeClr val="tx1"/>
              </a:solidFill>
            </a:endParaRPr>
          </a:p>
          <a:p>
            <a:pPr algn="just" rtl="1"/>
            <a:r>
              <a:rPr lang="ar-IQ" sz="4000" dirty="0" smtClean="0">
                <a:solidFill>
                  <a:schemeClr val="tx1"/>
                </a:solidFill>
              </a:rPr>
              <a:t>وكذلك </a:t>
            </a:r>
            <a:r>
              <a:rPr lang="ar-SA" sz="4000" dirty="0" smtClean="0">
                <a:solidFill>
                  <a:schemeClr val="tx1"/>
                </a:solidFill>
              </a:rPr>
              <a:t>توسع مح</a:t>
            </a:r>
            <a:r>
              <a:rPr lang="ar-IQ" sz="4000" dirty="0" smtClean="0">
                <a:solidFill>
                  <a:schemeClr val="tx1"/>
                </a:solidFill>
              </a:rPr>
              <a:t>مد علي</a:t>
            </a:r>
            <a:r>
              <a:rPr lang="ar-SA" sz="4000" dirty="0" smtClean="0">
                <a:solidFill>
                  <a:schemeClr val="tx1"/>
                </a:solidFill>
              </a:rPr>
              <a:t> </a:t>
            </a:r>
            <a:r>
              <a:rPr lang="ar-SA" sz="4000" dirty="0">
                <a:solidFill>
                  <a:srgbClr val="0070C0"/>
                </a:solidFill>
              </a:rPr>
              <a:t>بإرسال البعثات العلمية إلى أوروبا </a:t>
            </a:r>
            <a:r>
              <a:rPr lang="ar-SA" sz="4000" dirty="0">
                <a:solidFill>
                  <a:schemeClr val="tx1"/>
                </a:solidFill>
              </a:rPr>
              <a:t>ليعودوا منها </a:t>
            </a:r>
            <a:r>
              <a:rPr lang="ar-IQ" sz="4000" dirty="0" smtClean="0">
                <a:solidFill>
                  <a:schemeClr val="tx1"/>
                </a:solidFill>
              </a:rPr>
              <a:t>بعقلية تغريبية غير</a:t>
            </a:r>
            <a:r>
              <a:rPr lang="ar-IQ" sz="4000" dirty="0">
                <a:solidFill>
                  <a:schemeClr val="tx1"/>
                </a:solidFill>
              </a:rPr>
              <a:t> </a:t>
            </a:r>
            <a:r>
              <a:rPr lang="ar-IQ" sz="4000" dirty="0" smtClean="0">
                <a:solidFill>
                  <a:schemeClr val="tx1"/>
                </a:solidFill>
              </a:rPr>
              <a:t>التي</a:t>
            </a:r>
            <a:r>
              <a:rPr lang="ar-SA" sz="4000" dirty="0" smtClean="0">
                <a:solidFill>
                  <a:schemeClr val="tx1"/>
                </a:solidFill>
              </a:rPr>
              <a:t> </a:t>
            </a:r>
            <a:r>
              <a:rPr lang="ar-SA" sz="4000" dirty="0">
                <a:solidFill>
                  <a:schemeClr val="tx1"/>
                </a:solidFill>
              </a:rPr>
              <a:t>ذهبوا </a:t>
            </a:r>
            <a:r>
              <a:rPr lang="ar-SA" sz="4000" dirty="0" smtClean="0">
                <a:solidFill>
                  <a:schemeClr val="tx1"/>
                </a:solidFill>
              </a:rPr>
              <a:t>بها</a:t>
            </a:r>
            <a:r>
              <a:rPr lang="ar-IQ"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3453541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209800"/>
            <a:ext cx="7772400" cy="3048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en-US" sz="4000" dirty="0" smtClean="0">
              <a:solidFill>
                <a:srgbClr val="FF0000"/>
              </a:solidFill>
            </a:endParaRPr>
          </a:p>
          <a:p>
            <a:pPr algn="just" rtl="1"/>
            <a:r>
              <a:rPr lang="ar-IQ" sz="4000" dirty="0" smtClean="0">
                <a:solidFill>
                  <a:srgbClr val="FF0000"/>
                </a:solidFill>
              </a:rPr>
              <a:t>س/</a:t>
            </a:r>
            <a:r>
              <a:rPr lang="ar-SA" sz="4000" dirty="0" smtClean="0">
                <a:solidFill>
                  <a:srgbClr val="FF0000"/>
                </a:solidFill>
              </a:rPr>
              <a:t> </a:t>
            </a:r>
            <a:r>
              <a:rPr lang="ar-SA" sz="4000" dirty="0">
                <a:solidFill>
                  <a:srgbClr val="FF0000"/>
                </a:solidFill>
              </a:rPr>
              <a:t>لقد كانت فترة محمد </a:t>
            </a:r>
            <a:r>
              <a:rPr lang="ar-SA" sz="4000" dirty="0" smtClean="0">
                <a:solidFill>
                  <a:srgbClr val="FF0000"/>
                </a:solidFill>
              </a:rPr>
              <a:t>علي </a:t>
            </a:r>
            <a:r>
              <a:rPr lang="ar-SA" sz="4000" dirty="0">
                <a:solidFill>
                  <a:srgbClr val="FF0000"/>
                </a:solidFill>
              </a:rPr>
              <a:t>باشا حاكم مصر </a:t>
            </a:r>
            <a:r>
              <a:rPr lang="ar-SA" sz="4000" dirty="0" smtClean="0">
                <a:solidFill>
                  <a:srgbClr val="FF0000"/>
                </a:solidFill>
              </a:rPr>
              <a:t>وبالا </a:t>
            </a:r>
            <a:r>
              <a:rPr lang="ar-SA" sz="4000" dirty="0">
                <a:solidFill>
                  <a:srgbClr val="FF0000"/>
                </a:solidFill>
              </a:rPr>
              <a:t>على مصر </a:t>
            </a:r>
            <a:r>
              <a:rPr lang="ar-SA" sz="4000" dirty="0" smtClean="0">
                <a:solidFill>
                  <a:srgbClr val="FF0000"/>
                </a:solidFill>
              </a:rPr>
              <a:t>وأهلها</a:t>
            </a:r>
            <a:r>
              <a:rPr lang="ar-IQ" sz="4000" dirty="0" smtClean="0">
                <a:solidFill>
                  <a:srgbClr val="FF0000"/>
                </a:solidFill>
              </a:rPr>
              <a:t> لماذا؟</a:t>
            </a:r>
          </a:p>
          <a:p>
            <a:pPr algn="just" rtl="1"/>
            <a:r>
              <a:rPr lang="ar-IQ" sz="4000" dirty="0" smtClean="0">
                <a:solidFill>
                  <a:srgbClr val="FF0000"/>
                </a:solidFill>
              </a:rPr>
              <a:t>ج/ </a:t>
            </a:r>
            <a:r>
              <a:rPr lang="ar-IQ" sz="4000" dirty="0" smtClean="0">
                <a:solidFill>
                  <a:schemeClr val="tx1"/>
                </a:solidFill>
              </a:rPr>
              <a:t>وذلك لان</a:t>
            </a:r>
            <a:r>
              <a:rPr lang="ar-SA" sz="4000" dirty="0" smtClean="0">
                <a:solidFill>
                  <a:schemeClr val="tx1"/>
                </a:solidFill>
              </a:rPr>
              <a:t> محاسن </a:t>
            </a:r>
            <a:r>
              <a:rPr lang="ar-SA" sz="4000" dirty="0">
                <a:solidFill>
                  <a:schemeClr val="tx1"/>
                </a:solidFill>
              </a:rPr>
              <a:t>التحديث التي قام محمد علي بها مغمورة في بحار مساوئ </a:t>
            </a:r>
            <a:r>
              <a:rPr lang="ar-IQ" sz="4000" dirty="0" smtClean="0">
                <a:solidFill>
                  <a:schemeClr val="tx1"/>
                </a:solidFill>
              </a:rPr>
              <a:t>ا</a:t>
            </a:r>
            <a:r>
              <a:rPr lang="ar-SA" sz="4000" dirty="0" smtClean="0">
                <a:solidFill>
                  <a:schemeClr val="tx1"/>
                </a:solidFill>
              </a:rPr>
              <a:t>لتغريب </a:t>
            </a:r>
            <a:r>
              <a:rPr lang="ar-SA" sz="4000" dirty="0">
                <a:solidFill>
                  <a:schemeClr val="tx1"/>
                </a:solidFill>
              </a:rPr>
              <a:t>وتهميش الشريعة الغراء التي كانت عنوانا </a:t>
            </a:r>
            <a:r>
              <a:rPr lang="ar-SA" sz="4000" dirty="0" smtClean="0">
                <a:solidFill>
                  <a:schemeClr val="tx1"/>
                </a:solidFill>
              </a:rPr>
              <a:t>لعهده</a:t>
            </a:r>
            <a:r>
              <a:rPr lang="ar-IQ" sz="4000" dirty="0" smtClean="0">
                <a:solidFill>
                  <a:schemeClr val="tx1"/>
                </a:solidFill>
              </a:rPr>
              <a:t>.</a:t>
            </a:r>
            <a:endParaRPr lang="en-US" sz="4000" dirty="0">
              <a:solidFill>
                <a:schemeClr val="tx1"/>
              </a:solidFill>
            </a:endParaRPr>
          </a:p>
          <a:p>
            <a:pPr algn="just" rtl="1"/>
            <a:endParaRPr lang="en-US" sz="4000" dirty="0">
              <a:solidFill>
                <a:schemeClr val="tx1"/>
              </a:solidFill>
            </a:endParaRPr>
          </a:p>
        </p:txBody>
      </p:sp>
    </p:spTree>
    <p:extLst>
      <p:ext uri="{BB962C8B-B14F-4D97-AF65-F5344CB8AC3E}">
        <p14:creationId xmlns:p14="http://schemas.microsoft.com/office/powerpoint/2010/main" val="3245393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599"/>
            <a:ext cx="7772400" cy="228600"/>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r>
              <a:rPr lang="ar-IQ" sz="4800" dirty="0" smtClean="0">
                <a:solidFill>
                  <a:schemeClr val="tx1"/>
                </a:solidFill>
              </a:rPr>
              <a:t> </a:t>
            </a:r>
          </a:p>
          <a:p>
            <a:pPr rtl="1"/>
            <a:r>
              <a:rPr lang="ar-IQ" sz="4800" dirty="0" smtClean="0">
                <a:solidFill>
                  <a:schemeClr val="tx1"/>
                </a:solidFill>
              </a:rPr>
              <a:t>الاسبوع الخامس</a:t>
            </a:r>
          </a:p>
          <a:p>
            <a:pPr rtl="1"/>
            <a:r>
              <a:rPr lang="ar-IQ" sz="4800" dirty="0" smtClean="0">
                <a:solidFill>
                  <a:srgbClr val="FF0000"/>
                </a:solidFill>
              </a:rPr>
              <a:t>موضوع المحاضرة:</a:t>
            </a:r>
          </a:p>
          <a:p>
            <a:pPr rtl="1"/>
            <a:r>
              <a:rPr lang="ar-IQ" sz="4800" dirty="0" smtClean="0">
                <a:solidFill>
                  <a:srgbClr val="7030A0"/>
                </a:solidFill>
              </a:rPr>
              <a:t> تأثر بعض أهل العلم بالدول الأوربية ودعوتهم تبني مبادئ الدولة المدنية</a:t>
            </a:r>
          </a:p>
          <a:p>
            <a:pPr rtl="1"/>
            <a:endParaRPr lang="en-US" sz="4800" dirty="0">
              <a:solidFill>
                <a:srgbClr val="7030A0"/>
              </a:solidFill>
            </a:endParaRPr>
          </a:p>
        </p:txBody>
      </p:sp>
    </p:spTree>
    <p:extLst>
      <p:ext uri="{BB962C8B-B14F-4D97-AF65-F5344CB8AC3E}">
        <p14:creationId xmlns:p14="http://schemas.microsoft.com/office/powerpoint/2010/main" val="1275237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209800"/>
            <a:ext cx="7772400" cy="914401"/>
          </a:xfrm>
        </p:spPr>
        <p:txBody>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ar-IQ" dirty="0" smtClean="0">
              <a:solidFill>
                <a:schemeClr val="tx1"/>
              </a:solidFill>
            </a:endParaRPr>
          </a:p>
          <a:p>
            <a:pPr algn="just" rtl="1"/>
            <a:r>
              <a:rPr lang="ar-IQ" dirty="0" smtClean="0">
                <a:solidFill>
                  <a:srgbClr val="FF0000"/>
                </a:solidFill>
              </a:rPr>
              <a:t>1- الشيخ رفاعة الطهطاوي (رحمه الله) (1801- 1873م)</a:t>
            </a:r>
          </a:p>
          <a:p>
            <a:pPr algn="just" rtl="1"/>
            <a:r>
              <a:rPr lang="ar-IQ" dirty="0">
                <a:solidFill>
                  <a:srgbClr val="00B050"/>
                </a:solidFill>
              </a:rPr>
              <a:t>س/ من هوالشيخ رفاعة الطهطاوي </a:t>
            </a:r>
            <a:r>
              <a:rPr lang="ar-IQ" dirty="0" smtClean="0">
                <a:solidFill>
                  <a:srgbClr val="00B050"/>
                </a:solidFill>
              </a:rPr>
              <a:t>(رحمه الله)، وكيف </a:t>
            </a:r>
            <a:r>
              <a:rPr lang="ar-IQ" dirty="0">
                <a:solidFill>
                  <a:srgbClr val="00B050"/>
                </a:solidFill>
              </a:rPr>
              <a:t>تبنى مبادئ الدولة المدنية؟</a:t>
            </a:r>
          </a:p>
          <a:p>
            <a:pPr marL="457200" indent="-457200" algn="just" rtl="1">
              <a:buFontTx/>
              <a:buChar char="-"/>
            </a:pPr>
            <a:r>
              <a:rPr lang="ar-IQ" dirty="0" smtClean="0">
                <a:solidFill>
                  <a:schemeClr val="tx1"/>
                </a:solidFill>
              </a:rPr>
              <a:t>ينظر الكثيرون الى رفاعة الطهطاوي على أنه من رواد الإصلاح والتحديث وتتجلى جهوده من خلال آثارة وخصوصاً كتابه تخليص الإبريز وفي إعجابه للدستور الفرنسي ومدحه له وكذلك ترجمته الى العربية.</a:t>
            </a:r>
          </a:p>
          <a:p>
            <a:pPr marL="457200" indent="-457200" algn="just" rtl="1">
              <a:buFontTx/>
              <a:buChar char="-"/>
            </a:pPr>
            <a:r>
              <a:rPr lang="ar-IQ" dirty="0">
                <a:solidFill>
                  <a:schemeClr val="tx1"/>
                </a:solidFill>
              </a:rPr>
              <a:t>لقد كانت رحلته </a:t>
            </a:r>
            <a:r>
              <a:rPr lang="ar-SA" dirty="0">
                <a:solidFill>
                  <a:schemeClr val="tx1"/>
                </a:solidFill>
              </a:rPr>
              <a:t>لفرنسا - كإمام وواعظ للبعثة البصرية علامة فارقة ومنعطفا كبيرا في فكر الطهطاوي الذي </a:t>
            </a:r>
            <a:r>
              <a:rPr lang="ar-SA" u="sng" dirty="0">
                <a:solidFill>
                  <a:schemeClr val="tx1"/>
                </a:solidFill>
              </a:rPr>
              <a:t>أعجب بالأمة الفرنسية أشد الإعجاب، وقرب للعقل</a:t>
            </a:r>
            <a:endParaRPr lang="ar-IQ" u="sng" dirty="0" smtClean="0">
              <a:solidFill>
                <a:schemeClr val="tx1"/>
              </a:solidFill>
            </a:endParaRPr>
          </a:p>
        </p:txBody>
      </p:sp>
    </p:spTree>
    <p:extLst>
      <p:ext uri="{BB962C8B-B14F-4D97-AF65-F5344CB8AC3E}">
        <p14:creationId xmlns:p14="http://schemas.microsoft.com/office/powerpoint/2010/main" val="213320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399"/>
            <a:ext cx="7772400" cy="12191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SA" sz="4000" u="sng" dirty="0" smtClean="0">
                <a:solidFill>
                  <a:schemeClr val="tx1"/>
                </a:solidFill>
              </a:rPr>
              <a:t>المصري </a:t>
            </a:r>
            <a:r>
              <a:rPr lang="ar-SA" sz="4000" u="sng" dirty="0">
                <a:solidFill>
                  <a:schemeClr val="tx1"/>
                </a:solidFill>
              </a:rPr>
              <a:t>الحياة الأوروبية، وأظهرها بمظهر العدالة </a:t>
            </a:r>
            <a:r>
              <a:rPr lang="ar-SA" sz="4000" u="sng" dirty="0" smtClean="0">
                <a:solidFill>
                  <a:schemeClr val="tx1"/>
                </a:solidFill>
              </a:rPr>
              <a:t>والمساواة</a:t>
            </a:r>
            <a:r>
              <a:rPr lang="ar-IQ" sz="4000" u="sng" dirty="0" smtClean="0">
                <a:solidFill>
                  <a:schemeClr val="tx1"/>
                </a:solidFill>
              </a:rPr>
              <a:t> </a:t>
            </a:r>
            <a:r>
              <a:rPr lang="ar-SA" sz="4000" u="sng" dirty="0" smtClean="0">
                <a:solidFill>
                  <a:schemeClr val="tx1"/>
                </a:solidFill>
              </a:rPr>
              <a:t>واحترام </a:t>
            </a:r>
            <a:r>
              <a:rPr lang="ar-SA" sz="4000" u="sng" dirty="0">
                <a:solidFill>
                  <a:schemeClr val="tx1"/>
                </a:solidFill>
              </a:rPr>
              <a:t>الإنسان.</a:t>
            </a:r>
            <a:endParaRPr lang="en-US" sz="4000" u="sng" dirty="0">
              <a:solidFill>
                <a:schemeClr val="tx1"/>
              </a:solidFill>
            </a:endParaRPr>
          </a:p>
          <a:p>
            <a:pPr algn="just" rtl="1"/>
            <a:r>
              <a:rPr lang="ar-IQ" sz="4000" dirty="0" smtClean="0">
                <a:solidFill>
                  <a:schemeClr val="tx1"/>
                </a:solidFill>
              </a:rPr>
              <a:t>- </a:t>
            </a:r>
            <a:r>
              <a:rPr lang="ar-SA" sz="4000" u="sng" dirty="0" smtClean="0">
                <a:solidFill>
                  <a:schemeClr val="tx1"/>
                </a:solidFill>
              </a:rPr>
              <a:t>لم </a:t>
            </a:r>
            <a:r>
              <a:rPr lang="ar-SA" sz="4000" u="sng" dirty="0">
                <a:solidFill>
                  <a:schemeClr val="tx1"/>
                </a:solidFill>
              </a:rPr>
              <a:t>يدع الطهطاوي إلى تغيير القيم الإسلامية في الحكم والأخلاق وغير ذلك</a:t>
            </a:r>
            <a:r>
              <a:rPr lang="ar-SA" sz="4000" dirty="0">
                <a:solidFill>
                  <a:schemeClr val="tx1"/>
                </a:solidFill>
              </a:rPr>
              <a:t>، لكن </a:t>
            </a:r>
            <a:r>
              <a:rPr lang="ar-SA" sz="4000" u="sng" dirty="0">
                <a:solidFill>
                  <a:schemeClr val="tx1"/>
                </a:solidFill>
              </a:rPr>
              <a:t>بوصفه</a:t>
            </a:r>
            <a:r>
              <a:rPr lang="ar-SA" sz="4000" dirty="0">
                <a:solidFill>
                  <a:schemeClr val="tx1"/>
                </a:solidFill>
              </a:rPr>
              <a:t> لتلك الحضارة المنحلة بأوصاف المدح والثناء وخاصة في كتابه (تخليص الإبريز) </a:t>
            </a:r>
            <a:r>
              <a:rPr lang="ar-IQ" sz="4000" dirty="0" smtClean="0">
                <a:solidFill>
                  <a:schemeClr val="tx1"/>
                </a:solidFill>
              </a:rPr>
              <a:t>مما </a:t>
            </a:r>
            <a:r>
              <a:rPr lang="ar-IQ" sz="4000" u="sng" dirty="0" smtClean="0">
                <a:solidFill>
                  <a:schemeClr val="tx1"/>
                </a:solidFill>
              </a:rPr>
              <a:t>اثر</a:t>
            </a:r>
            <a:r>
              <a:rPr lang="ar-SA" sz="4000" u="sng" dirty="0" smtClean="0">
                <a:solidFill>
                  <a:schemeClr val="tx1"/>
                </a:solidFill>
              </a:rPr>
              <a:t> </a:t>
            </a:r>
            <a:r>
              <a:rPr lang="ar-SA" sz="4000" u="sng" dirty="0">
                <a:solidFill>
                  <a:schemeClr val="tx1"/>
                </a:solidFill>
              </a:rPr>
              <a:t>على ضعاف الإيمان من المسلمين </a:t>
            </a:r>
            <a:r>
              <a:rPr lang="ar-SA" sz="4000" dirty="0">
                <a:solidFill>
                  <a:schemeClr val="tx1"/>
                </a:solidFill>
              </a:rPr>
              <a:t>أو قد يحملهم على استحسان قيمهم فيسلكوا النهج الذي </a:t>
            </a:r>
            <a:r>
              <a:rPr lang="ar-SA" sz="4000" dirty="0" smtClean="0">
                <a:solidFill>
                  <a:schemeClr val="tx1"/>
                </a:solidFill>
              </a:rPr>
              <a:t>سلكوه</a:t>
            </a:r>
            <a:endParaRPr lang="ar-SA" sz="4000" dirty="0">
              <a:solidFill>
                <a:schemeClr val="tx1"/>
              </a:solidFill>
            </a:endParaRPr>
          </a:p>
        </p:txBody>
      </p:sp>
    </p:spTree>
    <p:extLst>
      <p:ext uri="{BB962C8B-B14F-4D97-AF65-F5344CB8AC3E}">
        <p14:creationId xmlns:p14="http://schemas.microsoft.com/office/powerpoint/2010/main" val="2220195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9143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rgbClr val="FF0000"/>
                </a:solidFill>
              </a:rPr>
              <a:t>س/ لماذا كانت </a:t>
            </a:r>
            <a:r>
              <a:rPr lang="ar-SA" sz="4000" dirty="0" smtClean="0">
                <a:solidFill>
                  <a:srgbClr val="FF0000"/>
                </a:solidFill>
              </a:rPr>
              <a:t>أفكار </a:t>
            </a:r>
            <a:r>
              <a:rPr lang="ar-SA" sz="4000" dirty="0">
                <a:solidFill>
                  <a:srgbClr val="FF0000"/>
                </a:solidFill>
              </a:rPr>
              <a:t>الشيخ الطهطاوي ممهدة لإدخال مبادئ الدولة المدنية إلى الأمة </a:t>
            </a:r>
            <a:r>
              <a:rPr lang="ar-IQ" sz="4000" dirty="0" smtClean="0">
                <a:solidFill>
                  <a:srgbClr val="FF0000"/>
                </a:solidFill>
              </a:rPr>
              <a:t>المصرية؟</a:t>
            </a:r>
            <a:endParaRPr lang="en-US" sz="4000" dirty="0">
              <a:solidFill>
                <a:srgbClr val="FF0000"/>
              </a:solidFill>
            </a:endParaRPr>
          </a:p>
          <a:p>
            <a:pPr algn="just" rtl="1"/>
            <a:r>
              <a:rPr lang="ar-IQ" sz="4000" dirty="0" smtClean="0">
                <a:solidFill>
                  <a:srgbClr val="FF0000"/>
                </a:solidFill>
              </a:rPr>
              <a:t>ج/ </a:t>
            </a:r>
            <a:r>
              <a:rPr lang="ar-IQ" sz="4000" dirty="0" smtClean="0">
                <a:solidFill>
                  <a:schemeClr val="tx1"/>
                </a:solidFill>
              </a:rPr>
              <a:t>لانه من رواد الإصلاح والتحديث وقرب للعقل المصري الحياة الاوربية وأظهرها بمظهر العدالة والمساواة واحترام الانسان و</a:t>
            </a:r>
            <a:r>
              <a:rPr lang="ar-SA" sz="4000" dirty="0" smtClean="0">
                <a:solidFill>
                  <a:schemeClr val="tx1"/>
                </a:solidFill>
              </a:rPr>
              <a:t>لقد </a:t>
            </a:r>
            <a:r>
              <a:rPr lang="ar-SA" sz="4000" dirty="0">
                <a:solidFill>
                  <a:schemeClr val="tx1"/>
                </a:solidFill>
              </a:rPr>
              <a:t>بين الشيخ الطهطاوي لمن يقرأ فكره بأنه من الممكن </a:t>
            </a:r>
            <a:r>
              <a:rPr lang="ar-SA" sz="4000" u="sng" dirty="0">
                <a:solidFill>
                  <a:schemeClr val="tx1"/>
                </a:solidFill>
              </a:rPr>
              <a:t>للعقل </a:t>
            </a:r>
            <a:r>
              <a:rPr lang="ar-SA" sz="4000" u="sng" dirty="0" smtClean="0">
                <a:solidFill>
                  <a:schemeClr val="tx1"/>
                </a:solidFill>
              </a:rPr>
              <a:t>البشري </a:t>
            </a:r>
            <a:r>
              <a:rPr lang="ar-SA" sz="4000" u="sng" dirty="0">
                <a:solidFill>
                  <a:schemeClr val="tx1"/>
                </a:solidFill>
              </a:rPr>
              <a:t>أن يصل إلى العدالة والحكم الرشيد وأن لم يتقيد بالشرع </a:t>
            </a:r>
            <a:r>
              <a:rPr lang="ar-IQ" sz="4000" u="sng" dirty="0" smtClean="0">
                <a:solidFill>
                  <a:schemeClr val="tx1"/>
                </a:solidFill>
              </a:rPr>
              <a:t>ومثل </a:t>
            </a:r>
            <a:r>
              <a:rPr lang="ar-SA" sz="4000" u="sng" dirty="0" smtClean="0">
                <a:solidFill>
                  <a:schemeClr val="tx1"/>
                </a:solidFill>
              </a:rPr>
              <a:t>على </a:t>
            </a:r>
            <a:r>
              <a:rPr lang="ar-SA" sz="4000" u="sng" dirty="0">
                <a:solidFill>
                  <a:schemeClr val="tx1"/>
                </a:solidFill>
              </a:rPr>
              <a:t>ذلك بفرنسا</a:t>
            </a:r>
            <a:r>
              <a:rPr lang="ar-SA" sz="4000" dirty="0">
                <a:solidFill>
                  <a:schemeClr val="tx1"/>
                </a:solidFill>
              </a:rPr>
              <a:t>، فيقرب الفكر الأوربي لحكم الدولة لعقل الإنسان </a:t>
            </a:r>
            <a:r>
              <a:rPr lang="ar-SA" sz="4000" dirty="0" smtClean="0">
                <a:solidFill>
                  <a:schemeClr val="tx1"/>
                </a:solidFill>
              </a:rPr>
              <a:t>المصري </a:t>
            </a:r>
            <a:r>
              <a:rPr lang="ar-SA" sz="4000" dirty="0">
                <a:solidFill>
                  <a:schemeClr val="tx1"/>
                </a:solidFill>
              </a:rPr>
              <a:t>المسلم مما يشوش عليه مفاهيم الحكم في </a:t>
            </a:r>
            <a:r>
              <a:rPr lang="ar-SA" sz="4000" dirty="0" smtClean="0">
                <a:solidFill>
                  <a:schemeClr val="tx1"/>
                </a:solidFill>
              </a:rPr>
              <a:t>الإسلام</a:t>
            </a:r>
            <a:r>
              <a:rPr lang="ar-IQ"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790451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807718"/>
            <a:ext cx="77724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lnSpcReduction="10000"/>
          </a:bodyPr>
          <a:lstStyle/>
          <a:p>
            <a:pPr algn="just" rtl="1"/>
            <a:endParaRPr lang="ar-IQ" sz="4000" dirty="0" smtClean="0">
              <a:solidFill>
                <a:srgbClr val="FF0000"/>
              </a:solidFill>
            </a:endParaRPr>
          </a:p>
          <a:p>
            <a:pPr algn="just" rtl="1"/>
            <a:r>
              <a:rPr lang="ar-IQ" sz="4000" dirty="0" smtClean="0">
                <a:solidFill>
                  <a:srgbClr val="FF0000"/>
                </a:solidFill>
              </a:rPr>
              <a:t>2- الشيخ عبد الرحمن الكواكبي (رحمه الله):</a:t>
            </a:r>
          </a:p>
          <a:p>
            <a:pPr algn="just" rtl="1"/>
            <a:r>
              <a:rPr lang="ar-IQ" sz="4000" dirty="0" smtClean="0">
                <a:solidFill>
                  <a:srgbClr val="00B050"/>
                </a:solidFill>
              </a:rPr>
              <a:t>س/ من هوالشيخ عبد الرحمن الكواكبي (رحمه الله):</a:t>
            </a:r>
          </a:p>
          <a:p>
            <a:pPr algn="just" rtl="1"/>
            <a:r>
              <a:rPr lang="ar-IQ" sz="4000" dirty="0" smtClean="0">
                <a:solidFill>
                  <a:srgbClr val="00B050"/>
                </a:solidFill>
              </a:rPr>
              <a:t> وكيف تبنى مبادئ الدولة المدنية؟</a:t>
            </a:r>
            <a:endParaRPr lang="ar-IQ" sz="4000" dirty="0" smtClean="0">
              <a:solidFill>
                <a:srgbClr val="FF0000"/>
              </a:solidFill>
            </a:endParaRPr>
          </a:p>
          <a:p>
            <a:pPr algn="just" rtl="1"/>
            <a:r>
              <a:rPr lang="ar-IQ" sz="4000" dirty="0" smtClean="0">
                <a:solidFill>
                  <a:schemeClr val="tx1"/>
                </a:solidFill>
              </a:rPr>
              <a:t>وهو سائح في بلاد العرب متأثر بمحمد عبده( رحمه الله) وهو من اهل العلم والفقه وله همة في التأليف والتعليم  من روّاد الإصلاح في الوطن العربي ومتأثر بالمفاهيم الغربية ويدعو في كتاباته  الى العيش في وطن واحد  مع غير المسلمين من العرب وتناسي الخلافات والاحقاد   والعيش على </a:t>
            </a:r>
            <a:r>
              <a:rPr lang="ar-IQ" sz="4000" u="sng" dirty="0" smtClean="0">
                <a:solidFill>
                  <a:schemeClr val="tx1"/>
                </a:solidFill>
              </a:rPr>
              <a:t>أساس المساواة والامة الواحدة وترك التعصب و اختلاف الاديان والانواع والمذاهب</a:t>
            </a:r>
            <a:endParaRPr lang="en-US" sz="4000" u="sng" dirty="0">
              <a:solidFill>
                <a:schemeClr val="tx1"/>
              </a:solidFill>
            </a:endParaRPr>
          </a:p>
        </p:txBody>
      </p:sp>
    </p:spTree>
    <p:extLst>
      <p:ext uri="{BB962C8B-B14F-4D97-AF65-F5344CB8AC3E}">
        <p14:creationId xmlns:p14="http://schemas.microsoft.com/office/powerpoint/2010/main" val="22684115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599"/>
            <a:ext cx="7772400" cy="9905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3600" dirty="0">
              <a:solidFill>
                <a:srgbClr val="FF0000"/>
              </a:solidFill>
            </a:endParaRPr>
          </a:p>
          <a:p>
            <a:pPr algn="just" rtl="1"/>
            <a:r>
              <a:rPr lang="ar-IQ" sz="3600" dirty="0" smtClean="0">
                <a:solidFill>
                  <a:srgbClr val="FF0000"/>
                </a:solidFill>
              </a:rPr>
              <a:t>3- </a:t>
            </a:r>
            <a:r>
              <a:rPr lang="ar-IQ" sz="3600" dirty="0">
                <a:solidFill>
                  <a:srgbClr val="FF0000"/>
                </a:solidFill>
              </a:rPr>
              <a:t>الشيخ محمد عبده </a:t>
            </a:r>
            <a:r>
              <a:rPr lang="ar-IQ" sz="3600" dirty="0" smtClean="0">
                <a:solidFill>
                  <a:srgbClr val="FF0000"/>
                </a:solidFill>
              </a:rPr>
              <a:t>(رحمه الله) مفتي </a:t>
            </a:r>
            <a:r>
              <a:rPr lang="ar-IQ" sz="3600" dirty="0">
                <a:solidFill>
                  <a:srgbClr val="FF0000"/>
                </a:solidFill>
              </a:rPr>
              <a:t>وقاضي مصر1949- </a:t>
            </a:r>
            <a:r>
              <a:rPr lang="ar-IQ" sz="3600" dirty="0" smtClean="0">
                <a:solidFill>
                  <a:srgbClr val="FF0000"/>
                </a:solidFill>
              </a:rPr>
              <a:t>1905م.</a:t>
            </a:r>
          </a:p>
          <a:p>
            <a:pPr algn="just" rtl="1"/>
            <a:r>
              <a:rPr lang="ar-IQ" sz="3600" dirty="0" smtClean="0">
                <a:solidFill>
                  <a:srgbClr val="00B050"/>
                </a:solidFill>
              </a:rPr>
              <a:t>س/ من هو محمد عبده وكيف تبنى مبادئ الدولة المدنية؟</a:t>
            </a:r>
          </a:p>
          <a:p>
            <a:pPr marL="457200" indent="-457200" algn="just" rtl="1">
              <a:buFontTx/>
              <a:buChar char="-"/>
            </a:pPr>
            <a:r>
              <a:rPr lang="ar-IQ" sz="3600" dirty="0" smtClean="0">
                <a:solidFill>
                  <a:schemeClr val="tx1"/>
                </a:solidFill>
              </a:rPr>
              <a:t>هو زعيم الحركة الإصلاحية كما يدعى في العصر الحديث.</a:t>
            </a:r>
          </a:p>
          <a:p>
            <a:pPr marL="457200" indent="-457200" algn="just" rtl="1">
              <a:buFontTx/>
              <a:buChar char="-"/>
            </a:pPr>
            <a:r>
              <a:rPr lang="ar-IQ" sz="3600" dirty="0" smtClean="0">
                <a:solidFill>
                  <a:schemeClr val="tx1"/>
                </a:solidFill>
              </a:rPr>
              <a:t>له جهود تجديدية في الفقه الإسلامي ماثلةً في فتاواه ورسائله والتي كان الكثير منها غير موافق للتأصيل الفقهي الصافي.</a:t>
            </a:r>
          </a:p>
          <a:p>
            <a:pPr marL="457200" indent="-457200" algn="just" rtl="1">
              <a:buFontTx/>
              <a:buChar char="-"/>
            </a:pPr>
            <a:r>
              <a:rPr lang="ar-IQ" sz="3600" dirty="0" smtClean="0">
                <a:solidFill>
                  <a:schemeClr val="tx1"/>
                </a:solidFill>
              </a:rPr>
              <a:t>هدف الشيخ التوفيق بين الأصالة والمعاصرة ولقد تعسف في هذا الهدف وفرّغ  كثيراً من الأحكام الفقهية عن مضمونها لكي توافق العصر.</a:t>
            </a:r>
          </a:p>
        </p:txBody>
      </p:sp>
    </p:spTree>
    <p:extLst>
      <p:ext uri="{BB962C8B-B14F-4D97-AF65-F5344CB8AC3E}">
        <p14:creationId xmlns:p14="http://schemas.microsoft.com/office/powerpoint/2010/main" val="647924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828800"/>
            <a:ext cx="7772400" cy="9906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rgbClr val="FF0000"/>
                </a:solidFill>
              </a:rPr>
              <a:t>أولاً: مفهوم الدولة المدنية</a:t>
            </a:r>
          </a:p>
          <a:p>
            <a:pPr algn="just" rtl="1"/>
            <a:r>
              <a:rPr lang="ar-IQ" sz="4000" dirty="0" smtClean="0">
                <a:solidFill>
                  <a:srgbClr val="FF0000"/>
                </a:solidFill>
              </a:rPr>
              <a:t>س/ عرف مصطلح الدولة المدنية باعتباره لقباً  بحيث يكون تعريفاً شاملاً للعناصر الأساسية للدولة المدنية:</a:t>
            </a:r>
          </a:p>
          <a:p>
            <a:pPr algn="just" rtl="1"/>
            <a:r>
              <a:rPr lang="ar-IQ" sz="4000" dirty="0" smtClean="0">
                <a:solidFill>
                  <a:schemeClr val="tx1"/>
                </a:solidFill>
              </a:rPr>
              <a:t>هي الدولة التي يكون </a:t>
            </a:r>
            <a:r>
              <a:rPr lang="ar-IQ" sz="4000" u="sng" dirty="0" smtClean="0">
                <a:solidFill>
                  <a:schemeClr val="tx1"/>
                </a:solidFill>
              </a:rPr>
              <a:t>نظام الحكم </a:t>
            </a:r>
            <a:r>
              <a:rPr lang="ar-IQ" sz="4000" dirty="0" smtClean="0">
                <a:solidFill>
                  <a:schemeClr val="tx1"/>
                </a:solidFill>
              </a:rPr>
              <a:t>فيها، </a:t>
            </a:r>
            <a:r>
              <a:rPr lang="ar-IQ" sz="4000" u="sng" dirty="0" smtClean="0">
                <a:solidFill>
                  <a:schemeClr val="tx1"/>
                </a:solidFill>
              </a:rPr>
              <a:t>مع من يدير </a:t>
            </a:r>
            <a:r>
              <a:rPr lang="ar-IQ" sz="4000" dirty="0" smtClean="0">
                <a:solidFill>
                  <a:schemeClr val="tx1"/>
                </a:solidFill>
              </a:rPr>
              <a:t>ذلك النظام </a:t>
            </a:r>
            <a:r>
              <a:rPr lang="ar-IQ" sz="4000" u="sng" dirty="0" smtClean="0">
                <a:solidFill>
                  <a:schemeClr val="tx1"/>
                </a:solidFill>
              </a:rPr>
              <a:t>مرجعه إلى الشعب</a:t>
            </a:r>
            <a:r>
              <a:rPr lang="ar-IQ" sz="4000" dirty="0" smtClean="0">
                <a:solidFill>
                  <a:schemeClr val="tx1"/>
                </a:solidFill>
              </a:rPr>
              <a:t>، وفق </a:t>
            </a:r>
            <a:r>
              <a:rPr lang="ar-IQ" sz="4000" u="sng" dirty="0" smtClean="0">
                <a:solidFill>
                  <a:schemeClr val="tx1"/>
                </a:solidFill>
              </a:rPr>
              <a:t>إجراءات معينة </a:t>
            </a:r>
            <a:r>
              <a:rPr lang="ar-IQ" sz="4000" dirty="0" smtClean="0">
                <a:solidFill>
                  <a:schemeClr val="tx1"/>
                </a:solidFill>
              </a:rPr>
              <a:t>تترجم إرادة الشعب في التشريع واختيار ممثليه في الحكم، ولا </a:t>
            </a:r>
            <a:r>
              <a:rPr lang="ar-IQ" sz="4000" u="sng" dirty="0" smtClean="0">
                <a:solidFill>
                  <a:schemeClr val="tx1"/>
                </a:solidFill>
              </a:rPr>
              <a:t>تميّز</a:t>
            </a:r>
            <a:r>
              <a:rPr lang="ar-IQ" sz="4000" dirty="0" smtClean="0">
                <a:solidFill>
                  <a:schemeClr val="tx1"/>
                </a:solidFill>
              </a:rPr>
              <a:t> تلك الدولة بين افرادها في </a:t>
            </a:r>
            <a:r>
              <a:rPr lang="ar-IQ" sz="4000" u="sng" dirty="0" smtClean="0">
                <a:solidFill>
                  <a:schemeClr val="tx1"/>
                </a:solidFill>
              </a:rPr>
              <a:t>الحقوق والحريات</a:t>
            </a:r>
            <a:r>
              <a:rPr lang="ar-IQ"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1189998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199"/>
            <a:ext cx="7772400" cy="380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marL="457200" indent="-457200" algn="just" rtl="1">
              <a:buFontTx/>
              <a:buChar char="-"/>
            </a:pPr>
            <a:endParaRPr lang="ar-IQ" sz="4000" dirty="0" smtClean="0">
              <a:solidFill>
                <a:schemeClr val="tx1"/>
              </a:solidFill>
            </a:endParaRPr>
          </a:p>
          <a:p>
            <a:pPr marL="457200" indent="-457200" algn="just" rtl="1">
              <a:buFontTx/>
              <a:buChar char="-"/>
            </a:pPr>
            <a:r>
              <a:rPr lang="ar-IQ" sz="4000" dirty="0" smtClean="0">
                <a:solidFill>
                  <a:schemeClr val="tx1"/>
                </a:solidFill>
              </a:rPr>
              <a:t>تعتبر آراؤه مرجعاً شرعياً لكل من يريد التأصيل للدولة المدنية.</a:t>
            </a:r>
          </a:p>
          <a:p>
            <a:pPr marL="457200" indent="-457200" algn="just" rtl="1">
              <a:buFontTx/>
              <a:buChar char="-"/>
            </a:pPr>
            <a:r>
              <a:rPr lang="ar-IQ" sz="4000" dirty="0" smtClean="0">
                <a:solidFill>
                  <a:schemeClr val="tx1"/>
                </a:solidFill>
              </a:rPr>
              <a:t>تولى </a:t>
            </a:r>
            <a:r>
              <a:rPr lang="ar-IQ" sz="4000" dirty="0">
                <a:solidFill>
                  <a:schemeClr val="tx1"/>
                </a:solidFill>
              </a:rPr>
              <a:t>إصلاح القضاء على الطريقة الانجليزية وقدم خدم جليلة في مجلس شورى القوانين في معظم الإصلاحات وخصوصاً المتعلقة  بالمواد الجنائية.</a:t>
            </a:r>
          </a:p>
          <a:p>
            <a:pPr marL="457200" indent="-457200" algn="just" rtl="1">
              <a:buFontTx/>
              <a:buChar char="-"/>
            </a:pPr>
            <a:r>
              <a:rPr lang="ar-IQ" sz="4000" u="sng" dirty="0">
                <a:solidFill>
                  <a:schemeClr val="tx1"/>
                </a:solidFill>
              </a:rPr>
              <a:t>لم يكن محمد عبده علمانياً </a:t>
            </a:r>
            <a:r>
              <a:rPr lang="ar-IQ" sz="4000" dirty="0">
                <a:solidFill>
                  <a:schemeClr val="tx1"/>
                </a:solidFill>
              </a:rPr>
              <a:t>ولكن أفكاره تمثل </a:t>
            </a:r>
            <a:r>
              <a:rPr lang="ar-IQ" sz="4000" u="sng" dirty="0">
                <a:solidFill>
                  <a:schemeClr val="tx1"/>
                </a:solidFill>
              </a:rPr>
              <a:t>حلقة وصل بين العلمانية الاوربية والعالم الإسلامي. </a:t>
            </a:r>
          </a:p>
          <a:p>
            <a:pPr algn="just" rtl="1"/>
            <a:endParaRPr lang="en-US" sz="4000" dirty="0">
              <a:solidFill>
                <a:schemeClr val="tx1"/>
              </a:solidFill>
            </a:endParaRPr>
          </a:p>
        </p:txBody>
      </p:sp>
    </p:spTree>
    <p:extLst>
      <p:ext uri="{BB962C8B-B14F-4D97-AF65-F5344CB8AC3E}">
        <p14:creationId xmlns:p14="http://schemas.microsoft.com/office/powerpoint/2010/main" val="3246789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399"/>
            <a:ext cx="7772400" cy="3047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800" dirty="0" smtClean="0">
                <a:solidFill>
                  <a:srgbClr val="00B050"/>
                </a:solidFill>
              </a:rPr>
              <a:t>س/ لماذا يعتبر محمد عبده (رحمه الله) </a:t>
            </a:r>
            <a:r>
              <a:rPr lang="ar-IQ" sz="4800" dirty="0">
                <a:solidFill>
                  <a:srgbClr val="00B050"/>
                </a:solidFill>
              </a:rPr>
              <a:t>زعيم الحركة الإصلاحية كما يدعى في العصر </a:t>
            </a:r>
            <a:r>
              <a:rPr lang="ar-IQ" sz="4800" dirty="0" smtClean="0">
                <a:solidFill>
                  <a:srgbClr val="00B050"/>
                </a:solidFill>
              </a:rPr>
              <a:t>الحديث؟</a:t>
            </a:r>
          </a:p>
          <a:p>
            <a:pPr algn="just" rtl="1"/>
            <a:r>
              <a:rPr lang="ar-IQ" sz="4800" dirty="0" smtClean="0">
                <a:solidFill>
                  <a:srgbClr val="00B050"/>
                </a:solidFill>
              </a:rPr>
              <a:t>ج/ </a:t>
            </a:r>
            <a:r>
              <a:rPr lang="ar-IQ" sz="4800" dirty="0" smtClean="0">
                <a:solidFill>
                  <a:schemeClr val="tx1"/>
                </a:solidFill>
              </a:rPr>
              <a:t>لأنه له جهود تجديدية في الفقه الإسلامي ماثلةً في فتاواه ورسائله، وكان هدفه التوفيق بين الأصالة والمعاصرة، بحيث تعتبر آراؤه مرجعاً شرعياً -على ما يضنه المستدل- لكل من يريد التأصيل للدولة المدنية.</a:t>
            </a:r>
          </a:p>
        </p:txBody>
      </p:sp>
    </p:spTree>
    <p:extLst>
      <p:ext uri="{BB962C8B-B14F-4D97-AF65-F5344CB8AC3E}">
        <p14:creationId xmlns:p14="http://schemas.microsoft.com/office/powerpoint/2010/main" val="3640379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066800"/>
            <a:ext cx="7772400" cy="4572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400" dirty="0">
                <a:solidFill>
                  <a:srgbClr val="00B050"/>
                </a:solidFill>
              </a:rPr>
              <a:t>س/ لم يكن محمد عبد (رحمه الله)علمانياً ولكن أفكاره تمثل حلقة وصل بين العلمانية الأوربية والعالم الإسلامي لماذا؟</a:t>
            </a:r>
          </a:p>
          <a:p>
            <a:pPr algn="just" rtl="1"/>
            <a:r>
              <a:rPr lang="ar-IQ" sz="4400" dirty="0">
                <a:solidFill>
                  <a:srgbClr val="00B050"/>
                </a:solidFill>
              </a:rPr>
              <a:t>ج/ </a:t>
            </a:r>
            <a:r>
              <a:rPr lang="ar-IQ" sz="4400" dirty="0">
                <a:solidFill>
                  <a:schemeClr val="tx1"/>
                </a:solidFill>
              </a:rPr>
              <a:t>لأنه أوجد القاعدة التي ارتكز عليها من يسمون دعاة الإصلاح للتعلق بأذيال الغرب، وبالتالي إقصاء الإسلام والدين عن توجيه الحياة وإبطال العمل بالشريعة والتحاكم الى القوانين والنظريات الإجتماعية الغربية وذلك تحت ستار الإصلاح.</a:t>
            </a:r>
          </a:p>
          <a:p>
            <a:pPr algn="just" rtl="1"/>
            <a:endParaRPr lang="en-US" sz="4400" dirty="0">
              <a:solidFill>
                <a:schemeClr val="tx1"/>
              </a:solidFill>
            </a:endParaRPr>
          </a:p>
          <a:p>
            <a:pPr algn="just" rtl="1"/>
            <a:endParaRPr lang="en-US" sz="4400" dirty="0">
              <a:solidFill>
                <a:schemeClr val="tx1"/>
              </a:solidFill>
            </a:endParaRPr>
          </a:p>
        </p:txBody>
      </p:sp>
    </p:spTree>
    <p:extLst>
      <p:ext uri="{BB962C8B-B14F-4D97-AF65-F5344CB8AC3E}">
        <p14:creationId xmlns:p14="http://schemas.microsoft.com/office/powerpoint/2010/main" val="4211625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2285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3600" dirty="0" smtClean="0">
                <a:solidFill>
                  <a:srgbClr val="FF0000"/>
                </a:solidFill>
              </a:rPr>
              <a:t> </a:t>
            </a:r>
            <a:r>
              <a:rPr lang="ar-IQ" sz="3600" dirty="0">
                <a:solidFill>
                  <a:srgbClr val="FF0000"/>
                </a:solidFill>
              </a:rPr>
              <a:t>4- سعد زغلول 1860-1927م</a:t>
            </a:r>
            <a:r>
              <a:rPr lang="ar-IQ" sz="3600" dirty="0" smtClean="0">
                <a:solidFill>
                  <a:srgbClr val="FF0000"/>
                </a:solidFill>
              </a:rPr>
              <a:t>.</a:t>
            </a:r>
          </a:p>
          <a:p>
            <a:pPr algn="just" rtl="1"/>
            <a:r>
              <a:rPr lang="ar-IQ" sz="3600" dirty="0">
                <a:solidFill>
                  <a:srgbClr val="00B050"/>
                </a:solidFill>
              </a:rPr>
              <a:t>س/ من هو </a:t>
            </a:r>
            <a:r>
              <a:rPr lang="ar-IQ" sz="3600" dirty="0" smtClean="0">
                <a:solidFill>
                  <a:srgbClr val="00B050"/>
                </a:solidFill>
              </a:rPr>
              <a:t>سعد زغلول وكيف </a:t>
            </a:r>
            <a:r>
              <a:rPr lang="ar-IQ" sz="3600" dirty="0">
                <a:solidFill>
                  <a:srgbClr val="00B050"/>
                </a:solidFill>
              </a:rPr>
              <a:t>تبنى مبادئ الدولة المدنية</a:t>
            </a:r>
            <a:r>
              <a:rPr lang="ar-IQ" sz="3600" dirty="0" smtClean="0">
                <a:solidFill>
                  <a:srgbClr val="00B050"/>
                </a:solidFill>
              </a:rPr>
              <a:t>؟</a:t>
            </a:r>
          </a:p>
          <a:p>
            <a:pPr marL="457200" indent="-457200" algn="just" rtl="1">
              <a:buFontTx/>
              <a:buChar char="-"/>
            </a:pPr>
            <a:r>
              <a:rPr lang="ar-IQ" sz="3600" dirty="0" smtClean="0">
                <a:solidFill>
                  <a:schemeClr val="tx1"/>
                </a:solidFill>
              </a:rPr>
              <a:t>هو حقوقي ومن أعلام الناشطين السياسين في مصر مطلع القرن العشرين.</a:t>
            </a:r>
          </a:p>
          <a:p>
            <a:pPr marL="457200" indent="-457200" algn="just" rtl="1">
              <a:buFontTx/>
              <a:buChar char="-"/>
            </a:pPr>
            <a:r>
              <a:rPr lang="ar-IQ" sz="3600" dirty="0" smtClean="0">
                <a:solidFill>
                  <a:schemeClr val="tx1"/>
                </a:solidFill>
              </a:rPr>
              <a:t>زعيم ثورة 1919م في مصر ضد الانجليز.</a:t>
            </a:r>
          </a:p>
          <a:p>
            <a:pPr marL="457200" indent="-457200" algn="just" rtl="1">
              <a:buFontTx/>
              <a:buChar char="-"/>
            </a:pPr>
            <a:r>
              <a:rPr lang="ar-IQ" sz="3600" dirty="0" smtClean="0">
                <a:solidFill>
                  <a:schemeClr val="tx1"/>
                </a:solidFill>
              </a:rPr>
              <a:t>كان ضد مفاهيم إسلامية منها</a:t>
            </a:r>
            <a:r>
              <a:rPr lang="ar-IQ" sz="3600" dirty="0" smtClean="0">
                <a:solidFill>
                  <a:srgbClr val="0070C0"/>
                </a:solidFill>
              </a:rPr>
              <a:t> </a:t>
            </a:r>
            <a:r>
              <a:rPr lang="ar-IQ" sz="3600" dirty="0">
                <a:solidFill>
                  <a:srgbClr val="0070C0"/>
                </a:solidFill>
              </a:rPr>
              <a:t>مفهوم الولاء </a:t>
            </a:r>
            <a:r>
              <a:rPr lang="ar-IQ" sz="3600" dirty="0" smtClean="0">
                <a:solidFill>
                  <a:srgbClr val="0070C0"/>
                </a:solidFill>
              </a:rPr>
              <a:t>والبراء</a:t>
            </a:r>
            <a:r>
              <a:rPr lang="ar-IQ" sz="3600" dirty="0">
                <a:solidFill>
                  <a:srgbClr val="0070C0"/>
                </a:solidFill>
              </a:rPr>
              <a:t>،</a:t>
            </a:r>
            <a:r>
              <a:rPr lang="ar-IQ" sz="3600" dirty="0" smtClean="0">
                <a:solidFill>
                  <a:schemeClr val="tx1"/>
                </a:solidFill>
              </a:rPr>
              <a:t> والتي كانت من شعارات الثورة، ومن الشعارات الاخرى للثورة</a:t>
            </a:r>
          </a:p>
          <a:p>
            <a:pPr algn="just" rtl="1"/>
            <a:r>
              <a:rPr lang="ar-IQ" sz="3600" dirty="0" smtClean="0">
                <a:solidFill>
                  <a:schemeClr val="tx1"/>
                </a:solidFill>
              </a:rPr>
              <a:t>الدين لله والوطن للجميع، وعناق الهلال مع الصليب.</a:t>
            </a:r>
            <a:endParaRPr lang="ar-IQ" sz="3600" dirty="0">
              <a:solidFill>
                <a:schemeClr val="tx1"/>
              </a:solidFill>
            </a:endParaRPr>
          </a:p>
          <a:p>
            <a:pPr algn="just" rtl="1"/>
            <a:endParaRPr lang="en-US" sz="3600" dirty="0">
              <a:solidFill>
                <a:srgbClr val="0070C0"/>
              </a:solidFill>
            </a:endParaRPr>
          </a:p>
        </p:txBody>
      </p:sp>
    </p:spTree>
    <p:extLst>
      <p:ext uri="{BB962C8B-B14F-4D97-AF65-F5344CB8AC3E}">
        <p14:creationId xmlns:p14="http://schemas.microsoft.com/office/powerpoint/2010/main" val="2857010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399"/>
            <a:ext cx="7772400" cy="16001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rgbClr val="00B050"/>
                </a:solidFill>
              </a:rPr>
              <a:t>س/ ماهي نتائج الثورة العرابية في مصر بزعامة سعد زغلول عام 1919م:</a:t>
            </a:r>
          </a:p>
          <a:p>
            <a:pPr algn="just" rtl="1"/>
            <a:r>
              <a:rPr lang="ar-IQ" sz="4000" dirty="0" smtClean="0">
                <a:solidFill>
                  <a:schemeClr val="tx1"/>
                </a:solidFill>
              </a:rPr>
              <a:t>- ترجمت ثمراتها بوضع </a:t>
            </a:r>
            <a:r>
              <a:rPr lang="ar-IQ" sz="4000" u="sng" dirty="0" smtClean="0">
                <a:solidFill>
                  <a:schemeClr val="tx1"/>
                </a:solidFill>
              </a:rPr>
              <a:t>دستور لمصر عام 1923م ليؤسس الدولة المصرية على مفهوم المواطنة </a:t>
            </a:r>
            <a:r>
              <a:rPr lang="ar-IQ" sz="4000" dirty="0" smtClean="0">
                <a:solidFill>
                  <a:schemeClr val="tx1"/>
                </a:solidFill>
              </a:rPr>
              <a:t>لتكون مصر كما قال سعد زغلول للمصرين أقباطاً ومسلمين يستوي فيها المسلم والنصراني واليهودي في كل شئ بحكم المواطنة ولا تميز بينهم بسبب الأصل واللغة والدين حتى أصبح المصري النصراني أولى بالرعاية والحماية والحقوق من المسلم وانتقل هذا الهوس الى بقية البلدان.</a:t>
            </a:r>
            <a:endParaRPr lang="en-US" sz="4000" dirty="0">
              <a:solidFill>
                <a:schemeClr val="tx1"/>
              </a:solidFill>
            </a:endParaRPr>
          </a:p>
        </p:txBody>
      </p:sp>
    </p:spTree>
    <p:extLst>
      <p:ext uri="{BB962C8B-B14F-4D97-AF65-F5344CB8AC3E}">
        <p14:creationId xmlns:p14="http://schemas.microsoft.com/office/powerpoint/2010/main" val="439981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3810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rgbClr val="00B050"/>
                </a:solidFill>
              </a:rPr>
              <a:t>س/ لماذا أصبح </a:t>
            </a:r>
            <a:r>
              <a:rPr lang="ar-IQ" sz="4000" dirty="0">
                <a:solidFill>
                  <a:srgbClr val="00B050"/>
                </a:solidFill>
              </a:rPr>
              <a:t>المصري النصراني </a:t>
            </a:r>
            <a:r>
              <a:rPr lang="ar-IQ" sz="4000" dirty="0" smtClean="0">
                <a:solidFill>
                  <a:srgbClr val="00B050"/>
                </a:solidFill>
              </a:rPr>
              <a:t>بعد ثورة 1919م أولى </a:t>
            </a:r>
            <a:r>
              <a:rPr lang="ar-IQ" sz="4000" dirty="0">
                <a:solidFill>
                  <a:srgbClr val="00B050"/>
                </a:solidFill>
              </a:rPr>
              <a:t>بالرعاية والحماية والحقوق من المسلم وانتقل هذا الهوس الى بقية </a:t>
            </a:r>
            <a:r>
              <a:rPr lang="ar-IQ" sz="4000" dirty="0" smtClean="0">
                <a:solidFill>
                  <a:srgbClr val="00B050"/>
                </a:solidFill>
              </a:rPr>
              <a:t>بلدان المسلمين؟</a:t>
            </a:r>
          </a:p>
          <a:p>
            <a:pPr algn="just" rtl="1"/>
            <a:r>
              <a:rPr lang="ar-IQ" sz="4000" dirty="0" smtClean="0">
                <a:solidFill>
                  <a:srgbClr val="00B050"/>
                </a:solidFill>
              </a:rPr>
              <a:t>ج/ </a:t>
            </a:r>
            <a:r>
              <a:rPr lang="ar-IQ" sz="4000" dirty="0" smtClean="0">
                <a:solidFill>
                  <a:schemeClr val="tx1"/>
                </a:solidFill>
              </a:rPr>
              <a:t>وذلك نتيجة وضع دستور لمصر عام 1923م على أساس مفهوم المواطنة والذي ينص في إحدى مواده بان المصريون </a:t>
            </a:r>
            <a:r>
              <a:rPr lang="ar-IQ" sz="4000" u="sng" dirty="0" smtClean="0">
                <a:solidFill>
                  <a:schemeClr val="tx1"/>
                </a:solidFill>
              </a:rPr>
              <a:t>امام القانون سواء وهم متساوون في الحقوق المدنية والسياسية وبما عليهم من التكاليف والواجبات العامة ولا تمييز بينهم بسبب الاصل او اللغة أو الدين.</a:t>
            </a:r>
            <a:endParaRPr lang="en-US" sz="4000" u="sng" dirty="0">
              <a:solidFill>
                <a:schemeClr val="tx1"/>
              </a:solidFill>
            </a:endParaRPr>
          </a:p>
          <a:p>
            <a:pPr algn="just" rtl="1"/>
            <a:endParaRPr lang="en-US" sz="4000" u="sng" dirty="0">
              <a:solidFill>
                <a:schemeClr val="tx1"/>
              </a:solidFill>
            </a:endParaRPr>
          </a:p>
        </p:txBody>
      </p:sp>
    </p:spTree>
    <p:extLst>
      <p:ext uri="{BB962C8B-B14F-4D97-AF65-F5344CB8AC3E}">
        <p14:creationId xmlns:p14="http://schemas.microsoft.com/office/powerpoint/2010/main" val="27789029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838200"/>
            <a:ext cx="7772400" cy="2286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r>
              <a:rPr lang="ar-IQ" sz="5400" dirty="0" smtClean="0">
                <a:solidFill>
                  <a:srgbClr val="FF0000"/>
                </a:solidFill>
              </a:rPr>
              <a:t> </a:t>
            </a:r>
          </a:p>
          <a:p>
            <a:pPr rtl="1"/>
            <a:endParaRPr lang="ar-IQ" sz="5400" dirty="0">
              <a:solidFill>
                <a:srgbClr val="FF0000"/>
              </a:solidFill>
            </a:endParaRPr>
          </a:p>
          <a:p>
            <a:pPr rtl="1"/>
            <a:r>
              <a:rPr lang="ar-IQ" sz="5400" dirty="0" smtClean="0">
                <a:solidFill>
                  <a:srgbClr val="00B050"/>
                </a:solidFill>
              </a:rPr>
              <a:t>موضوع المحاضرة</a:t>
            </a:r>
          </a:p>
          <a:p>
            <a:pPr rtl="1"/>
            <a:r>
              <a:rPr lang="ar-IQ" sz="5400" dirty="0" smtClean="0">
                <a:solidFill>
                  <a:srgbClr val="FF0000"/>
                </a:solidFill>
              </a:rPr>
              <a:t>دخول مبادئ الدولة المدنية للدولة العثمانية:</a:t>
            </a:r>
            <a:endParaRPr lang="en-US" sz="5400" dirty="0">
              <a:solidFill>
                <a:srgbClr val="FF0000"/>
              </a:solidFill>
            </a:endParaRPr>
          </a:p>
        </p:txBody>
      </p:sp>
    </p:spTree>
    <p:extLst>
      <p:ext uri="{BB962C8B-B14F-4D97-AF65-F5344CB8AC3E}">
        <p14:creationId xmlns:p14="http://schemas.microsoft.com/office/powerpoint/2010/main" val="1201098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761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4000" dirty="0" smtClean="0">
              <a:solidFill>
                <a:srgbClr val="00B050"/>
              </a:solidFill>
            </a:endParaRPr>
          </a:p>
          <a:p>
            <a:pPr algn="just" rtl="1"/>
            <a:endParaRPr lang="ar-IQ" sz="4000" dirty="0">
              <a:solidFill>
                <a:srgbClr val="00B050"/>
              </a:solidFill>
            </a:endParaRPr>
          </a:p>
          <a:p>
            <a:pPr algn="just" rtl="1"/>
            <a:r>
              <a:rPr lang="ar-IQ" sz="4000" dirty="0" smtClean="0">
                <a:solidFill>
                  <a:srgbClr val="00B050"/>
                </a:solidFill>
              </a:rPr>
              <a:t>س/ لماذا ولد للساسة الرغبة الملحة للإصلاح في الدولة العثمانية؟</a:t>
            </a:r>
          </a:p>
          <a:p>
            <a:pPr algn="just" rtl="1"/>
            <a:r>
              <a:rPr lang="ar-IQ" sz="4000" dirty="0" smtClean="0">
                <a:solidFill>
                  <a:srgbClr val="00B050"/>
                </a:solidFill>
              </a:rPr>
              <a:t>ج/</a:t>
            </a:r>
            <a:r>
              <a:rPr lang="ar-IQ" sz="4000" dirty="0" smtClean="0">
                <a:solidFill>
                  <a:schemeClr val="tx1"/>
                </a:solidFill>
              </a:rPr>
              <a:t>وذلك بسبب </a:t>
            </a:r>
            <a:r>
              <a:rPr lang="ar-IQ" sz="4000" u="sng" dirty="0" smtClean="0">
                <a:solidFill>
                  <a:srgbClr val="7030A0"/>
                </a:solidFill>
              </a:rPr>
              <a:t>ضعف الدولة </a:t>
            </a:r>
            <a:r>
              <a:rPr lang="ar-IQ" sz="4000" dirty="0" smtClean="0">
                <a:solidFill>
                  <a:schemeClr val="tx1"/>
                </a:solidFill>
              </a:rPr>
              <a:t>العثمانية في عهدها الأخير حيث كانت تعاني من التفكك وتوالي الهزائم وبسبب </a:t>
            </a:r>
            <a:r>
              <a:rPr lang="ar-IQ" sz="4000" u="sng" dirty="0" smtClean="0">
                <a:solidFill>
                  <a:srgbClr val="7030A0"/>
                </a:solidFill>
              </a:rPr>
              <a:t>ضغط الغرب</a:t>
            </a:r>
            <a:r>
              <a:rPr lang="ar-IQ" sz="4000" dirty="0" smtClean="0">
                <a:solidFill>
                  <a:schemeClr val="tx1"/>
                </a:solidFill>
              </a:rPr>
              <a:t>.</a:t>
            </a:r>
          </a:p>
        </p:txBody>
      </p:sp>
    </p:spTree>
    <p:extLst>
      <p:ext uri="{BB962C8B-B14F-4D97-AF65-F5344CB8AC3E}">
        <p14:creationId xmlns:p14="http://schemas.microsoft.com/office/powerpoint/2010/main" val="41984796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143000"/>
            <a:ext cx="7772400" cy="6096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4000" dirty="0" smtClean="0">
              <a:solidFill>
                <a:srgbClr val="FF0000"/>
              </a:solidFill>
            </a:endParaRPr>
          </a:p>
          <a:p>
            <a:pPr algn="just" rtl="1"/>
            <a:r>
              <a:rPr lang="ar-IQ" sz="4000" dirty="0" smtClean="0">
                <a:solidFill>
                  <a:srgbClr val="FF0000"/>
                </a:solidFill>
              </a:rPr>
              <a:t>س</a:t>
            </a:r>
            <a:r>
              <a:rPr lang="ar-IQ" sz="4000" dirty="0">
                <a:solidFill>
                  <a:srgbClr val="FF0000"/>
                </a:solidFill>
              </a:rPr>
              <a:t>/ تكلم عن كيفية دخول مبادئ الدولة المدنية للدولة العثمانية.</a:t>
            </a:r>
          </a:p>
          <a:p>
            <a:pPr algn="just" rtl="1"/>
            <a:r>
              <a:rPr lang="ar-IQ" sz="4000" dirty="0">
                <a:solidFill>
                  <a:schemeClr val="tx1"/>
                </a:solidFill>
              </a:rPr>
              <a:t>- في عهد السلطان سليم الثالث 1789 -1807م حاول السلطان </a:t>
            </a:r>
            <a:r>
              <a:rPr lang="ar-IQ" sz="4000" dirty="0">
                <a:solidFill>
                  <a:srgbClr val="7030A0"/>
                </a:solidFill>
              </a:rPr>
              <a:t>إدخال أنظمة  جديدة للجيش ووتطوير الاسلحة </a:t>
            </a:r>
            <a:r>
              <a:rPr lang="ar-IQ" sz="4000" dirty="0">
                <a:solidFill>
                  <a:schemeClr val="tx1"/>
                </a:solidFill>
              </a:rPr>
              <a:t>مستفيداً في ذلك من </a:t>
            </a:r>
            <a:r>
              <a:rPr lang="ar-IQ" sz="4000" dirty="0">
                <a:solidFill>
                  <a:srgbClr val="7030A0"/>
                </a:solidFill>
              </a:rPr>
              <a:t>الخبرات الأوربية </a:t>
            </a:r>
            <a:r>
              <a:rPr lang="ar-IQ" sz="4000" dirty="0">
                <a:solidFill>
                  <a:schemeClr val="tx1"/>
                </a:solidFill>
              </a:rPr>
              <a:t>ولكن القوة  العثمانية</a:t>
            </a:r>
            <a:r>
              <a:rPr lang="ar-IQ" sz="4000" dirty="0">
                <a:solidFill>
                  <a:srgbClr val="C00000"/>
                </a:solidFill>
              </a:rPr>
              <a:t>(الإنكشارية) </a:t>
            </a:r>
            <a:r>
              <a:rPr lang="ar-IQ" sz="4000" dirty="0">
                <a:solidFill>
                  <a:schemeClr val="tx1"/>
                </a:solidFill>
              </a:rPr>
              <a:t>لم ترضَ بهذه الإصلاحات وكنتيجة لذلك  وخوفاً على ضعف مركزهم في الدولة </a:t>
            </a:r>
            <a:r>
              <a:rPr lang="ar-IQ" sz="4000" dirty="0">
                <a:solidFill>
                  <a:srgbClr val="C00000"/>
                </a:solidFill>
              </a:rPr>
              <a:t>خلعوا السلطان سليم </a:t>
            </a:r>
            <a:r>
              <a:rPr lang="ar-IQ" sz="4000" dirty="0" smtClean="0">
                <a:solidFill>
                  <a:srgbClr val="C00000"/>
                </a:solidFill>
              </a:rPr>
              <a:t>الثالث.</a:t>
            </a:r>
            <a:endParaRPr lang="en-US" sz="4000" dirty="0">
              <a:solidFill>
                <a:srgbClr val="C00000"/>
              </a:solidFill>
            </a:endParaRPr>
          </a:p>
          <a:p>
            <a:pPr algn="just"/>
            <a:endParaRPr lang="en-US" sz="4000" dirty="0">
              <a:solidFill>
                <a:schemeClr val="tx1"/>
              </a:solidFill>
            </a:endParaRPr>
          </a:p>
        </p:txBody>
      </p:sp>
    </p:spTree>
    <p:extLst>
      <p:ext uri="{BB962C8B-B14F-4D97-AF65-F5344CB8AC3E}">
        <p14:creationId xmlns:p14="http://schemas.microsoft.com/office/powerpoint/2010/main" val="35755869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57400"/>
            <a:ext cx="7772400" cy="11430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3600" dirty="0" smtClean="0">
                <a:solidFill>
                  <a:schemeClr val="tx1"/>
                </a:solidFill>
              </a:rPr>
              <a:t>-في عهد السلطان </a:t>
            </a:r>
            <a:r>
              <a:rPr lang="ar-IQ" sz="3600" u="sng" dirty="0" smtClean="0">
                <a:solidFill>
                  <a:srgbClr val="002060"/>
                </a:solidFill>
              </a:rPr>
              <a:t>محمود الثاني</a:t>
            </a:r>
            <a:r>
              <a:rPr lang="ar-IQ" sz="3600" dirty="0" smtClean="0">
                <a:solidFill>
                  <a:schemeClr val="tx1"/>
                </a:solidFill>
              </a:rPr>
              <a:t>( 1808- 1839م) جهد السلطان في </a:t>
            </a:r>
            <a:r>
              <a:rPr lang="ar-IQ" sz="3600" u="sng" dirty="0" smtClean="0">
                <a:solidFill>
                  <a:srgbClr val="002060"/>
                </a:solidFill>
              </a:rPr>
              <a:t>تقليد ومحاكاة الغرب في أنظمتهم وقوانينهم وعلومهم العسكرية </a:t>
            </a:r>
            <a:r>
              <a:rPr lang="ar-IQ" sz="3600" dirty="0" smtClean="0">
                <a:solidFill>
                  <a:schemeClr val="tx1"/>
                </a:solidFill>
              </a:rPr>
              <a:t>حتى وصل به الأمرالى </a:t>
            </a:r>
            <a:r>
              <a:rPr lang="ar-IQ" sz="3600" u="sng" dirty="0" smtClean="0">
                <a:solidFill>
                  <a:srgbClr val="002060"/>
                </a:solidFill>
              </a:rPr>
              <a:t>تقليدهم في زيهم </a:t>
            </a:r>
            <a:r>
              <a:rPr lang="ar-IQ" sz="3600" dirty="0" smtClean="0">
                <a:solidFill>
                  <a:schemeClr val="tx1"/>
                </a:solidFill>
              </a:rPr>
              <a:t>وساعده في ذلك رجال دولته في أثناء حياته وبعد مماته.</a:t>
            </a:r>
          </a:p>
          <a:p>
            <a:pPr algn="just" rtl="1"/>
            <a:endParaRPr lang="ar-IQ" sz="3600" dirty="0">
              <a:solidFill>
                <a:schemeClr val="tx1"/>
              </a:solidFill>
            </a:endParaRPr>
          </a:p>
          <a:p>
            <a:pPr algn="just" rtl="1"/>
            <a:r>
              <a:rPr lang="ar-IQ" sz="3600" dirty="0" smtClean="0">
                <a:solidFill>
                  <a:schemeClr val="tx1"/>
                </a:solidFill>
              </a:rPr>
              <a:t>- في بداية عهد السلطان </a:t>
            </a:r>
            <a:r>
              <a:rPr lang="ar-IQ" sz="3600" u="sng" dirty="0" smtClean="0">
                <a:solidFill>
                  <a:srgbClr val="002060"/>
                </a:solidFill>
              </a:rPr>
              <a:t>عبد المجيد الاول</a:t>
            </a:r>
            <a:r>
              <a:rPr lang="ar-IQ" sz="3600" dirty="0" smtClean="0">
                <a:solidFill>
                  <a:schemeClr val="tx1"/>
                </a:solidFill>
              </a:rPr>
              <a:t>( 1839- 1861)م أعلن هو ووزيره مصطفى رشيد باشا </a:t>
            </a:r>
            <a:r>
              <a:rPr lang="ar-IQ" sz="3600" u="sng" dirty="0" smtClean="0">
                <a:solidFill>
                  <a:srgbClr val="002060"/>
                </a:solidFill>
              </a:rPr>
              <a:t>وثيقة للإصلاح وسميت (بخط شريف كلخانه)</a:t>
            </a:r>
            <a:r>
              <a:rPr lang="ar-IQ" sz="3600" dirty="0" smtClean="0">
                <a:solidFill>
                  <a:schemeClr val="tx1"/>
                </a:solidFill>
              </a:rPr>
              <a:t>، والتي </a:t>
            </a:r>
            <a:r>
              <a:rPr lang="ar-IQ" sz="3600" u="sng" dirty="0" smtClean="0">
                <a:solidFill>
                  <a:srgbClr val="002060"/>
                </a:solidFill>
              </a:rPr>
              <a:t>ساوت بين المسيحين والمسلمين </a:t>
            </a:r>
            <a:r>
              <a:rPr lang="ar-IQ" sz="3600" dirty="0" smtClean="0">
                <a:solidFill>
                  <a:schemeClr val="tx1"/>
                </a:solidFill>
              </a:rPr>
              <a:t>إلا أن هذه الوثيقة لم يرضَ بها الرأي العام العثماني المسلم واعتبره رجال الدين خروجاً عن القرآن الكريم في مجمله.</a:t>
            </a:r>
          </a:p>
          <a:p>
            <a:pPr algn="just" rtl="1"/>
            <a:endParaRPr lang="en-US" sz="3600" dirty="0">
              <a:solidFill>
                <a:schemeClr val="tx1"/>
              </a:solidFill>
            </a:endParaRPr>
          </a:p>
        </p:txBody>
      </p:sp>
    </p:spTree>
    <p:extLst>
      <p:ext uri="{BB962C8B-B14F-4D97-AF65-F5344CB8AC3E}">
        <p14:creationId xmlns:p14="http://schemas.microsoft.com/office/powerpoint/2010/main" val="14526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828800"/>
            <a:ext cx="7772400" cy="762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lnSpcReduction="10000"/>
          </a:bodyPr>
          <a:lstStyle/>
          <a:p>
            <a:pPr algn="just" rtl="1"/>
            <a:r>
              <a:rPr lang="ar-IQ" dirty="0" smtClean="0">
                <a:solidFill>
                  <a:srgbClr val="7030A0"/>
                </a:solidFill>
              </a:rPr>
              <a:t>حال </a:t>
            </a:r>
            <a:r>
              <a:rPr lang="ar-IQ" dirty="0">
                <a:solidFill>
                  <a:srgbClr val="7030A0"/>
                </a:solidFill>
              </a:rPr>
              <a:t>المجتمعات الاوربية </a:t>
            </a:r>
            <a:r>
              <a:rPr lang="ar-IQ" dirty="0" smtClean="0">
                <a:solidFill>
                  <a:srgbClr val="7030A0"/>
                </a:solidFill>
              </a:rPr>
              <a:t>في العصور </a:t>
            </a:r>
            <a:r>
              <a:rPr lang="ar-IQ" dirty="0">
                <a:solidFill>
                  <a:srgbClr val="7030A0"/>
                </a:solidFill>
              </a:rPr>
              <a:t>الوسطى مع سلطة المقام الديني</a:t>
            </a:r>
            <a:endParaRPr lang="en-US" dirty="0">
              <a:solidFill>
                <a:srgbClr val="7030A0"/>
              </a:solidFill>
            </a:endParaRPr>
          </a:p>
          <a:p>
            <a:pPr algn="just" rtl="1"/>
            <a:endParaRPr lang="ar-IQ" dirty="0" smtClean="0">
              <a:solidFill>
                <a:srgbClr val="FF0000"/>
              </a:solidFill>
            </a:endParaRPr>
          </a:p>
          <a:p>
            <a:pPr algn="just" rtl="1"/>
            <a:r>
              <a:rPr lang="ar-IQ" dirty="0" smtClean="0">
                <a:solidFill>
                  <a:srgbClr val="FF0000"/>
                </a:solidFill>
              </a:rPr>
              <a:t>س/ ماهي الأسباب التي ادت إلى نشوء مصطلح الدولة المدنية في المجتمعات الاوربية؟</a:t>
            </a:r>
          </a:p>
          <a:p>
            <a:pPr marL="457200" indent="-457200" algn="just" rtl="1">
              <a:buFontTx/>
              <a:buChar char="-"/>
            </a:pPr>
            <a:r>
              <a:rPr lang="ar-IQ" dirty="0" smtClean="0">
                <a:solidFill>
                  <a:schemeClr val="tx1"/>
                </a:solidFill>
              </a:rPr>
              <a:t>لا يمكن الحديث عن الدولة المدنية دون ذكر الأسباب التي أدت إلى نشوء هذا المصطلح ومقدماته التاريخية فهذا المصطلح جاء نتيجة لتفاعلات حدثت على مدى قرون حتى تبلور ودخل في حيز التنفيذ وأول هذه الاسباب هو:</a:t>
            </a:r>
          </a:p>
          <a:p>
            <a:pPr algn="just" rtl="1"/>
            <a:r>
              <a:rPr lang="ar-IQ" dirty="0" smtClean="0">
                <a:solidFill>
                  <a:schemeClr val="tx1"/>
                </a:solidFill>
              </a:rPr>
              <a:t>1- طغيان الكنيسة واستبدادها.</a:t>
            </a:r>
          </a:p>
          <a:p>
            <a:pPr algn="just" rtl="1"/>
            <a:r>
              <a:rPr lang="ar-IQ" dirty="0">
                <a:solidFill>
                  <a:schemeClr val="tx1"/>
                </a:solidFill>
              </a:rPr>
              <a:t>2</a:t>
            </a:r>
            <a:r>
              <a:rPr lang="ar-IQ" dirty="0" smtClean="0">
                <a:solidFill>
                  <a:schemeClr val="tx1"/>
                </a:solidFill>
              </a:rPr>
              <a:t>- ظهور الحركات التحررية من سلطة المقام الديني في المجتمعات الاوربية.</a:t>
            </a:r>
          </a:p>
          <a:p>
            <a:pPr algn="just" rtl="1"/>
            <a:r>
              <a:rPr lang="ar-IQ" dirty="0" smtClean="0">
                <a:solidFill>
                  <a:schemeClr val="tx1"/>
                </a:solidFill>
              </a:rPr>
              <a:t>3- ظهورالنظريات المؤدية لمفهوم الدولة المدنية.</a:t>
            </a:r>
          </a:p>
          <a:p>
            <a:pPr algn="just" rtl="1"/>
            <a:r>
              <a:rPr lang="ar-IQ" dirty="0" smtClean="0">
                <a:solidFill>
                  <a:schemeClr val="tx1"/>
                </a:solidFill>
              </a:rPr>
              <a:t>4- الثورة الفرنسية (1789م) وتحول النظريات إلى الواقع. </a:t>
            </a:r>
            <a:endParaRPr lang="en-US" dirty="0">
              <a:solidFill>
                <a:schemeClr val="tx1"/>
              </a:solidFill>
            </a:endParaRPr>
          </a:p>
        </p:txBody>
      </p:sp>
    </p:spTree>
    <p:extLst>
      <p:ext uri="{BB962C8B-B14F-4D97-AF65-F5344CB8AC3E}">
        <p14:creationId xmlns:p14="http://schemas.microsoft.com/office/powerpoint/2010/main" val="30416769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80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marL="457200" indent="-457200" algn="just" rtl="1">
              <a:buFontTx/>
              <a:buChar char="-"/>
            </a:pPr>
            <a:r>
              <a:rPr lang="ar-IQ" sz="3600" dirty="0" smtClean="0">
                <a:solidFill>
                  <a:schemeClr val="tx1"/>
                </a:solidFill>
              </a:rPr>
              <a:t>في عام 1856م صدر مرسوم سلطاني ثاني بعد خط شريف كلخانه سمي </a:t>
            </a:r>
            <a:r>
              <a:rPr lang="ar-IQ" sz="3600" dirty="0" smtClean="0">
                <a:solidFill>
                  <a:srgbClr val="002060"/>
                </a:solidFill>
              </a:rPr>
              <a:t>(بمنشور التنظيمات الخيرية)وأكد على ما جاء في خط شريف كلخانه </a:t>
            </a:r>
            <a:r>
              <a:rPr lang="ar-IQ" sz="3600" dirty="0" smtClean="0">
                <a:solidFill>
                  <a:schemeClr val="tx1"/>
                </a:solidFill>
              </a:rPr>
              <a:t>مع بنود أخرى منها </a:t>
            </a:r>
            <a:r>
              <a:rPr lang="ar-IQ" sz="3600" dirty="0" smtClean="0">
                <a:solidFill>
                  <a:srgbClr val="002060"/>
                </a:solidFill>
              </a:rPr>
              <a:t>مساواة المسيحين بالمسلمين في الخراج وفي سائر التكاليف والحقوق والوظائف.</a:t>
            </a:r>
          </a:p>
          <a:p>
            <a:pPr marL="457200" indent="-457200" algn="just" rtl="1">
              <a:buFontTx/>
              <a:buChar char="-"/>
            </a:pPr>
            <a:endParaRPr lang="ar-IQ" sz="3600" dirty="0">
              <a:solidFill>
                <a:schemeClr val="tx1"/>
              </a:solidFill>
            </a:endParaRPr>
          </a:p>
          <a:p>
            <a:pPr marL="457200" indent="-457200" algn="just" rtl="1">
              <a:buFontTx/>
              <a:buChar char="-"/>
            </a:pPr>
            <a:r>
              <a:rPr lang="ar-IQ" sz="3600" dirty="0" smtClean="0">
                <a:solidFill>
                  <a:schemeClr val="tx1"/>
                </a:solidFill>
              </a:rPr>
              <a:t>وفي عهد السلطان عبد العزيز (1861- 1876م) اكد في كتاب توليه للسلطة المسمى (</a:t>
            </a:r>
            <a:r>
              <a:rPr lang="ar-IQ" sz="3600" dirty="0" smtClean="0">
                <a:solidFill>
                  <a:srgbClr val="002060"/>
                </a:solidFill>
              </a:rPr>
              <a:t>بقانون الخط الهمايوني) أكد على المساواة والعدالة والتامين للاديان المختلفة وليس هناك تفريق بسبب دين أو جنس </a:t>
            </a:r>
            <a:r>
              <a:rPr lang="ar-IQ" sz="3600" dirty="0" smtClean="0">
                <a:solidFill>
                  <a:schemeClr val="tx1"/>
                </a:solidFill>
              </a:rPr>
              <a:t>وهكذا ازداد تحول الدولة العثمانية نحو المدنية بسبب ضعف الدولة وضغط الغرب.</a:t>
            </a:r>
            <a:endParaRPr lang="en-US" sz="3600" dirty="0">
              <a:solidFill>
                <a:schemeClr val="tx1"/>
              </a:solidFill>
            </a:endParaRPr>
          </a:p>
        </p:txBody>
      </p:sp>
    </p:spTree>
    <p:extLst>
      <p:ext uri="{BB962C8B-B14F-4D97-AF65-F5344CB8AC3E}">
        <p14:creationId xmlns:p14="http://schemas.microsoft.com/office/powerpoint/2010/main" val="28837395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79318"/>
            <a:ext cx="77724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marL="457200" indent="-457200" algn="just" rtl="1">
              <a:buFontTx/>
              <a:buChar char="-"/>
            </a:pPr>
            <a:r>
              <a:rPr lang="ar-IQ" sz="4000" dirty="0" smtClean="0">
                <a:solidFill>
                  <a:schemeClr val="tx1"/>
                </a:solidFill>
              </a:rPr>
              <a:t>في عهد السلطان عبد الحميد الثاني  وفي عام 1876م جاء في </a:t>
            </a:r>
            <a:r>
              <a:rPr lang="ar-IQ" sz="4000" dirty="0" smtClean="0">
                <a:solidFill>
                  <a:srgbClr val="FF0000"/>
                </a:solidFill>
              </a:rPr>
              <a:t>(المشروطية) </a:t>
            </a:r>
            <a:r>
              <a:rPr lang="ar-IQ" sz="4000" dirty="0" smtClean="0">
                <a:solidFill>
                  <a:schemeClr val="tx1"/>
                </a:solidFill>
              </a:rPr>
              <a:t>التأكيد على مبدأ </a:t>
            </a:r>
            <a:r>
              <a:rPr lang="ar-IQ" sz="4000" dirty="0" smtClean="0">
                <a:solidFill>
                  <a:srgbClr val="FF0000"/>
                </a:solidFill>
              </a:rPr>
              <a:t>المواطنة</a:t>
            </a:r>
            <a:r>
              <a:rPr lang="ar-IQ" sz="4000" dirty="0" smtClean="0">
                <a:solidFill>
                  <a:schemeClr val="tx1"/>
                </a:solidFill>
              </a:rPr>
              <a:t> </a:t>
            </a:r>
            <a:r>
              <a:rPr lang="ar-IQ" sz="4000" dirty="0" smtClean="0">
                <a:solidFill>
                  <a:srgbClr val="FF0000"/>
                </a:solidFill>
              </a:rPr>
              <a:t>بلا تفريق بين جنس أو دين، وإلغاء مصطلح أهل الذمة وان العثمانيين متساوون امام القانون في الحقوق والوظائف داخل المملكة </a:t>
            </a:r>
            <a:r>
              <a:rPr lang="ar-IQ" sz="4000" dirty="0" smtClean="0">
                <a:solidFill>
                  <a:schemeClr val="tx1"/>
                </a:solidFill>
              </a:rPr>
              <a:t>ولقد أوقف العمل بهذا الدستور عام 1877م  بسبب حروب الدولة ولكن اعيد العمل به في عام 1908م، وهكذا لم تسلم الدولة العثمانية من النزعة المدنية واضمحلال هوية الدولة الإسلامية.</a:t>
            </a:r>
          </a:p>
          <a:p>
            <a:pPr marL="457200" indent="-457200" algn="just" rtl="1">
              <a:buFontTx/>
              <a:buChar char="-"/>
            </a:pPr>
            <a:endParaRPr lang="en-US" sz="4000" dirty="0">
              <a:solidFill>
                <a:schemeClr val="tx1"/>
              </a:solidFill>
            </a:endParaRPr>
          </a:p>
        </p:txBody>
      </p:sp>
    </p:spTree>
    <p:extLst>
      <p:ext uri="{BB962C8B-B14F-4D97-AF65-F5344CB8AC3E}">
        <p14:creationId xmlns:p14="http://schemas.microsoft.com/office/powerpoint/2010/main" val="3522006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1752601"/>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4400" dirty="0" smtClean="0">
              <a:solidFill>
                <a:srgbClr val="FF0000"/>
              </a:solidFill>
            </a:endParaRPr>
          </a:p>
          <a:p>
            <a:pPr rtl="1"/>
            <a:endParaRPr lang="ar-IQ" sz="4400" dirty="0">
              <a:solidFill>
                <a:srgbClr val="FF0000"/>
              </a:solidFill>
            </a:endParaRPr>
          </a:p>
          <a:p>
            <a:pPr rtl="1"/>
            <a:endParaRPr lang="ar-IQ" sz="4400" dirty="0" smtClean="0">
              <a:solidFill>
                <a:srgbClr val="FF0000"/>
              </a:solidFill>
            </a:endParaRPr>
          </a:p>
          <a:p>
            <a:pPr rtl="1"/>
            <a:r>
              <a:rPr lang="ar-IQ" sz="4400" dirty="0" smtClean="0">
                <a:solidFill>
                  <a:srgbClr val="FF0000"/>
                </a:solidFill>
              </a:rPr>
              <a:t>وصلى الله على سيدنا محمد وعلى آله وصحبه وسلم</a:t>
            </a:r>
            <a:endParaRPr lang="en-US" sz="4400" dirty="0">
              <a:solidFill>
                <a:srgbClr val="FF0000"/>
              </a:solidFill>
            </a:endParaRPr>
          </a:p>
        </p:txBody>
      </p:sp>
    </p:spTree>
    <p:extLst>
      <p:ext uri="{BB962C8B-B14F-4D97-AF65-F5344CB8AC3E}">
        <p14:creationId xmlns:p14="http://schemas.microsoft.com/office/powerpoint/2010/main" val="37585863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599"/>
            <a:ext cx="7772400" cy="761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rtl="1"/>
            <a:endParaRPr lang="ar-IQ" sz="4000" dirty="0" smtClean="0">
              <a:solidFill>
                <a:srgbClr val="7030A0"/>
              </a:solidFill>
            </a:endParaRPr>
          </a:p>
          <a:p>
            <a:pPr rtl="1"/>
            <a:r>
              <a:rPr lang="ar-IQ" sz="4000" dirty="0" smtClean="0">
                <a:solidFill>
                  <a:srgbClr val="7030A0"/>
                </a:solidFill>
              </a:rPr>
              <a:t>الاسبوع السادس</a:t>
            </a:r>
          </a:p>
          <a:p>
            <a:pPr rtl="1"/>
            <a:r>
              <a:rPr lang="ar-IQ" sz="4000" dirty="0" smtClean="0">
                <a:solidFill>
                  <a:srgbClr val="7030A0"/>
                </a:solidFill>
              </a:rPr>
              <a:t>موضوع المحاضرة</a:t>
            </a:r>
          </a:p>
          <a:p>
            <a:pPr rtl="1"/>
            <a:r>
              <a:rPr lang="ar-SA" sz="4000" dirty="0" smtClean="0">
                <a:solidFill>
                  <a:srgbClr val="7030A0"/>
                </a:solidFill>
              </a:rPr>
              <a:t>أركان </a:t>
            </a:r>
            <a:r>
              <a:rPr lang="ar-SA" sz="4000" dirty="0">
                <a:solidFill>
                  <a:srgbClr val="7030A0"/>
                </a:solidFill>
              </a:rPr>
              <a:t>الدولة </a:t>
            </a:r>
            <a:r>
              <a:rPr lang="ar-SA" sz="4000" dirty="0" smtClean="0">
                <a:solidFill>
                  <a:srgbClr val="7030A0"/>
                </a:solidFill>
              </a:rPr>
              <a:t>المدنية</a:t>
            </a:r>
            <a:r>
              <a:rPr lang="ar-IQ" sz="4000" dirty="0" smtClean="0">
                <a:solidFill>
                  <a:srgbClr val="7030A0"/>
                </a:solidFill>
              </a:rPr>
              <a:t> </a:t>
            </a:r>
          </a:p>
          <a:p>
            <a:pPr rtl="1"/>
            <a:r>
              <a:rPr lang="ar-IQ" sz="4000" dirty="0" smtClean="0">
                <a:solidFill>
                  <a:srgbClr val="7030A0"/>
                </a:solidFill>
              </a:rPr>
              <a:t>أولاً: تعريف السيادة ومعنى مبدأ سيادة الشعب:</a:t>
            </a:r>
          </a:p>
          <a:p>
            <a:pPr rtl="1"/>
            <a:r>
              <a:rPr lang="ar-IQ" sz="4000" dirty="0" smtClean="0">
                <a:solidFill>
                  <a:srgbClr val="7030A0"/>
                </a:solidFill>
              </a:rPr>
              <a:t>ثانياً: الآثار المترتبة على مبدأ سيادة الشعب:</a:t>
            </a:r>
          </a:p>
          <a:p>
            <a:pPr rtl="1"/>
            <a:r>
              <a:rPr lang="ar-IQ" sz="4000" dirty="0" smtClean="0">
                <a:solidFill>
                  <a:srgbClr val="7030A0"/>
                </a:solidFill>
              </a:rPr>
              <a:t>ثالثاً: مبدأ سيادة الامة في الفقه الإسلامي:</a:t>
            </a:r>
          </a:p>
          <a:p>
            <a:pPr rtl="1"/>
            <a:endParaRPr lang="ar-SA" sz="4000" dirty="0">
              <a:solidFill>
                <a:srgbClr val="7030A0"/>
              </a:solidFill>
            </a:endParaRPr>
          </a:p>
        </p:txBody>
      </p:sp>
    </p:spTree>
    <p:extLst>
      <p:ext uri="{BB962C8B-B14F-4D97-AF65-F5344CB8AC3E}">
        <p14:creationId xmlns:p14="http://schemas.microsoft.com/office/powerpoint/2010/main" val="331781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399"/>
            <a:ext cx="7772400" cy="5333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Autofit/>
          </a:bodyPr>
          <a:lstStyle/>
          <a:p>
            <a:pPr algn="just" rtl="1"/>
            <a:endParaRPr lang="ar-IQ" dirty="0" smtClean="0">
              <a:solidFill>
                <a:schemeClr val="tx1"/>
              </a:solidFill>
            </a:endParaRPr>
          </a:p>
          <a:p>
            <a:pPr algn="just" rtl="1"/>
            <a:r>
              <a:rPr lang="ar-SA" dirty="0" smtClean="0">
                <a:solidFill>
                  <a:srgbClr val="FF0000"/>
                </a:solidFill>
              </a:rPr>
              <a:t>ومن </a:t>
            </a:r>
            <a:r>
              <a:rPr lang="ar-SA" dirty="0">
                <a:solidFill>
                  <a:srgbClr val="FF0000"/>
                </a:solidFill>
              </a:rPr>
              <a:t>خلال التعريف السابق للدولة المدنية نجد أنها </a:t>
            </a:r>
            <a:r>
              <a:rPr lang="ar-SA" dirty="0" smtClean="0">
                <a:solidFill>
                  <a:srgbClr val="FF0000"/>
                </a:solidFill>
              </a:rPr>
              <a:t>تقوم</a:t>
            </a:r>
            <a:r>
              <a:rPr lang="ar-IQ" dirty="0" smtClean="0">
                <a:solidFill>
                  <a:srgbClr val="FF0000"/>
                </a:solidFill>
              </a:rPr>
              <a:t> </a:t>
            </a:r>
            <a:r>
              <a:rPr lang="ar-SA" dirty="0" smtClean="0">
                <a:solidFill>
                  <a:srgbClr val="FF0000"/>
                </a:solidFill>
              </a:rPr>
              <a:t>على </a:t>
            </a:r>
            <a:r>
              <a:rPr lang="ar-SA" dirty="0">
                <a:solidFill>
                  <a:srgbClr val="FF0000"/>
                </a:solidFill>
              </a:rPr>
              <a:t>ركنين أساسين </a:t>
            </a:r>
            <a:r>
              <a:rPr lang="ar-SA" dirty="0" smtClean="0">
                <a:solidFill>
                  <a:srgbClr val="FF0000"/>
                </a:solidFill>
              </a:rPr>
              <a:t>هما</a:t>
            </a:r>
            <a:r>
              <a:rPr lang="ar-IQ" dirty="0" smtClean="0">
                <a:solidFill>
                  <a:srgbClr val="FF0000"/>
                </a:solidFill>
              </a:rPr>
              <a:t>:</a:t>
            </a:r>
            <a:endParaRPr lang="ar-SA" dirty="0">
              <a:solidFill>
                <a:srgbClr val="FF0000"/>
              </a:solidFill>
            </a:endParaRPr>
          </a:p>
          <a:p>
            <a:pPr algn="just" rtl="1"/>
            <a:r>
              <a:rPr lang="ar-SA" dirty="0" smtClean="0">
                <a:solidFill>
                  <a:schemeClr val="tx1"/>
                </a:solidFill>
              </a:rPr>
              <a:t>1 </a:t>
            </a:r>
            <a:r>
              <a:rPr lang="ar-SA" dirty="0">
                <a:solidFill>
                  <a:schemeClr val="tx1"/>
                </a:solidFill>
              </a:rPr>
              <a:t>- سيادة الشعب</a:t>
            </a:r>
            <a:r>
              <a:rPr lang="ar-SA" dirty="0" smtClean="0">
                <a:solidFill>
                  <a:schemeClr val="tx1"/>
                </a:solidFill>
              </a:rPr>
              <a:t>.</a:t>
            </a:r>
            <a:r>
              <a:rPr lang="ar-IQ" dirty="0" smtClean="0">
                <a:solidFill>
                  <a:schemeClr val="tx1"/>
                </a:solidFill>
              </a:rPr>
              <a:t>                2</a:t>
            </a:r>
            <a:r>
              <a:rPr lang="ar-SA" dirty="0" smtClean="0">
                <a:solidFill>
                  <a:schemeClr val="tx1"/>
                </a:solidFill>
              </a:rPr>
              <a:t>- </a:t>
            </a:r>
            <a:r>
              <a:rPr lang="ar-SA" dirty="0">
                <a:solidFill>
                  <a:schemeClr val="tx1"/>
                </a:solidFill>
              </a:rPr>
              <a:t>المواطنة</a:t>
            </a:r>
            <a:r>
              <a:rPr lang="ar-SA" dirty="0" smtClean="0">
                <a:solidFill>
                  <a:schemeClr val="tx1"/>
                </a:solidFill>
              </a:rPr>
              <a:t>.</a:t>
            </a:r>
            <a:endParaRPr lang="ar-SA" dirty="0">
              <a:solidFill>
                <a:schemeClr val="tx1"/>
              </a:solidFill>
            </a:endParaRPr>
          </a:p>
          <a:p>
            <a:pPr algn="just" rtl="1"/>
            <a:endParaRPr lang="ar-IQ" dirty="0" smtClean="0">
              <a:solidFill>
                <a:schemeClr val="tx1"/>
              </a:solidFill>
            </a:endParaRPr>
          </a:p>
          <a:p>
            <a:pPr algn="just" rtl="1"/>
            <a:r>
              <a:rPr lang="ar-SA" dirty="0" smtClean="0">
                <a:solidFill>
                  <a:srgbClr val="FF0000"/>
                </a:solidFill>
              </a:rPr>
              <a:t>ويتفرع </a:t>
            </a:r>
            <a:r>
              <a:rPr lang="ar-SA" dirty="0">
                <a:solidFill>
                  <a:srgbClr val="FF0000"/>
                </a:solidFill>
              </a:rPr>
              <a:t>عن الركن الأول (سيادة الشعب) ما يلي</a:t>
            </a:r>
            <a:r>
              <a:rPr lang="ar-SA" dirty="0" smtClean="0">
                <a:solidFill>
                  <a:srgbClr val="FF0000"/>
                </a:solidFill>
              </a:rPr>
              <a:t>:</a:t>
            </a:r>
            <a:endParaRPr lang="ar-SA" dirty="0">
              <a:solidFill>
                <a:srgbClr val="FF0000"/>
              </a:solidFill>
            </a:endParaRPr>
          </a:p>
          <a:p>
            <a:pPr algn="just" rtl="1"/>
            <a:r>
              <a:rPr lang="ar-SA" dirty="0">
                <a:solidFill>
                  <a:schemeClr val="tx1"/>
                </a:solidFill>
              </a:rPr>
              <a:t>1- العملية الديمقراطية</a:t>
            </a:r>
            <a:r>
              <a:rPr lang="ar-SA" dirty="0" smtClean="0">
                <a:solidFill>
                  <a:schemeClr val="tx1"/>
                </a:solidFill>
              </a:rPr>
              <a:t>.</a:t>
            </a:r>
            <a:r>
              <a:rPr lang="ar-IQ" dirty="0" smtClean="0">
                <a:solidFill>
                  <a:schemeClr val="tx1"/>
                </a:solidFill>
              </a:rPr>
              <a:t>           2</a:t>
            </a:r>
            <a:r>
              <a:rPr lang="ar-SA" dirty="0" smtClean="0">
                <a:solidFill>
                  <a:schemeClr val="tx1"/>
                </a:solidFill>
              </a:rPr>
              <a:t>- </a:t>
            </a:r>
            <a:r>
              <a:rPr lang="ar-SA" dirty="0">
                <a:solidFill>
                  <a:schemeClr val="tx1"/>
                </a:solidFill>
              </a:rPr>
              <a:t>الدستور.</a:t>
            </a:r>
          </a:p>
          <a:p>
            <a:pPr algn="just" rtl="1"/>
            <a:endParaRPr lang="ar-SA" dirty="0">
              <a:solidFill>
                <a:schemeClr val="tx1"/>
              </a:solidFill>
            </a:endParaRPr>
          </a:p>
          <a:p>
            <a:pPr algn="just" rtl="1"/>
            <a:r>
              <a:rPr lang="ar-SA" dirty="0">
                <a:solidFill>
                  <a:srgbClr val="FF0000"/>
                </a:solidFill>
              </a:rPr>
              <a:t>ويتفرع عن الركن الثاني (المواطنة) ما يلي </a:t>
            </a:r>
            <a:r>
              <a:rPr lang="ar-SA" dirty="0" smtClean="0">
                <a:solidFill>
                  <a:srgbClr val="FF0000"/>
                </a:solidFill>
              </a:rPr>
              <a:t>:</a:t>
            </a:r>
            <a:endParaRPr lang="ar-SA" dirty="0">
              <a:solidFill>
                <a:srgbClr val="FF0000"/>
              </a:solidFill>
            </a:endParaRPr>
          </a:p>
          <a:p>
            <a:pPr algn="just" rtl="1"/>
            <a:r>
              <a:rPr lang="ar-SA" dirty="0">
                <a:solidFill>
                  <a:schemeClr val="tx1"/>
                </a:solidFill>
              </a:rPr>
              <a:t>1 - المواطنة المتساوية. </a:t>
            </a:r>
            <a:r>
              <a:rPr lang="ar-IQ" dirty="0" smtClean="0">
                <a:solidFill>
                  <a:schemeClr val="tx1"/>
                </a:solidFill>
              </a:rPr>
              <a:t>          2</a:t>
            </a:r>
            <a:r>
              <a:rPr lang="ar-SA" dirty="0" smtClean="0">
                <a:solidFill>
                  <a:schemeClr val="tx1"/>
                </a:solidFill>
              </a:rPr>
              <a:t>- </a:t>
            </a:r>
            <a:r>
              <a:rPr lang="ar-SA" dirty="0">
                <a:solidFill>
                  <a:schemeClr val="tx1"/>
                </a:solidFill>
              </a:rPr>
              <a:t>القبول بالتعددية واحترامها.</a:t>
            </a:r>
            <a:endParaRPr lang="en-US"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14779323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799"/>
            <a:ext cx="7772400" cy="1523999"/>
          </a:xfrm>
        </p:spPr>
        <p:txBody>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dirty="0" smtClean="0">
              <a:solidFill>
                <a:srgbClr val="FF0000"/>
              </a:solidFill>
            </a:endParaRPr>
          </a:p>
          <a:p>
            <a:pPr algn="just" rtl="1"/>
            <a:r>
              <a:rPr lang="ar-SA" dirty="0" smtClean="0">
                <a:solidFill>
                  <a:srgbClr val="FF0000"/>
                </a:solidFill>
              </a:rPr>
              <a:t>تعريف السيادة</a:t>
            </a:r>
            <a:r>
              <a:rPr lang="ar-IQ" dirty="0" smtClean="0">
                <a:solidFill>
                  <a:srgbClr val="FF0000"/>
                </a:solidFill>
              </a:rPr>
              <a:t> لغةً واصطلاحاً:</a:t>
            </a:r>
            <a:endParaRPr lang="ar-SA" dirty="0">
              <a:solidFill>
                <a:srgbClr val="FF0000"/>
              </a:solidFill>
            </a:endParaRPr>
          </a:p>
          <a:p>
            <a:pPr algn="just" rtl="1"/>
            <a:r>
              <a:rPr lang="ar-SA" dirty="0" smtClean="0">
                <a:solidFill>
                  <a:schemeClr val="tx1"/>
                </a:solidFill>
              </a:rPr>
              <a:t> </a:t>
            </a:r>
            <a:r>
              <a:rPr lang="ar-SA" dirty="0">
                <a:solidFill>
                  <a:schemeClr val="tx1"/>
                </a:solidFill>
              </a:rPr>
              <a:t>المعنى اللغوي للسيادة </a:t>
            </a:r>
            <a:r>
              <a:rPr lang="ar-SA" dirty="0" smtClean="0">
                <a:solidFill>
                  <a:schemeClr val="tx1"/>
                </a:solidFill>
              </a:rPr>
              <a:t>:</a:t>
            </a:r>
            <a:endParaRPr lang="ar-SA" dirty="0">
              <a:solidFill>
                <a:schemeClr val="tx1"/>
              </a:solidFill>
            </a:endParaRPr>
          </a:p>
          <a:p>
            <a:pPr algn="just" rtl="1"/>
            <a:r>
              <a:rPr lang="ar-SA" dirty="0">
                <a:solidFill>
                  <a:schemeClr val="tx1"/>
                </a:solidFill>
              </a:rPr>
              <a:t>1- الرئاسة. ٢- الشرف. </a:t>
            </a:r>
            <a:r>
              <a:rPr lang="ar-IQ" dirty="0" smtClean="0">
                <a:solidFill>
                  <a:schemeClr val="tx1"/>
                </a:solidFill>
              </a:rPr>
              <a:t>3</a:t>
            </a:r>
            <a:r>
              <a:rPr lang="ar-SA" dirty="0" smtClean="0">
                <a:solidFill>
                  <a:schemeClr val="tx1"/>
                </a:solidFill>
              </a:rPr>
              <a:t>- </a:t>
            </a:r>
            <a:r>
              <a:rPr lang="ar-SA" dirty="0">
                <a:solidFill>
                  <a:schemeClr val="tx1"/>
                </a:solidFill>
              </a:rPr>
              <a:t>مرجع القوم عند الملمات.</a:t>
            </a:r>
          </a:p>
          <a:p>
            <a:pPr algn="just" rtl="1"/>
            <a:endParaRPr lang="ar-SA" dirty="0">
              <a:solidFill>
                <a:schemeClr val="tx1"/>
              </a:solidFill>
            </a:endParaRPr>
          </a:p>
          <a:p>
            <a:pPr algn="just" rtl="1"/>
            <a:r>
              <a:rPr lang="ar-SA" dirty="0">
                <a:solidFill>
                  <a:schemeClr val="tx1"/>
                </a:solidFill>
              </a:rPr>
              <a:t>المعنى الاصطلاحي للسيادة </a:t>
            </a:r>
            <a:r>
              <a:rPr lang="ar-SA" dirty="0" smtClean="0">
                <a:solidFill>
                  <a:schemeClr val="tx1"/>
                </a:solidFill>
              </a:rPr>
              <a:t>:</a:t>
            </a:r>
            <a:endParaRPr lang="ar-IQ" dirty="0" smtClean="0">
              <a:solidFill>
                <a:schemeClr val="tx1"/>
              </a:solidFill>
            </a:endParaRPr>
          </a:p>
          <a:p>
            <a:pPr algn="just" rtl="1"/>
            <a:r>
              <a:rPr lang="ar-SA" dirty="0" smtClean="0">
                <a:solidFill>
                  <a:schemeClr val="tx1"/>
                </a:solidFill>
              </a:rPr>
              <a:t>لا </a:t>
            </a:r>
            <a:r>
              <a:rPr lang="ar-SA" dirty="0">
                <a:solidFill>
                  <a:schemeClr val="tx1"/>
                </a:solidFill>
              </a:rPr>
              <a:t>يخرج المعنى الاصطلاحي للسيادة عن معناه اللغوي، ومع تعدد التعريفات لهذا المصطلح إلا أنها تسير في نفس الاتجاه، وعرفها </a:t>
            </a:r>
            <a:r>
              <a:rPr lang="ar-SA" dirty="0">
                <a:solidFill>
                  <a:srgbClr val="FF0000"/>
                </a:solidFill>
              </a:rPr>
              <a:t>بعضهم بأنها : سلطة عليا مطلقة، لها وحدها حق إصدار الحكم على الأشياء </a:t>
            </a:r>
            <a:r>
              <a:rPr lang="ar-SA" dirty="0" smtClean="0">
                <a:solidFill>
                  <a:srgbClr val="FF0000"/>
                </a:solidFill>
              </a:rPr>
              <a:t>والأفعال</a:t>
            </a:r>
            <a:r>
              <a:rPr lang="ar-IQ" dirty="0" smtClean="0">
                <a:solidFill>
                  <a:srgbClr val="FF0000"/>
                </a:solidFill>
              </a:rPr>
              <a:t>.</a:t>
            </a:r>
            <a:endParaRPr lang="ar-SA" dirty="0">
              <a:solidFill>
                <a:srgbClr val="FF0000"/>
              </a:solidFill>
            </a:endParaRPr>
          </a:p>
          <a:p>
            <a:pPr algn="just" rtl="1"/>
            <a:endParaRPr lang="en-US" dirty="0">
              <a:solidFill>
                <a:srgbClr val="FF0000"/>
              </a:solidFill>
            </a:endParaRPr>
          </a:p>
          <a:p>
            <a:pPr algn="just" rtl="1"/>
            <a:endParaRPr lang="ar-SA" dirty="0">
              <a:solidFill>
                <a:schemeClr val="tx1"/>
              </a:solidFill>
            </a:endParaRPr>
          </a:p>
          <a:p>
            <a:pPr algn="just" rtl="1"/>
            <a:endParaRPr lang="ar-SA"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63597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066800"/>
            <a:ext cx="7772400" cy="3810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ar-IQ" sz="4000" dirty="0">
              <a:solidFill>
                <a:schemeClr val="tx1"/>
              </a:solidFill>
            </a:endParaRPr>
          </a:p>
          <a:p>
            <a:pPr algn="just" rtl="1"/>
            <a:r>
              <a:rPr lang="ar-IQ" sz="4000" dirty="0" smtClean="0">
                <a:solidFill>
                  <a:srgbClr val="FF0000"/>
                </a:solidFill>
              </a:rPr>
              <a:t>معنى سيادة الشعب:</a:t>
            </a:r>
          </a:p>
          <a:p>
            <a:pPr algn="just" rtl="1"/>
            <a:r>
              <a:rPr lang="ar-IQ" sz="4000" dirty="0" smtClean="0">
                <a:solidFill>
                  <a:srgbClr val="FF0000"/>
                </a:solidFill>
              </a:rPr>
              <a:t>س/ما معنى سيادة الشعب في الدولة المدنية وضح ذلك؟</a:t>
            </a:r>
            <a:endParaRPr lang="ar-SA" sz="4000" dirty="0">
              <a:solidFill>
                <a:srgbClr val="FF0000"/>
              </a:solidFill>
            </a:endParaRPr>
          </a:p>
          <a:p>
            <a:pPr algn="just" rtl="1"/>
            <a:r>
              <a:rPr lang="ar-SA" sz="4000" dirty="0" smtClean="0">
                <a:solidFill>
                  <a:schemeClr val="tx1"/>
                </a:solidFill>
              </a:rPr>
              <a:t>مبدأ </a:t>
            </a:r>
            <a:r>
              <a:rPr lang="ar-SA" sz="4000" dirty="0">
                <a:solidFill>
                  <a:schemeClr val="tx1"/>
                </a:solidFill>
              </a:rPr>
              <a:t>سيادة الشعب هو الركن الأساسي للدولة المدنية، فبعد تحولات كفاحية عدة انتقلت السيادة من الملوك إلى الشعوب، وظهر ذلك صراحة في الثورة الفرنسية (۱۷۸۹م) فأصبح الشعب هو صاحب السيادة، أو قد يعبر عنه بأنه </a:t>
            </a:r>
            <a:r>
              <a:rPr lang="ar-SA" sz="4000" u="sng" dirty="0">
                <a:solidFill>
                  <a:schemeClr val="tx1"/>
                </a:solidFill>
              </a:rPr>
              <a:t>مصدر </a:t>
            </a:r>
            <a:r>
              <a:rPr lang="ar-SA" sz="4000" u="sng" dirty="0" smtClean="0">
                <a:solidFill>
                  <a:schemeClr val="tx1"/>
                </a:solidFill>
              </a:rPr>
              <a:t>السلطات</a:t>
            </a:r>
            <a:r>
              <a:rPr lang="ar-SA" sz="4000" dirty="0" smtClean="0">
                <a:solidFill>
                  <a:schemeClr val="tx1"/>
                </a:solidFill>
              </a:rPr>
              <a:t>، </a:t>
            </a:r>
            <a:r>
              <a:rPr lang="ar-SA" sz="4000" dirty="0">
                <a:solidFill>
                  <a:schemeClr val="tx1"/>
                </a:solidFill>
              </a:rPr>
              <a:t>ومعنى ذلك هو </a:t>
            </a:r>
            <a:r>
              <a:rPr lang="ar-SA" sz="4000" u="sng" dirty="0">
                <a:solidFill>
                  <a:schemeClr val="tx1"/>
                </a:solidFill>
              </a:rPr>
              <a:t>أن يكون للشعب السلطة العليا في تحقيق إرادته التي تظهر في صورة قانون </a:t>
            </a:r>
            <a:r>
              <a:rPr lang="ar-IQ" sz="4000" dirty="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9286744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599"/>
            <a:ext cx="7772400" cy="2285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SA" dirty="0" smtClean="0">
                <a:solidFill>
                  <a:srgbClr val="00B050"/>
                </a:solidFill>
              </a:rPr>
              <a:t>الآثار </a:t>
            </a:r>
            <a:r>
              <a:rPr lang="ar-SA" dirty="0">
                <a:solidFill>
                  <a:srgbClr val="00B050"/>
                </a:solidFill>
              </a:rPr>
              <a:t>المترتبة على مبدأ سيادة الشعب</a:t>
            </a:r>
          </a:p>
          <a:p>
            <a:pPr algn="just" rtl="1"/>
            <a:r>
              <a:rPr lang="ar-IQ" dirty="0" smtClean="0">
                <a:solidFill>
                  <a:srgbClr val="FF0000"/>
                </a:solidFill>
              </a:rPr>
              <a:t>ماهي أهم النتائج والآثار المترتبة على مبدأ سيادة الشعب</a:t>
            </a:r>
          </a:p>
          <a:p>
            <a:pPr algn="just" rtl="1"/>
            <a:r>
              <a:rPr lang="ar-IQ" dirty="0" smtClean="0">
                <a:solidFill>
                  <a:schemeClr val="tx1"/>
                </a:solidFill>
              </a:rPr>
              <a:t>- </a:t>
            </a:r>
            <a:r>
              <a:rPr lang="ar-SA" dirty="0" smtClean="0">
                <a:solidFill>
                  <a:schemeClr val="tx1"/>
                </a:solidFill>
              </a:rPr>
              <a:t>أن </a:t>
            </a:r>
            <a:r>
              <a:rPr lang="ar-IQ" dirty="0" smtClean="0">
                <a:solidFill>
                  <a:schemeClr val="tx1"/>
                </a:solidFill>
              </a:rPr>
              <a:t>مبدأ سيادة الشعب في الدولة المدنية </a:t>
            </a:r>
            <a:r>
              <a:rPr lang="ar-SA" dirty="0" smtClean="0">
                <a:solidFill>
                  <a:schemeClr val="tx1"/>
                </a:solidFill>
              </a:rPr>
              <a:t>هي </a:t>
            </a:r>
            <a:r>
              <a:rPr lang="ar-SA" dirty="0">
                <a:solidFill>
                  <a:schemeClr val="tx1"/>
                </a:solidFill>
              </a:rPr>
              <a:t>ما يقرره المواطنون دون أي قيد آخر من دين أو </a:t>
            </a:r>
            <a:r>
              <a:rPr lang="ar-SA" dirty="0" smtClean="0">
                <a:solidFill>
                  <a:schemeClr val="tx1"/>
                </a:solidFill>
              </a:rPr>
              <a:t>عرف</a:t>
            </a:r>
            <a:r>
              <a:rPr lang="ar-IQ" dirty="0" smtClean="0">
                <a:solidFill>
                  <a:schemeClr val="tx1"/>
                </a:solidFill>
              </a:rPr>
              <a:t> ومن الآثار والنتائج المترتبة على مبدأ سيادة الشعب:</a:t>
            </a:r>
            <a:endParaRPr lang="ar-SA" dirty="0">
              <a:solidFill>
                <a:schemeClr val="tx1"/>
              </a:solidFill>
            </a:endParaRPr>
          </a:p>
          <a:p>
            <a:pPr algn="just" rtl="1"/>
            <a:endParaRPr lang="ar-SA" dirty="0">
              <a:solidFill>
                <a:schemeClr val="tx1"/>
              </a:solidFill>
            </a:endParaRPr>
          </a:p>
          <a:p>
            <a:pPr algn="just" rtl="1"/>
            <a:r>
              <a:rPr lang="ar-IQ" dirty="0" smtClean="0">
                <a:solidFill>
                  <a:schemeClr val="tx1"/>
                </a:solidFill>
              </a:rPr>
              <a:t>1</a:t>
            </a:r>
            <a:r>
              <a:rPr lang="ar-SA" dirty="0" smtClean="0">
                <a:solidFill>
                  <a:schemeClr val="tx1"/>
                </a:solidFill>
              </a:rPr>
              <a:t>- </a:t>
            </a:r>
            <a:r>
              <a:rPr lang="ar-SA" dirty="0">
                <a:solidFill>
                  <a:schemeClr val="tx1"/>
                </a:solidFill>
              </a:rPr>
              <a:t>أن لكل فرد من أفراد الشعب جزءًا من السيادة يمارسها في العملية الديمقراطية </a:t>
            </a:r>
            <a:r>
              <a:rPr lang="ar-IQ" dirty="0" smtClean="0">
                <a:solidFill>
                  <a:schemeClr val="tx1"/>
                </a:solidFill>
              </a:rPr>
              <a:t>من خلال </a:t>
            </a:r>
            <a:r>
              <a:rPr lang="ar-SA" dirty="0" smtClean="0">
                <a:solidFill>
                  <a:schemeClr val="tx1"/>
                </a:solidFill>
              </a:rPr>
              <a:t>التصويت</a:t>
            </a:r>
            <a:r>
              <a:rPr lang="ar-IQ" dirty="0" smtClean="0">
                <a:solidFill>
                  <a:schemeClr val="tx1"/>
                </a:solidFill>
              </a:rPr>
              <a:t> وان كل الأفراد لهم حق المشاركة الانتخابات وبشكل متساوي </a:t>
            </a:r>
            <a:r>
              <a:rPr lang="ar-SA" dirty="0" smtClean="0">
                <a:solidFill>
                  <a:schemeClr val="tx1"/>
                </a:solidFill>
              </a:rPr>
              <a:t> خلا </a:t>
            </a:r>
            <a:r>
              <a:rPr lang="ar-SA" dirty="0">
                <a:solidFill>
                  <a:schemeClr val="tx1"/>
                </a:solidFill>
              </a:rPr>
              <a:t>من </a:t>
            </a:r>
            <a:r>
              <a:rPr lang="ar-SA" dirty="0" smtClean="0">
                <a:solidFill>
                  <a:schemeClr val="tx1"/>
                </a:solidFill>
              </a:rPr>
              <a:t>لم يبلغ </a:t>
            </a:r>
            <a:r>
              <a:rPr lang="ar-SA" dirty="0">
                <a:solidFill>
                  <a:schemeClr val="tx1"/>
                </a:solidFill>
              </a:rPr>
              <a:t>السن القانوني أو يمنعه مانع كعدم أهليته العقلية أو من له سوابق </a:t>
            </a:r>
            <a:r>
              <a:rPr lang="ar-SA" dirty="0" smtClean="0">
                <a:solidFill>
                  <a:schemeClr val="tx1"/>
                </a:solidFill>
              </a:rPr>
              <a:t>جنائية </a:t>
            </a:r>
            <a:r>
              <a:rPr lang="ar-SA" dirty="0">
                <a:solidFill>
                  <a:schemeClr val="tx1"/>
                </a:solidFill>
              </a:rPr>
              <a:t>تسقط بها حقوقه السياسية. </a:t>
            </a:r>
            <a:endParaRPr lang="ar-IQ" dirty="0" smtClean="0">
              <a:solidFill>
                <a:schemeClr val="tx1"/>
              </a:solidFill>
            </a:endParaRPr>
          </a:p>
          <a:p>
            <a:pPr algn="just" rtl="1"/>
            <a:endParaRPr lang="ar-IQ" dirty="0" smtClean="0">
              <a:solidFill>
                <a:schemeClr val="tx1"/>
              </a:solidFill>
            </a:endParaRPr>
          </a:p>
          <a:p>
            <a:pPr algn="just" rtl="1"/>
            <a:endParaRPr lang="ar-SA" dirty="0">
              <a:solidFill>
                <a:schemeClr val="tx1"/>
              </a:solidFill>
            </a:endParaRPr>
          </a:p>
          <a:p>
            <a:pPr algn="just" rtl="1"/>
            <a:endParaRPr lang="en-US" dirty="0">
              <a:solidFill>
                <a:schemeClr val="tx1"/>
              </a:solidFill>
            </a:endParaRPr>
          </a:p>
        </p:txBody>
      </p:sp>
    </p:spTree>
    <p:extLst>
      <p:ext uri="{BB962C8B-B14F-4D97-AF65-F5344CB8AC3E}">
        <p14:creationId xmlns:p14="http://schemas.microsoft.com/office/powerpoint/2010/main" val="33505396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599"/>
            <a:ext cx="7772400" cy="3809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r>
              <a:rPr lang="ar-IQ" dirty="0" smtClean="0">
                <a:solidFill>
                  <a:schemeClr val="tx1"/>
                </a:solidFill>
              </a:rPr>
              <a:t>2-</a:t>
            </a:r>
            <a:r>
              <a:rPr lang="ar-SA" dirty="0" smtClean="0">
                <a:solidFill>
                  <a:schemeClr val="tx1"/>
                </a:solidFill>
              </a:rPr>
              <a:t> </a:t>
            </a:r>
            <a:r>
              <a:rPr lang="ar-SA" dirty="0">
                <a:solidFill>
                  <a:schemeClr val="tx1"/>
                </a:solidFill>
              </a:rPr>
              <a:t>تكون المشاركة في العملية الديمقراطية حقا للفرد وليس واجبا</a:t>
            </a:r>
          </a:p>
          <a:p>
            <a:pPr algn="just" rtl="1"/>
            <a:r>
              <a:rPr lang="ar-SA" dirty="0">
                <a:solidFill>
                  <a:schemeClr val="tx1"/>
                </a:solidFill>
              </a:rPr>
              <a:t>وظيفيا.</a:t>
            </a:r>
          </a:p>
          <a:p>
            <a:pPr algn="just" rtl="1"/>
            <a:endParaRPr lang="ar-IQ" dirty="0" smtClean="0">
              <a:solidFill>
                <a:schemeClr val="tx1"/>
              </a:solidFill>
            </a:endParaRPr>
          </a:p>
          <a:p>
            <a:pPr algn="just" rtl="1"/>
            <a:endParaRPr lang="ar-IQ" dirty="0" smtClean="0">
              <a:solidFill>
                <a:schemeClr val="tx1"/>
              </a:solidFill>
            </a:endParaRPr>
          </a:p>
          <a:p>
            <a:pPr algn="just" rtl="1"/>
            <a:r>
              <a:rPr lang="ar-IQ" dirty="0" smtClean="0">
                <a:solidFill>
                  <a:schemeClr val="tx1"/>
                </a:solidFill>
              </a:rPr>
              <a:t>3- ي</a:t>
            </a:r>
            <a:r>
              <a:rPr lang="ar-SA" dirty="0" smtClean="0">
                <a:solidFill>
                  <a:schemeClr val="tx1"/>
                </a:solidFill>
              </a:rPr>
              <a:t>عتبر </a:t>
            </a:r>
            <a:r>
              <a:rPr lang="ar-SA" dirty="0">
                <a:solidFill>
                  <a:schemeClr val="tx1"/>
                </a:solidFill>
              </a:rPr>
              <a:t>الحكم والقانون في مبدأ سيادة </a:t>
            </a:r>
            <a:r>
              <a:rPr lang="ar-IQ" dirty="0">
                <a:solidFill>
                  <a:schemeClr val="tx1"/>
                </a:solidFill>
              </a:rPr>
              <a:t>ا</a:t>
            </a:r>
            <a:r>
              <a:rPr lang="ar-SA" dirty="0" smtClean="0">
                <a:solidFill>
                  <a:schemeClr val="tx1"/>
                </a:solidFill>
              </a:rPr>
              <a:t>لشعب </a:t>
            </a:r>
            <a:r>
              <a:rPr lang="ar-SA" dirty="0">
                <a:solidFill>
                  <a:schemeClr val="tx1"/>
                </a:solidFill>
              </a:rPr>
              <a:t>هو ما </a:t>
            </a:r>
            <a:r>
              <a:rPr lang="ar-SA" dirty="0" smtClean="0">
                <a:solidFill>
                  <a:schemeClr val="tx1"/>
                </a:solidFill>
              </a:rPr>
              <a:t>تقرره</a:t>
            </a:r>
            <a:r>
              <a:rPr lang="ar-IQ" dirty="0" smtClean="0">
                <a:solidFill>
                  <a:schemeClr val="tx1"/>
                </a:solidFill>
              </a:rPr>
              <a:t> </a:t>
            </a:r>
            <a:r>
              <a:rPr lang="ar-SA" dirty="0" smtClean="0">
                <a:solidFill>
                  <a:schemeClr val="tx1"/>
                </a:solidFill>
              </a:rPr>
              <a:t>الأغلبية</a:t>
            </a:r>
            <a:r>
              <a:rPr lang="ar-SA" dirty="0">
                <a:solidFill>
                  <a:schemeClr val="tx1"/>
                </a:solidFill>
              </a:rPr>
              <a:t>، وعلى الأقلية أن تذعن لإرادة الأغلبية</a:t>
            </a:r>
            <a:r>
              <a:rPr lang="ar-SA" dirty="0" smtClean="0">
                <a:solidFill>
                  <a:schemeClr val="tx1"/>
                </a:solidFill>
              </a:rPr>
              <a:t>.</a:t>
            </a:r>
            <a:endParaRPr lang="ar-IQ" dirty="0" smtClean="0">
              <a:solidFill>
                <a:schemeClr val="tx1"/>
              </a:solidFill>
            </a:endParaRPr>
          </a:p>
          <a:p>
            <a:pPr algn="just" rtl="1"/>
            <a:endParaRPr lang="ar-IQ" dirty="0" smtClean="0">
              <a:solidFill>
                <a:schemeClr val="tx1"/>
              </a:solidFill>
            </a:endParaRPr>
          </a:p>
          <a:p>
            <a:pPr algn="just" rtl="1"/>
            <a:r>
              <a:rPr lang="ar-IQ" dirty="0" smtClean="0">
                <a:solidFill>
                  <a:schemeClr val="tx1"/>
                </a:solidFill>
              </a:rPr>
              <a:t>4</a:t>
            </a:r>
            <a:r>
              <a:rPr lang="ar-SA" dirty="0" smtClean="0">
                <a:solidFill>
                  <a:schemeClr val="tx1"/>
                </a:solidFill>
              </a:rPr>
              <a:t>- </a:t>
            </a:r>
            <a:r>
              <a:rPr lang="ar-SA" dirty="0">
                <a:solidFill>
                  <a:schemeClr val="tx1"/>
                </a:solidFill>
              </a:rPr>
              <a:t>يكون النائب الذي رشحه أغلب الأفراد ممثلاً عن ناخبيه بصفته وكيلاً عنهم، فهو ممثل </a:t>
            </a:r>
            <a:r>
              <a:rPr lang="ar-IQ" dirty="0">
                <a:solidFill>
                  <a:schemeClr val="tx1"/>
                </a:solidFill>
              </a:rPr>
              <a:t>ل</a:t>
            </a:r>
            <a:r>
              <a:rPr lang="ar-SA" dirty="0" smtClean="0">
                <a:solidFill>
                  <a:schemeClr val="tx1"/>
                </a:solidFill>
              </a:rPr>
              <a:t>جزء </a:t>
            </a:r>
            <a:r>
              <a:rPr lang="ar-SA" dirty="0">
                <a:solidFill>
                  <a:schemeClr val="tx1"/>
                </a:solidFill>
              </a:rPr>
              <a:t>من السيادة التي يملكها ناخبوه. </a:t>
            </a:r>
            <a:endParaRPr lang="en-US" dirty="0">
              <a:solidFill>
                <a:schemeClr val="tx1"/>
              </a:solidFill>
            </a:endParaRPr>
          </a:p>
        </p:txBody>
      </p:sp>
    </p:spTree>
    <p:extLst>
      <p:ext uri="{BB962C8B-B14F-4D97-AF65-F5344CB8AC3E}">
        <p14:creationId xmlns:p14="http://schemas.microsoft.com/office/powerpoint/2010/main" val="22640834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600200"/>
            <a:ext cx="7772400" cy="3810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endParaRPr lang="en-US" dirty="0">
              <a:solidFill>
                <a:schemeClr val="tx1"/>
              </a:solidFill>
            </a:endParaRPr>
          </a:p>
        </p:txBody>
      </p:sp>
    </p:spTree>
    <p:extLst>
      <p:ext uri="{BB962C8B-B14F-4D97-AF65-F5344CB8AC3E}">
        <p14:creationId xmlns:p14="http://schemas.microsoft.com/office/powerpoint/2010/main" val="410364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599"/>
            <a:ext cx="7772400" cy="914399"/>
          </a:xfrm>
        </p:spPr>
        <p:txBody>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r>
              <a:rPr lang="ar-IQ" dirty="0" smtClean="0">
                <a:solidFill>
                  <a:srgbClr val="FF0000"/>
                </a:solidFill>
              </a:rPr>
              <a:t>س/ ماهي أشكال طغيان الكنيسة في المجتمعات الأوربية والتي جعلت المقام الديني للكنيسة رمزاً للاستبداد والظلم والتخلف وأدت الى ظهور حركات تحررية تدعو الى فصل الدين عن الدولة؟</a:t>
            </a:r>
          </a:p>
          <a:p>
            <a:pPr algn="just" rtl="1"/>
            <a:r>
              <a:rPr lang="ar-IQ" dirty="0" smtClean="0">
                <a:solidFill>
                  <a:schemeClr val="tx1"/>
                </a:solidFill>
              </a:rPr>
              <a:t>1- فرضت (عقيدة التثليث) جبراً وجرّمت مخالفيها.</a:t>
            </a:r>
          </a:p>
          <a:p>
            <a:pPr algn="just" rtl="1"/>
            <a:r>
              <a:rPr lang="ar-IQ" dirty="0">
                <a:solidFill>
                  <a:schemeClr val="tx1"/>
                </a:solidFill>
              </a:rPr>
              <a:t> </a:t>
            </a:r>
            <a:r>
              <a:rPr lang="ar-IQ" dirty="0" smtClean="0">
                <a:solidFill>
                  <a:schemeClr val="tx1"/>
                </a:solidFill>
              </a:rPr>
              <a:t>2- أعطت لنفسها مقام الربوبية في التحليل والتحريم والمغفرة بما يسمى (صكوك الغفران).</a:t>
            </a:r>
          </a:p>
          <a:p>
            <a:pPr algn="just" rtl="1"/>
            <a:r>
              <a:rPr lang="ar-IQ" dirty="0" smtClean="0">
                <a:solidFill>
                  <a:schemeClr val="tx1"/>
                </a:solidFill>
              </a:rPr>
              <a:t>3- فرضت الضرائب المرهقة على النصارى بلا حرج.</a:t>
            </a:r>
          </a:p>
          <a:p>
            <a:pPr algn="just" rtl="1"/>
            <a:r>
              <a:rPr lang="ar-IQ" dirty="0" smtClean="0">
                <a:solidFill>
                  <a:schemeClr val="tx1"/>
                </a:solidFill>
              </a:rPr>
              <a:t>4- ليس لأحد الحق في الاعتراض او إبداء الرأي اتجاه سياسة الكنيسة كائناً من كان وإلا أصبح منحرفاً تحلّ عليه لعنة الكنيسة.</a:t>
            </a:r>
          </a:p>
          <a:p>
            <a:pPr algn="just" rtl="1"/>
            <a:r>
              <a:rPr lang="ar-IQ" dirty="0" smtClean="0">
                <a:solidFill>
                  <a:schemeClr val="tx1"/>
                </a:solidFill>
              </a:rPr>
              <a:t>5- وجوب الطاعة المطلقة للملوك وحرمة مخالفتهم مطلقاً وأن سلطان هؤلاء إنما هو سلطان الله قد سلّطه الله تعالى ليحكم بهم ومن يخالفهم فإنما يخالف أوامر الله (تعالى الله عما يقولون علوا كبيرا).</a:t>
            </a:r>
            <a:endParaRPr lang="en-US" dirty="0">
              <a:solidFill>
                <a:srgbClr val="FF0000"/>
              </a:solidFill>
            </a:endParaRPr>
          </a:p>
        </p:txBody>
      </p:sp>
    </p:spTree>
    <p:extLst>
      <p:ext uri="{BB962C8B-B14F-4D97-AF65-F5344CB8AC3E}">
        <p14:creationId xmlns:p14="http://schemas.microsoft.com/office/powerpoint/2010/main" val="5779600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219200"/>
            <a:ext cx="7772400" cy="5334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en-US" dirty="0">
              <a:solidFill>
                <a:schemeClr val="tx1"/>
              </a:solidFill>
            </a:endParaRPr>
          </a:p>
        </p:txBody>
      </p:sp>
    </p:spTree>
    <p:extLst>
      <p:ext uri="{BB962C8B-B14F-4D97-AF65-F5344CB8AC3E}">
        <p14:creationId xmlns:p14="http://schemas.microsoft.com/office/powerpoint/2010/main" val="7689822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199"/>
            <a:ext cx="7772400" cy="1523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en-US" dirty="0">
              <a:solidFill>
                <a:schemeClr val="tx1"/>
              </a:solidFill>
            </a:endParaRPr>
          </a:p>
        </p:txBody>
      </p:sp>
    </p:spTree>
    <p:extLst>
      <p:ext uri="{BB962C8B-B14F-4D97-AF65-F5344CB8AC3E}">
        <p14:creationId xmlns:p14="http://schemas.microsoft.com/office/powerpoint/2010/main" val="39937696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399"/>
            <a:ext cx="7772400" cy="6095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just" rtl="1"/>
            <a:endParaRPr lang="en-US" dirty="0">
              <a:solidFill>
                <a:schemeClr val="tx1"/>
              </a:solidFill>
            </a:endParaRPr>
          </a:p>
        </p:txBody>
      </p:sp>
    </p:spTree>
    <p:extLst>
      <p:ext uri="{BB962C8B-B14F-4D97-AF65-F5344CB8AC3E}">
        <p14:creationId xmlns:p14="http://schemas.microsoft.com/office/powerpoint/2010/main" val="291826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399"/>
            <a:ext cx="7772400" cy="45719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3600" dirty="0" smtClean="0">
                <a:solidFill>
                  <a:schemeClr val="tx1"/>
                </a:solidFill>
              </a:rPr>
              <a:t>6- علو الكنيسة وسمو مرتبة البابا على الملوك فأصبح للبابا سلطة الحل والعقد وتنصيب الملوك ومحاسبتهم وعزلهم كما في البابا غريغوار السابع الذي وجد في الممارسات الاستبدادية للاباطرة الرومان تبريراً كافياً لكي يمارس سلطات سياسية عليا باعتباره كما يدعي مسؤلاً روحياً عن خلاص العالم </a:t>
            </a:r>
            <a:r>
              <a:rPr lang="ar-IQ" sz="3600" dirty="0">
                <a:solidFill>
                  <a:schemeClr val="tx1"/>
                </a:solidFill>
              </a:rPr>
              <a:t>وقد طبق البابا </a:t>
            </a:r>
            <a:r>
              <a:rPr lang="ar-IQ" sz="3600" dirty="0" smtClean="0">
                <a:solidFill>
                  <a:schemeClr val="tx1"/>
                </a:solidFill>
              </a:rPr>
              <a:t>هذا التنظير عملياً بعزل الملك هنري الرابع حاكم ألمانيا وإيطاليا عام 1076م.</a:t>
            </a:r>
          </a:p>
          <a:p>
            <a:pPr algn="just" rtl="1"/>
            <a:r>
              <a:rPr lang="ar-IQ" sz="3600" dirty="0" smtClean="0">
                <a:solidFill>
                  <a:schemeClr val="tx1"/>
                </a:solidFill>
              </a:rPr>
              <a:t>7- صراع المقام الديني النصراني مع العلم ومنعت الكنيسة العلم إلا من قبلها وحكرت العقول والبحث، ومن تجرأ من المفكرين وأصحاب النظر في العلوم من البوح بما توصلت إليه أبحاثهم ونظرهم  من حقائق تخالف الكنيسة فإن مصيره يكون التنكيل والحبس والقتل.</a:t>
            </a:r>
            <a:endParaRPr lang="en-US" sz="3600" dirty="0">
              <a:solidFill>
                <a:schemeClr val="tx1"/>
              </a:solidFill>
            </a:endParaRPr>
          </a:p>
        </p:txBody>
      </p:sp>
    </p:spTree>
    <p:extLst>
      <p:ext uri="{BB962C8B-B14F-4D97-AF65-F5344CB8AC3E}">
        <p14:creationId xmlns:p14="http://schemas.microsoft.com/office/powerpoint/2010/main" val="224130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990600"/>
            <a:ext cx="7772400" cy="762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normAutofit/>
          </a:bodyPr>
          <a:lstStyle/>
          <a:p>
            <a:pPr algn="just" rtl="1"/>
            <a:r>
              <a:rPr lang="ar-IQ" sz="4000" dirty="0" smtClean="0">
                <a:solidFill>
                  <a:schemeClr val="tx1"/>
                </a:solidFill>
              </a:rPr>
              <a:t>8- النظام الإقطاعي الذي كان سائداً في أوربا في العصور الوسطى الذي قسم المجتمع إلى طبقات قلة وهم (السادة) وأغلبية وهم ( الفلاحون) الذين كانوا يؤدون خدماتهم إما بالرق أو بالأجرة، وليس لهم من الحقوق والحريات إلا ما يشاؤه السادة. </a:t>
            </a:r>
            <a:endParaRPr lang="en-US" sz="4000" dirty="0">
              <a:solidFill>
                <a:schemeClr val="tx1"/>
              </a:solidFill>
            </a:endParaRPr>
          </a:p>
        </p:txBody>
      </p:sp>
    </p:spTree>
    <p:extLst>
      <p:ext uri="{BB962C8B-B14F-4D97-AF65-F5344CB8AC3E}">
        <p14:creationId xmlns:p14="http://schemas.microsoft.com/office/powerpoint/2010/main" val="3238631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133600"/>
            <a:ext cx="7772400" cy="152401"/>
          </a:xfrm>
        </p:spPr>
        <p:txBody>
          <a:bodyPr>
            <a:normAutofit fontScale="90000"/>
          </a:bodyPr>
          <a:lstStyle/>
          <a:p>
            <a:endParaRPr lang="en-US" dirty="0"/>
          </a:p>
        </p:txBody>
      </p:sp>
      <p:sp>
        <p:nvSpPr>
          <p:cNvPr id="3" name="Subtitle 2"/>
          <p:cNvSpPr>
            <a:spLocks noGrp="1"/>
          </p:cNvSpPr>
          <p:nvPr>
            <p:ph type="subTitle" idx="1"/>
          </p:nvPr>
        </p:nvSpPr>
        <p:spPr>
          <a:xfrm>
            <a:off x="0" y="0"/>
            <a:ext cx="9144000" cy="6781800"/>
          </a:xfrm>
        </p:spPr>
        <p:txBody>
          <a:bodyPr>
            <a:normAutofit/>
          </a:bodyPr>
          <a:lstStyle/>
          <a:p>
            <a:pPr algn="just" rtl="1"/>
            <a:endParaRPr lang="ar-IQ" sz="4000" dirty="0" smtClean="0">
              <a:solidFill>
                <a:schemeClr val="tx1"/>
              </a:solidFill>
            </a:endParaRPr>
          </a:p>
          <a:p>
            <a:pPr algn="just" rtl="1"/>
            <a:r>
              <a:rPr lang="ar-IQ" sz="4000" dirty="0" smtClean="0">
                <a:solidFill>
                  <a:srgbClr val="FF0000"/>
                </a:solidFill>
              </a:rPr>
              <a:t>س/ لماذا عانى المفكرون وأصحاب </a:t>
            </a:r>
            <a:r>
              <a:rPr lang="ar-IQ" sz="4000" dirty="0">
                <a:solidFill>
                  <a:srgbClr val="FF0000"/>
                </a:solidFill>
              </a:rPr>
              <a:t>النظر في </a:t>
            </a:r>
            <a:r>
              <a:rPr lang="ar-IQ" sz="4000" dirty="0" smtClean="0">
                <a:solidFill>
                  <a:srgbClr val="FF0000"/>
                </a:solidFill>
              </a:rPr>
              <a:t>العلوم في المجتمعات الاوربية في القرون الوسطى من الهيمنة الكنسية ولم يجرؤوا من </a:t>
            </a:r>
            <a:r>
              <a:rPr lang="ar-IQ" sz="4000" dirty="0">
                <a:solidFill>
                  <a:srgbClr val="FF0000"/>
                </a:solidFill>
              </a:rPr>
              <a:t>البوح بما توصلت إليه أبحاثهم ونظرهم  من </a:t>
            </a:r>
            <a:r>
              <a:rPr lang="ar-IQ" sz="4000" dirty="0" smtClean="0">
                <a:solidFill>
                  <a:srgbClr val="FF0000"/>
                </a:solidFill>
              </a:rPr>
              <a:t>حقائق  </a:t>
            </a:r>
            <a:r>
              <a:rPr lang="ar-IQ" sz="4000" dirty="0">
                <a:solidFill>
                  <a:srgbClr val="FF0000"/>
                </a:solidFill>
              </a:rPr>
              <a:t>تخالف </a:t>
            </a:r>
            <a:r>
              <a:rPr lang="ar-IQ" sz="4000" dirty="0" smtClean="0">
                <a:solidFill>
                  <a:srgbClr val="FF0000"/>
                </a:solidFill>
              </a:rPr>
              <a:t>الكنيسة؟</a:t>
            </a:r>
          </a:p>
          <a:p>
            <a:pPr algn="just" rtl="1"/>
            <a:r>
              <a:rPr lang="ar-IQ" sz="4000" dirty="0" smtClean="0">
                <a:solidFill>
                  <a:schemeClr val="tx1"/>
                </a:solidFill>
              </a:rPr>
              <a:t> </a:t>
            </a:r>
            <a:r>
              <a:rPr lang="ar-IQ" sz="4000" dirty="0" smtClean="0">
                <a:solidFill>
                  <a:srgbClr val="FF0000"/>
                </a:solidFill>
              </a:rPr>
              <a:t>ج/ </a:t>
            </a:r>
            <a:r>
              <a:rPr lang="ar-IQ" sz="4000" dirty="0" smtClean="0">
                <a:solidFill>
                  <a:schemeClr val="tx1"/>
                </a:solidFill>
              </a:rPr>
              <a:t>لأن المقام الديني</a:t>
            </a:r>
            <a:r>
              <a:rPr lang="ar-IQ" sz="4000" dirty="0">
                <a:solidFill>
                  <a:schemeClr val="tx1"/>
                </a:solidFill>
              </a:rPr>
              <a:t> </a:t>
            </a:r>
            <a:r>
              <a:rPr lang="ar-IQ" sz="4000" dirty="0" smtClean="0">
                <a:solidFill>
                  <a:schemeClr val="tx1"/>
                </a:solidFill>
              </a:rPr>
              <a:t>النصراني (الكنيسة)  دخل في صراع مع </a:t>
            </a:r>
            <a:r>
              <a:rPr lang="ar-IQ" sz="4000" dirty="0">
                <a:solidFill>
                  <a:schemeClr val="tx1"/>
                </a:solidFill>
              </a:rPr>
              <a:t>العلم ومنعت الكنيسة </a:t>
            </a:r>
            <a:r>
              <a:rPr lang="ar-IQ" sz="4000" dirty="0" smtClean="0">
                <a:solidFill>
                  <a:schemeClr val="tx1"/>
                </a:solidFill>
              </a:rPr>
              <a:t>العلم</a:t>
            </a:r>
            <a:r>
              <a:rPr lang="ar-IQ" sz="4000" dirty="0">
                <a:solidFill>
                  <a:schemeClr val="tx1"/>
                </a:solidFill>
              </a:rPr>
              <a:t> إلا من قبلها</a:t>
            </a:r>
            <a:r>
              <a:rPr lang="ar-IQ" sz="4000" dirty="0" smtClean="0">
                <a:solidFill>
                  <a:schemeClr val="tx1"/>
                </a:solidFill>
              </a:rPr>
              <a:t> وحكرت </a:t>
            </a:r>
            <a:r>
              <a:rPr lang="ar-IQ" sz="4000" dirty="0">
                <a:solidFill>
                  <a:schemeClr val="tx1"/>
                </a:solidFill>
              </a:rPr>
              <a:t>العقول </a:t>
            </a:r>
            <a:r>
              <a:rPr lang="ar-IQ" sz="4000" dirty="0" smtClean="0">
                <a:solidFill>
                  <a:schemeClr val="tx1"/>
                </a:solidFill>
              </a:rPr>
              <a:t>والبحث، </a:t>
            </a:r>
            <a:r>
              <a:rPr lang="ar-IQ" sz="4000" dirty="0">
                <a:solidFill>
                  <a:schemeClr val="tx1"/>
                </a:solidFill>
              </a:rPr>
              <a:t>ومن تجرأ من </a:t>
            </a:r>
            <a:r>
              <a:rPr lang="ar-IQ" sz="4000" dirty="0" smtClean="0">
                <a:solidFill>
                  <a:schemeClr val="tx1"/>
                </a:solidFill>
              </a:rPr>
              <a:t>المفكرين فإن مصيره سيكون </a:t>
            </a:r>
            <a:r>
              <a:rPr lang="ar-IQ" sz="4000" dirty="0">
                <a:solidFill>
                  <a:schemeClr val="tx1"/>
                </a:solidFill>
              </a:rPr>
              <a:t>التنكيل </a:t>
            </a:r>
            <a:r>
              <a:rPr lang="ar-IQ" sz="4000" dirty="0" smtClean="0">
                <a:solidFill>
                  <a:schemeClr val="tx1"/>
                </a:solidFill>
              </a:rPr>
              <a:t>أوالحبس أوالقتل.</a:t>
            </a:r>
          </a:p>
          <a:p>
            <a:pPr algn="just" rtl="1"/>
            <a:endParaRPr lang="en-US" sz="4000" dirty="0">
              <a:solidFill>
                <a:schemeClr val="tx1"/>
              </a:solidFill>
            </a:endParaRPr>
          </a:p>
        </p:txBody>
      </p:sp>
    </p:spTree>
    <p:extLst>
      <p:ext uri="{BB962C8B-B14F-4D97-AF65-F5344CB8AC3E}">
        <p14:creationId xmlns:p14="http://schemas.microsoft.com/office/powerpoint/2010/main" val="3370721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8337</TotalTime>
  <Words>4134</Words>
  <Application>Microsoft Office PowerPoint</Application>
  <PresentationFormat>On-screen Show (4:3)</PresentationFormat>
  <Paragraphs>221</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Active</dc:creator>
  <cp:lastModifiedBy>Active</cp:lastModifiedBy>
  <cp:revision>264</cp:revision>
  <dcterms:created xsi:type="dcterms:W3CDTF">2006-08-16T00:00:00Z</dcterms:created>
  <dcterms:modified xsi:type="dcterms:W3CDTF">2024-02-19T21:08:39Z</dcterms:modified>
</cp:coreProperties>
</file>