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70"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2" autoAdjust="0"/>
    <p:restoredTop sz="94667" autoAdjust="0"/>
  </p:normalViewPr>
  <p:slideViewPr>
    <p:cSldViewPr>
      <p:cViewPr varScale="1">
        <p:scale>
          <a:sx n="75" d="100"/>
          <a:sy n="75" d="100"/>
        </p:scale>
        <p:origin x="-101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2/19/2021</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transition spd="slow">
    <p:circl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circl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circl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2/19/2021</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transition spd="slow">
    <p:circl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2/19/2021</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circl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2/19/2021</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circl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slow">
    <p:circl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2/19/2021</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circl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2/19/2021</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circl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2/19/2021</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circl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2/19/2021</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transition spd="slow">
    <p:circl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2/19/2021</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ransition spd="slow">
    <p:circle/>
  </p:transition>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52400" y="1447800"/>
            <a:ext cx="8763000" cy="35394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US" sz="3200" b="1" dirty="0" smtClean="0"/>
              <a:t>Q1Explain the relation between CEC and following soil properties? then give reason  ? </a:t>
            </a:r>
          </a:p>
          <a:p>
            <a:pPr algn="just"/>
            <a:r>
              <a:rPr lang="en-US" sz="3200" b="1" dirty="0" smtClean="0"/>
              <a:t>1-Light soil texture </a:t>
            </a:r>
          </a:p>
          <a:p>
            <a:pPr algn="just"/>
            <a:r>
              <a:rPr lang="en-US" sz="3200" b="1" dirty="0" smtClean="0"/>
              <a:t>2-Soil organic matter </a:t>
            </a:r>
          </a:p>
          <a:p>
            <a:pPr algn="just"/>
            <a:r>
              <a:rPr lang="en-US" sz="3200" b="1" dirty="0" smtClean="0"/>
              <a:t>3-Soil pH</a:t>
            </a:r>
          </a:p>
          <a:p>
            <a:pPr algn="just"/>
            <a:r>
              <a:rPr lang="en-US" sz="3200" b="1" dirty="0" smtClean="0"/>
              <a:t>Q/2 What is </a:t>
            </a:r>
            <a:r>
              <a:rPr lang="en-US" sz="3200" b="1" smtClean="0"/>
              <a:t>the main different </a:t>
            </a:r>
            <a:r>
              <a:rPr lang="en-US" sz="3200" b="1" dirty="0" smtClean="0"/>
              <a:t>between CEC and ECEC? </a:t>
            </a:r>
            <a:endParaRPr lang="en-GB" sz="3200" b="1" dirty="0"/>
          </a:p>
        </p:txBody>
      </p:sp>
    </p:spTree>
    <p:extLst>
      <p:ext uri="{BB962C8B-B14F-4D97-AF65-F5344CB8AC3E}">
        <p14:creationId xmlns:p14="http://schemas.microsoft.com/office/powerpoint/2010/main" val="3508388443"/>
      </p:ext>
    </p:extLst>
  </p:cSld>
  <p:clrMapOvr>
    <a:masterClrMapping/>
  </p:clrMapOvr>
  <p:transition spd="slow">
    <p:circl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10600" cy="267765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2800" dirty="0" smtClean="0"/>
              <a:t>	A large change in pH means a radical modification in soil environment, which severely affects the availability of plant nutrients and alters the </a:t>
            </a:r>
            <a:r>
              <a:rPr lang="en-US" sz="2800" dirty="0" err="1" smtClean="0"/>
              <a:t>pedogenetic</a:t>
            </a:r>
            <a:r>
              <a:rPr lang="en-US" sz="2800" dirty="0" smtClean="0"/>
              <a:t> processes. Compounds normally held in the soil solution may precipitate out, while others normally insoluble may to dissolve</a:t>
            </a:r>
            <a:r>
              <a:rPr lang="en-US" dirty="0" smtClean="0"/>
              <a:t>.</a:t>
            </a:r>
            <a:endParaRPr lang="ar-IQ" dirty="0"/>
          </a:p>
        </p:txBody>
      </p:sp>
      <p:sp>
        <p:nvSpPr>
          <p:cNvPr id="6145" name="Rectangle 1"/>
          <p:cNvSpPr>
            <a:spLocks noChangeArrowheads="1"/>
          </p:cNvSpPr>
          <p:nvPr/>
        </p:nvSpPr>
        <p:spPr bwMode="auto">
          <a:xfrm>
            <a:off x="304800" y="3429000"/>
            <a:ext cx="8534400" cy="3108543"/>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Factors causing alteration in soil pH</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Factors tending to modify soil pH can be divided into two groups: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 Those that bring about an increase in hydrogen-ion concentration tending to lower the </a:t>
            </a:r>
            <a:r>
              <a:rPr kumimoji="0" lang="en-US" sz="2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 Those that produce an increased adsorption of exchangeable bases tending to raise the </a:t>
            </a:r>
            <a:r>
              <a:rPr kumimoji="0" lang="en-US" sz="2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a:t>
            </a:r>
            <a: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circl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0"/>
            <a:ext cx="9144000" cy="1938992"/>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457200" algn="justLow"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Soil buffering system – mechanism</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Low"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Most of the acid groups of the colloidal complex become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deprotonated</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between the pH values of 4.0 and 8.5. In this pH range, the soil passes from a state of maximum non saturation to that of maximum saturation. This situation can be represented as follows: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srcRect/>
          <a:stretch>
            <a:fillRect/>
          </a:stretch>
        </p:blipFill>
        <p:spPr bwMode="auto">
          <a:xfrm>
            <a:off x="1676400" y="2286000"/>
            <a:ext cx="5867400" cy="2362199"/>
          </a:xfrm>
          <a:prstGeom prst="rect">
            <a:avLst/>
          </a:prstGeom>
          <a:noFill/>
          <a:ln w="9525">
            <a:noFill/>
            <a:miter lim="800000"/>
            <a:headEnd/>
            <a:tailEnd/>
          </a:ln>
          <a:effectLst/>
        </p:spPr>
      </p:pic>
    </p:spTree>
  </p:cSld>
  <p:clrMapOvr>
    <a:masterClrMapping/>
  </p:clrMapOvr>
  <p:transition spd="slow">
    <p:circl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143000"/>
            <a:ext cx="8077200" cy="3539430"/>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a:r>
              <a:rPr lang="en-US" sz="3200" dirty="0" smtClean="0">
                <a:latin typeface="Times New Roman" pitchFamily="18" charset="0"/>
                <a:cs typeface="Times New Roman" pitchFamily="18" charset="0"/>
              </a:rPr>
              <a:t>Explain the role of the following on soil buffer:</a:t>
            </a:r>
          </a:p>
          <a:p>
            <a:pPr algn="just"/>
            <a:r>
              <a:rPr lang="en-US" sz="3200" dirty="0" smtClean="0">
                <a:latin typeface="Times New Roman" pitchFamily="18" charset="0"/>
                <a:cs typeface="Times New Roman" pitchFamily="18" charset="0"/>
              </a:rPr>
              <a:t>1-Organic matter</a:t>
            </a:r>
          </a:p>
          <a:p>
            <a:pPr algn="just"/>
            <a:r>
              <a:rPr lang="en-US" sz="3200" dirty="0" smtClean="0">
                <a:latin typeface="Times New Roman" pitchFamily="18" charset="0"/>
                <a:cs typeface="Times New Roman" pitchFamily="18" charset="0"/>
              </a:rPr>
              <a:t>2- Soil colloidal complex</a:t>
            </a:r>
          </a:p>
          <a:p>
            <a:pPr algn="just"/>
            <a:r>
              <a:rPr lang="en-US" sz="3200" dirty="0" smtClean="0">
                <a:latin typeface="Times New Roman" pitchFamily="18" charset="0"/>
                <a:cs typeface="Times New Roman" pitchFamily="18" charset="0"/>
              </a:rPr>
              <a:t>3-Fertilization</a:t>
            </a:r>
          </a:p>
          <a:p>
            <a:pPr algn="just"/>
            <a:r>
              <a:rPr lang="en-US" sz="3200" dirty="0" smtClean="0">
                <a:latin typeface="Times New Roman" pitchFamily="18" charset="0"/>
                <a:cs typeface="Times New Roman" pitchFamily="18" charset="0"/>
              </a:rPr>
              <a:t>4-Seasonally variation</a:t>
            </a:r>
          </a:p>
          <a:p>
            <a:pPr algn="just"/>
            <a:r>
              <a:rPr lang="en-US" sz="3200" dirty="0" smtClean="0">
                <a:latin typeface="Times New Roman" pitchFamily="18" charset="0"/>
                <a:cs typeface="Times New Roman" pitchFamily="18" charset="0"/>
              </a:rPr>
              <a:t>5-The soil solution</a:t>
            </a:r>
          </a:p>
          <a:p>
            <a:pPr algn="just"/>
            <a:r>
              <a:rPr lang="en-US" sz="3200" dirty="0" smtClean="0">
                <a:latin typeface="Times New Roman" pitchFamily="18" charset="0"/>
                <a:cs typeface="Times New Roman" pitchFamily="18" charset="0"/>
              </a:rPr>
              <a:t>6- </a:t>
            </a:r>
            <a:r>
              <a:rPr lang="en-US" sz="3200" dirty="0" err="1" smtClean="0">
                <a:latin typeface="Times New Roman" pitchFamily="18" charset="0"/>
                <a:cs typeface="Times New Roman" pitchFamily="18" charset="0"/>
              </a:rPr>
              <a:t>Cation</a:t>
            </a:r>
            <a:r>
              <a:rPr lang="en-US" sz="3200" dirty="0" smtClean="0">
                <a:latin typeface="Times New Roman" pitchFamily="18" charset="0"/>
                <a:cs typeface="Times New Roman" pitchFamily="18" charset="0"/>
              </a:rPr>
              <a:t> exchange capacity</a:t>
            </a:r>
            <a:endParaRPr lang="ar-IQ" sz="3200" dirty="0">
              <a:latin typeface="Times New Roman" pitchFamily="18" charset="0"/>
              <a:cs typeface="Times New Roman" pitchFamily="18" charset="0"/>
            </a:endParaRPr>
          </a:p>
        </p:txBody>
      </p:sp>
    </p:spTree>
  </p:cSld>
  <p:clrMapOvr>
    <a:masterClrMapping/>
  </p:clrMapOvr>
  <p:transition spd="slow">
    <p:circl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slow">
    <p:circl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slow">
    <p:circl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slow">
    <p:circl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3124200" y="228600"/>
            <a:ext cx="3594830" cy="584775"/>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Soil buffer capacity</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228600" y="1066800"/>
            <a:ext cx="2809360" cy="584775"/>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Buffer solution</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33400" y="2286000"/>
            <a:ext cx="8382000" cy="2062103"/>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3200" dirty="0" smtClean="0">
                <a:latin typeface="Times New Roman" pitchFamily="18" charset="0"/>
                <a:cs typeface="Times New Roman" pitchFamily="18" charset="0"/>
              </a:rPr>
              <a:t>	In the chemical sense  the word of buffers are those systems that tend to maintain a constant pH level despite the addition within certain limits of an acid or base or despite dilution.</a:t>
            </a:r>
            <a:endParaRPr lang="ar-IQ" sz="3200" dirty="0">
              <a:latin typeface="Times New Roman" pitchFamily="18" charset="0"/>
              <a:cs typeface="Times New Roman" pitchFamily="18" charset="0"/>
            </a:endParaRPr>
          </a:p>
        </p:txBody>
      </p:sp>
    </p:spTree>
  </p:cSld>
  <p:clrMapOvr>
    <a:masterClrMapping/>
  </p:clrMapOvr>
  <p:transition spd="slow">
    <p:circl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04800"/>
            <a:ext cx="8534400" cy="2062103"/>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en-US" sz="28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They usually consist of mixtures of either a weak acid and a salt formed from the acid and a strong base, or they consist of a weak base and a salt formed from the base and a strong acid. </a:t>
            </a:r>
            <a:endParaRPr lang="ar-IQ" sz="3200" dirty="0">
              <a:latin typeface="Times New Roman" pitchFamily="18" charset="0"/>
              <a:cs typeface="Times New Roman" pitchFamily="18" charset="0"/>
            </a:endParaRPr>
          </a:p>
        </p:txBody>
      </p:sp>
      <p:sp>
        <p:nvSpPr>
          <p:cNvPr id="37889" name="Rectangle 1"/>
          <p:cNvSpPr>
            <a:spLocks noChangeArrowheads="1"/>
          </p:cNvSpPr>
          <p:nvPr/>
        </p:nvSpPr>
        <p:spPr bwMode="auto">
          <a:xfrm>
            <a:off x="228600" y="2971800"/>
            <a:ext cx="8686800" cy="3323987"/>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Many chemical reactions and all biological processes take place only at specific pH levels. If there is no buffer action, hydrogen-ion concentration may alter and cause the reaction to slow down until it stops, or produce products different from those required.</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circl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304800" y="0"/>
            <a:ext cx="8610600" cy="1815882"/>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457200" algn="justLow"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Using the case of an aqueous solution of acetic acid and sodium acetate </a:t>
            </a:r>
            <a:r>
              <a:rPr kumimoji="0" lang="en-US" sz="2800" b="0" i="0" u="none" strike="noStrike" cap="none" normalizeH="0" baseline="0" dirty="0" smtClean="0">
                <a:ln>
                  <a:noFill/>
                </a:ln>
                <a:solidFill>
                  <a:schemeClr val="tx1"/>
                </a:solidFill>
                <a:effectLst/>
                <a:latin typeface="Calibri" pitchFamily="34" charset="0"/>
                <a:ea typeface="AdvTT6120e2aa+2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i.e. a mixture of a weak acid and its salt formed from a strong base</a:t>
            </a:r>
            <a:r>
              <a:rPr kumimoji="0" lang="en-US" sz="2800" b="0" i="0" u="none" strike="noStrike" cap="none" normalizeH="0" baseline="0" dirty="0" smtClean="0">
                <a:ln>
                  <a:noFill/>
                </a:ln>
                <a:solidFill>
                  <a:schemeClr val="tx1"/>
                </a:solidFill>
                <a:effectLst/>
                <a:latin typeface="Calibri" pitchFamily="34" charset="0"/>
                <a:ea typeface="AdvTT6120e2aa+2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dissociation equilibrium of the acid and the relative constant can be represented by</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2290" name="Picture 2"/>
          <p:cNvPicPr>
            <a:picLocks noChangeAspect="1" noChangeArrowheads="1"/>
          </p:cNvPicPr>
          <p:nvPr/>
        </p:nvPicPr>
        <p:blipFill>
          <a:blip r:embed="rId2"/>
          <a:srcRect/>
          <a:stretch>
            <a:fillRect/>
          </a:stretch>
        </p:blipFill>
        <p:spPr bwMode="auto">
          <a:xfrm>
            <a:off x="1600200" y="2717800"/>
            <a:ext cx="6172200" cy="3149600"/>
          </a:xfrm>
          <a:prstGeom prst="rect">
            <a:avLst/>
          </a:prstGeom>
          <a:ln>
            <a:noFill/>
          </a:ln>
          <a:effectLst>
            <a:softEdge rad="112500"/>
          </a:effectLst>
        </p:spPr>
      </p:pic>
    </p:spTree>
  </p:cSld>
  <p:clrMapOvr>
    <a:masterClrMapping/>
  </p:clrMapOvr>
  <p:transition spd="slow">
    <p:circl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Picture 1"/>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Lst>
          </a:blip>
          <a:srcRect/>
          <a:stretch>
            <a:fillRect/>
          </a:stretch>
        </p:blipFill>
        <p:spPr bwMode="auto">
          <a:xfrm>
            <a:off x="1066800" y="0"/>
            <a:ext cx="7239000" cy="6858000"/>
          </a:xfrm>
          <a:prstGeom prst="rect">
            <a:avLst/>
          </a:prstGeom>
          <a:noFill/>
          <a:ln w="9525">
            <a:noFill/>
            <a:miter lim="800000"/>
            <a:headEnd/>
            <a:tailEnd/>
          </a:ln>
          <a:effectLst/>
        </p:spPr>
      </p:pic>
    </p:spTree>
  </p:cSld>
  <p:clrMapOvr>
    <a:masterClrMapping/>
  </p:clrMapOvr>
  <p:transition spd="slow">
    <p:circl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1143000" y="0"/>
            <a:ext cx="7051867"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Mechanism and efficiency of buffer solutions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42" name="Rectangle 2"/>
          <p:cNvSpPr>
            <a:spLocks noChangeArrowheads="1"/>
          </p:cNvSpPr>
          <p:nvPr/>
        </p:nvSpPr>
        <p:spPr bwMode="auto">
          <a:xfrm>
            <a:off x="228600" y="609600"/>
            <a:ext cx="8915400" cy="4401205"/>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indent="457200" algn="justLow" fontAlgn="base">
              <a:spcBef>
                <a:spcPct val="0"/>
              </a:spcBef>
              <a:spcAft>
                <a:spcPct val="0"/>
              </a:spcAft>
            </a:pPr>
            <a: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 buffer action produced by a system results from acid</a:t>
            </a:r>
            <a:r>
              <a:rPr kumimoji="0" lang="en-US" sz="2800" b="0" i="0" u="none" strike="noStrike" cap="none" normalizeH="0" baseline="0" dirty="0" smtClean="0">
                <a:ln>
                  <a:noFill/>
                </a:ln>
                <a:solidFill>
                  <a:srgbClr val="000000"/>
                </a:solidFill>
                <a:effectLst/>
                <a:latin typeface="Calibri" pitchFamily="34" charset="0"/>
                <a:ea typeface="AdvTT6120e2aa+20"/>
                <a:cs typeface="Times New Roman" pitchFamily="18" charset="0"/>
              </a:rPr>
              <a:t>–</a:t>
            </a:r>
            <a: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base equilibrium. If a small amount of strong acid (</a:t>
            </a:r>
            <a:r>
              <a:rPr kumimoji="0" lang="en-US" sz="2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HCl</a:t>
            </a:r>
            <a: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is added to an equimolecular solution of acetic acid and sodium acetate, some of the acetate ion is converted into acetic acid; if a strong base (</a:t>
            </a:r>
            <a:r>
              <a:rPr kumimoji="0" lang="en-US" sz="2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NaOH</a:t>
            </a:r>
            <a: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is added, some of the acetic acid is converted into acetate ion. In other words, the strong acidity of the </a:t>
            </a:r>
            <a:r>
              <a:rPr kumimoji="0" lang="en-US" sz="2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HCl</a:t>
            </a:r>
            <a: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is buffered by being converted into weak acidity, just as the strong base </a:t>
            </a:r>
            <a:r>
              <a:rPr kumimoji="0" lang="en-US" sz="2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NaOH</a:t>
            </a:r>
            <a: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is buffered through the formation of its salt. </a:t>
            </a:r>
            <a:r>
              <a:rPr kumimoji="0" lang="en-US" sz="2800" b="0" i="0"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Table B2</a:t>
            </a:r>
            <a: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gives an idea of the effect obtained.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circl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610600" cy="193899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indent="457200" algn="justLow" fontAlgn="base">
              <a:spcBef>
                <a:spcPct val="0"/>
              </a:spcBef>
              <a:spcAft>
                <a:spcPct val="0"/>
              </a:spcAft>
            </a:pPr>
            <a:r>
              <a:rPr lang="en-US" sz="2400" b="1" i="1" dirty="0" smtClean="0">
                <a:solidFill>
                  <a:srgbClr val="000000"/>
                </a:solidFill>
                <a:latin typeface="Times New Roman" pitchFamily="18" charset="0"/>
                <a:ea typeface="Times New Roman" pitchFamily="18" charset="0"/>
                <a:cs typeface="Times New Roman" pitchFamily="18" charset="0"/>
              </a:rPr>
              <a:t>The Henderson and </a:t>
            </a:r>
            <a:r>
              <a:rPr lang="en-US" sz="2400" b="1" i="1" dirty="0" err="1" smtClean="0">
                <a:solidFill>
                  <a:srgbClr val="000000"/>
                </a:solidFill>
                <a:latin typeface="Times New Roman" pitchFamily="18" charset="0"/>
                <a:ea typeface="Times New Roman" pitchFamily="18" charset="0"/>
                <a:cs typeface="Times New Roman" pitchFamily="18" charset="0"/>
              </a:rPr>
              <a:t>Hasselbach</a:t>
            </a:r>
            <a:r>
              <a:rPr lang="en-US" sz="2400" b="1" i="1" dirty="0" smtClean="0">
                <a:solidFill>
                  <a:srgbClr val="000000"/>
                </a:solidFill>
                <a:latin typeface="Times New Roman" pitchFamily="18" charset="0"/>
                <a:ea typeface="Times New Roman" pitchFamily="18" charset="0"/>
                <a:cs typeface="Times New Roman" pitchFamily="18" charset="0"/>
              </a:rPr>
              <a:t> </a:t>
            </a:r>
            <a:r>
              <a:rPr lang="en-US" sz="2400" dirty="0" smtClean="0">
                <a:solidFill>
                  <a:srgbClr val="000000"/>
                </a:solidFill>
                <a:latin typeface="Times New Roman" pitchFamily="18" charset="0"/>
                <a:ea typeface="Times New Roman" pitchFamily="18" charset="0"/>
                <a:cs typeface="Times New Roman" pitchFamily="18" charset="0"/>
              </a:rPr>
              <a:t>Equations show that the greatest buffering effect is obtained when the pH of the buffer equals </a:t>
            </a:r>
            <a:r>
              <a:rPr lang="en-US" sz="2400" dirty="0" err="1" smtClean="0">
                <a:solidFill>
                  <a:srgbClr val="000000"/>
                </a:solidFill>
                <a:latin typeface="Times New Roman" pitchFamily="18" charset="0"/>
                <a:ea typeface="Times New Roman" pitchFamily="18" charset="0"/>
                <a:cs typeface="Times New Roman" pitchFamily="18" charset="0"/>
              </a:rPr>
              <a:t>pKa</a:t>
            </a:r>
            <a:r>
              <a:rPr lang="en-US" sz="2400" dirty="0" smtClean="0">
                <a:solidFill>
                  <a:srgbClr val="000000"/>
                </a:solidFill>
                <a:latin typeface="Times New Roman" pitchFamily="18" charset="0"/>
                <a:ea typeface="Times New Roman" pitchFamily="18" charset="0"/>
                <a:cs typeface="Times New Roman" pitchFamily="18" charset="0"/>
              </a:rPr>
              <a:t> (or </a:t>
            </a:r>
            <a:r>
              <a:rPr lang="en-US" sz="2400" dirty="0" err="1" smtClean="0">
                <a:solidFill>
                  <a:srgbClr val="000000"/>
                </a:solidFill>
                <a:latin typeface="Times New Roman" pitchFamily="18" charset="0"/>
                <a:ea typeface="Times New Roman" pitchFamily="18" charset="0"/>
                <a:cs typeface="Times New Roman" pitchFamily="18" charset="0"/>
              </a:rPr>
              <a:t>pKb</a:t>
            </a:r>
            <a:r>
              <a:rPr lang="en-US" sz="2400" dirty="0" smtClean="0">
                <a:solidFill>
                  <a:srgbClr val="000000"/>
                </a:solidFill>
                <a:latin typeface="Times New Roman" pitchFamily="18" charset="0"/>
                <a:ea typeface="Times New Roman" pitchFamily="18" charset="0"/>
                <a:cs typeface="Times New Roman" pitchFamily="18" charset="0"/>
              </a:rPr>
              <a:t>). In fact, under these conditions, variations undergone by the </a:t>
            </a:r>
            <a:r>
              <a:rPr lang="en-US" sz="2400" dirty="0" err="1" smtClean="0">
                <a:solidFill>
                  <a:srgbClr val="000000"/>
                </a:solidFill>
                <a:latin typeface="Times New Roman" pitchFamily="18" charset="0"/>
                <a:ea typeface="Times New Roman" pitchFamily="18" charset="0"/>
                <a:cs typeface="Times New Roman" pitchFamily="18" charset="0"/>
              </a:rPr>
              <a:t>ratio</a:t>
            </a:r>
            <a:r>
              <a:rPr lang="en-US" sz="2400" dirty="0" err="1" smtClean="0"/>
              <a:t>CS</a:t>
            </a:r>
            <a:r>
              <a:rPr lang="en-US" sz="2400" dirty="0" smtClean="0"/>
              <a:t> /CA (or CS/CB) are minimal when acid or base is added; and so must be variations in pH</a:t>
            </a:r>
            <a:endParaRPr lang="en-US" sz="2400" dirty="0" smtClean="0">
              <a:latin typeface="Arial" pitchFamily="34" charset="0"/>
              <a:cs typeface="Arial" pitchFamily="34" charset="0"/>
            </a:endParaRPr>
          </a:p>
        </p:txBody>
      </p:sp>
      <p:pic>
        <p:nvPicPr>
          <p:cNvPr id="9217" name="Picture 1"/>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Lst>
          </a:blip>
          <a:srcRect/>
          <a:stretch>
            <a:fillRect/>
          </a:stretch>
        </p:blipFill>
        <p:spPr bwMode="auto">
          <a:xfrm>
            <a:off x="1219200" y="2581275"/>
            <a:ext cx="6553200" cy="3362325"/>
          </a:xfrm>
          <a:prstGeom prst="rect">
            <a:avLst/>
          </a:prstGeom>
          <a:noFill/>
          <a:ln w="9525">
            <a:noFill/>
            <a:miter lim="800000"/>
            <a:headEnd/>
            <a:tailEnd/>
          </a:ln>
          <a:effectLst/>
        </p:spPr>
      </p:pic>
    </p:spTree>
  </p:cSld>
  <p:clrMapOvr>
    <a:masterClrMapping/>
  </p:clrMapOvr>
  <p:transition spd="slow">
    <p:circl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380999" y="317957"/>
            <a:ext cx="8577775" cy="5262979"/>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normalizeH="0" baseline="0" dirty="0" smtClean="0">
                <a:ln w="1905"/>
                <a:effectLst>
                  <a:innerShdw blurRad="69850" dist="43180" dir="5400000">
                    <a:srgbClr val="000000">
                      <a:alpha val="65000"/>
                    </a:srgbClr>
                  </a:innerShdw>
                </a:effectLst>
                <a:latin typeface="Times New Roman" pitchFamily="18" charset="0"/>
                <a:ea typeface="Times New Roman" pitchFamily="18" charset="0"/>
                <a:cs typeface="Times New Roman" pitchFamily="18" charset="0"/>
              </a:rPr>
              <a:t>The choice of buffer system components will be made according to the following criteria: </a:t>
            </a:r>
            <a:endParaRPr kumimoji="0" lang="en-US" sz="2800" b="1" i="0" u="none" strike="noStrike" normalizeH="0" baseline="0" dirty="0" smtClean="0">
              <a:ln w="1905"/>
              <a:effectLst>
                <a:innerShdw blurRad="69850" dist="43180" dir="5400000">
                  <a:srgbClr val="000000">
                    <a:alpha val="65000"/>
                  </a:srgbClr>
                </a:inn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dirty="0" smtClean="0">
              <a:ln>
                <a:noFill/>
              </a:ln>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Use a weak acid whose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pK</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is as near as possible to the    pH at which the reaction is to take place.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Calculate the amount of conjugate base to mix with the acid from the opposite Henderson and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Hasselbach</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Equation; </a:t>
            </a:r>
            <a:endPar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a:t>
            </a:r>
            <a:r>
              <a:rPr lang="en-US" sz="2800" dirty="0" smtClean="0">
                <a:latin typeface="Times New Roman" pitchFamily="18" charset="0"/>
                <a:ea typeface="Times New Roman" pitchFamily="18" charset="0"/>
                <a:cs typeface="Times New Roman" pitchFamily="18" charset="0"/>
              </a:rPr>
              <a:t>) The ratio CS /CA must be within 0.1 and 10 to guarantee good efficiency </a:t>
            </a:r>
          </a:p>
        </p:txBody>
      </p:sp>
    </p:spTree>
  </p:cSld>
  <p:clrMapOvr>
    <a:masterClrMapping/>
  </p:clrMapOvr>
  <p:transition spd="slow">
    <p:circl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3124200" y="0"/>
            <a:ext cx="2658100" cy="52322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Buffering in soil</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381000" y="685800"/>
            <a:ext cx="8534400" cy="224676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dirty="0" smtClean="0"/>
              <a:t>	</a:t>
            </a:r>
            <a:r>
              <a:rPr lang="en-US" sz="2800" dirty="0" smtClean="0"/>
              <a:t>Buffering in soil is defined as the resistance of the soil to variations in pH and is chiefly due to the colloidal humus and clay fractions. In soils containing appreciable amounts of phosphates and carbonates, buffering is also effected by these salts. </a:t>
            </a:r>
            <a:endParaRPr lang="ar-IQ" sz="2800" dirty="0"/>
          </a:p>
        </p:txBody>
      </p:sp>
      <p:sp>
        <p:nvSpPr>
          <p:cNvPr id="4" name="Rectangle 3"/>
          <p:cNvSpPr/>
          <p:nvPr/>
        </p:nvSpPr>
        <p:spPr>
          <a:xfrm>
            <a:off x="304800" y="3048000"/>
            <a:ext cx="8534400" cy="304698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dirty="0" smtClean="0"/>
              <a:t>	The soils with strong buffer effects were very fertile and advised organic fertilization to increase the buffer action. That a soil does not undergo marked fluctuations in pH following additions of acids or bases or as a result of dilution is of considerable practical importance if the organisms living in it, particularly microorganisms and the higher plants, are to continue their various activities under those particular </a:t>
            </a:r>
            <a:r>
              <a:rPr lang="en-US" sz="2400" dirty="0" err="1" smtClean="0"/>
              <a:t>pedological</a:t>
            </a:r>
            <a:r>
              <a:rPr lang="en-US" sz="2400" dirty="0" smtClean="0"/>
              <a:t> conditions</a:t>
            </a:r>
            <a:endParaRPr lang="ar-IQ" sz="2400" dirty="0"/>
          </a:p>
        </p:txBody>
      </p:sp>
    </p:spTree>
  </p:cSld>
  <p:clrMapOvr>
    <a:masterClrMapping/>
  </p:clrMapOvr>
  <p:transition spd="slow">
    <p:circl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83</TotalTime>
  <Words>519</Words>
  <Application>Microsoft Office PowerPoint</Application>
  <PresentationFormat>عرض على الشاشة (3:4)‏</PresentationFormat>
  <Paragraphs>38</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Trek</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Sarwar</dc:creator>
  <cp:lastModifiedBy>DELL</cp:lastModifiedBy>
  <cp:revision>12</cp:revision>
  <dcterms:created xsi:type="dcterms:W3CDTF">2006-08-16T00:00:00Z</dcterms:created>
  <dcterms:modified xsi:type="dcterms:W3CDTF">2021-02-19T18:41:07Z</dcterms:modified>
</cp:coreProperties>
</file>