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5"/>
  </p:notesMasterIdLst>
  <p:handoutMasterIdLst>
    <p:handoutMasterId r:id="rId16"/>
  </p:handoutMasterIdLst>
  <p:sldIdLst>
    <p:sldId id="280" r:id="rId2"/>
    <p:sldId id="257" r:id="rId3"/>
    <p:sldId id="268" r:id="rId4"/>
    <p:sldId id="273" r:id="rId5"/>
    <p:sldId id="269" r:id="rId6"/>
    <p:sldId id="275" r:id="rId7"/>
    <p:sldId id="276" r:id="rId8"/>
    <p:sldId id="277" r:id="rId9"/>
    <p:sldId id="278" r:id="rId10"/>
    <p:sldId id="279" r:id="rId11"/>
    <p:sldId id="271" r:id="rId12"/>
    <p:sldId id="272" r:id="rId13"/>
    <p:sldId id="282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22" autoAdjust="0"/>
  </p:normalViewPr>
  <p:slideViewPr>
    <p:cSldViewPr snapToGrid="0">
      <p:cViewPr varScale="1">
        <p:scale>
          <a:sx n="53" d="100"/>
          <a:sy n="53" d="100"/>
        </p:scale>
        <p:origin x="1190" y="4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2" Type="http://schemas.openxmlformats.org/officeDocument/2006/relationships/slide" Target="slides/slide5.xml"/><Relationship Id="rId1" Type="http://schemas.openxmlformats.org/officeDocument/2006/relationships/slide" Target="slides/slide2.xml"/><Relationship Id="rId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zh-CN" smtClean="0"/>
              <a:t>Lecture1 Practice Numerical</a:t>
            </a:r>
            <a:endParaRPr lang="zh-CN" alt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zh-CN" smtClean="0"/>
              <a:t>Dalya.a.anwer</a:t>
            </a:r>
            <a:endParaRPr lang="en-US" altLang="zh-CN"/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687380-8B38-40D4-9820-F94E0EBB93D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92193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Lecture1 Practice Numerical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C82AD-BC98-4F4D-A4BF-B6D2F24149E8}" type="datetimeFigureOut">
              <a:rPr lang="en-US" smtClean="0"/>
              <a:pPr/>
              <a:t>9/11/2022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Dalya.a.anwer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3ABD0-EE18-4EE4-BC5F-B8F7AEFA3B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63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ABD0-EE18-4EE4-BC5F-B8F7AEFA3B1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22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3ABD0-EE18-4EE4-BC5F-B8F7AEFA3B1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1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3ABD0-EE18-4EE4-BC5F-B8F7AEFA3B1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7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Lecture1/ Practice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CC0BC-C0D6-43C8-B0DA-5CC90DA4C52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Lecture1/ Practice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4B00F-3565-4B5E-9492-F0007DDF062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Lecture1/ Practice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5C789-4718-467F-8941-61E976E12F2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Lecture1/ Practice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2990522-E1F6-4479-9656-31CC40A5A4F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Lecture1/ Practice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ED869-469C-4DB1-93E1-63B319903DE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Lecture1/ Practice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A6A8E-3F93-4F99-B921-F32B6D68FEE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Lecture1/ Practice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8C86B-5D01-48A5-B59B-0C0DDDAF9F9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Lecture1/ Practice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694B1-928A-4219-AAA7-35AD442F361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Lecture1/ Practice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526B3-4EBE-4A1D-9D89-855E62FEC96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Lecture1/ Practice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64BB0-FCA2-42AC-9237-910284BE8F4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Lecture1/ Practice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741ED-627E-4DFD-AFCB-DEFD9984677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Lecture1/ Practice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B0E35-3D24-4AEB-8CC3-AB617C40089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89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zh-CN" smtClean="0"/>
              <a:t>Lecture1/ Practice</a:t>
            </a:r>
            <a:endParaRPr lang="en-US" altLang="zh-CN"/>
          </a:p>
        </p:txBody>
      </p:sp>
      <p:sp>
        <p:nvSpPr>
          <p:cNvPr id="189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2FA406-8F5A-4747-A63A-1329775412C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lya.anwer@su.edu.krd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Introduction to </a:t>
            </a:r>
            <a:br>
              <a:rPr lang="en-US" altLang="zh-CN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altLang="zh-CN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MATLAB</a:t>
            </a:r>
            <a:endParaRPr lang="en-US" dirty="0"/>
          </a:p>
        </p:txBody>
      </p:sp>
      <p:pic>
        <p:nvPicPr>
          <p:cNvPr id="7" name="Content Placeholder 6" descr="Icon-Matlab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71800" y="-685800"/>
            <a:ext cx="5080000" cy="7543800"/>
          </a:xfrm>
        </p:spPr>
      </p:pic>
      <p:sp>
        <p:nvSpPr>
          <p:cNvPr id="8" name="Rectangle 7"/>
          <p:cNvSpPr/>
          <p:nvPr/>
        </p:nvSpPr>
        <p:spPr>
          <a:xfrm>
            <a:off x="177800" y="1892925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 smtClean="0"/>
              <a:t>Dalya Abdullah Anwar</a:t>
            </a:r>
            <a:endParaRPr lang="en-US" i="1" dirty="0" smtClean="0"/>
          </a:p>
          <a:p>
            <a:pPr algn="ctr"/>
            <a:r>
              <a:rPr lang="en-US" sz="1600" dirty="0" smtClean="0"/>
              <a:t>Department of Computer science and information technology</a:t>
            </a:r>
            <a:r>
              <a:rPr lang="en-US" dirty="0" smtClean="0"/>
              <a:t> </a:t>
            </a:r>
            <a:r>
              <a:rPr lang="en-US" dirty="0" err="1" smtClean="0"/>
              <a:t>Salahaddin</a:t>
            </a:r>
            <a:r>
              <a:rPr lang="en-US" dirty="0" smtClean="0"/>
              <a:t> University</a:t>
            </a:r>
          </a:p>
          <a:p>
            <a:pPr algn="ctr"/>
            <a:r>
              <a:rPr lang="en-US" dirty="0" err="1" smtClean="0">
                <a:hlinkClick r:id="rId4"/>
              </a:rPr>
              <a:t>dalya.anwer@su.edu.krd</a:t>
            </a:r>
            <a:endParaRPr lang="en-US" dirty="0" smtClean="0"/>
          </a:p>
          <a:p>
            <a:pPr algn="ctr"/>
            <a:r>
              <a:rPr lang="en-US" dirty="0" smtClean="0"/>
              <a:t>202</a:t>
            </a:r>
            <a:r>
              <a:rPr lang="ar-SA" dirty="0" smtClean="0"/>
              <a:t>2</a:t>
            </a:r>
            <a:r>
              <a:rPr lang="en-US" dirty="0" smtClean="0"/>
              <a:t>-202</a:t>
            </a:r>
            <a:r>
              <a:rPr lang="ar-SA" dirty="0" smtClean="0"/>
              <a:t>3</a:t>
            </a:r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869-469C-4DB1-93E1-63B319903DED}" type="slidenum">
              <a:rPr lang="zh-CN" altLang="en-US" smtClean="0"/>
              <a:pPr/>
              <a:t>1</a:t>
            </a:fld>
            <a:endParaRPr lang="en-US" altLang="zh-CN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Lecture1/ Practice</a:t>
            </a:r>
            <a:endParaRPr lang="en-US" altLang="zh-C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Control </a:t>
            </a:r>
            <a:r>
              <a:rPr lang="en-US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output display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 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Short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:Scaled fixed point format, with 4 digits after the decimal point. For example,  3.1416.</a:t>
            </a:r>
          </a:p>
          <a:p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long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:Scaled fixed point format with 14 to 15 digits after the decimal point for double For example, 3.141592653589793.</a:t>
            </a:r>
          </a:p>
          <a:p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rat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:Ratio of small integers. For example, 355/113</a:t>
            </a:r>
          </a:p>
          <a:p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  :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the format is set to short, both pi and single(pi) display as 5-digit values:</a:t>
            </a:r>
          </a:p>
          <a:p>
            <a:r>
              <a:rPr lang="en-US" sz="2000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 short</a:t>
            </a:r>
          </a:p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&gt;&gt;pi</a:t>
            </a:r>
          </a:p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&gt;&gt;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ans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</a:t>
            </a:r>
          </a:p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3.1416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869-469C-4DB1-93E1-63B319903DED}" type="slidenum">
              <a:rPr lang="zh-CN" altLang="en-US" smtClean="0"/>
              <a:pPr/>
              <a:t>10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Lecture1/ Practice</a:t>
            </a:r>
            <a:endParaRPr lang="en-US" altLang="zh-C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cs typeface="Arial" charset="0"/>
              </a:rPr>
              <a:t>Variables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5175" y="1754188"/>
            <a:ext cx="8123238" cy="48387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dirty="0" smtClean="0">
                <a:cs typeface="Arial" charset="0"/>
              </a:rPr>
              <a:t>Special variables:</a:t>
            </a:r>
          </a:p>
          <a:p>
            <a:pPr lvl="1">
              <a:lnSpc>
                <a:spcPct val="90000"/>
              </a:lnSpc>
            </a:pPr>
            <a:r>
              <a:rPr lang="en-US" altLang="zh-CN" dirty="0" err="1" smtClean="0">
                <a:cs typeface="Arial" charset="0"/>
              </a:rPr>
              <a:t>ans</a:t>
            </a:r>
            <a:r>
              <a:rPr lang="en-US" altLang="zh-CN" dirty="0" smtClean="0">
                <a:cs typeface="Arial" charset="0"/>
              </a:rPr>
              <a:t> : default variable name for the result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cs typeface="Arial" charset="0"/>
              </a:rPr>
              <a:t>pi: </a:t>
            </a:r>
            <a:r>
              <a:rPr lang="en-US" altLang="zh-CN" dirty="0" smtClean="0">
                <a:cs typeface="Arial" charset="0"/>
                <a:sym typeface="Symbol" pitchFamily="18" charset="2"/>
              </a:rPr>
              <a:t> = 3.1415926…………</a:t>
            </a:r>
          </a:p>
          <a:p>
            <a:pPr lvl="1">
              <a:lnSpc>
                <a:spcPct val="90000"/>
              </a:lnSpc>
            </a:pPr>
            <a:r>
              <a:rPr lang="en-US" altLang="zh-CN" dirty="0" err="1" smtClean="0">
                <a:cs typeface="Arial" charset="0"/>
                <a:sym typeface="Symbol" pitchFamily="18" charset="2"/>
              </a:rPr>
              <a:t>inf</a:t>
            </a:r>
            <a:r>
              <a:rPr lang="en-US" altLang="zh-CN" dirty="0" smtClean="0">
                <a:cs typeface="Arial" charset="0"/>
                <a:sym typeface="Symbol" pitchFamily="18" charset="2"/>
              </a:rPr>
              <a:t> : , infinity</a:t>
            </a:r>
          </a:p>
          <a:p>
            <a:pPr lvl="1">
              <a:lnSpc>
                <a:spcPct val="90000"/>
              </a:lnSpc>
            </a:pPr>
            <a:r>
              <a:rPr lang="en-US" altLang="zh-CN" dirty="0" err="1" smtClean="0">
                <a:cs typeface="Arial" charset="0"/>
                <a:sym typeface="Symbol" pitchFamily="18" charset="2"/>
              </a:rPr>
              <a:t>NaN</a:t>
            </a:r>
            <a:r>
              <a:rPr lang="en-US" altLang="zh-CN" dirty="0" smtClean="0">
                <a:cs typeface="Arial" charset="0"/>
                <a:sym typeface="Symbol" pitchFamily="18" charset="2"/>
              </a:rPr>
              <a:t> or </a:t>
            </a:r>
            <a:r>
              <a:rPr lang="en-US" altLang="zh-CN" dirty="0" err="1" smtClean="0">
                <a:cs typeface="Arial" charset="0"/>
                <a:sym typeface="Symbol" pitchFamily="18" charset="2"/>
              </a:rPr>
              <a:t>nan</a:t>
            </a:r>
            <a:r>
              <a:rPr lang="en-US" altLang="zh-CN" dirty="0" smtClean="0">
                <a:cs typeface="Arial" charset="0"/>
                <a:sym typeface="Symbol" pitchFamily="18" charset="2"/>
              </a:rPr>
              <a:t>: not-a-number</a:t>
            </a:r>
          </a:p>
          <a:p>
            <a:pPr>
              <a:lnSpc>
                <a:spcPct val="80000"/>
              </a:lnSpc>
            </a:pPr>
            <a:endParaRPr lang="en-US" altLang="zh-CN" sz="2400" dirty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zh-CN" sz="2400" dirty="0">
                <a:cs typeface="Arial" charset="0"/>
              </a:rPr>
              <a:t>Example: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en-US" altLang="zh-CN" sz="1800" dirty="0">
                <a:cs typeface="Arial" charset="0"/>
              </a:rPr>
              <a:t>&gt;&gt; tutorial = 1234;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en-US" altLang="zh-CN" sz="1800" dirty="0">
                <a:cs typeface="Arial" charset="0"/>
              </a:rPr>
              <a:t>&gt;&gt; tutorial = 1234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en-US" altLang="zh-CN" sz="1800" dirty="0">
                <a:cs typeface="Arial" charset="0"/>
              </a:rPr>
              <a:t>tutorial =</a:t>
            </a:r>
          </a:p>
          <a:p>
            <a:pPr lvl="4">
              <a:lnSpc>
                <a:spcPct val="80000"/>
              </a:lnSpc>
              <a:buFontTx/>
              <a:buNone/>
            </a:pPr>
            <a:r>
              <a:rPr lang="en-US" altLang="zh-CN" sz="1800" dirty="0">
                <a:cs typeface="Arial" charset="0"/>
              </a:rPr>
              <a:t>        1234</a:t>
            </a:r>
            <a:endParaRPr lang="en-US" altLang="zh-CN" sz="1600" dirty="0">
              <a:cs typeface="Arial" charset="0"/>
            </a:endParaRP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4965700" y="4711700"/>
            <a:ext cx="3733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chemeClr val="folHlink"/>
                </a:solidFill>
                <a:latin typeface="Tahoma" pitchFamily="34" charset="0"/>
              </a:rPr>
              <a:t>NOTE: when a semi-colon ”;” is placed at the end of each command, the result is not displayed.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869-469C-4DB1-93E1-63B319903DED}" type="slidenum">
              <a:rPr lang="zh-CN" altLang="en-US" smtClean="0"/>
              <a:pPr/>
              <a:t>11</a:t>
            </a:fld>
            <a:endParaRPr lang="en-US" altLang="zh-C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Lecture1/ Practice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  <p:bldP spid="11162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Trigonometric functions</a:t>
            </a:r>
            <a:br>
              <a:rPr lang="en-US" b="1" dirty="0" smtClean="0"/>
            </a:br>
            <a:endParaRPr lang="en-US" altLang="zh-CN" dirty="0">
              <a:cs typeface="Arial" charset="0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1" y="1320800"/>
            <a:ext cx="8008938" cy="44084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smtClean="0"/>
              <a:t>Note that the arguments of sin, </a:t>
            </a:r>
            <a:r>
              <a:rPr lang="en-US" sz="1800" dirty="0" err="1" smtClean="0"/>
              <a:t>cos</a:t>
            </a:r>
            <a:r>
              <a:rPr lang="en-US" sz="1800" dirty="0" smtClean="0"/>
              <a:t>, tan are always in radians (not degrees) and that the results of the inverse trigonometric functions will also be in </a:t>
            </a:r>
            <a:r>
              <a:rPr lang="en-US" sz="1800" dirty="0" err="1" smtClean="0"/>
              <a:t>radians.sind</a:t>
            </a:r>
            <a:r>
              <a:rPr lang="en-US" sz="1800" dirty="0" smtClean="0"/>
              <a:t> ,</a:t>
            </a:r>
            <a:r>
              <a:rPr lang="en-US" sz="1800" dirty="0" err="1" smtClean="0"/>
              <a:t>cosd</a:t>
            </a:r>
            <a:r>
              <a:rPr lang="en-US" sz="1800" dirty="0" smtClean="0"/>
              <a:t>, evaluate in degree.</a:t>
            </a:r>
            <a:endParaRPr lang="en-US" altLang="zh-CN" sz="1800" dirty="0" smtClean="0">
              <a:cs typeface="Arial" charset="0"/>
              <a:sym typeface="Symbol" pitchFamily="18" charset="2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869-469C-4DB1-93E1-63B319903DED}" type="slidenum">
              <a:rPr lang="zh-CN" altLang="en-US" smtClean="0"/>
              <a:pPr/>
              <a:t>12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Lecture1/ Practice</a:t>
            </a:r>
            <a:endParaRPr lang="en-US" altLang="zh-CN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7012" y="2463799"/>
            <a:ext cx="6032787" cy="305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82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-</a:t>
            </a:r>
            <a:r>
              <a:rPr lang="en-US" sz="2800" dirty="0" smtClean="0"/>
              <a:t>Find the square roots of the integers 1,...,10.</a:t>
            </a:r>
          </a:p>
          <a:p>
            <a:pPr>
              <a:buNone/>
            </a:pPr>
            <a:r>
              <a:rPr lang="en-US" b="1" dirty="0" smtClean="0"/>
              <a:t>&gt;&gt;  </a:t>
            </a:r>
            <a:r>
              <a:rPr lang="en-US" b="1" dirty="0" err="1" smtClean="0"/>
              <a:t>sqrt</a:t>
            </a:r>
            <a:r>
              <a:rPr lang="en-US" b="1" dirty="0" smtClean="0"/>
              <a:t>(1:10)</a:t>
            </a:r>
          </a:p>
          <a:p>
            <a:pPr>
              <a:buNone/>
            </a:pPr>
            <a:r>
              <a:rPr lang="en-US" b="1" dirty="0" smtClean="0"/>
              <a:t>-</a:t>
            </a:r>
            <a:r>
              <a:rPr lang="en-US" sz="2400" dirty="0" smtClean="0"/>
              <a:t>Evaluate the following mathematical expressions in </a:t>
            </a:r>
            <a:r>
              <a:rPr lang="en-US" sz="2400" dirty="0" err="1" smtClean="0"/>
              <a:t>Matlab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Lecture1/ Practice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869-469C-4DB1-93E1-63B319903DED}" type="slidenum">
              <a:rPr lang="zh-CN" altLang="en-US" smtClean="0"/>
              <a:pPr/>
              <a:t>13</a:t>
            </a:fld>
            <a:endParaRPr lang="en-US" altLang="zh-CN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738" y="3443288"/>
            <a:ext cx="3052762" cy="2174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315200" cy="1143000"/>
          </a:xfrm>
        </p:spPr>
        <p:txBody>
          <a:bodyPr/>
          <a:lstStyle/>
          <a:p>
            <a:r>
              <a:rPr lang="en-US" b="1" u="sng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What Is MATLAB?</a:t>
            </a:r>
            <a:endParaRPr lang="en-US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305800" cy="4154488"/>
          </a:xfrm>
        </p:spPr>
        <p:txBody>
          <a:bodyPr/>
          <a:lstStyle/>
          <a:p>
            <a:pPr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MATLAB®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 high-performance language for technical computing. It integrates computation, visualization, and programming in an easy-to-use environment where problems and solutions are expressed in familiar mathematical notation. Typical uses include:</a:t>
            </a:r>
          </a:p>
          <a:p>
            <a:pPr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Math and computation</a:t>
            </a:r>
          </a:p>
          <a:p>
            <a:pPr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Algorithm development</a:t>
            </a:r>
          </a:p>
          <a:p>
            <a:pPr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Modeling, simulation, and prototyping</a:t>
            </a:r>
          </a:p>
          <a:p>
            <a:pPr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analysis, exploration, and visualization</a:t>
            </a:r>
          </a:p>
          <a:p>
            <a:pPr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Scientific and engineering graphics</a:t>
            </a:r>
          </a:p>
          <a:p>
            <a:pPr>
              <a:buNone/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Application development, including graphical user interface building</a:t>
            </a:r>
          </a:p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name MATLAB stands for </a:t>
            </a:r>
            <a:r>
              <a:rPr lang="en-US" sz="20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matrix laboratory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MATLAB was originally written to provide easy access to matrix software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altLang="zh-CN" sz="2000" dirty="0" smtClean="0">
                <a:cs typeface="Arial" charset="0"/>
              </a:rPr>
              <a:t>https://www.mathworks.com/</a:t>
            </a:r>
            <a:endParaRPr lang="en-US" altLang="zh-CN" sz="2000" dirty="0"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869-469C-4DB1-93E1-63B319903DED}" type="slidenum">
              <a:rPr lang="zh-CN" altLang="en-US" smtClean="0"/>
              <a:pPr/>
              <a:t>2</a:t>
            </a:fld>
            <a:endParaRPr lang="en-US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Lecture1/ Practice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altLang="zh-CN">
                <a:cs typeface="Arial" charset="0"/>
              </a:rPr>
              <a:t>Display Windows</a:t>
            </a:r>
          </a:p>
        </p:txBody>
      </p:sp>
      <p:pic>
        <p:nvPicPr>
          <p:cNvPr id="108550" name="Picture 6" descr="matlab window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55650"/>
            <a:ext cx="9144000" cy="5518150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64BB0-FCA2-42AC-9237-910284BE8F4B}" type="slidenum">
              <a:rPr lang="zh-CN" altLang="en-US" smtClean="0"/>
              <a:pPr/>
              <a:t>3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57925"/>
            <a:ext cx="2895600" cy="476250"/>
          </a:xfrm>
        </p:spPr>
        <p:txBody>
          <a:bodyPr/>
          <a:lstStyle/>
          <a:p>
            <a:r>
              <a:rPr lang="en-US" altLang="zh-CN" smtClean="0"/>
              <a:t>Lecture1/ Practice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977900"/>
            <a:ext cx="7645400" cy="51815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901700" y="406400"/>
            <a:ext cx="5372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Display Windows </a:t>
            </a:r>
            <a:r>
              <a:rPr lang="en-US" altLang="zh-CN" sz="2400" dirty="0" smtClean="0">
                <a:cs typeface="Arial" charset="0"/>
              </a:rPr>
              <a:t>(</a:t>
            </a:r>
            <a:r>
              <a:rPr lang="en-US" altLang="zh-CN" sz="2400" dirty="0" err="1" smtClean="0">
                <a:cs typeface="Arial" charset="0"/>
              </a:rPr>
              <a:t>con’t</a:t>
            </a:r>
            <a:r>
              <a:rPr lang="en-US" altLang="zh-CN" sz="2400" dirty="0" smtClean="0">
                <a:cs typeface="Arial" charset="0"/>
              </a:rPr>
              <a:t>…)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64BB0-FCA2-42AC-9237-910284BE8F4B}" type="slidenum">
              <a:rPr lang="zh-CN" altLang="en-US" smtClean="0"/>
              <a:pPr/>
              <a:t>4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Lecture1/ Practice</a:t>
            </a:r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1143000"/>
          </a:xfrm>
        </p:spPr>
        <p:txBody>
          <a:bodyPr/>
          <a:lstStyle/>
          <a:p>
            <a:r>
              <a:rPr lang="en-US" altLang="zh-CN" dirty="0">
                <a:cs typeface="Arial" charset="0"/>
              </a:rPr>
              <a:t>Display Windows (</a:t>
            </a:r>
            <a:r>
              <a:rPr lang="en-US" altLang="zh-CN" dirty="0" err="1">
                <a:cs typeface="Arial" charset="0"/>
              </a:rPr>
              <a:t>con’t</a:t>
            </a:r>
            <a:r>
              <a:rPr lang="en-US" altLang="zh-CN" dirty="0">
                <a:cs typeface="Arial" charset="0"/>
              </a:rPr>
              <a:t>…)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6163"/>
          </a:xfrm>
        </p:spPr>
        <p:txBody>
          <a:bodyPr/>
          <a:lstStyle/>
          <a:p>
            <a:r>
              <a:rPr lang="en-US" altLang="zh-CN" dirty="0">
                <a:cs typeface="Arial" charset="0"/>
              </a:rPr>
              <a:t>Graphic (Figure) Window</a:t>
            </a:r>
          </a:p>
          <a:p>
            <a:pPr lvl="1"/>
            <a:r>
              <a:rPr lang="en-US" altLang="zh-CN" dirty="0">
                <a:cs typeface="Arial" charset="0"/>
              </a:rPr>
              <a:t>Displays plots and graphs</a:t>
            </a:r>
          </a:p>
          <a:p>
            <a:pPr lvl="2"/>
            <a:r>
              <a:rPr lang="en-US" altLang="zh-CN" dirty="0" err="1">
                <a:cs typeface="Arial" charset="0"/>
              </a:rPr>
              <a:t>E.g</a:t>
            </a:r>
            <a:r>
              <a:rPr lang="en-US" altLang="zh-CN" dirty="0">
                <a:cs typeface="Arial" charset="0"/>
              </a:rPr>
              <a:t>: </a:t>
            </a:r>
            <a:r>
              <a:rPr lang="en-US" altLang="zh-CN" dirty="0" smtClean="0">
                <a:cs typeface="Arial" charset="0"/>
              </a:rPr>
              <a:t>plot(x.^2,-2:2)</a:t>
            </a:r>
            <a:endParaRPr lang="en-US" altLang="zh-CN" dirty="0">
              <a:cs typeface="Arial" charset="0"/>
            </a:endParaRPr>
          </a:p>
          <a:p>
            <a:endParaRPr lang="en-US" altLang="zh-CN" dirty="0">
              <a:cs typeface="Arial" charset="0"/>
            </a:endParaRPr>
          </a:p>
          <a:p>
            <a:r>
              <a:rPr lang="en-US" altLang="zh-CN" dirty="0">
                <a:cs typeface="Arial" charset="0"/>
              </a:rPr>
              <a:t>M-file editor/debugger window</a:t>
            </a:r>
          </a:p>
          <a:p>
            <a:pPr lvl="1"/>
            <a:r>
              <a:rPr lang="en-US" altLang="zh-CN" dirty="0">
                <a:cs typeface="Arial" charset="0"/>
              </a:rPr>
              <a:t>Create and edit scripts of commands called M-files.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869-469C-4DB1-93E1-63B319903DED}" type="slidenum">
              <a:rPr lang="zh-CN" altLang="en-US" smtClean="0"/>
              <a:pPr/>
              <a:t>5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Lecture1/ Practice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b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b="1" u="sng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Matlab</a:t>
            </a:r>
            <a:r>
              <a:rPr lang="en-US" b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as </a:t>
            </a:r>
            <a:r>
              <a:rPr lang="en-US" b="1" u="sng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calculator</a:t>
            </a:r>
            <a:r>
              <a:rPr lang="en-US" sz="6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6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Commands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Matlab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executed by pressing Enter or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Retun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 output will be displayed on screen immediately. Try the following:</a:t>
            </a:r>
          </a:p>
          <a:p>
            <a:pPr eaLnBrk="0" hangingPunct="0"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&gt;&gt; 3 + 7.5</a:t>
            </a:r>
          </a:p>
          <a:p>
            <a:pPr eaLnBrk="0" hangingPunct="0"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&gt;&gt; 18/4</a:t>
            </a:r>
          </a:p>
          <a:p>
            <a:pPr eaLnBrk="0" hangingPunct="0"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&gt;&gt; 3 * 7</a:t>
            </a:r>
          </a:p>
          <a:p>
            <a:pPr eaLnBrk="0" hangingPunct="0"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•The result of the last performed computation is ascribed to the variable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ans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which is an example of a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Matlab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built-in variable. It can be used in the next command. </a:t>
            </a:r>
            <a:r>
              <a:rPr lang="fr-FR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instance:</a:t>
            </a:r>
            <a:endParaRPr lang="en-US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0" hangingPunct="0">
              <a:buNone/>
            </a:pPr>
            <a:r>
              <a:rPr lang="fr-FR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&gt;&gt; 14/4</a:t>
            </a:r>
            <a:endParaRPr lang="en-US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0" hangingPunct="0">
              <a:buNone/>
            </a:pPr>
            <a:r>
              <a:rPr lang="fr-FR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ans =</a:t>
            </a:r>
            <a:endParaRPr lang="en-US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0" hangingPunct="0">
              <a:buNone/>
            </a:pPr>
            <a:r>
              <a:rPr lang="fr-FR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3.5000</a:t>
            </a:r>
            <a:endParaRPr lang="en-US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869-469C-4DB1-93E1-63B319903DED}" type="slidenum">
              <a:rPr lang="zh-CN" altLang="en-US" smtClean="0"/>
              <a:pPr/>
              <a:t>6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Lecture1/ Practice</a:t>
            </a:r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lum bright="-1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584200"/>
            <a:ext cx="8712200" cy="56642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869-469C-4DB1-93E1-63B319903DED}" type="slidenum">
              <a:rPr lang="zh-CN" altLang="en-US" smtClean="0"/>
              <a:pPr/>
              <a:t>7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Lecture1/ Practice</a:t>
            </a:r>
            <a:endParaRPr lang="en-US" alt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2" y="925512"/>
            <a:ext cx="7348538" cy="8905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2009775"/>
            <a:ext cx="7348538" cy="40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" y="2474912"/>
            <a:ext cx="6845300" cy="340518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869-469C-4DB1-93E1-63B319903DED}" type="slidenum">
              <a:rPr lang="zh-CN" altLang="en-US" smtClean="0"/>
              <a:pPr/>
              <a:t>8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Lecture1/ Practice</a:t>
            </a:r>
            <a:endParaRPr lang="en-US" altLang="zh-C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12" y="776287"/>
            <a:ext cx="3686175" cy="2028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2" y="3214687"/>
            <a:ext cx="3838575" cy="7334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1028700" y="4061936"/>
            <a:ext cx="74041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note</a:t>
            </a:r>
            <a:endParaRPr lang="en-US" dirty="0"/>
          </a:p>
          <a:p>
            <a:pPr eaLnBrk="0" hangingPunct="0"/>
            <a:r>
              <a:rPr lang="en-US" dirty="0" err="1"/>
              <a:t>Matlab</a:t>
            </a:r>
            <a:r>
              <a:rPr lang="en-US" dirty="0"/>
              <a:t> is case sensitive, for example, the following names represent five different variables: speed , Speed , SPEED , speed _1 , Speed_2</a:t>
            </a:r>
            <a:r>
              <a:rPr lang="en-US" dirty="0" smtClean="0"/>
              <a:t>.</a:t>
            </a:r>
          </a:p>
          <a:p>
            <a:pPr eaLnBrk="0" hangingPunct="0"/>
            <a:endParaRPr lang="en-US" dirty="0" smtClean="0"/>
          </a:p>
          <a:p>
            <a:pPr marL="0" lvl="1" eaLnBrk="0" hangingPunct="0">
              <a:buFont typeface="Arial" pitchFamily="34" charset="0"/>
              <a:buChar char="•"/>
            </a:pPr>
            <a:r>
              <a:rPr lang="en-US" altLang="zh-CN" b="1" dirty="0" smtClean="0">
                <a:cs typeface="Arial" charset="0"/>
              </a:rPr>
              <a:t> help</a:t>
            </a:r>
            <a:r>
              <a:rPr lang="en-US" altLang="zh-CN" dirty="0" smtClean="0">
                <a:cs typeface="Arial" charset="0"/>
              </a:rPr>
              <a:t> </a:t>
            </a:r>
            <a:r>
              <a:rPr lang="en-US" altLang="zh-CN" i="1" dirty="0" smtClean="0">
                <a:cs typeface="Arial" charset="0"/>
              </a:rPr>
              <a:t>command</a:t>
            </a:r>
            <a:r>
              <a:rPr lang="en-US" altLang="zh-CN" dirty="0" smtClean="0">
                <a:cs typeface="Arial" charset="0"/>
              </a:rPr>
              <a:t> – provides help for the specified command</a:t>
            </a:r>
          </a:p>
          <a:p>
            <a:pPr marL="0" lvl="1" eaLnBrk="0" hangingPunct="0"/>
            <a:r>
              <a:rPr lang="en-US" altLang="zh-CN" i="1" dirty="0" smtClean="0">
                <a:cs typeface="Arial" charset="0"/>
              </a:rPr>
              <a:t>&gt;&gt;help max</a:t>
            </a:r>
          </a:p>
          <a:p>
            <a:pPr eaLnBrk="0" hangingPunct="0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D869-469C-4DB1-93E1-63B319903DED}" type="slidenum">
              <a:rPr lang="zh-CN" altLang="en-US" smtClean="0"/>
              <a:pPr/>
              <a:t>9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Lecture1/ Practice</a:t>
            </a:r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1850</TotalTime>
  <Words>504</Words>
  <Application>Microsoft Office PowerPoint</Application>
  <PresentationFormat>On-screen Show (4:3)</PresentationFormat>
  <Paragraphs>96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宋体</vt:lpstr>
      <vt:lpstr>Arial</vt:lpstr>
      <vt:lpstr>Calibri</vt:lpstr>
      <vt:lpstr>Symbol</vt:lpstr>
      <vt:lpstr>Tahoma</vt:lpstr>
      <vt:lpstr>默认设计模板</vt:lpstr>
      <vt:lpstr>Introduction to  MATLAB</vt:lpstr>
      <vt:lpstr>What Is MATLAB?</vt:lpstr>
      <vt:lpstr>Display Windows</vt:lpstr>
      <vt:lpstr>PowerPoint Presentation</vt:lpstr>
      <vt:lpstr>Display Windows (con’t…)</vt:lpstr>
      <vt:lpstr> Matlab as a calculator </vt:lpstr>
      <vt:lpstr>PowerPoint Presentation</vt:lpstr>
      <vt:lpstr>PowerPoint Presentation</vt:lpstr>
      <vt:lpstr>PowerPoint Presentation</vt:lpstr>
      <vt:lpstr> Control output display </vt:lpstr>
      <vt:lpstr>Variables</vt:lpstr>
      <vt:lpstr> Trigonometric functions </vt:lpstr>
      <vt:lpstr>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 Tutorial</dc:title>
  <dc:creator>chung</dc:creator>
  <cp:lastModifiedBy>Maher</cp:lastModifiedBy>
  <cp:revision>182</cp:revision>
  <cp:lastPrinted>1601-01-01T00:00:00Z</cp:lastPrinted>
  <dcterms:created xsi:type="dcterms:W3CDTF">2004-09-24T19:58:24Z</dcterms:created>
  <dcterms:modified xsi:type="dcterms:W3CDTF">2022-09-11T06:59:05Z</dcterms:modified>
</cp:coreProperties>
</file>