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0" r:id="rId3"/>
    <p:sldId id="301" r:id="rId4"/>
    <p:sldId id="320" r:id="rId5"/>
    <p:sldId id="285" r:id="rId6"/>
    <p:sldId id="298" r:id="rId7"/>
    <p:sldId id="289" r:id="rId8"/>
    <p:sldId id="293" r:id="rId9"/>
    <p:sldId id="303" r:id="rId10"/>
    <p:sldId id="316" r:id="rId11"/>
    <p:sldId id="332" r:id="rId12"/>
    <p:sldId id="321" r:id="rId13"/>
    <p:sldId id="323" r:id="rId14"/>
    <p:sldId id="325" r:id="rId15"/>
    <p:sldId id="314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FFFF"/>
    <a:srgbClr val="00FF00"/>
    <a:srgbClr val="0066FF"/>
    <a:srgbClr val="FF3300"/>
    <a:srgbClr val="87B7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0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r>
              <a:rPr lang="en-US" smtClean="0"/>
              <a:t>MathematicsII Practice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A648E2A8-C388-4746-A67C-FD9E71BD7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1844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tr-TR" smtClean="0"/>
              <a:t>MathematicsII Practice</a:t>
            </a:r>
            <a:endParaRPr lang="tr-T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AA88CF-7A36-45B9-A75F-1711B89970D2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997051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8DF46-0727-41AC-8BD1-CBBC171E2E3B}" type="slidenum">
              <a:rPr lang="tr-TR"/>
              <a:pPr/>
              <a:t>1</a:t>
            </a:fld>
            <a:endParaRPr lang="tr-TR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tr-TR" smtClean="0"/>
              <a:t>MathematicsII Practice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371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tr-TR" smtClean="0"/>
              <a:t>MathematicsII Practice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AA88CF-7A36-45B9-A75F-1711B89970D2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3950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6274E4-30A6-4BD0-BEDD-59BB46BA01F6}" type="slidenum">
              <a:rPr lang="el-GR"/>
              <a:pPr/>
              <a:t>10</a:t>
            </a:fld>
            <a:endParaRPr lang="el-GR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5488"/>
            <a:ext cx="4783137" cy="3586162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055" y="4558904"/>
            <a:ext cx="5361093" cy="4322206"/>
          </a:xfrm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tr-TR" smtClean="0"/>
              <a:t>MathematicsII Practice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426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tr-TR" smtClean="0"/>
              <a:t>MathematicsII Practice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AA88CF-7A36-45B9-A75F-1711B89970D2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2278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tr-TR" altLang="en-US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tr-TR" altLang="en-US"/>
              <a:t>Click to edit Master subtitle style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Linear Algebra /introduction to matrix</a:t>
            </a:r>
            <a:endParaRPr lang="tr-TR" altLang="en-US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1BEE8B2-DFDF-4C15-AB27-563B068A8212}" type="slidenum">
              <a:rPr lang="tr-TR" altLang="en-US"/>
              <a:pPr/>
              <a:t>‹#›</a:t>
            </a:fld>
            <a:endParaRPr lang="tr-TR" altLang="en-US"/>
          </a:p>
        </p:txBody>
      </p:sp>
      <p:sp>
        <p:nvSpPr>
          <p:cNvPr id="7578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Linear Algebra /introduction to matrix</a:t>
            </a:r>
            <a:endParaRPr lang="tr-T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91495-26B5-4BF8-B048-3E373C6A55DA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Linear Algebra /introduction to matrix</a:t>
            </a:r>
            <a:endParaRPr lang="tr-T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EB89B-A427-41BA-A48B-99A89F3E51D2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Linear Algebra /introduction to matrix</a:t>
            </a:r>
            <a:endParaRPr lang="tr-TR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22949AB-9225-4C29-9ACF-BD14FACDD63B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Linear Algebra /introduction to matrix</a:t>
            </a:r>
            <a:endParaRPr lang="tr-T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0F33114-19A0-4A19-A898-6BBD5921FA0B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Linear Algebra /introduction to matrix</a:t>
            </a:r>
            <a:endParaRPr lang="tr-T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B98C1-4B95-426E-861B-0929F350C706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Linear Algebra /introduction to matrix</a:t>
            </a:r>
            <a:endParaRPr lang="tr-T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63B48-C7B2-4713-A096-233F0B436E61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Linear Algebra /introduction to matrix</a:t>
            </a:r>
            <a:endParaRPr lang="tr-T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1E08A-2E1B-4D47-9E58-F8F0C344C8A8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Linear Algebra /introduction to matrix</a:t>
            </a:r>
            <a:endParaRPr lang="tr-T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5770C-14B9-49FC-B23F-A93832A60F8F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Linear Algebra /introduction to matrix</a:t>
            </a:r>
            <a:endParaRPr lang="tr-T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64F69-90E9-4E9B-A731-05AB504BC1C0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Linear Algebra /introduction to matrix</a:t>
            </a:r>
            <a:endParaRPr lang="tr-T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74B90-CBEE-4E8B-8F8A-D4A484C58DDD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Linear Algebra /introduction to matrix</a:t>
            </a:r>
            <a:endParaRPr lang="tr-T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01B35-CA5E-4370-890A-C5909B68222F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Linear Algebra /introduction to matrix</a:t>
            </a:r>
            <a:endParaRPr lang="tr-T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B6197-B339-4465-B94A-2CA7A1A8A157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title style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tr-TR" alt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r>
              <a:rPr lang="en-GB" altLang="en-US" smtClean="0"/>
              <a:t>Linear Algebra /introduction to matrix</a:t>
            </a:r>
            <a:endParaRPr lang="tr-TR" altLang="en-US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4CEEECA4-A932-49EA-AE0D-2C7F3379794E}" type="slidenum">
              <a:rPr lang="tr-TR" altLang="en-US"/>
              <a:pPr/>
              <a:t>‹#›</a:t>
            </a:fld>
            <a:endParaRPr lang="tr-TR" altLang="en-US"/>
          </a:p>
        </p:txBody>
      </p:sp>
      <p:sp>
        <p:nvSpPr>
          <p:cNvPr id="7475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tags" Target="../tags/tag3.xml"/><Relationship Id="rId7" Type="http://schemas.openxmlformats.org/officeDocument/2006/relationships/image" Target="../media/image1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14.png"/><Relationship Id="rId4" Type="http://schemas.openxmlformats.org/officeDocument/2006/relationships/tags" Target="../tags/tag4.xml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1225" y="1524000"/>
            <a:ext cx="7623175" cy="17526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Introduction </a:t>
            </a:r>
            <a:r>
              <a:rPr lang="en-US" sz="3600" b="1" dirty="0">
                <a:solidFill>
                  <a:schemeClr val="tx1"/>
                </a:solidFill>
              </a:rPr>
              <a:t>to </a:t>
            </a:r>
            <a:r>
              <a:rPr lang="en-US" sz="3600" b="1" dirty="0" smtClean="0">
                <a:solidFill>
                  <a:schemeClr val="tx1"/>
                </a:solidFill>
              </a:rPr>
              <a:t>Matrix in 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Matlab</a:t>
            </a: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       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Lecture 2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US" dirty="0" smtClean="0"/>
          </a:p>
          <a:p>
            <a:pPr algn="ctr"/>
            <a:r>
              <a:rPr lang="en-US" sz="2400" dirty="0" err="1" smtClean="0"/>
              <a:t>L.Dalya</a:t>
            </a:r>
            <a:r>
              <a:rPr lang="en-US" sz="2400" dirty="0" smtClean="0"/>
              <a:t> </a:t>
            </a:r>
            <a:r>
              <a:rPr lang="en-US" sz="2400" dirty="0" smtClean="0"/>
              <a:t>Abdullah </a:t>
            </a:r>
            <a:r>
              <a:rPr lang="en-US" sz="2400" dirty="0" err="1" smtClean="0"/>
              <a:t>Anwer</a:t>
            </a:r>
            <a:endParaRPr lang="en-US" sz="2400" dirty="0" smtClean="0"/>
          </a:p>
          <a:p>
            <a:pPr algn="ctr"/>
            <a:r>
              <a:rPr lang="en-US" sz="2400" dirty="0" smtClean="0"/>
              <a:t>Computer science &amp; IT</a:t>
            </a:r>
          </a:p>
          <a:p>
            <a:pPr algn="ctr"/>
            <a:r>
              <a:rPr lang="en-US" sz="2400" dirty="0" smtClean="0"/>
              <a:t>Second stage</a:t>
            </a:r>
          </a:p>
          <a:p>
            <a:pPr algn="ctr"/>
            <a:r>
              <a:rPr lang="en-US" sz="2400" dirty="0" smtClean="0"/>
              <a:t>2023-2024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6172200" y="1266825"/>
            <a:ext cx="2514600" cy="1524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C2C7DA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7058025" y="1647825"/>
            <a:ext cx="1143000" cy="228600"/>
          </a:xfrm>
          <a:prstGeom prst="rect">
            <a:avLst/>
          </a:prstGeom>
          <a:solidFill>
            <a:srgbClr val="C2C7DA"/>
          </a:solidFill>
          <a:ln w="28575">
            <a:solidFill>
              <a:srgbClr val="C2C7DA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pic>
        <p:nvPicPr>
          <p:cNvPr id="37892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1609725"/>
            <a:ext cx="1876425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6172200" y="3095625"/>
            <a:ext cx="2514600" cy="1524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C2C7DA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7067550" y="3514725"/>
            <a:ext cx="1143000" cy="495300"/>
          </a:xfrm>
          <a:prstGeom prst="rect">
            <a:avLst/>
          </a:prstGeom>
          <a:solidFill>
            <a:srgbClr val="C2C7DA"/>
          </a:solidFill>
          <a:ln w="28575">
            <a:solidFill>
              <a:srgbClr val="C2C7DA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pic>
        <p:nvPicPr>
          <p:cNvPr id="37895" name="Picture 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15088" y="3489325"/>
            <a:ext cx="1876425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3789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Indexing Matrices</a:t>
            </a:r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7893050" cy="4724400"/>
          </a:xfrm>
        </p:spPr>
        <p:txBody>
          <a:bodyPr/>
          <a:lstStyle/>
          <a:p>
            <a:pPr marL="0" indent="0" eaLnBrk="1" hangingPunct="1"/>
            <a:r>
              <a:rPr lang="sv-SE" sz="2400" smtClean="0"/>
              <a:t>Index complete row or column using </a:t>
            </a:r>
            <a:br>
              <a:rPr lang="sv-SE" sz="2400" smtClean="0"/>
            </a:br>
            <a:r>
              <a:rPr lang="sv-SE" sz="2400" smtClean="0"/>
              <a:t>the colon operator </a:t>
            </a:r>
          </a:p>
          <a:p>
            <a:pPr marL="0" indent="0" eaLnBrk="1" hangingPunct="1"/>
            <a:r>
              <a:rPr lang="sv-SE" sz="2400" smtClean="0">
                <a:solidFill>
                  <a:srgbClr val="3333CC"/>
                </a:solidFill>
                <a:latin typeface="Lucida Console" pitchFamily="49" charset="0"/>
              </a:rPr>
              <a:t>&gt;&gt; A(1,:)</a:t>
            </a:r>
          </a:p>
          <a:p>
            <a:pPr marL="0" indent="0" eaLnBrk="1" hangingPunct="1"/>
            <a:endParaRPr lang="sv-SE" sz="2400" smtClean="0">
              <a:solidFill>
                <a:srgbClr val="3333CC"/>
              </a:solidFill>
              <a:latin typeface="Lucida Console" pitchFamily="49" charset="0"/>
            </a:endParaRPr>
          </a:p>
          <a:p>
            <a:pPr marL="0" indent="0" eaLnBrk="1" hangingPunct="1"/>
            <a:r>
              <a:rPr lang="sv-SE" sz="2400" smtClean="0"/>
              <a:t>Can also add limit index range</a:t>
            </a:r>
          </a:p>
          <a:p>
            <a:pPr marL="0" indent="0" eaLnBrk="1" hangingPunct="1"/>
            <a:r>
              <a:rPr lang="sv-SE" sz="2400" smtClean="0">
                <a:solidFill>
                  <a:srgbClr val="3333CC"/>
                </a:solidFill>
                <a:latin typeface="Lucida Console" pitchFamily="49" charset="0"/>
              </a:rPr>
              <a:t>&gt;&gt; A(1:2,:)</a:t>
            </a:r>
          </a:p>
          <a:p>
            <a:pPr marL="0" indent="0" eaLnBrk="1" hangingPunct="1"/>
            <a:r>
              <a:rPr lang="sv-SE" sz="2400" smtClean="0">
                <a:solidFill>
                  <a:srgbClr val="3333CC"/>
                </a:solidFill>
                <a:latin typeface="Lucida Console" pitchFamily="49" charset="0"/>
              </a:rPr>
              <a:t>&gt;&gt; A([1 2],:)</a:t>
            </a:r>
          </a:p>
          <a:p>
            <a:pPr marL="0" indent="0" eaLnBrk="1" hangingPunct="1"/>
            <a:endParaRPr lang="sv-SE" sz="2400" smtClean="0">
              <a:solidFill>
                <a:srgbClr val="3333CC"/>
              </a:solidFill>
              <a:latin typeface="Lucida Console" pitchFamily="49" charset="0"/>
            </a:endParaRPr>
          </a:p>
          <a:p>
            <a:pPr marL="0" indent="0" eaLnBrk="1" hangingPunct="1"/>
            <a:r>
              <a:rPr lang="sv-SE" sz="2400" smtClean="0"/>
              <a:t>General notation for colon operator</a:t>
            </a:r>
          </a:p>
          <a:p>
            <a:pPr marL="0" indent="0" eaLnBrk="1" hangingPunct="1"/>
            <a:r>
              <a:rPr lang="sv-SE" sz="2400" smtClean="0">
                <a:solidFill>
                  <a:srgbClr val="3333CC"/>
                </a:solidFill>
                <a:latin typeface="Lucida Console" pitchFamily="49" charset="0"/>
              </a:rPr>
              <a:t>&gt;&gt; v=1:5</a:t>
            </a:r>
          </a:p>
          <a:p>
            <a:pPr marL="0" indent="0" eaLnBrk="1" hangingPunct="1"/>
            <a:r>
              <a:rPr lang="sv-SE" sz="2400" smtClean="0">
                <a:solidFill>
                  <a:srgbClr val="3333CC"/>
                </a:solidFill>
                <a:latin typeface="Lucida Console" pitchFamily="49" charset="0"/>
              </a:rPr>
              <a:t>&gt;&gt; w=1:2:5</a:t>
            </a:r>
          </a:p>
          <a:p>
            <a:pPr marL="0" indent="0" eaLnBrk="1" hangingPunct="1">
              <a:buFontTx/>
              <a:buNone/>
            </a:pPr>
            <a:r>
              <a:rPr lang="sv-SE" sz="2400" smtClean="0">
                <a:solidFill>
                  <a:srgbClr val="3333CC"/>
                </a:solidFill>
                <a:latin typeface="Lucida Console" pitchFamily="49" charset="0"/>
              </a:rPr>
              <a:t>        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6172200" y="5000625"/>
            <a:ext cx="2514600" cy="1524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C2C7DA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37899" name="Picture 11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1438" y="5326063"/>
            <a:ext cx="2036762" cy="3603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37900" name="Picture 12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89688" y="5935663"/>
            <a:ext cx="1458912" cy="3603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98C1-4B95-426E-861B-0929F350C706}" type="slidenum">
              <a:rPr lang="tr-TR" altLang="en-US" smtClean="0"/>
              <a:pPr/>
              <a:t>10</a:t>
            </a:fld>
            <a:endParaRPr lang="tr-TR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590800" y="6248400"/>
            <a:ext cx="3429000" cy="457200"/>
          </a:xfrm>
        </p:spPr>
        <p:txBody>
          <a:bodyPr/>
          <a:lstStyle/>
          <a:p>
            <a:r>
              <a:rPr lang="en-GB" altLang="en-US" smtClean="0"/>
              <a:t>Linear Algebra /introduction to matrix</a:t>
            </a:r>
            <a:endParaRPr lang="tr-TR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98C1-4B95-426E-861B-0929F350C706}" type="slidenum">
              <a:rPr lang="tr-TR" altLang="en-US" smtClean="0"/>
              <a:pPr/>
              <a:t>11</a:t>
            </a:fld>
            <a:endParaRPr lang="tr-TR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457200"/>
            <a:ext cx="8282579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590800" y="6248400"/>
            <a:ext cx="3429000" cy="457200"/>
          </a:xfrm>
        </p:spPr>
        <p:txBody>
          <a:bodyPr/>
          <a:lstStyle/>
          <a:p>
            <a:r>
              <a:rPr lang="en-GB" altLang="en-US" smtClean="0"/>
              <a:t>Linear Algebra /introduction to matrix</a:t>
            </a:r>
            <a:endParaRPr lang="tr-T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6192837" cy="868362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Matrix operations:</a:t>
            </a:r>
            <a:br>
              <a:rPr lang="en-US" dirty="0" smtClean="0">
                <a:cs typeface="Times New Roman" pitchFamily="18" charset="0"/>
              </a:rPr>
            </a:br>
            <a:endParaRPr lang="en-US" dirty="0" smtClean="0">
              <a:cs typeface="Times New Roman" pitchFamily="18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6781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cs typeface="Times New Roman" pitchFamily="18" charset="0"/>
              </a:rPr>
              <a:t>+ addition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cs typeface="Times New Roman" pitchFamily="18" charset="0"/>
              </a:rPr>
              <a:t>- subtraction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cs typeface="Times New Roman" pitchFamily="18" charset="0"/>
              </a:rPr>
              <a:t>* multiplication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cs typeface="Times New Roman" pitchFamily="18" charset="0"/>
              </a:rPr>
              <a:t>^ power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cs typeface="Times New Roman" pitchFamily="18" charset="0"/>
              </a:rPr>
              <a:t>‘ transpose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cs typeface="Times New Roman" pitchFamily="18" charset="0"/>
              </a:rPr>
              <a:t>\ left division, / division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cs typeface="Times New Roman" pitchFamily="18" charset="0"/>
              </a:rPr>
              <a:t>		x = A \ b is the solution of A * x = b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600" dirty="0" smtClean="0">
                <a:cs typeface="Times New Roman" pitchFamily="18" charset="0"/>
              </a:rPr>
              <a:t>      x = b / A is the solution of  x * A = 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98C1-4B95-426E-861B-0929F350C706}" type="slidenum">
              <a:rPr lang="tr-TR" altLang="en-US" smtClean="0"/>
              <a:pPr/>
              <a:t>12</a:t>
            </a:fld>
            <a:endParaRPr lang="tr-TR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133600" y="6248400"/>
            <a:ext cx="3886200" cy="457200"/>
          </a:xfrm>
        </p:spPr>
        <p:txBody>
          <a:bodyPr/>
          <a:lstStyle/>
          <a:p>
            <a:r>
              <a:rPr lang="en-GB" altLang="en-US" smtClean="0"/>
              <a:t>Linear Algebra /introduction to matrix</a:t>
            </a:r>
            <a:endParaRPr lang="tr-TR" altLang="en-US" dirty="0"/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Matrix Operations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3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cs typeface="Arial" charset="0"/>
              </a:rPr>
              <a:t>Element-by-Element Array-Array Mathematics.</a:t>
            </a:r>
          </a:p>
        </p:txBody>
      </p:sp>
      <p:graphicFrame>
        <p:nvGraphicFramePr>
          <p:cNvPr id="40964" name="Group 4"/>
          <p:cNvGraphicFramePr>
            <a:graphicFrameLocks noGrp="1"/>
          </p:cNvGraphicFramePr>
          <p:nvPr/>
        </p:nvGraphicFramePr>
        <p:xfrm>
          <a:off x="1295400" y="2057400"/>
          <a:ext cx="6477000" cy="2082800"/>
        </p:xfrm>
        <a:graphic>
          <a:graphicData uri="http://schemas.openxmlformats.org/drawingml/2006/table">
            <a:tbl>
              <a:tblPr/>
              <a:tblGrid>
                <a:gridCol w="2159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Algebraic Form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MATLAB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Addition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+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+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Subtraction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–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–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Multiplication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x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.*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Division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 b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./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Exponentiation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.^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0994" name="Rectangle 34"/>
          <p:cNvSpPr>
            <a:spLocks noChangeArrowheads="1"/>
          </p:cNvSpPr>
          <p:nvPr/>
        </p:nvSpPr>
        <p:spPr bwMode="auto">
          <a:xfrm>
            <a:off x="1371600" y="4343400"/>
            <a:ext cx="2209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Example: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1400" dirty="0"/>
              <a:t>&gt;&gt; x = [ 1 2 3 ];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1400" dirty="0"/>
              <a:t>&gt;&gt; y = [ 4 5 6 ];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1400" dirty="0"/>
              <a:t>&gt;&gt; z = x .* y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1400" dirty="0"/>
              <a:t>z =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1400" dirty="0"/>
              <a:t>       4     10     18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000" b="1" dirty="0"/>
          </a:p>
        </p:txBody>
      </p:sp>
      <p:sp>
        <p:nvSpPr>
          <p:cNvPr id="40995" name="Text Box 35"/>
          <p:cNvSpPr txBox="1">
            <a:spLocks noChangeArrowheads="1"/>
          </p:cNvSpPr>
          <p:nvPr/>
        </p:nvSpPr>
        <p:spPr bwMode="auto">
          <a:xfrm>
            <a:off x="3886200" y="4876800"/>
            <a:ext cx="480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2"/>
                </a:solidFill>
                <a:latin typeface="Tahoma" pitchFamily="34" charset="0"/>
              </a:rPr>
              <a:t>Each element in x is multiplied by the corresponding element in y.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98C1-4B95-426E-861B-0929F350C706}" type="slidenum">
              <a:rPr lang="tr-TR" altLang="en-US" smtClean="0"/>
              <a:pPr/>
              <a:t>13</a:t>
            </a:fld>
            <a:endParaRPr lang="tr-TR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09800" y="6248400"/>
            <a:ext cx="3810000" cy="457200"/>
          </a:xfrm>
        </p:spPr>
        <p:txBody>
          <a:bodyPr/>
          <a:lstStyle/>
          <a:p>
            <a:r>
              <a:rPr lang="en-GB" altLang="en-US" smtClean="0"/>
              <a:t>Linear Algebra /introduction to matrix</a:t>
            </a:r>
            <a:endParaRPr lang="tr-T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  <p:bldP spid="40994" grpId="0" autoUpdateAnimBg="0"/>
      <p:bldP spid="4099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cs typeface="Arial" charset="0"/>
              </a:rPr>
              <a:t>Matrices functions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 dirty="0">
                <a:latin typeface="Tahoma" pitchFamily="34" charset="0"/>
              </a:rPr>
              <a:t>Some useful commands: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685800" y="1447800"/>
            <a:ext cx="24384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>
                <a:latin typeface="Tahoma" pitchFamily="34" charset="0"/>
              </a:rPr>
              <a:t>zeros(n)</a:t>
            </a:r>
          </a:p>
          <a:p>
            <a:pPr lvl="1"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>
                <a:latin typeface="Tahoma" pitchFamily="34" charset="0"/>
              </a:rPr>
              <a:t>zeros(</a:t>
            </a:r>
            <a:r>
              <a:rPr lang="en-US" sz="2000" dirty="0" err="1">
                <a:latin typeface="Tahoma" pitchFamily="34" charset="0"/>
              </a:rPr>
              <a:t>m,n</a:t>
            </a:r>
            <a:r>
              <a:rPr lang="en-US" sz="2000" dirty="0">
                <a:latin typeface="Tahoma" pitchFamily="34" charset="0"/>
              </a:rPr>
              <a:t>)</a:t>
            </a:r>
          </a:p>
          <a:p>
            <a:pPr lvl="1">
              <a:buClr>
                <a:schemeClr val="hlink"/>
              </a:buClr>
              <a:buSzPct val="55000"/>
              <a:buFont typeface="Wingdings" pitchFamily="2" charset="2"/>
              <a:buNone/>
            </a:pPr>
            <a:endParaRPr lang="en-US" sz="2000" dirty="0">
              <a:latin typeface="Tahoma" pitchFamily="34" charset="0"/>
            </a:endParaRPr>
          </a:p>
          <a:p>
            <a:pPr lvl="1">
              <a:buClr>
                <a:schemeClr val="hlink"/>
              </a:buClr>
              <a:buSzPct val="55000"/>
            </a:pPr>
            <a:r>
              <a:rPr lang="en-US" sz="2000" dirty="0">
                <a:latin typeface="Tahoma" pitchFamily="34" charset="0"/>
              </a:rPr>
              <a:t>ones(n)</a:t>
            </a:r>
          </a:p>
          <a:p>
            <a:pPr lvl="1">
              <a:buClr>
                <a:schemeClr val="hlink"/>
              </a:buClr>
              <a:buSzPct val="55000"/>
            </a:pPr>
            <a:r>
              <a:rPr lang="en-US" sz="2000" dirty="0">
                <a:latin typeface="Tahoma" pitchFamily="34" charset="0"/>
              </a:rPr>
              <a:t>ones(</a:t>
            </a:r>
            <a:r>
              <a:rPr lang="en-US" sz="2000" dirty="0" err="1">
                <a:latin typeface="Tahoma" pitchFamily="34" charset="0"/>
              </a:rPr>
              <a:t>m,n</a:t>
            </a:r>
            <a:r>
              <a:rPr lang="en-US" sz="2000" dirty="0">
                <a:latin typeface="Tahoma" pitchFamily="34" charset="0"/>
              </a:rPr>
              <a:t>)</a:t>
            </a:r>
          </a:p>
          <a:p>
            <a:pPr lvl="1">
              <a:buClr>
                <a:schemeClr val="hlink"/>
              </a:buClr>
              <a:buSzPct val="55000"/>
              <a:buFont typeface="Wingdings" pitchFamily="2" charset="2"/>
              <a:buNone/>
            </a:pPr>
            <a:endParaRPr lang="en-US" sz="2000" dirty="0">
              <a:solidFill>
                <a:schemeClr val="tx2"/>
              </a:solidFill>
              <a:latin typeface="Tahoma" pitchFamily="34" charset="0"/>
            </a:endParaRPr>
          </a:p>
          <a:p>
            <a:pPr lvl="1"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>
                <a:latin typeface="Tahoma" pitchFamily="34" charset="0"/>
              </a:rPr>
              <a:t>size (A)</a:t>
            </a:r>
          </a:p>
          <a:p>
            <a:pPr lvl="1">
              <a:buClr>
                <a:schemeClr val="hlink"/>
              </a:buClr>
              <a:buSzPct val="55000"/>
              <a:buFont typeface="Wingdings" pitchFamily="2" charset="2"/>
              <a:buNone/>
            </a:pPr>
            <a:endParaRPr lang="en-US" sz="2000" dirty="0">
              <a:latin typeface="Tahoma" pitchFamily="34" charset="0"/>
            </a:endParaRPr>
          </a:p>
          <a:p>
            <a:pPr lvl="1">
              <a:buClr>
                <a:schemeClr val="hlink"/>
              </a:buClr>
              <a:buSzPct val="55000"/>
              <a:buFont typeface="Wingdings" pitchFamily="2" charset="2"/>
              <a:buNone/>
            </a:pPr>
            <a:endParaRPr lang="en-US" sz="2000" dirty="0">
              <a:latin typeface="Tahoma" pitchFamily="34" charset="0"/>
            </a:endParaRPr>
          </a:p>
          <a:p>
            <a:pPr lvl="1">
              <a:buClr>
                <a:schemeClr val="hlink"/>
              </a:buClr>
              <a:buSzPct val="55000"/>
              <a:buFont typeface="Wingdings" pitchFamily="2" charset="2"/>
              <a:buNone/>
            </a:pPr>
            <a:endParaRPr lang="en-US" sz="2000" dirty="0">
              <a:latin typeface="Tahoma" pitchFamily="34" charset="0"/>
            </a:endParaRPr>
          </a:p>
          <a:p>
            <a:pPr lvl="1">
              <a:buClr>
                <a:schemeClr val="hlink"/>
              </a:buClr>
              <a:buSzPct val="55000"/>
            </a:pPr>
            <a:r>
              <a:rPr lang="en-US" sz="2000" dirty="0">
                <a:latin typeface="Tahoma" pitchFamily="34" charset="0"/>
              </a:rPr>
              <a:t>length(A)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3276600" y="1371600"/>
            <a:ext cx="5181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>
                <a:latin typeface="Tahoma" pitchFamily="34" charset="0"/>
              </a:rPr>
              <a:t>returns a n x n matrix of zeros</a:t>
            </a:r>
          </a:p>
          <a:p>
            <a:pPr lvl="1"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>
                <a:latin typeface="Tahoma" pitchFamily="34" charset="0"/>
              </a:rPr>
              <a:t>returns a m x n matrix of zeros</a:t>
            </a:r>
          </a:p>
          <a:p>
            <a:pPr lvl="1">
              <a:buClr>
                <a:schemeClr val="hlink"/>
              </a:buClr>
              <a:buSzPct val="55000"/>
              <a:buFont typeface="Wingdings" pitchFamily="2" charset="2"/>
              <a:buNone/>
            </a:pPr>
            <a:endParaRPr lang="en-US" sz="2000" dirty="0">
              <a:latin typeface="Tahoma" pitchFamily="34" charset="0"/>
            </a:endParaRPr>
          </a:p>
          <a:p>
            <a:pPr lvl="1"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>
                <a:latin typeface="Tahoma" pitchFamily="34" charset="0"/>
              </a:rPr>
              <a:t>returns a n x n matrix of ones</a:t>
            </a:r>
          </a:p>
          <a:p>
            <a:pPr lvl="1"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>
                <a:latin typeface="Tahoma" pitchFamily="34" charset="0"/>
              </a:rPr>
              <a:t>returns a m x n matrix of ones</a:t>
            </a:r>
          </a:p>
          <a:p>
            <a:pPr lvl="1">
              <a:buClr>
                <a:schemeClr val="hlink"/>
              </a:buClr>
              <a:buSzPct val="55000"/>
              <a:buFont typeface="Wingdings" pitchFamily="2" charset="2"/>
              <a:buNone/>
            </a:pPr>
            <a:endParaRPr lang="en-US" sz="2000" dirty="0">
              <a:solidFill>
                <a:schemeClr val="tx2"/>
              </a:solidFill>
              <a:latin typeface="Tahoma" pitchFamily="34" charset="0"/>
            </a:endParaRPr>
          </a:p>
          <a:p>
            <a:pPr lvl="1"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>
                <a:latin typeface="Tahoma" pitchFamily="34" charset="0"/>
              </a:rPr>
              <a:t>for a m x n matrix A, returns the row vector [</a:t>
            </a:r>
            <a:r>
              <a:rPr lang="en-US" sz="2000" dirty="0" err="1">
                <a:latin typeface="Tahoma" pitchFamily="34" charset="0"/>
              </a:rPr>
              <a:t>m,n</a:t>
            </a:r>
            <a:r>
              <a:rPr lang="en-US" sz="2000" dirty="0">
                <a:latin typeface="Tahoma" pitchFamily="34" charset="0"/>
              </a:rPr>
              <a:t>] containing the number of rows and columns in matrix.</a:t>
            </a:r>
          </a:p>
          <a:p>
            <a:pPr lvl="1">
              <a:buClr>
                <a:schemeClr val="hlink"/>
              </a:buClr>
              <a:buSzPct val="55000"/>
              <a:buFont typeface="Wingdings" pitchFamily="2" charset="2"/>
              <a:buNone/>
            </a:pPr>
            <a:endParaRPr lang="en-US" sz="2000" dirty="0">
              <a:latin typeface="Tahoma" pitchFamily="34" charset="0"/>
            </a:endParaRPr>
          </a:p>
          <a:p>
            <a:pPr lvl="1"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>
                <a:latin typeface="Tahoma" pitchFamily="34" charset="0"/>
              </a:rPr>
              <a:t>returns the larger of the number of rows or columns in 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98C1-4B95-426E-861B-0929F350C706}" type="slidenum">
              <a:rPr lang="tr-TR" altLang="en-US" smtClean="0"/>
              <a:pPr/>
              <a:t>14</a:t>
            </a:fld>
            <a:endParaRPr lang="tr-TR" altLang="en-US"/>
          </a:p>
        </p:txBody>
      </p:sp>
      <p:sp>
        <p:nvSpPr>
          <p:cNvPr id="8" name="Rectangle 7"/>
          <p:cNvSpPr/>
          <p:nvPr/>
        </p:nvSpPr>
        <p:spPr>
          <a:xfrm>
            <a:off x="685800" y="5334000"/>
            <a:ext cx="70707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buClr>
                <a:schemeClr val="hlink"/>
              </a:buClr>
              <a:buSzPct val="55000"/>
            </a:pPr>
            <a:r>
              <a:rPr lang="en-US" sz="2000" dirty="0" smtClean="0">
                <a:latin typeface="Tahoma" pitchFamily="34" charset="0"/>
              </a:rPr>
              <a:t>eye(n)  </a:t>
            </a:r>
            <a:r>
              <a:rPr lang="en-US" sz="2000" dirty="0" smtClean="0">
                <a:latin typeface="Tahoma" pitchFamily="34" charset="0"/>
                <a:sym typeface="Wingdings" pitchFamily="2" charset="2"/>
              </a:rPr>
              <a:t>                         returns an n x n identity matrix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05000" y="6248400"/>
            <a:ext cx="4114800" cy="457200"/>
          </a:xfrm>
        </p:spPr>
        <p:txBody>
          <a:bodyPr/>
          <a:lstStyle/>
          <a:p>
            <a:r>
              <a:rPr lang="en-GB" altLang="en-US" smtClean="0"/>
              <a:t>Linear Algebra /introduction to matrix</a:t>
            </a:r>
            <a:endParaRPr lang="tr-T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381000"/>
            <a:ext cx="7543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/>
              <a:t>Important function:-</a:t>
            </a:r>
          </a:p>
          <a:p>
            <a:r>
              <a:rPr lang="en-US" sz="2400" u="sng" dirty="0" smtClean="0"/>
              <a:t>[</a:t>
            </a:r>
            <a:r>
              <a:rPr lang="en-US" sz="2400" u="sng" dirty="0" err="1" smtClean="0"/>
              <a:t>m,n</a:t>
            </a:r>
            <a:r>
              <a:rPr lang="en-US" sz="2400" u="sng" dirty="0" smtClean="0"/>
              <a:t>] = size(X) </a:t>
            </a:r>
            <a:r>
              <a:rPr lang="en-US" sz="2400" dirty="0" smtClean="0"/>
              <a:t>returns the size of matrix X in separate variables m and n.</a:t>
            </a:r>
          </a:p>
          <a:p>
            <a:r>
              <a:rPr lang="en-US" sz="2400" u="sng" dirty="0" smtClean="0"/>
              <a:t>n = length(X) </a:t>
            </a:r>
            <a:r>
              <a:rPr lang="en-US" sz="2400" dirty="0" smtClean="0"/>
              <a:t>returns the size of the longest dimension of X. If X is a vector, this is the same as its length.</a:t>
            </a:r>
          </a:p>
          <a:p>
            <a:r>
              <a:rPr lang="en-US" sz="2400" u="sng" dirty="0" smtClean="0"/>
              <a:t>B = sort(A) </a:t>
            </a:r>
            <a:r>
              <a:rPr lang="en-US" sz="2400" dirty="0" smtClean="0"/>
              <a:t>sorts the elements along different dimensions of an array, and arranges those elements in ascending order.</a:t>
            </a:r>
          </a:p>
          <a:p>
            <a:r>
              <a:rPr lang="en-US" sz="2400" u="sng" dirty="0" smtClean="0"/>
              <a:t>C = max(A) </a:t>
            </a:r>
            <a:r>
              <a:rPr lang="en-US" sz="2400" dirty="0" smtClean="0"/>
              <a:t>returns the largest elements along different dimensions of an array.</a:t>
            </a:r>
          </a:p>
          <a:p>
            <a:r>
              <a:rPr lang="en-US" sz="2400" u="sng" dirty="0" smtClean="0"/>
              <a:t>C = min(A) </a:t>
            </a:r>
            <a:r>
              <a:rPr lang="en-US" sz="2400" dirty="0" smtClean="0"/>
              <a:t>returns the smallest elements along different dimensions of an array.</a:t>
            </a:r>
          </a:p>
          <a:p>
            <a:r>
              <a:rPr lang="en-US" sz="2400" u="sng" dirty="0" smtClean="0"/>
              <a:t>B = sum(A) </a:t>
            </a:r>
            <a:r>
              <a:rPr lang="en-US" sz="2400" dirty="0" smtClean="0"/>
              <a:t>returns sums along different dimensions of an array.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98C1-4B95-426E-861B-0929F350C706}" type="slidenum">
              <a:rPr lang="tr-TR" altLang="en-US" smtClean="0"/>
              <a:pPr/>
              <a:t>15</a:t>
            </a:fld>
            <a:endParaRPr lang="tr-TR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3733800" cy="457200"/>
          </a:xfrm>
        </p:spPr>
        <p:txBody>
          <a:bodyPr/>
          <a:lstStyle/>
          <a:p>
            <a:r>
              <a:rPr lang="en-GB" altLang="en-US" smtClean="0"/>
              <a:t>Linear Algebra /introduction to matrix</a:t>
            </a:r>
            <a:endParaRPr lang="tr-T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dirty="0" smtClean="0"/>
              <a:t>Scalar            a = 5.4367</a:t>
            </a:r>
          </a:p>
          <a:p>
            <a:pPr>
              <a:lnSpc>
                <a:spcPct val="80000"/>
              </a:lnSpc>
              <a:buNone/>
            </a:pPr>
            <a:r>
              <a:rPr lang="en-US" sz="3200" dirty="0" smtClean="0"/>
              <a:t>      Just another name for a single number</a:t>
            </a:r>
          </a:p>
          <a:p>
            <a:pPr>
              <a:lnSpc>
                <a:spcPct val="80000"/>
              </a:lnSpc>
              <a:buNone/>
            </a:pPr>
            <a:endParaRPr lang="en-US" dirty="0"/>
          </a:p>
        </p:txBody>
      </p:sp>
      <p:pic>
        <p:nvPicPr>
          <p:cNvPr id="1013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362200"/>
            <a:ext cx="6053138" cy="315753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98C1-4B95-426E-861B-0929F350C706}" type="slidenum">
              <a:rPr lang="tr-TR" altLang="en-US" smtClean="0"/>
              <a:pPr/>
              <a:t>2</a:t>
            </a:fld>
            <a:endParaRPr lang="tr-TR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81200" y="6248400"/>
            <a:ext cx="4038600" cy="457200"/>
          </a:xfrm>
        </p:spPr>
        <p:txBody>
          <a:bodyPr/>
          <a:lstStyle/>
          <a:p>
            <a:r>
              <a:rPr lang="en-GB" altLang="en-US" smtClean="0"/>
              <a:t>Linear Algebra /introduction to matrix</a:t>
            </a:r>
            <a:endParaRPr lang="tr-T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04800"/>
            <a:ext cx="5291138" cy="289559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1024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352800"/>
            <a:ext cx="6781800" cy="26193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98C1-4B95-426E-861B-0929F350C706}" type="slidenum">
              <a:rPr lang="tr-TR" altLang="en-US" smtClean="0"/>
              <a:pPr/>
              <a:t>3</a:t>
            </a:fld>
            <a:endParaRPr lang="tr-TR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38400" y="6248400"/>
            <a:ext cx="3581400" cy="457200"/>
          </a:xfrm>
        </p:spPr>
        <p:txBody>
          <a:bodyPr/>
          <a:lstStyle/>
          <a:p>
            <a:r>
              <a:rPr lang="en-GB" altLang="en-US" smtClean="0"/>
              <a:t>Linear Algebra /introduction to matrix</a:t>
            </a:r>
            <a:endParaRPr lang="tr-T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 Example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A = [1, 2, 3; 7, 8, 9] </a:t>
            </a:r>
          </a:p>
          <a:p>
            <a:pPr eaLnBrk="1" hangingPunct="1"/>
            <a:endParaRPr lang="en-US" dirty="0" smtClean="0">
              <a:latin typeface="Wingdings" pitchFamily="2" charset="2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dirty="0" smtClean="0">
                <a:cs typeface="Times New Roman" pitchFamily="18" charset="0"/>
              </a:rPr>
              <a:t>Use ‘ ; ’ to indicate the end of each row</a:t>
            </a:r>
          </a:p>
          <a:p>
            <a:pPr eaLnBrk="1" hangingPunct="1"/>
            <a:endParaRPr lang="en-US" dirty="0" smtClean="0">
              <a:latin typeface="Wingdings" pitchFamily="2" charset="2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Use comma or space to separate elements of a row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98C1-4B95-426E-861B-0929F350C706}" type="slidenum">
              <a:rPr lang="tr-TR" altLang="en-US" smtClean="0"/>
              <a:pPr/>
              <a:t>4</a:t>
            </a:fld>
            <a:endParaRPr lang="tr-TR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362200" y="6248400"/>
            <a:ext cx="3657600" cy="457200"/>
          </a:xfrm>
        </p:spPr>
        <p:txBody>
          <a:bodyPr/>
          <a:lstStyle/>
          <a:p>
            <a:r>
              <a:rPr lang="en-GB" altLang="en-US" smtClean="0"/>
              <a:t>Linear Algebra /introduction to matrix</a:t>
            </a:r>
            <a:endParaRPr lang="tr-TR" altLang="en-US" dirty="0"/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Matrix in </a:t>
            </a:r>
            <a:r>
              <a:rPr lang="en-US" dirty="0" err="1" smtClean="0"/>
              <a:t>matlab</a:t>
            </a:r>
            <a:endParaRPr lang="tr-TR" dirty="0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8006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100" b="1" dirty="0" smtClean="0"/>
              <a:t>a </a:t>
            </a:r>
            <a:r>
              <a:rPr lang="en-US" sz="2100" b="1" dirty="0"/>
              <a:t>vector</a:t>
            </a:r>
            <a:r>
              <a:rPr lang="en-US" sz="1900" dirty="0"/>
              <a:t>	</a:t>
            </a:r>
            <a:r>
              <a:rPr lang="en-US" sz="1600" b="1" dirty="0">
                <a:latin typeface="Courier New" pitchFamily="49" charset="0"/>
              </a:rPr>
              <a:t>x = [1 2 5 1</a:t>
            </a:r>
            <a:r>
              <a:rPr lang="en-US" sz="1600" b="1" dirty="0" smtClean="0">
                <a:latin typeface="Courier New" pitchFamily="49" charset="0"/>
              </a:rPr>
              <a:t>]            row vector</a:t>
            </a: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</a:rPr>
              <a:t>x =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  		1   2   5   </a:t>
            </a:r>
            <a:r>
              <a:rPr lang="en-US" sz="1600" b="1" dirty="0" smtClean="0">
                <a:latin typeface="Courier New" pitchFamily="49" charset="0"/>
              </a:rPr>
              <a:t>1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y =[21;2;3;4]                        column vector   </a:t>
            </a: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400" b="1" dirty="0"/>
              <a:t>a matrix</a:t>
            </a:r>
            <a:r>
              <a:rPr lang="en-US" sz="2000" b="1" dirty="0"/>
              <a:t>	</a:t>
            </a:r>
            <a:r>
              <a:rPr lang="en-GB" sz="1600" b="1" dirty="0">
                <a:latin typeface="Courier New" pitchFamily="49" charset="0"/>
              </a:rPr>
              <a:t>x = [1 2 3; 5 1 4;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GB" sz="1600" b="1" dirty="0">
                <a:latin typeface="Courier New" pitchFamily="49" charset="0"/>
              </a:rPr>
              <a:t>3 2 -1]</a:t>
            </a: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GB" sz="1600" b="1" dirty="0">
                <a:latin typeface="Courier New" pitchFamily="49" charset="0"/>
              </a:rPr>
              <a:t>x =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600" b="1" dirty="0">
                <a:latin typeface="Courier New" pitchFamily="49" charset="0"/>
              </a:rPr>
              <a:t>   </a:t>
            </a:r>
            <a:r>
              <a:rPr lang="en-US" sz="1600" b="1" dirty="0">
                <a:latin typeface="Courier New" pitchFamily="49" charset="0"/>
              </a:rPr>
              <a:t>	</a:t>
            </a:r>
            <a:r>
              <a:rPr lang="en-GB" sz="1600" b="1" dirty="0">
                <a:latin typeface="Courier New" pitchFamily="49" charset="0"/>
              </a:rPr>
              <a:t>1     2     3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600" b="1" dirty="0">
                <a:latin typeface="Courier New" pitchFamily="49" charset="0"/>
              </a:rPr>
              <a:t>     </a:t>
            </a:r>
            <a:r>
              <a:rPr lang="en-US" sz="1600" b="1" dirty="0">
                <a:latin typeface="Courier New" pitchFamily="49" charset="0"/>
              </a:rPr>
              <a:t>	</a:t>
            </a:r>
            <a:r>
              <a:rPr lang="en-GB" sz="1600" b="1" dirty="0">
                <a:latin typeface="Courier New" pitchFamily="49" charset="0"/>
              </a:rPr>
              <a:t>5     1     4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600" b="1" dirty="0">
                <a:latin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</a:rPr>
              <a:t>	</a:t>
            </a:r>
            <a:r>
              <a:rPr lang="en-GB" sz="1600" b="1" dirty="0">
                <a:latin typeface="Courier New" pitchFamily="49" charset="0"/>
              </a:rPr>
              <a:t>3     2    -</a:t>
            </a:r>
            <a:r>
              <a:rPr lang="en-GB" sz="1600" b="1" dirty="0" smtClean="0">
                <a:latin typeface="Courier New" pitchFamily="49" charset="0"/>
              </a:rPr>
              <a:t>1</a:t>
            </a:r>
            <a:endParaRPr lang="en-GB" sz="16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400" b="1" dirty="0" smtClean="0"/>
              <a:t>Transpose  </a:t>
            </a:r>
            <a:r>
              <a:rPr lang="en-US" sz="2000" b="1" dirty="0"/>
              <a:t>	</a:t>
            </a:r>
            <a:r>
              <a:rPr lang="en-US" sz="1600" b="1" dirty="0">
                <a:latin typeface="Courier New" pitchFamily="49" charset="0"/>
              </a:rPr>
              <a:t>y = x’  </a:t>
            </a:r>
            <a:r>
              <a:rPr lang="en-US" sz="1600" b="1" dirty="0" smtClean="0">
                <a:latin typeface="Courier New" pitchFamily="49" charset="0"/>
              </a:rPr>
              <a:t>   </a:t>
            </a:r>
            <a:r>
              <a:rPr lang="en-GB" sz="1600" b="1" dirty="0">
                <a:latin typeface="Courier New" pitchFamily="49" charset="0"/>
              </a:rPr>
              <a:t>y =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	</a:t>
            </a:r>
            <a:r>
              <a:rPr lang="en-GB" sz="1600" b="1" dirty="0">
                <a:latin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</a:rPr>
              <a:t>					</a:t>
            </a:r>
            <a:r>
              <a:rPr lang="en-GB" sz="1600" b="1" dirty="0">
                <a:latin typeface="Courier New" pitchFamily="49" charset="0"/>
              </a:rPr>
              <a:t>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						</a:t>
            </a:r>
            <a:r>
              <a:rPr lang="en-GB" sz="1600" b="1" dirty="0">
                <a:latin typeface="Courier New" pitchFamily="49" charset="0"/>
              </a:rPr>
              <a:t>2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600" b="1" dirty="0">
                <a:latin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</a:rPr>
              <a:t>					</a:t>
            </a:r>
            <a:r>
              <a:rPr lang="en-GB" sz="1600" b="1" dirty="0" smtClean="0">
                <a:latin typeface="Courier New" pitchFamily="49" charset="0"/>
              </a:rPr>
              <a:t>5</a:t>
            </a:r>
            <a:endParaRPr lang="en-GB" sz="16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</a:rPr>
              <a:t>						</a:t>
            </a:r>
            <a:r>
              <a:rPr lang="en-GB" sz="1600" b="1" dirty="0">
                <a:latin typeface="Courier New" pitchFamily="49" charset="0"/>
              </a:rPr>
              <a:t>1</a:t>
            </a:r>
            <a:endParaRPr lang="en-GB" sz="15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98C1-4B95-426E-861B-0929F350C706}" type="slidenum">
              <a:rPr lang="tr-TR" altLang="en-US" smtClean="0"/>
              <a:pPr/>
              <a:t>5</a:t>
            </a:fld>
            <a:endParaRPr lang="tr-TR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828800" y="6248400"/>
            <a:ext cx="4191000" cy="457200"/>
          </a:xfrm>
        </p:spPr>
        <p:txBody>
          <a:bodyPr/>
          <a:lstStyle/>
          <a:p>
            <a:r>
              <a:rPr lang="en-GB" altLang="en-US" smtClean="0"/>
              <a:t>Linear Algebra /introduction to matrix</a:t>
            </a:r>
            <a:endParaRPr lang="tr-T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</a:t>
            </a:r>
            <a:endParaRPr lang="en-US" dirty="0"/>
          </a:p>
        </p:txBody>
      </p:sp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143000"/>
            <a:ext cx="3429000" cy="4572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1034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990600"/>
            <a:ext cx="1371600" cy="466779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98C1-4B95-426E-861B-0929F350C706}" type="slidenum">
              <a:rPr lang="tr-TR" altLang="en-US" smtClean="0"/>
              <a:pPr/>
              <a:t>6</a:t>
            </a:fld>
            <a:endParaRPr lang="tr-T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81200" y="6248400"/>
            <a:ext cx="4038600" cy="457200"/>
          </a:xfrm>
        </p:spPr>
        <p:txBody>
          <a:bodyPr/>
          <a:lstStyle/>
          <a:p>
            <a:r>
              <a:rPr lang="en-GB" altLang="en-US" smtClean="0"/>
              <a:t>Linear Algebra /introduction to matrix</a:t>
            </a:r>
            <a:endParaRPr lang="tr-T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Matrix Index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6197600" cy="5619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700" dirty="0"/>
              <a:t>The matrix indices begin from 1 </a:t>
            </a:r>
            <a:endParaRPr lang="en-US" altLang="zh-TW" sz="1700" dirty="0">
              <a:ea typeface="新細明體" pitchFamily="18" charset="-120"/>
            </a:endParaRPr>
          </a:p>
          <a:p>
            <a:pPr>
              <a:lnSpc>
                <a:spcPct val="80000"/>
              </a:lnSpc>
            </a:pPr>
            <a:r>
              <a:rPr lang="en-US" sz="1700" dirty="0"/>
              <a:t>The matrix indices  must be positive integer</a:t>
            </a:r>
            <a:endParaRPr lang="en-US" altLang="zh-TW" sz="1700" dirty="0">
              <a:ea typeface="新細明體" pitchFamily="18" charset="-120"/>
            </a:endParaRPr>
          </a:p>
        </p:txBody>
      </p:sp>
      <p:pic>
        <p:nvPicPr>
          <p:cNvPr id="83972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85837" y="2438400"/>
            <a:ext cx="2366963" cy="1735138"/>
          </a:xfrm>
          <a:noFill/>
          <a:ln>
            <a:solidFill>
              <a:schemeClr val="tx1"/>
            </a:solidFill>
          </a:ln>
        </p:spPr>
      </p:pic>
      <p:graphicFrame>
        <p:nvGraphicFramePr>
          <p:cNvPr id="83973" name="Object 5"/>
          <p:cNvGraphicFramePr>
            <a:graphicFrameLocks noChangeAspect="1"/>
          </p:cNvGraphicFramePr>
          <p:nvPr/>
        </p:nvGraphicFramePr>
        <p:xfrm>
          <a:off x="4267200" y="2514600"/>
          <a:ext cx="1087438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5" name="Bitmap Image" r:id="rId4" imgW="657317" imgH="914286" progId="PBrush">
                  <p:embed/>
                </p:oleObj>
              </mc:Choice>
              <mc:Fallback>
                <p:oleObj name="Bitmap Image" r:id="rId4" imgW="657317" imgH="914286" progId="PBrush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514600"/>
                        <a:ext cx="1087438" cy="15128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4" name="Object 6"/>
          <p:cNvGraphicFramePr>
            <a:graphicFrameLocks noChangeAspect="1"/>
          </p:cNvGraphicFramePr>
          <p:nvPr/>
        </p:nvGraphicFramePr>
        <p:xfrm>
          <a:off x="5562600" y="2514600"/>
          <a:ext cx="1873250" cy="155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6" name="Bitmap Image" r:id="rId6" imgW="1171429" imgH="971686" progId="PBrush">
                  <p:embed/>
                </p:oleObj>
              </mc:Choice>
              <mc:Fallback>
                <p:oleObj name="Bitmap Image" r:id="rId6" imgW="1171429" imgH="971686" progId="PBrush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514600"/>
                        <a:ext cx="1873250" cy="15541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5" name="Object 7"/>
          <p:cNvGraphicFramePr>
            <a:graphicFrameLocks noChangeAspect="1"/>
          </p:cNvGraphicFramePr>
          <p:nvPr/>
        </p:nvGraphicFramePr>
        <p:xfrm>
          <a:off x="7691438" y="2514600"/>
          <a:ext cx="1300162" cy="150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7" name="Bitmap Image" r:id="rId8" imgW="838095" imgH="1066667" progId="PBrush">
                  <p:embed/>
                </p:oleObj>
              </mc:Choice>
              <mc:Fallback>
                <p:oleObj name="Bitmap Image" r:id="rId8" imgW="838095" imgH="1066667" progId="PBrush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1438" y="2514600"/>
                        <a:ext cx="1300162" cy="15033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304800" y="2057400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TW">
                <a:ea typeface="新細明體" pitchFamily="18" charset="-120"/>
              </a:rPr>
              <a:t>Given:</a:t>
            </a:r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685800" y="4346575"/>
            <a:ext cx="8077200" cy="17494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A(-2), A(0)</a:t>
            </a:r>
          </a:p>
          <a:p>
            <a:endParaRPr lang="en-US"/>
          </a:p>
          <a:p>
            <a:r>
              <a:rPr lang="en-US">
                <a:solidFill>
                  <a:srgbClr val="0066FF"/>
                </a:solidFill>
              </a:rPr>
              <a:t>Error: </a:t>
            </a:r>
            <a:r>
              <a:rPr lang="en-US">
                <a:solidFill>
                  <a:srgbClr val="FF3300"/>
                </a:solidFill>
              </a:rPr>
              <a:t>??? Subscript indices must either be real positive integers or logicals.</a:t>
            </a:r>
          </a:p>
          <a:p>
            <a:endParaRPr lang="en-US"/>
          </a:p>
          <a:p>
            <a:r>
              <a:rPr lang="en-US"/>
              <a:t>A(4,2)</a:t>
            </a:r>
          </a:p>
          <a:p>
            <a:r>
              <a:rPr lang="en-US">
                <a:solidFill>
                  <a:srgbClr val="0066FF"/>
                </a:solidFill>
              </a:rPr>
              <a:t>Error: </a:t>
            </a:r>
            <a:r>
              <a:rPr lang="en-US">
                <a:solidFill>
                  <a:srgbClr val="FF3300"/>
                </a:solidFill>
              </a:rPr>
              <a:t>??? Index exceeds matrix dimensions.</a:t>
            </a:r>
            <a:endParaRPr lang="tr-TR">
              <a:solidFill>
                <a:srgbClr val="FF33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949AB-9225-4C29-9ACF-BD14FACDD63B}" type="slidenum">
              <a:rPr lang="tr-TR" altLang="en-US" smtClean="0"/>
              <a:pPr/>
              <a:t>7</a:t>
            </a:fld>
            <a:endParaRPr lang="tr-TR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Linear Algebra /introduction to matrix</a:t>
            </a:r>
            <a:endParaRPr lang="tr-T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The use of “.” – “Element” Operation</a:t>
            </a: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762000" y="4422775"/>
            <a:ext cx="8259763" cy="174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altLang="zh-TW" dirty="0">
                <a:ea typeface="新細明體" pitchFamily="18" charset="-120"/>
              </a:rPr>
              <a:t>K= x^2</a:t>
            </a:r>
          </a:p>
          <a:p>
            <a:r>
              <a:rPr kumimoji="1" lang="en-US" altLang="zh-TW" dirty="0" err="1">
                <a:solidFill>
                  <a:srgbClr val="0066FF"/>
                </a:solidFill>
                <a:ea typeface="新細明體" pitchFamily="18" charset="-120"/>
              </a:rPr>
              <a:t>Erorr</a:t>
            </a:r>
            <a:r>
              <a:rPr kumimoji="1" lang="en-US" altLang="zh-TW" dirty="0">
                <a:solidFill>
                  <a:srgbClr val="0066FF"/>
                </a:solidFill>
                <a:ea typeface="新細明體" pitchFamily="18" charset="-120"/>
              </a:rPr>
              <a:t>:</a:t>
            </a:r>
          </a:p>
          <a:p>
            <a:r>
              <a:rPr kumimoji="1" lang="en-US" altLang="zh-TW" dirty="0">
                <a:ea typeface="新細明體" pitchFamily="18" charset="-120"/>
              </a:rPr>
              <a:t> </a:t>
            </a:r>
            <a:r>
              <a:rPr kumimoji="1" lang="en-US" altLang="zh-TW" dirty="0">
                <a:solidFill>
                  <a:srgbClr val="FF3300"/>
                </a:solidFill>
                <a:ea typeface="新細明體" pitchFamily="18" charset="-120"/>
              </a:rPr>
              <a:t>??? Error using ==&gt; </a:t>
            </a:r>
            <a:r>
              <a:rPr kumimoji="1" lang="en-US" altLang="zh-TW" dirty="0" err="1">
                <a:solidFill>
                  <a:srgbClr val="FF3300"/>
                </a:solidFill>
                <a:ea typeface="新細明體" pitchFamily="18" charset="-120"/>
              </a:rPr>
              <a:t>mpower</a:t>
            </a:r>
            <a:r>
              <a:rPr kumimoji="1" lang="en-US" altLang="zh-TW" dirty="0">
                <a:solidFill>
                  <a:srgbClr val="FF3300"/>
                </a:solidFill>
                <a:ea typeface="新細明體" pitchFamily="18" charset="-120"/>
              </a:rPr>
              <a:t>  Matrix must be square.</a:t>
            </a:r>
          </a:p>
          <a:p>
            <a:r>
              <a:rPr kumimoji="1" lang="en-US" altLang="zh-TW" dirty="0">
                <a:ea typeface="新細明體" pitchFamily="18" charset="-120"/>
              </a:rPr>
              <a:t>B=x*y</a:t>
            </a:r>
          </a:p>
          <a:p>
            <a:r>
              <a:rPr kumimoji="1" lang="en-US" altLang="zh-TW" dirty="0" err="1">
                <a:solidFill>
                  <a:srgbClr val="0066FF"/>
                </a:solidFill>
                <a:ea typeface="新細明體" pitchFamily="18" charset="-120"/>
              </a:rPr>
              <a:t>Erorr</a:t>
            </a:r>
            <a:r>
              <a:rPr kumimoji="1" lang="en-US" altLang="zh-TW" dirty="0">
                <a:solidFill>
                  <a:srgbClr val="0066FF"/>
                </a:solidFill>
                <a:ea typeface="新細明體" pitchFamily="18" charset="-120"/>
              </a:rPr>
              <a:t>:</a:t>
            </a:r>
          </a:p>
          <a:p>
            <a:r>
              <a:rPr kumimoji="1" lang="en-US" altLang="zh-TW" dirty="0">
                <a:solidFill>
                  <a:srgbClr val="FF3300"/>
                </a:solidFill>
                <a:ea typeface="新細明體" pitchFamily="18" charset="-120"/>
              </a:rPr>
              <a:t>??? Error using ==&gt; </a:t>
            </a:r>
            <a:r>
              <a:rPr kumimoji="1" lang="en-US" altLang="zh-TW" dirty="0" err="1">
                <a:solidFill>
                  <a:srgbClr val="FF3300"/>
                </a:solidFill>
                <a:ea typeface="新細明體" pitchFamily="18" charset="-120"/>
              </a:rPr>
              <a:t>mtimes</a:t>
            </a:r>
            <a:r>
              <a:rPr kumimoji="1" lang="en-US" altLang="zh-TW" dirty="0">
                <a:solidFill>
                  <a:srgbClr val="FF3300"/>
                </a:solidFill>
                <a:ea typeface="新細明體" pitchFamily="18" charset="-120"/>
              </a:rPr>
              <a:t> Inner matrix dimensions must agree.</a:t>
            </a:r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228600" y="1143000"/>
            <a:ext cx="2819400" cy="14747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A = [1 2 3; 5 1 4;</a:t>
            </a:r>
            <a:r>
              <a:rPr lang="en-US"/>
              <a:t> </a:t>
            </a:r>
            <a:r>
              <a:rPr lang="en-GB"/>
              <a:t>3 2 1]</a:t>
            </a:r>
            <a:endParaRPr lang="en-US"/>
          </a:p>
          <a:p>
            <a:r>
              <a:rPr lang="en-GB"/>
              <a:t>     A =</a:t>
            </a:r>
          </a:p>
          <a:p>
            <a:r>
              <a:rPr lang="en-GB"/>
              <a:t>   </a:t>
            </a:r>
            <a:r>
              <a:rPr lang="en-US"/>
              <a:t>	</a:t>
            </a:r>
            <a:r>
              <a:rPr lang="en-GB"/>
              <a:t>1     2     3</a:t>
            </a:r>
          </a:p>
          <a:p>
            <a:r>
              <a:rPr lang="en-GB"/>
              <a:t>     </a:t>
            </a:r>
            <a:r>
              <a:rPr lang="en-US"/>
              <a:t>	</a:t>
            </a:r>
            <a:r>
              <a:rPr lang="en-GB"/>
              <a:t>5     1     4</a:t>
            </a:r>
          </a:p>
          <a:p>
            <a:r>
              <a:rPr lang="en-GB"/>
              <a:t>    </a:t>
            </a:r>
            <a:r>
              <a:rPr lang="en-US"/>
              <a:t>	</a:t>
            </a:r>
            <a:r>
              <a:rPr lang="en-GB"/>
              <a:t>3     2    -1</a:t>
            </a:r>
          </a:p>
        </p:txBody>
      </p:sp>
      <p:sp>
        <p:nvSpPr>
          <p:cNvPr id="88080" name="Text Box 16"/>
          <p:cNvSpPr txBox="1">
            <a:spLocks noChangeArrowheads="1"/>
          </p:cNvSpPr>
          <p:nvPr/>
        </p:nvSpPr>
        <p:spPr bwMode="auto">
          <a:xfrm>
            <a:off x="1600200" y="3143250"/>
            <a:ext cx="1524000" cy="12001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/>
              <a:t>y = A(3 ,:)</a:t>
            </a:r>
          </a:p>
          <a:p>
            <a:endParaRPr lang="en-GB" dirty="0"/>
          </a:p>
          <a:p>
            <a:r>
              <a:rPr lang="en-GB" dirty="0"/>
              <a:t>y=      </a:t>
            </a:r>
          </a:p>
          <a:p>
            <a:r>
              <a:rPr lang="en-GB" dirty="0"/>
              <a:t>     3  </a:t>
            </a:r>
            <a:r>
              <a:rPr lang="en-GB" dirty="0" smtClean="0"/>
              <a:t>2  </a:t>
            </a:r>
            <a:r>
              <a:rPr lang="en-GB" dirty="0"/>
              <a:t>-1</a:t>
            </a:r>
            <a:endParaRPr lang="tr-TR" dirty="0"/>
          </a:p>
        </p:txBody>
      </p:sp>
      <p:sp>
        <p:nvSpPr>
          <p:cNvPr id="88081" name="Text Box 17"/>
          <p:cNvSpPr txBox="1">
            <a:spLocks noChangeArrowheads="1"/>
          </p:cNvSpPr>
          <p:nvPr/>
        </p:nvSpPr>
        <p:spPr bwMode="auto">
          <a:xfrm>
            <a:off x="3962400" y="2895600"/>
            <a:ext cx="1371600" cy="12001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/>
              <a:t>b = x .* y</a:t>
            </a:r>
          </a:p>
          <a:p>
            <a:endParaRPr lang="en-GB" dirty="0"/>
          </a:p>
          <a:p>
            <a:r>
              <a:rPr lang="en-GB" dirty="0"/>
              <a:t>b=</a:t>
            </a:r>
          </a:p>
          <a:p>
            <a:r>
              <a:rPr lang="en-GB" dirty="0"/>
              <a:t>      3  </a:t>
            </a:r>
            <a:r>
              <a:rPr lang="en-GB" dirty="0" smtClean="0"/>
              <a:t>4 </a:t>
            </a:r>
            <a:r>
              <a:rPr lang="en-GB" dirty="0"/>
              <a:t>-3     </a:t>
            </a:r>
            <a:endParaRPr lang="tr-TR" dirty="0"/>
          </a:p>
        </p:txBody>
      </p:sp>
      <p:sp>
        <p:nvSpPr>
          <p:cNvPr id="88084" name="Text Box 20"/>
          <p:cNvSpPr txBox="1">
            <a:spLocks noChangeArrowheads="1"/>
          </p:cNvSpPr>
          <p:nvPr/>
        </p:nvSpPr>
        <p:spPr bwMode="auto">
          <a:xfrm>
            <a:off x="5943600" y="2971800"/>
            <a:ext cx="1676400" cy="12001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/>
              <a:t>d = x .^2</a:t>
            </a:r>
          </a:p>
          <a:p>
            <a:endParaRPr lang="en-GB" dirty="0"/>
          </a:p>
          <a:p>
            <a:r>
              <a:rPr lang="en-GB" dirty="0"/>
              <a:t>d=    </a:t>
            </a:r>
          </a:p>
          <a:p>
            <a:r>
              <a:rPr lang="en-GB" dirty="0"/>
              <a:t>       1    4    9  </a:t>
            </a:r>
            <a:endParaRPr lang="tr-TR" dirty="0"/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152400" y="3143250"/>
            <a:ext cx="1400175" cy="12001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x = A(1,:)</a:t>
            </a:r>
          </a:p>
          <a:p>
            <a:endParaRPr lang="en-GB"/>
          </a:p>
          <a:p>
            <a:r>
              <a:rPr lang="en-GB"/>
              <a:t>x=</a:t>
            </a:r>
          </a:p>
          <a:p>
            <a:r>
              <a:rPr lang="en-GB"/>
              <a:t>      1   2   3 </a:t>
            </a:r>
            <a:endParaRPr lang="tr-TR"/>
          </a:p>
        </p:txBody>
      </p:sp>
      <p:sp>
        <p:nvSpPr>
          <p:cNvPr id="88087" name="AutoShape 23"/>
          <p:cNvSpPr>
            <a:spLocks noChangeArrowheads="1"/>
          </p:cNvSpPr>
          <p:nvPr/>
        </p:nvSpPr>
        <p:spPr bwMode="auto">
          <a:xfrm>
            <a:off x="3200400" y="3352800"/>
            <a:ext cx="4572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88" name="AutoShape 24"/>
          <p:cNvSpPr>
            <a:spLocks noChangeArrowheads="1"/>
          </p:cNvSpPr>
          <p:nvPr/>
        </p:nvSpPr>
        <p:spPr bwMode="auto">
          <a:xfrm>
            <a:off x="1295400" y="2667000"/>
            <a:ext cx="485775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33114-19A0-4A19-A898-6BBD5921FA0B}" type="slidenum">
              <a:rPr lang="tr-TR" altLang="en-US" smtClean="0"/>
              <a:pPr/>
              <a:t>8</a:t>
            </a:fld>
            <a:endParaRPr lang="tr-TR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667000" y="6248400"/>
            <a:ext cx="3352800" cy="457200"/>
          </a:xfrm>
        </p:spPr>
        <p:txBody>
          <a:bodyPr/>
          <a:lstStyle/>
          <a:p>
            <a:r>
              <a:rPr lang="en-GB" altLang="en-US" smtClean="0"/>
              <a:t>Linear Algebra /introduction to matrix</a:t>
            </a:r>
            <a:endParaRPr lang="tr-T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367" y="838200"/>
            <a:ext cx="8564033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33400" y="304800"/>
            <a:ext cx="3124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33114-19A0-4A19-A898-6BBD5921FA0B}" type="slidenum">
              <a:rPr lang="tr-TR" altLang="en-US" smtClean="0"/>
              <a:pPr/>
              <a:t>9</a:t>
            </a:fld>
            <a:endParaRPr lang="tr-TR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514600" y="6248400"/>
            <a:ext cx="3505200" cy="457200"/>
          </a:xfrm>
        </p:spPr>
        <p:txBody>
          <a:bodyPr/>
          <a:lstStyle/>
          <a:p>
            <a:r>
              <a:rPr lang="en-GB" altLang="en-US" smtClean="0"/>
              <a:t>Linear Algebra /introduction to matrix</a:t>
            </a:r>
            <a:endParaRPr lang="tr-TR" alt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color}&#10;\begin{document}&#10;\begin{align*}&#10;A=&#10;\left[ &#10;\begin{array}[c]{ccc}&#10;\color{blue} \mathbf{1} &amp; \color{blue} \mathbf{2} &amp;  \color{blue} \mathbf{3}\\&#10;4 &amp; -5 &amp; 6\\&#10;5 &amp; 6 &amp; 7&#10;\end{array}&#10;\right]&#10;\end{align*}&#10;\end{document}&#10;"/>
  <p:tag name="EXTERNALNAME" val="txp_fig"/>
  <p:tag name="BLEND" val="False"/>
  <p:tag name="TRANSPARENT" val="True"/>
  <p:tag name="KEEPFILES" val="False"/>
  <p:tag name="DEBUGPAUSE" val="False"/>
  <p:tag name="RESOLUTION" val="300"/>
  <p:tag name="TIMEOUT" val="15"/>
  <p:tag name="BITMAPFORMAT" val="bmp256"/>
  <p:tag name="DEBUGINTERACTIVE" val="True"/>
  <p:tag name="ORIGWIDTH" val="165,875"/>
  <p:tag name="PICTUREFILESIZE" val="21144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color}&#10;\begin{document}&#10;\begin{align*}&#10;A=&#10;\left[ &#10;\begin{array}[c]{ccc}&#10;\color{blue}1 &amp; \color{blue}2 &amp; \color{blue} 3\\&#10;\color{blue}4 &amp;\color{blue} -5 &amp; \color{blue}6\\&#10;5 &amp; 6 &amp; 7&#10;\end{array}&#10;\right]&#10;\end{align*}&#10;\end{document}&#10;"/>
  <p:tag name="EXTERNALNAME" val="txp_fig"/>
  <p:tag name="BLEND" val="False"/>
  <p:tag name="TRANSPARENT" val="True"/>
  <p:tag name="KEEPFILES" val="False"/>
  <p:tag name="DEBUGPAUSE" val="False"/>
  <p:tag name="RESOLUTION" val="300"/>
  <p:tag name="TIMEOUT" val="15"/>
  <p:tag name="BITMAPFORMAT" val="bmp256"/>
  <p:tag name="DEBUGINTERACTIVE" val="True"/>
  <p:tag name="ORIGWIDTH" val="165,875"/>
  <p:tag name="PICTUREFILESIZE" val="21144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color}&#10;\begin{document}&#10;\begin{align*}&#10;v=\begin{bmatrix} 1 &amp; 2 &amp; 3 &amp; 4 &amp; 5 \end{bmatrix}&#10;\end{align*}&#10;\end{document}&#10;"/>
  <p:tag name="EXTERNALNAME" val="txp_fig"/>
  <p:tag name="BLEND" val="False"/>
  <p:tag name="TRANSPARENT" val="True"/>
  <p:tag name="KEEPFILES" val="False"/>
  <p:tag name="DEBUGPAUSE" val="False"/>
  <p:tag name="RESOLUTION" val="300"/>
  <p:tag name="TIMEOUT" val="15"/>
  <p:tag name="BITMAPFORMAT" val="bmp256"/>
  <p:tag name="DEBUGINTERACTIVE" val="True"/>
  <p:tag name="ORIGWIDTH" val="180"/>
  <p:tag name="PICTUREFILESIZE" val="10109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color}&#10;\begin{document}&#10;\begin{align*}&#10;w=\begin{bmatrix} 1  &amp; 3  &amp; 5 \end{bmatrix}&#10;\end{align*}&#10;\end{document}&#10;"/>
  <p:tag name="EXTERNALNAME" val="txp_fig"/>
  <p:tag name="BLEND" val="False"/>
  <p:tag name="TRANSPARENT" val="True"/>
  <p:tag name="KEEPFILES" val="False"/>
  <p:tag name="DEBUGPAUSE" val="False"/>
  <p:tag name="RESOLUTION" val="300"/>
  <p:tag name="TIMEOUT" val="15"/>
  <p:tag name="BITMAPFORMAT" val="bmp256"/>
  <p:tag name="DEBUGINTERACTIVE" val="True"/>
  <p:tag name="ORIGWIDTH" val="128,875"/>
  <p:tag name="PICTUREFILESIZE" val="72898"/>
</p:tagLst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1351</TotalTime>
  <Words>633</Words>
  <Application>Microsoft Office PowerPoint</Application>
  <PresentationFormat>On-screen Show (4:3)</PresentationFormat>
  <Paragraphs>187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新細明體</vt:lpstr>
      <vt:lpstr>Arial</vt:lpstr>
      <vt:lpstr>Courier New</vt:lpstr>
      <vt:lpstr>Garamond</vt:lpstr>
      <vt:lpstr>Lucida Console</vt:lpstr>
      <vt:lpstr>Symbol</vt:lpstr>
      <vt:lpstr>Tahoma</vt:lpstr>
      <vt:lpstr>Times New Roman</vt:lpstr>
      <vt:lpstr>Wingdings</vt:lpstr>
      <vt:lpstr>Edge</vt:lpstr>
      <vt:lpstr>Bitmap Image</vt:lpstr>
      <vt:lpstr> Introduction to Matrix in  Matlab         Lecture 2</vt:lpstr>
      <vt:lpstr>PowerPoint Presentation</vt:lpstr>
      <vt:lpstr>PowerPoint Presentation</vt:lpstr>
      <vt:lpstr>An Example</vt:lpstr>
      <vt:lpstr>Matrix in matlab</vt:lpstr>
      <vt:lpstr>indexing</vt:lpstr>
      <vt:lpstr>Matrix Index</vt:lpstr>
      <vt:lpstr>The use of “.” – “Element” Operation</vt:lpstr>
      <vt:lpstr>PowerPoint Presentation</vt:lpstr>
      <vt:lpstr>Indexing Matrices</vt:lpstr>
      <vt:lpstr>PowerPoint Presentation</vt:lpstr>
      <vt:lpstr>Matrix operations: </vt:lpstr>
      <vt:lpstr>Matrix Operations </vt:lpstr>
      <vt:lpstr>Matrices functions</vt:lpstr>
      <vt:lpstr>PowerPoint Presentation</vt:lpstr>
    </vt:vector>
  </TitlesOfParts>
  <Company>METU EEED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MaTLAB</dc:title>
  <dc:creator>Umut Orguner</dc:creator>
  <cp:lastModifiedBy>Maher</cp:lastModifiedBy>
  <cp:revision>205</cp:revision>
  <dcterms:created xsi:type="dcterms:W3CDTF">2005-09-21T15:00:10Z</dcterms:created>
  <dcterms:modified xsi:type="dcterms:W3CDTF">2024-05-30T09:05:03Z</dcterms:modified>
</cp:coreProperties>
</file>