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195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7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6"/>
                </a:lnTo>
                <a:lnTo>
                  <a:pt x="446591" y="2788216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31543" y="4182280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7"/>
                </a:moveTo>
                <a:lnTo>
                  <a:pt x="40124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91727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3" y="0"/>
                </a:moveTo>
                <a:lnTo>
                  <a:pt x="0" y="6857998"/>
                </a:lnTo>
                <a:lnTo>
                  <a:pt x="2252271" y="6857998"/>
                </a:lnTo>
                <a:lnTo>
                  <a:pt x="2252271" y="8226"/>
                </a:lnTo>
                <a:lnTo>
                  <a:pt x="2023163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7996"/>
                </a:lnTo>
                <a:lnTo>
                  <a:pt x="1936927" y="6857996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638545" y="3921067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4" y="0"/>
                </a:moveTo>
                <a:lnTo>
                  <a:pt x="0" y="2936929"/>
                </a:lnTo>
                <a:lnTo>
                  <a:pt x="2505454" y="2936929"/>
                </a:lnTo>
                <a:lnTo>
                  <a:pt x="2505454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7996"/>
                </a:lnTo>
                <a:lnTo>
                  <a:pt x="2131127" y="6849802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7996"/>
                </a:lnTo>
                <a:lnTo>
                  <a:pt x="848867" y="6857996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6" y="6857996"/>
                </a:lnTo>
                <a:lnTo>
                  <a:pt x="1065296" y="6857996"/>
                </a:lnTo>
                <a:lnTo>
                  <a:pt x="1065455" y="6654301"/>
                </a:lnTo>
                <a:lnTo>
                  <a:pt x="1065405" y="6145233"/>
                </a:lnTo>
                <a:lnTo>
                  <a:pt x="1065165" y="5890784"/>
                </a:lnTo>
                <a:lnTo>
                  <a:pt x="1064711" y="5585509"/>
                </a:lnTo>
                <a:lnTo>
                  <a:pt x="1063982" y="5229434"/>
                </a:lnTo>
                <a:lnTo>
                  <a:pt x="1062782" y="4771726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4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3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060436" y="4903643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2" y="0"/>
                </a:moveTo>
                <a:lnTo>
                  <a:pt x="0" y="1954354"/>
                </a:lnTo>
                <a:lnTo>
                  <a:pt x="1083562" y="1949316"/>
                </a:lnTo>
                <a:lnTo>
                  <a:pt x="1083562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131543" y="4182280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7"/>
                </a:moveTo>
                <a:lnTo>
                  <a:pt x="40124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891727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3" y="0"/>
                </a:moveTo>
                <a:lnTo>
                  <a:pt x="0" y="6857998"/>
                </a:lnTo>
                <a:lnTo>
                  <a:pt x="2252271" y="6857998"/>
                </a:lnTo>
                <a:lnTo>
                  <a:pt x="2252271" y="8226"/>
                </a:lnTo>
                <a:lnTo>
                  <a:pt x="2023163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7996"/>
                </a:lnTo>
                <a:lnTo>
                  <a:pt x="1936927" y="6857996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638545" y="3921067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4" y="0"/>
                </a:moveTo>
                <a:lnTo>
                  <a:pt x="0" y="2936929"/>
                </a:lnTo>
                <a:lnTo>
                  <a:pt x="2505454" y="2936929"/>
                </a:lnTo>
                <a:lnTo>
                  <a:pt x="2505454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7996"/>
                </a:lnTo>
                <a:lnTo>
                  <a:pt x="2131127" y="6849802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7996"/>
                </a:lnTo>
                <a:lnTo>
                  <a:pt x="848867" y="6857996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6" y="6857996"/>
                </a:lnTo>
                <a:lnTo>
                  <a:pt x="1065296" y="6857996"/>
                </a:lnTo>
                <a:lnTo>
                  <a:pt x="1065455" y="6654301"/>
                </a:lnTo>
                <a:lnTo>
                  <a:pt x="1065405" y="6145233"/>
                </a:lnTo>
                <a:lnTo>
                  <a:pt x="1065165" y="5890784"/>
                </a:lnTo>
                <a:lnTo>
                  <a:pt x="1064711" y="5585509"/>
                </a:lnTo>
                <a:lnTo>
                  <a:pt x="1063982" y="5229434"/>
                </a:lnTo>
                <a:lnTo>
                  <a:pt x="1062782" y="4771726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4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3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060436" y="4903643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2" y="0"/>
                </a:moveTo>
                <a:lnTo>
                  <a:pt x="0" y="1954354"/>
                </a:lnTo>
                <a:lnTo>
                  <a:pt x="1083562" y="1949316"/>
                </a:lnTo>
                <a:lnTo>
                  <a:pt x="1083562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0"/>
            <a:ext cx="855344" cy="5629275"/>
          </a:xfrm>
          <a:custGeom>
            <a:avLst/>
            <a:gdLst/>
            <a:ahLst/>
            <a:cxnLst/>
            <a:rect l="l" t="t" r="r" b="b"/>
            <a:pathLst>
              <a:path w="855344" h="5629275">
                <a:moveTo>
                  <a:pt x="854963" y="0"/>
                </a:moveTo>
                <a:lnTo>
                  <a:pt x="0" y="0"/>
                </a:lnTo>
                <a:lnTo>
                  <a:pt x="0" y="5628971"/>
                </a:lnTo>
                <a:lnTo>
                  <a:pt x="854963" y="7747"/>
                </a:lnTo>
                <a:lnTo>
                  <a:pt x="854963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7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8"/>
                </a:lnTo>
                <a:lnTo>
                  <a:pt x="446591" y="2788218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31542" y="4182284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4"/>
                </a:moveTo>
                <a:lnTo>
                  <a:pt x="401245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91726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5" y="0"/>
                </a:moveTo>
                <a:lnTo>
                  <a:pt x="0" y="6858000"/>
                </a:lnTo>
                <a:lnTo>
                  <a:pt x="2252273" y="6858000"/>
                </a:lnTo>
                <a:lnTo>
                  <a:pt x="2252273" y="8226"/>
                </a:lnTo>
                <a:lnTo>
                  <a:pt x="202316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8000"/>
                </a:lnTo>
                <a:lnTo>
                  <a:pt x="1936927" y="6858000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638544" y="3921066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6" y="0"/>
                </a:moveTo>
                <a:lnTo>
                  <a:pt x="0" y="2936932"/>
                </a:lnTo>
                <a:lnTo>
                  <a:pt x="2505456" y="2936932"/>
                </a:lnTo>
                <a:lnTo>
                  <a:pt x="250545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8000"/>
                </a:lnTo>
                <a:lnTo>
                  <a:pt x="2131127" y="6849800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8000"/>
                </a:lnTo>
                <a:lnTo>
                  <a:pt x="848867" y="6858000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7" y="6858000"/>
                </a:lnTo>
                <a:lnTo>
                  <a:pt x="1065296" y="6858000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5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5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4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060436" y="4903641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4" y="0"/>
                </a:moveTo>
                <a:lnTo>
                  <a:pt x="0" y="1954357"/>
                </a:lnTo>
                <a:lnTo>
                  <a:pt x="1083564" y="1949314"/>
                </a:lnTo>
                <a:lnTo>
                  <a:pt x="1083564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131542" y="4182284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4"/>
                </a:moveTo>
                <a:lnTo>
                  <a:pt x="401245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891726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5" y="0"/>
                </a:moveTo>
                <a:lnTo>
                  <a:pt x="0" y="6858000"/>
                </a:lnTo>
                <a:lnTo>
                  <a:pt x="2252273" y="6858000"/>
                </a:lnTo>
                <a:lnTo>
                  <a:pt x="2252273" y="8226"/>
                </a:lnTo>
                <a:lnTo>
                  <a:pt x="202316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8000"/>
                </a:lnTo>
                <a:lnTo>
                  <a:pt x="1936927" y="6858000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638544" y="3921066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6" y="0"/>
                </a:moveTo>
                <a:lnTo>
                  <a:pt x="0" y="2936932"/>
                </a:lnTo>
                <a:lnTo>
                  <a:pt x="2505456" y="2936932"/>
                </a:lnTo>
                <a:lnTo>
                  <a:pt x="250545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8000"/>
                </a:lnTo>
                <a:lnTo>
                  <a:pt x="2131127" y="6849800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8000"/>
                </a:lnTo>
                <a:lnTo>
                  <a:pt x="848867" y="6858000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7" y="6858000"/>
                </a:lnTo>
                <a:lnTo>
                  <a:pt x="1065296" y="6858000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5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5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4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060436" y="4903641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4" y="0"/>
                </a:moveTo>
                <a:lnTo>
                  <a:pt x="0" y="1954357"/>
                </a:lnTo>
                <a:lnTo>
                  <a:pt x="1083564" y="1949314"/>
                </a:lnTo>
                <a:lnTo>
                  <a:pt x="1083564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0"/>
            <a:ext cx="855344" cy="5629275"/>
          </a:xfrm>
          <a:custGeom>
            <a:avLst/>
            <a:gdLst/>
            <a:ahLst/>
            <a:cxnLst/>
            <a:rect l="l" t="t" r="r" b="b"/>
            <a:pathLst>
              <a:path w="855344" h="5629275">
                <a:moveTo>
                  <a:pt x="854963" y="0"/>
                </a:moveTo>
                <a:lnTo>
                  <a:pt x="0" y="0"/>
                </a:lnTo>
                <a:lnTo>
                  <a:pt x="0" y="5628972"/>
                </a:lnTo>
                <a:lnTo>
                  <a:pt x="854963" y="7747"/>
                </a:lnTo>
                <a:lnTo>
                  <a:pt x="854963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372" y="2095500"/>
            <a:ext cx="8367522" cy="276682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7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8"/>
                </a:lnTo>
                <a:lnTo>
                  <a:pt x="446591" y="2788218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31542" y="4182284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4"/>
                </a:moveTo>
                <a:lnTo>
                  <a:pt x="401245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91726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5" y="0"/>
                </a:moveTo>
                <a:lnTo>
                  <a:pt x="0" y="6858000"/>
                </a:lnTo>
                <a:lnTo>
                  <a:pt x="2252273" y="6858000"/>
                </a:lnTo>
                <a:lnTo>
                  <a:pt x="2252273" y="8226"/>
                </a:lnTo>
                <a:lnTo>
                  <a:pt x="202316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7" y="6858000"/>
                </a:lnTo>
                <a:lnTo>
                  <a:pt x="1936927" y="6858000"/>
                </a:lnTo>
                <a:lnTo>
                  <a:pt x="1936927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638544" y="3921066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6" y="0"/>
                </a:moveTo>
                <a:lnTo>
                  <a:pt x="0" y="2936932"/>
                </a:lnTo>
                <a:lnTo>
                  <a:pt x="2505456" y="2936932"/>
                </a:lnTo>
                <a:lnTo>
                  <a:pt x="2505456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40" y="6858000"/>
                </a:lnTo>
                <a:lnTo>
                  <a:pt x="2131127" y="6849800"/>
                </a:lnTo>
                <a:lnTo>
                  <a:pt x="2131127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8000"/>
                </a:lnTo>
                <a:lnTo>
                  <a:pt x="848867" y="6858000"/>
                </a:lnTo>
                <a:lnTo>
                  <a:pt x="84886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78449" y="0"/>
            <a:ext cx="1065530" cy="6858000"/>
          </a:xfrm>
          <a:custGeom>
            <a:avLst/>
            <a:gdLst/>
            <a:ahLst/>
            <a:cxnLst/>
            <a:rect l="l" t="t" r="r" b="b"/>
            <a:pathLst>
              <a:path w="1065529" h="6858000">
                <a:moveTo>
                  <a:pt x="1051063" y="0"/>
                </a:moveTo>
                <a:lnTo>
                  <a:pt x="0" y="0"/>
                </a:lnTo>
                <a:lnTo>
                  <a:pt x="937407" y="6858000"/>
                </a:lnTo>
                <a:lnTo>
                  <a:pt x="1065296" y="6858000"/>
                </a:lnTo>
                <a:lnTo>
                  <a:pt x="1065455" y="6654302"/>
                </a:lnTo>
                <a:lnTo>
                  <a:pt x="1065405" y="6145234"/>
                </a:lnTo>
                <a:lnTo>
                  <a:pt x="1065165" y="5890785"/>
                </a:lnTo>
                <a:lnTo>
                  <a:pt x="1064711" y="5585510"/>
                </a:lnTo>
                <a:lnTo>
                  <a:pt x="1063982" y="5229435"/>
                </a:lnTo>
                <a:lnTo>
                  <a:pt x="1062782" y="4771727"/>
                </a:lnTo>
                <a:lnTo>
                  <a:pt x="1060321" y="4009060"/>
                </a:lnTo>
                <a:lnTo>
                  <a:pt x="1054930" y="2483906"/>
                </a:lnTo>
                <a:lnTo>
                  <a:pt x="1053375" y="1975425"/>
                </a:lnTo>
                <a:lnTo>
                  <a:pt x="1052337" y="1568557"/>
                </a:lnTo>
                <a:lnTo>
                  <a:pt x="1051624" y="1212471"/>
                </a:lnTo>
                <a:lnTo>
                  <a:pt x="1051188" y="907185"/>
                </a:lnTo>
                <a:lnTo>
                  <a:pt x="1050963" y="652725"/>
                </a:lnTo>
                <a:lnTo>
                  <a:pt x="1050923" y="194554"/>
                </a:lnTo>
                <a:lnTo>
                  <a:pt x="105106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060436" y="4903641"/>
            <a:ext cx="1083945" cy="1954530"/>
          </a:xfrm>
          <a:custGeom>
            <a:avLst/>
            <a:gdLst/>
            <a:ahLst/>
            <a:cxnLst/>
            <a:rect l="l" t="t" r="r" b="b"/>
            <a:pathLst>
              <a:path w="1083945" h="1954529">
                <a:moveTo>
                  <a:pt x="1083564" y="0"/>
                </a:moveTo>
                <a:lnTo>
                  <a:pt x="0" y="1954357"/>
                </a:lnTo>
                <a:lnTo>
                  <a:pt x="1083564" y="1949314"/>
                </a:lnTo>
                <a:lnTo>
                  <a:pt x="1083564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466090"/>
            <a:ext cx="22415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540509"/>
            <a:ext cx="8531225" cy="3573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lya.anwer@su.edu.krd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g"/><Relationship Id="rId2" Type="http://schemas.openxmlformats.org/officeDocument/2006/relationships/image" Target="../media/image7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46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41.png"/><Relationship Id="rId21" Type="http://schemas.openxmlformats.org/officeDocument/2006/relationships/image" Target="../media/image53.png"/><Relationship Id="rId7" Type="http://schemas.openxmlformats.org/officeDocument/2006/relationships/image" Target="../media/image44.png"/><Relationship Id="rId12" Type="http://schemas.openxmlformats.org/officeDocument/2006/relationships/image" Target="../media/image45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2" Type="http://schemas.openxmlformats.org/officeDocument/2006/relationships/image" Target="../media/image40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.png"/><Relationship Id="rId24" Type="http://schemas.openxmlformats.org/officeDocument/2006/relationships/image" Target="../media/image56.png"/><Relationship Id="rId5" Type="http://schemas.openxmlformats.org/officeDocument/2006/relationships/image" Target="../media/image43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10" Type="http://schemas.openxmlformats.org/officeDocument/2006/relationships/image" Target="../media/image25.png"/><Relationship Id="rId19" Type="http://schemas.openxmlformats.org/officeDocument/2006/relationships/image" Target="../media/image51.png"/><Relationship Id="rId4" Type="http://schemas.openxmlformats.org/officeDocument/2006/relationships/image" Target="../media/image42.png"/><Relationship Id="rId9" Type="http://schemas.openxmlformats.org/officeDocument/2006/relationships/image" Target="../media/image24.png"/><Relationship Id="rId14" Type="http://schemas.openxmlformats.org/officeDocument/2006/relationships/image" Target="../media/image38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79058"/>
              </p:ext>
            </p:extLst>
          </p:nvPr>
        </p:nvGraphicFramePr>
        <p:xfrm>
          <a:off x="228600" y="304798"/>
          <a:ext cx="8686799" cy="1143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2517"/>
                <a:gridCol w="2558963"/>
                <a:gridCol w="3365319"/>
              </a:tblGrid>
              <a:tr h="38100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Salahaddin-Hawler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University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Academic Year 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Course Name: </a:t>
                      </a:r>
                      <a:r>
                        <a:rPr lang="en-US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Numerical Methods 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ysClr val="windowText" lastClr="000000"/>
                          </a:solidFill>
                          <a:effectLst/>
                        </a:rPr>
                        <a:t>Science College</a:t>
                      </a:r>
                      <a:endParaRPr lang="en-GB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2022/2023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Academic Stage: 2</a:t>
                      </a:r>
                      <a:r>
                        <a:rPr lang="en-US" sz="16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nd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ysClr val="windowText" lastClr="000000"/>
                          </a:solidFill>
                          <a:effectLst/>
                        </a:rPr>
                        <a:t>Computer Science &amp; IT Dep.</a:t>
                      </a:r>
                      <a:endParaRPr lang="en-GB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GB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Second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Semester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Binding: </a:t>
                      </a:r>
                      <a:r>
                        <a:rPr lang="ar-SA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ingLiU" panose="02020509000000000000" pitchFamily="49" charset="-12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8409" y="2667000"/>
            <a:ext cx="495109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 smtClean="0">
                <a:solidFill>
                  <a:srgbClr val="CCFFCC"/>
                </a:solidFill>
                <a:latin typeface="Arial"/>
                <a:cs typeface="Arial"/>
              </a:rPr>
              <a:t>Numerical</a:t>
            </a:r>
            <a:r>
              <a:rPr sz="4400" spc="-30" dirty="0" smtClean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4400" spc="-10" dirty="0">
                <a:solidFill>
                  <a:srgbClr val="CCFFCC"/>
                </a:solidFill>
                <a:latin typeface="Arial"/>
                <a:cs typeface="Arial"/>
              </a:rPr>
              <a:t>Method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0180" y="3837813"/>
            <a:ext cx="4567555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ts val="2160"/>
              </a:lnSpc>
              <a:spcBef>
                <a:spcPts val="100"/>
              </a:spcBef>
            </a:pPr>
            <a:r>
              <a:rPr sz="1800" dirty="0">
                <a:latin typeface="Trebuchet MS"/>
                <a:cs typeface="Trebuchet MS"/>
              </a:rPr>
              <a:t>Dalya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Abdullah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Anwar</a:t>
            </a:r>
            <a:endParaRPr sz="1800" dirty="0">
              <a:latin typeface="Trebuchet MS"/>
              <a:cs typeface="Trebuchet MS"/>
            </a:endParaRPr>
          </a:p>
          <a:p>
            <a:pPr marL="12065" marR="5080" algn="ctr">
              <a:lnSpc>
                <a:spcPts val="1920"/>
              </a:lnSpc>
              <a:spcBef>
                <a:spcPts val="60"/>
              </a:spcBef>
            </a:pPr>
            <a:r>
              <a:rPr sz="1600" dirty="0">
                <a:latin typeface="Trebuchet MS"/>
                <a:cs typeface="Trebuchet MS"/>
              </a:rPr>
              <a:t>Department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of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Computer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science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and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information technology</a:t>
            </a:r>
            <a:endParaRPr sz="1600" dirty="0">
              <a:latin typeface="Trebuchet MS"/>
              <a:cs typeface="Trebuchet MS"/>
            </a:endParaRPr>
          </a:p>
          <a:p>
            <a:pPr marL="73660" algn="ctr">
              <a:lnSpc>
                <a:spcPts val="2100"/>
              </a:lnSpc>
            </a:pPr>
            <a:r>
              <a:rPr sz="1800" dirty="0">
                <a:latin typeface="Trebuchet MS"/>
                <a:cs typeface="Trebuchet MS"/>
              </a:rPr>
              <a:t>Salahaddin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University</a:t>
            </a:r>
            <a:endParaRPr sz="1800" dirty="0">
              <a:latin typeface="Trebuchet MS"/>
              <a:cs typeface="Trebuchet MS"/>
            </a:endParaRP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sz="1800" u="sng" spc="-10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2"/>
              </a:rPr>
              <a:t>dalya.anwer@su.edu.krd</a:t>
            </a:r>
            <a:endParaRPr sz="1800" dirty="0">
              <a:latin typeface="Trebuchet MS"/>
              <a:cs typeface="Trebuchet MS"/>
            </a:endParaRPr>
          </a:p>
          <a:p>
            <a:pPr marL="5715" algn="ctr">
              <a:lnSpc>
                <a:spcPct val="100000"/>
              </a:lnSpc>
            </a:pP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295400"/>
            <a:ext cx="7772400" cy="1905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3627" y="3352762"/>
            <a:ext cx="7324344" cy="32759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07340" y="296036"/>
            <a:ext cx="8113395" cy="75438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55600" marR="5080" indent="-342900">
              <a:lnSpc>
                <a:spcPts val="2860"/>
              </a:lnSpc>
              <a:spcBef>
                <a:spcPts val="210"/>
              </a:spcBef>
              <a:tabLst>
                <a:tab pos="354965" algn="l"/>
              </a:tabLst>
            </a:pPr>
            <a:r>
              <a:rPr sz="2400" spc="-50" dirty="0">
                <a:latin typeface="Symbol"/>
                <a:cs typeface="Symbol"/>
              </a:rPr>
              <a:t>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Arial"/>
                <a:cs typeface="Arial"/>
              </a:rPr>
              <a:t>Some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Familiar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Computations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Using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Newton-</a:t>
            </a:r>
            <a:r>
              <a:rPr sz="2400" spc="-10" dirty="0">
                <a:latin typeface="Arial"/>
                <a:cs typeface="Arial"/>
              </a:rPr>
              <a:t>Raphson Method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81534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8305800" cy="31242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89280" y="3651580"/>
            <a:ext cx="2070100" cy="955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850" spc="5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6100" b="1" spc="55" dirty="0">
                <a:solidFill>
                  <a:srgbClr val="404040"/>
                </a:solidFill>
                <a:latin typeface="Trebuchet MS"/>
                <a:cs typeface="Trebuchet MS"/>
              </a:rPr>
              <a:t>H.W</a:t>
            </a:r>
            <a:endParaRPr sz="6100" dirty="0">
              <a:latin typeface="Trebuchet MS"/>
              <a:cs typeface="Trebuchet MS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95300" y="5602223"/>
            <a:ext cx="627380" cy="494665"/>
            <a:chOff x="495300" y="5602223"/>
            <a:chExt cx="627380" cy="49466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" y="5667755"/>
              <a:ext cx="389394" cy="3832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220" y="5602223"/>
              <a:ext cx="425970" cy="49455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3711" y="5602223"/>
              <a:ext cx="378701" cy="494550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589280" y="5593791"/>
            <a:ext cx="70580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700" b="1" dirty="0">
                <a:solidFill>
                  <a:srgbClr val="404040"/>
                </a:solidFill>
                <a:latin typeface="Trebuchet MS"/>
                <a:cs typeface="Trebuchet MS"/>
              </a:rPr>
              <a:t>2-</a:t>
            </a:r>
            <a:r>
              <a:rPr sz="17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Derive</a:t>
            </a:r>
            <a:r>
              <a:rPr sz="22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Newton</a:t>
            </a:r>
            <a:r>
              <a:rPr sz="2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–Raphson</a:t>
            </a:r>
            <a:r>
              <a:rPr sz="2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Iteration</a:t>
            </a:r>
            <a:r>
              <a:rPr sz="22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computing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802880" y="5795771"/>
            <a:ext cx="137160" cy="18415"/>
          </a:xfrm>
          <a:custGeom>
            <a:avLst/>
            <a:gdLst/>
            <a:ahLst/>
            <a:cxnLst/>
            <a:rect l="l" t="t" r="r" b="b"/>
            <a:pathLst>
              <a:path w="137159" h="18414">
                <a:moveTo>
                  <a:pt x="137159" y="0"/>
                </a:moveTo>
                <a:lnTo>
                  <a:pt x="0" y="0"/>
                </a:lnTo>
                <a:lnTo>
                  <a:pt x="0" y="18287"/>
                </a:lnTo>
                <a:lnTo>
                  <a:pt x="137159" y="18287"/>
                </a:lnTo>
                <a:lnTo>
                  <a:pt x="137159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791450" y="5447182"/>
            <a:ext cx="160655" cy="63246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565"/>
              </a:spcBef>
            </a:pPr>
            <a:r>
              <a:rPr sz="1600" spc="40" dirty="0">
                <a:solidFill>
                  <a:srgbClr val="404040"/>
                </a:solidFill>
                <a:latin typeface="Cambria Math"/>
                <a:cs typeface="Cambria Math"/>
              </a:rPr>
              <a:t>1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600" dirty="0">
                <a:solidFill>
                  <a:srgbClr val="404040"/>
                </a:solidFill>
                <a:latin typeface="Cambria Math"/>
                <a:cs typeface="Cambria Math"/>
              </a:rPr>
              <a:t>𝐴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9280" y="4706677"/>
            <a:ext cx="7455534" cy="5086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900555" algn="l"/>
                <a:tab pos="2713990" algn="l"/>
              </a:tabLst>
            </a:pPr>
            <a:r>
              <a:rPr sz="17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200" b="1" dirty="0">
                <a:solidFill>
                  <a:srgbClr val="404040"/>
                </a:solidFill>
                <a:latin typeface="Trebuchet MS"/>
                <a:cs typeface="Trebuchet MS"/>
              </a:rPr>
              <a:t>1-</a:t>
            </a:r>
            <a:r>
              <a:rPr sz="2200" b="1" spc="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rebuchet MS"/>
                <a:cs typeface="Trebuchet MS"/>
              </a:rPr>
              <a:t>Evaluate</a:t>
            </a:r>
            <a:r>
              <a:rPr sz="2200" b="1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4725" baseline="-5291" dirty="0">
                <a:solidFill>
                  <a:srgbClr val="CCFFCC"/>
                </a:solidFill>
                <a:latin typeface="Times New Roman"/>
                <a:cs typeface="Times New Roman"/>
              </a:rPr>
              <a:t>12</a:t>
            </a:r>
            <a:r>
              <a:rPr sz="4725" spc="457" baseline="-529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200" b="1" spc="-50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2200" b="1" dirty="0">
                <a:solidFill>
                  <a:srgbClr val="404040"/>
                </a:solidFill>
                <a:latin typeface="Trebuchet MS"/>
                <a:cs typeface="Trebuchet MS"/>
              </a:rPr>
              <a:t>	by</a:t>
            </a:r>
            <a:r>
              <a:rPr sz="22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spc="-20" dirty="0">
                <a:solidFill>
                  <a:srgbClr val="404040"/>
                </a:solidFill>
                <a:latin typeface="Trebuchet MS"/>
                <a:cs typeface="Trebuchet MS"/>
              </a:rPr>
              <a:t>Newton’s</a:t>
            </a:r>
            <a:r>
              <a:rPr sz="22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rebuchet MS"/>
                <a:cs typeface="Trebuchet MS"/>
              </a:rPr>
              <a:t>formula</a:t>
            </a:r>
            <a:r>
              <a:rPr sz="22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200" b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rebuchet MS"/>
                <a:cs typeface="Trebuchet MS"/>
              </a:rPr>
              <a:t>3</a:t>
            </a:r>
            <a:r>
              <a:rPr sz="2200" b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rebuchet MS"/>
                <a:cs typeface="Trebuchet MS"/>
              </a:rPr>
              <a:t>iteration.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220" y="6248400"/>
            <a:ext cx="7427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r>
              <a:rPr lang="en-GB" dirty="0" smtClean="0"/>
              <a:t>-</a:t>
            </a:r>
            <a:r>
              <a:rPr lang="en-US" b="1" dirty="0" smtClean="0"/>
              <a:t>The </a:t>
            </a:r>
            <a:r>
              <a:rPr lang="en-US" b="1" dirty="0"/>
              <a:t>secant method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223250" cy="5629275"/>
            <a:chOff x="0" y="0"/>
            <a:chExt cx="8223250" cy="56292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8891" y="754380"/>
              <a:ext cx="7943850" cy="15582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4151" y="1522475"/>
              <a:ext cx="7364730" cy="155828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4494" y="945895"/>
            <a:ext cx="6837680" cy="16478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87960" marR="5080" indent="-175260">
              <a:lnSpc>
                <a:spcPts val="6050"/>
              </a:lnSpc>
              <a:spcBef>
                <a:spcPts val="865"/>
              </a:spcBef>
            </a:pPr>
            <a:r>
              <a:rPr sz="5600" dirty="0">
                <a:solidFill>
                  <a:srgbClr val="000000"/>
                </a:solidFill>
              </a:rPr>
              <a:t>An</a:t>
            </a:r>
            <a:r>
              <a:rPr sz="5600" spc="-25" dirty="0">
                <a:solidFill>
                  <a:srgbClr val="000000"/>
                </a:solidFill>
              </a:rPr>
              <a:t> </a:t>
            </a:r>
            <a:r>
              <a:rPr sz="5600" dirty="0">
                <a:solidFill>
                  <a:srgbClr val="000000"/>
                </a:solidFill>
              </a:rPr>
              <a:t>approximation</a:t>
            </a:r>
            <a:r>
              <a:rPr sz="5600" spc="-20" dirty="0">
                <a:solidFill>
                  <a:srgbClr val="000000"/>
                </a:solidFill>
              </a:rPr>
              <a:t> </a:t>
            </a:r>
            <a:r>
              <a:rPr sz="5600" spc="-25" dirty="0">
                <a:solidFill>
                  <a:srgbClr val="000000"/>
                </a:solidFill>
              </a:rPr>
              <a:t>to </a:t>
            </a:r>
            <a:r>
              <a:rPr sz="5600" dirty="0">
                <a:solidFill>
                  <a:srgbClr val="000000"/>
                </a:solidFill>
              </a:rPr>
              <a:t>the</a:t>
            </a:r>
            <a:r>
              <a:rPr sz="5600" spc="-20" dirty="0">
                <a:solidFill>
                  <a:srgbClr val="000000"/>
                </a:solidFill>
              </a:rPr>
              <a:t> </a:t>
            </a:r>
            <a:r>
              <a:rPr sz="5600" dirty="0">
                <a:solidFill>
                  <a:srgbClr val="000000"/>
                </a:solidFill>
              </a:rPr>
              <a:t>root</a:t>
            </a:r>
            <a:r>
              <a:rPr sz="5600" spc="-15" dirty="0">
                <a:solidFill>
                  <a:srgbClr val="000000"/>
                </a:solidFill>
              </a:rPr>
              <a:t> </a:t>
            </a:r>
            <a:r>
              <a:rPr sz="5600" dirty="0">
                <a:solidFill>
                  <a:srgbClr val="000000"/>
                </a:solidFill>
              </a:rPr>
              <a:t>is</a:t>
            </a:r>
            <a:r>
              <a:rPr sz="5600" spc="-10" dirty="0">
                <a:solidFill>
                  <a:srgbClr val="000000"/>
                </a:solidFill>
              </a:rPr>
              <a:t> </a:t>
            </a:r>
            <a:r>
              <a:rPr sz="5600" dirty="0">
                <a:solidFill>
                  <a:srgbClr val="000000"/>
                </a:solidFill>
              </a:rPr>
              <a:t>given</a:t>
            </a:r>
            <a:r>
              <a:rPr sz="5600" spc="-15" dirty="0">
                <a:solidFill>
                  <a:srgbClr val="000000"/>
                </a:solidFill>
              </a:rPr>
              <a:t> </a:t>
            </a:r>
            <a:r>
              <a:rPr sz="5600" spc="-25" dirty="0">
                <a:solidFill>
                  <a:srgbClr val="000000"/>
                </a:solidFill>
              </a:rPr>
              <a:t>by</a:t>
            </a:r>
            <a:endParaRPr sz="5600" dirty="0"/>
          </a:p>
        </p:txBody>
      </p:sp>
      <p:sp>
        <p:nvSpPr>
          <p:cNvPr id="6" name="object 6"/>
          <p:cNvSpPr/>
          <p:nvPr/>
        </p:nvSpPr>
        <p:spPr>
          <a:xfrm>
            <a:off x="4533869" y="4460747"/>
            <a:ext cx="2742565" cy="0"/>
          </a:xfrm>
          <a:custGeom>
            <a:avLst/>
            <a:gdLst/>
            <a:ahLst/>
            <a:cxnLst/>
            <a:rect l="l" t="t" r="r" b="b"/>
            <a:pathLst>
              <a:path w="2742565">
                <a:moveTo>
                  <a:pt x="0" y="0"/>
                </a:moveTo>
                <a:lnTo>
                  <a:pt x="2742302" y="0"/>
                </a:lnTo>
              </a:path>
            </a:pathLst>
          </a:custGeom>
          <a:ln w="39945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42063" y="5023761"/>
            <a:ext cx="333375" cy="585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650" spc="595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endParaRPr sz="3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4854" y="3324676"/>
            <a:ext cx="2280920" cy="9956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6350" i="1" spc="560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6350" i="1" spc="38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350" spc="129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6350" i="1" spc="57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5475" spc="1057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r>
              <a:rPr sz="5475" spc="7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350" spc="62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endParaRPr sz="6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1358" y="3841002"/>
            <a:ext cx="3580765" cy="9956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040130" algn="l"/>
                <a:tab pos="2957195" algn="l"/>
              </a:tabLst>
            </a:pPr>
            <a:r>
              <a:rPr sz="6350" i="1" spc="40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5475" spc="607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1</a:t>
            </a:r>
            <a:r>
              <a:rPr sz="5475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350" spc="111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6350" spc="68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350" i="1" spc="63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5475" spc="952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r>
              <a:rPr sz="5475" baseline="-25114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350" spc="1065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endParaRPr sz="63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6511" y="4472444"/>
            <a:ext cx="2459355" cy="9956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091055" algn="l"/>
              </a:tabLst>
            </a:pPr>
            <a:r>
              <a:rPr sz="6350" i="1" spc="560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6350" i="1" spc="2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9525" spc="1237" baseline="3062" dirty="0">
                <a:solidFill>
                  <a:srgbClr val="CCFFCC"/>
                </a:solidFill>
                <a:latin typeface="Symbol"/>
                <a:cs typeface="Symbol"/>
              </a:rPr>
              <a:t></a:t>
            </a:r>
            <a:r>
              <a:rPr sz="6350" spc="825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6350" i="1" spc="82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635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350" spc="62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endParaRPr sz="6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26971" y="-4572"/>
            <a:ext cx="4022090" cy="6867525"/>
            <a:chOff x="5126971" y="-4572"/>
            <a:chExt cx="4022090" cy="6867525"/>
          </a:xfrm>
        </p:grpSpPr>
        <p:sp>
          <p:nvSpPr>
            <p:cNvPr id="3" name="object 3"/>
            <p:cNvSpPr/>
            <p:nvPr/>
          </p:nvSpPr>
          <p:spPr>
            <a:xfrm>
              <a:off x="5131543" y="4182280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7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29"/>
                  </a:lnTo>
                  <a:lnTo>
                    <a:pt x="2505454" y="2936929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40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78449" y="0"/>
              <a:ext cx="1065530" cy="6858000"/>
            </a:xfrm>
            <a:custGeom>
              <a:avLst/>
              <a:gdLst/>
              <a:ahLst/>
              <a:cxnLst/>
              <a:rect l="l" t="t" r="r" b="b"/>
              <a:pathLst>
                <a:path w="1065529" h="6858000">
                  <a:moveTo>
                    <a:pt x="1051063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65296" y="6857996"/>
                  </a:lnTo>
                  <a:lnTo>
                    <a:pt x="1065455" y="6654301"/>
                  </a:lnTo>
                  <a:lnTo>
                    <a:pt x="1065405" y="6145233"/>
                  </a:lnTo>
                  <a:lnTo>
                    <a:pt x="1065165" y="5890784"/>
                  </a:lnTo>
                  <a:lnTo>
                    <a:pt x="1064711" y="5585509"/>
                  </a:lnTo>
                  <a:lnTo>
                    <a:pt x="1063982" y="5229434"/>
                  </a:lnTo>
                  <a:lnTo>
                    <a:pt x="1062782" y="4771726"/>
                  </a:lnTo>
                  <a:lnTo>
                    <a:pt x="1060321" y="4009060"/>
                  </a:lnTo>
                  <a:lnTo>
                    <a:pt x="1054930" y="2483906"/>
                  </a:lnTo>
                  <a:lnTo>
                    <a:pt x="1053375" y="1975424"/>
                  </a:lnTo>
                  <a:lnTo>
                    <a:pt x="1052337" y="1568557"/>
                  </a:lnTo>
                  <a:lnTo>
                    <a:pt x="1051624" y="1212471"/>
                  </a:lnTo>
                  <a:lnTo>
                    <a:pt x="1051188" y="907185"/>
                  </a:lnTo>
                  <a:lnTo>
                    <a:pt x="1050963" y="652725"/>
                  </a:lnTo>
                  <a:lnTo>
                    <a:pt x="1050923" y="194553"/>
                  </a:lnTo>
                  <a:lnTo>
                    <a:pt x="1051063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60436" y="4903643"/>
              <a:ext cx="1083945" cy="1954530"/>
            </a:xfrm>
            <a:custGeom>
              <a:avLst/>
              <a:gdLst/>
              <a:ahLst/>
              <a:cxnLst/>
              <a:rect l="l" t="t" r="r" b="b"/>
              <a:pathLst>
                <a:path w="1083945" h="1954529">
                  <a:moveTo>
                    <a:pt x="1083562" y="0"/>
                  </a:moveTo>
                  <a:lnTo>
                    <a:pt x="0" y="1954354"/>
                  </a:lnTo>
                  <a:lnTo>
                    <a:pt x="1083562" y="1949316"/>
                  </a:lnTo>
                  <a:lnTo>
                    <a:pt x="1083562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0"/>
            <a:ext cx="8726170" cy="5629275"/>
            <a:chOff x="0" y="0"/>
            <a:chExt cx="8726170" cy="5629275"/>
          </a:xfrm>
        </p:grpSpPr>
        <p:sp>
          <p:nvSpPr>
            <p:cNvPr id="13" name="object 13"/>
            <p:cNvSpPr/>
            <p:nvPr/>
          </p:nvSpPr>
          <p:spPr>
            <a:xfrm>
              <a:off x="0" y="0"/>
              <a:ext cx="855344" cy="5629275"/>
            </a:xfrm>
            <a:custGeom>
              <a:avLst/>
              <a:gdLst/>
              <a:ahLst/>
              <a:cxnLst/>
              <a:rect l="l" t="t" r="r" b="b"/>
              <a:pathLst>
                <a:path w="855344" h="5629275">
                  <a:moveTo>
                    <a:pt x="854963" y="0"/>
                  </a:moveTo>
                  <a:lnTo>
                    <a:pt x="0" y="0"/>
                  </a:lnTo>
                  <a:lnTo>
                    <a:pt x="0" y="5628971"/>
                  </a:lnTo>
                  <a:lnTo>
                    <a:pt x="854963" y="7747"/>
                  </a:lnTo>
                  <a:lnTo>
                    <a:pt x="854963" y="0"/>
                  </a:lnTo>
                  <a:close/>
                </a:path>
              </a:pathLst>
            </a:custGeom>
            <a:solidFill>
              <a:srgbClr val="90C225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9475" y="489204"/>
              <a:ext cx="6124194" cy="114681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9475" y="1114044"/>
              <a:ext cx="4594098" cy="114681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96155" y="1114044"/>
              <a:ext cx="977646" cy="114681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00015" y="1463039"/>
              <a:ext cx="674370" cy="78409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00600" y="1114044"/>
              <a:ext cx="1023365" cy="114681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46547" y="1114044"/>
              <a:ext cx="977646" cy="114681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50408" y="1463039"/>
              <a:ext cx="674370" cy="78409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50991" y="1114044"/>
              <a:ext cx="1754886" cy="114681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28459" y="1114044"/>
              <a:ext cx="977646" cy="114681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32319" y="1463039"/>
              <a:ext cx="675894" cy="78409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89876" y="1114044"/>
              <a:ext cx="1335785" cy="114681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9475" y="1738883"/>
              <a:ext cx="7402830" cy="114681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387059" y="374817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61" y="0"/>
                  </a:lnTo>
                </a:path>
              </a:pathLst>
            </a:custGeom>
            <a:ln w="34433">
              <a:solidFill>
                <a:srgbClr val="CCFF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912655" y="4230362"/>
            <a:ext cx="271145" cy="5086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150" i="1" spc="355" dirty="0">
                <a:solidFill>
                  <a:srgbClr val="CCFFCC"/>
                </a:solidFill>
                <a:latin typeface="Times New Roman"/>
                <a:cs typeface="Times New Roman"/>
              </a:rPr>
              <a:t>n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3957" y="3392732"/>
            <a:ext cx="2759710" cy="860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1412875" algn="l"/>
              </a:tabLst>
            </a:pPr>
            <a:r>
              <a:rPr sz="8175" i="1" spc="562" baseline="1427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3150" i="1" spc="375" dirty="0">
                <a:solidFill>
                  <a:srgbClr val="CCFFCC"/>
                </a:solidFill>
                <a:latin typeface="Times New Roman"/>
                <a:cs typeface="Times New Roman"/>
              </a:rPr>
              <a:t>n</a:t>
            </a:r>
            <a:r>
              <a:rPr sz="3150" spc="375" dirty="0">
                <a:solidFill>
                  <a:srgbClr val="CCFFCC"/>
                </a:solidFill>
                <a:latin typeface="Symbol"/>
                <a:cs typeface="Symbol"/>
              </a:rPr>
              <a:t></a:t>
            </a:r>
            <a:r>
              <a:rPr sz="3150" spc="375" dirty="0">
                <a:solidFill>
                  <a:srgbClr val="CCFFCC"/>
                </a:solidFill>
                <a:latin typeface="Times New Roman"/>
                <a:cs typeface="Times New Roman"/>
              </a:rPr>
              <a:t>1</a:t>
            </a:r>
            <a:r>
              <a:rPr sz="315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8175" spc="982" baseline="14271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8175" spc="682" baseline="1427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8175" i="1" spc="555" baseline="1427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3150" i="1" spc="370" dirty="0">
                <a:solidFill>
                  <a:srgbClr val="CCFFCC"/>
                </a:solidFill>
                <a:latin typeface="Times New Roman"/>
                <a:cs typeface="Times New Roman"/>
              </a:rPr>
              <a:t>n</a:t>
            </a:r>
            <a:endParaRPr sz="31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8180" y="667808"/>
            <a:ext cx="7614920" cy="2999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105"/>
              </a:spcBef>
              <a:tabLst>
                <a:tab pos="7061834" algn="l"/>
              </a:tabLst>
            </a:pPr>
            <a:r>
              <a:rPr sz="4100" b="1" dirty="0">
                <a:latin typeface="Trebuchet MS"/>
                <a:cs typeface="Trebuchet MS"/>
              </a:rPr>
              <a:t>Better</a:t>
            </a:r>
            <a:r>
              <a:rPr sz="4100" b="1" spc="-30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and </a:t>
            </a:r>
            <a:r>
              <a:rPr sz="4100" b="1" spc="-10" dirty="0">
                <a:latin typeface="Trebuchet MS"/>
                <a:cs typeface="Trebuchet MS"/>
              </a:rPr>
              <a:t>successive </a:t>
            </a:r>
            <a:r>
              <a:rPr sz="4100" b="1" dirty="0">
                <a:latin typeface="Trebuchet MS"/>
                <a:cs typeface="Trebuchet MS"/>
              </a:rPr>
              <a:t>approximations</a:t>
            </a:r>
            <a:r>
              <a:rPr sz="4100" b="1" spc="-30" dirty="0">
                <a:latin typeface="Trebuchet MS"/>
                <a:cs typeface="Trebuchet MS"/>
              </a:rPr>
              <a:t> </a:t>
            </a:r>
            <a:r>
              <a:rPr sz="4100" b="1" i="1" dirty="0">
                <a:latin typeface="Trebuchet MS"/>
                <a:cs typeface="Trebuchet MS"/>
              </a:rPr>
              <a:t>x</a:t>
            </a:r>
            <a:r>
              <a:rPr sz="4050" b="1" baseline="-20576" dirty="0">
                <a:latin typeface="Trebuchet MS"/>
                <a:cs typeface="Trebuchet MS"/>
              </a:rPr>
              <a:t>2</a:t>
            </a:r>
            <a:r>
              <a:rPr sz="4100" b="1" dirty="0">
                <a:latin typeface="Trebuchet MS"/>
                <a:cs typeface="Trebuchet MS"/>
              </a:rPr>
              <a:t>,</a:t>
            </a:r>
            <a:r>
              <a:rPr sz="4100" b="1" spc="-20" dirty="0">
                <a:latin typeface="Trebuchet MS"/>
                <a:cs typeface="Trebuchet MS"/>
              </a:rPr>
              <a:t> </a:t>
            </a:r>
            <a:r>
              <a:rPr sz="4100" b="1" i="1" dirty="0">
                <a:latin typeface="Trebuchet MS"/>
                <a:cs typeface="Trebuchet MS"/>
              </a:rPr>
              <a:t>x</a:t>
            </a:r>
            <a:r>
              <a:rPr sz="4050" b="1" baseline="-20576" dirty="0">
                <a:latin typeface="Trebuchet MS"/>
                <a:cs typeface="Trebuchet MS"/>
              </a:rPr>
              <a:t>3</a:t>
            </a:r>
            <a:r>
              <a:rPr sz="4100" b="1" dirty="0">
                <a:latin typeface="Trebuchet MS"/>
                <a:cs typeface="Trebuchet MS"/>
              </a:rPr>
              <a:t>,</a:t>
            </a:r>
            <a:r>
              <a:rPr sz="4100" b="1" spc="-25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…,</a:t>
            </a:r>
            <a:r>
              <a:rPr sz="4100" b="1" spc="10" dirty="0">
                <a:latin typeface="Trebuchet MS"/>
                <a:cs typeface="Trebuchet MS"/>
              </a:rPr>
              <a:t> </a:t>
            </a:r>
            <a:r>
              <a:rPr sz="4100" b="1" i="1" spc="-25" dirty="0">
                <a:latin typeface="Trebuchet MS"/>
                <a:cs typeface="Trebuchet MS"/>
              </a:rPr>
              <a:t>x</a:t>
            </a:r>
            <a:r>
              <a:rPr sz="4050" b="1" spc="-37" baseline="-20576" dirty="0">
                <a:latin typeface="Trebuchet MS"/>
                <a:cs typeface="Trebuchet MS"/>
              </a:rPr>
              <a:t>n</a:t>
            </a:r>
            <a:r>
              <a:rPr sz="4050" b="1" baseline="-20576" dirty="0">
                <a:latin typeface="Trebuchet MS"/>
                <a:cs typeface="Trebuchet MS"/>
              </a:rPr>
              <a:t>	</a:t>
            </a:r>
            <a:r>
              <a:rPr sz="4100" b="1" spc="-25" dirty="0">
                <a:latin typeface="Trebuchet MS"/>
                <a:cs typeface="Trebuchet MS"/>
              </a:rPr>
              <a:t>to </a:t>
            </a:r>
            <a:r>
              <a:rPr sz="4100" b="1" dirty="0">
                <a:latin typeface="Trebuchet MS"/>
                <a:cs typeface="Trebuchet MS"/>
              </a:rPr>
              <a:t>the</a:t>
            </a:r>
            <a:r>
              <a:rPr sz="4100" b="1" spc="-20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root</a:t>
            </a:r>
            <a:r>
              <a:rPr sz="4100" b="1" spc="-5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are</a:t>
            </a:r>
            <a:r>
              <a:rPr sz="4100" b="1" spc="5" dirty="0">
                <a:latin typeface="Trebuchet MS"/>
                <a:cs typeface="Trebuchet MS"/>
              </a:rPr>
              <a:t> </a:t>
            </a:r>
            <a:r>
              <a:rPr sz="4100" b="1" dirty="0">
                <a:latin typeface="Trebuchet MS"/>
                <a:cs typeface="Trebuchet MS"/>
              </a:rPr>
              <a:t>obtained</a:t>
            </a:r>
            <a:r>
              <a:rPr sz="4100" b="1" spc="-15" dirty="0">
                <a:latin typeface="Trebuchet MS"/>
                <a:cs typeface="Trebuchet MS"/>
              </a:rPr>
              <a:t> </a:t>
            </a:r>
            <a:r>
              <a:rPr sz="4100" b="1" spc="-20" dirty="0">
                <a:latin typeface="Trebuchet MS"/>
                <a:cs typeface="Trebuchet MS"/>
              </a:rPr>
              <a:t>from</a:t>
            </a:r>
            <a:endParaRPr sz="4100" dirty="0">
              <a:latin typeface="Trebuchet MS"/>
              <a:cs typeface="Trebuchet MS"/>
            </a:endParaRPr>
          </a:p>
          <a:p>
            <a:pPr marL="3118485">
              <a:lnSpc>
                <a:spcPct val="100000"/>
              </a:lnSpc>
              <a:spcBef>
                <a:spcPts val="2105"/>
              </a:spcBef>
              <a:tabLst>
                <a:tab pos="4038600" algn="l"/>
              </a:tabLst>
            </a:pPr>
            <a:r>
              <a:rPr sz="8175" spc="907" baseline="-35677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8175" baseline="-35677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5450" i="1" spc="330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5450" i="1" spc="20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5450" spc="885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5450" i="1" spc="36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4725" i="1" spc="637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n</a:t>
            </a:r>
            <a:r>
              <a:rPr sz="4725" i="1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5450" spc="34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endParaRPr sz="545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85988" y="3756496"/>
            <a:ext cx="1980564" cy="860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84655" algn="l"/>
              </a:tabLst>
            </a:pPr>
            <a:r>
              <a:rPr sz="5450" i="1" spc="330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5450" i="1" spc="8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8175" spc="765" baseline="3058" dirty="0">
                <a:solidFill>
                  <a:srgbClr val="CCFFCC"/>
                </a:solidFill>
                <a:latin typeface="Symbol"/>
                <a:cs typeface="Symbol"/>
              </a:rPr>
              <a:t></a:t>
            </a:r>
            <a:r>
              <a:rPr sz="5450" spc="509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5450" i="1" spc="509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545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5450" spc="34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endParaRPr sz="54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8180" y="5178552"/>
            <a:ext cx="5181600" cy="1005840"/>
          </a:xfrm>
          <a:prstGeom prst="rect">
            <a:avLst/>
          </a:prstGeom>
          <a:solidFill>
            <a:srgbClr val="008000"/>
          </a:solidFill>
        </p:spPr>
        <p:txBody>
          <a:bodyPr vert="horz" wrap="square" lIns="0" tIns="247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95"/>
              </a:spcBef>
            </a:pPr>
            <a:r>
              <a:rPr sz="6000" b="1" spc="-40" dirty="0">
                <a:solidFill>
                  <a:srgbClr val="CCFFCC"/>
                </a:solidFill>
                <a:latin typeface="Arial"/>
                <a:cs typeface="Arial"/>
              </a:rPr>
              <a:t>N-</a:t>
            </a:r>
            <a:r>
              <a:rPr sz="6000" b="1" dirty="0">
                <a:solidFill>
                  <a:srgbClr val="CCFFCC"/>
                </a:solidFill>
                <a:latin typeface="Arial"/>
                <a:cs typeface="Arial"/>
              </a:rPr>
              <a:t>R</a:t>
            </a:r>
            <a:r>
              <a:rPr sz="6000" b="1" spc="-30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6000" b="1" spc="-10" dirty="0">
                <a:solidFill>
                  <a:srgbClr val="CCFFCC"/>
                </a:solidFill>
                <a:latin typeface="Arial"/>
                <a:cs typeface="Arial"/>
              </a:rPr>
              <a:t>Formula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754380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Example: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Find the root of f(x)=x</a:t>
            </a:r>
            <a:r>
              <a:rPr lang="en-US" sz="2800" b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-7 using an initial estimate x</a:t>
            </a:r>
            <a:r>
              <a:rPr lang="en-US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=4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66950"/>
            <a:ext cx="7619999" cy="3600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325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" y="353568"/>
            <a:ext cx="4811268" cy="200710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87095" y="1690116"/>
            <a:ext cx="8707755" cy="3568700"/>
            <a:chOff x="387095" y="1690116"/>
            <a:chExt cx="8707755" cy="35687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095" y="1690116"/>
              <a:ext cx="1703070" cy="111937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68779" y="1690116"/>
              <a:ext cx="933450" cy="111937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80844" y="1690116"/>
              <a:ext cx="1588770" cy="111937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49751" y="1690116"/>
              <a:ext cx="1654302" cy="111937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82667" y="1690116"/>
              <a:ext cx="1137665" cy="111937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98948" y="1690116"/>
              <a:ext cx="1454657" cy="111937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33743" y="1690116"/>
              <a:ext cx="2760726" cy="111937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7095" y="2238756"/>
              <a:ext cx="954786" cy="111937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1811" y="2302764"/>
              <a:ext cx="656082" cy="76276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223" y="2238756"/>
              <a:ext cx="848106" cy="111937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70076" y="2238756"/>
              <a:ext cx="954786" cy="111937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13559" y="2238756"/>
              <a:ext cx="848106" cy="111937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153412" y="2238756"/>
              <a:ext cx="959358" cy="111937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604516" y="2238756"/>
              <a:ext cx="959357" cy="111937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55619" y="2238756"/>
              <a:ext cx="959357" cy="111937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7095" y="3590544"/>
              <a:ext cx="1885950" cy="111937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819656" y="3590544"/>
              <a:ext cx="2481834" cy="111937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846575" y="3590544"/>
              <a:ext cx="848105" cy="111937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239767" y="3590544"/>
              <a:ext cx="2646426" cy="111937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431280" y="3590544"/>
              <a:ext cx="2663189" cy="111937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87095" y="4139183"/>
              <a:ext cx="1768602" cy="111937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648968" y="4139183"/>
              <a:ext cx="1712213" cy="1119377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854451" y="4139183"/>
              <a:ext cx="942594" cy="111937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256788" y="4398264"/>
              <a:ext cx="596646" cy="69265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13175" y="4139183"/>
              <a:ext cx="959358" cy="111937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610356" y="4139183"/>
              <a:ext cx="959358" cy="1119377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907536" y="4139183"/>
              <a:ext cx="848106" cy="111937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4735" y="367775"/>
            <a:ext cx="4275582" cy="183413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87095" y="1789176"/>
            <a:ext cx="5419090" cy="4042410"/>
            <a:chOff x="387095" y="1789176"/>
            <a:chExt cx="5419090" cy="404241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7095" y="1789176"/>
              <a:ext cx="1434846" cy="111937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66087" y="1789176"/>
              <a:ext cx="870965" cy="111937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27276" y="1789176"/>
              <a:ext cx="848106" cy="111937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13203" y="1789176"/>
              <a:ext cx="954786" cy="111937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05812" y="1789176"/>
              <a:ext cx="848106" cy="111937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45663" y="1789176"/>
              <a:ext cx="959358" cy="111937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96768" y="1789176"/>
              <a:ext cx="954785" cy="111937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491484" y="1853184"/>
              <a:ext cx="656082" cy="76276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689604" y="1789176"/>
              <a:ext cx="848105" cy="111937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75531" y="1789176"/>
              <a:ext cx="954786" cy="111937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20540" y="1789176"/>
              <a:ext cx="848106" cy="111937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60392" y="1789176"/>
              <a:ext cx="959358" cy="111937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957572" y="1789176"/>
              <a:ext cx="848105" cy="111937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7095" y="2465832"/>
              <a:ext cx="2050542" cy="111937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4831" y="2465832"/>
              <a:ext cx="870966" cy="111937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4495" y="2465832"/>
              <a:ext cx="848106" cy="111937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630423" y="2465832"/>
              <a:ext cx="959358" cy="111937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27603" y="2465832"/>
              <a:ext cx="848106" cy="111937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70503" y="2465832"/>
              <a:ext cx="959358" cy="111937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721607" y="2465832"/>
              <a:ext cx="959358" cy="1119377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7971" y="3226308"/>
              <a:ext cx="855726" cy="112547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64463" y="2823972"/>
              <a:ext cx="1014222" cy="133883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49451" y="3226308"/>
              <a:ext cx="1617725" cy="112547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98904" y="3226308"/>
              <a:ext cx="965454" cy="1125474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96084" y="3226308"/>
              <a:ext cx="948690" cy="112547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578607" y="3291840"/>
              <a:ext cx="662178" cy="76733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674619" y="3226308"/>
              <a:ext cx="855726" cy="112547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862072" y="3226308"/>
              <a:ext cx="965453" cy="112547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7971" y="4011168"/>
              <a:ext cx="855726" cy="112547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64463" y="3608832"/>
              <a:ext cx="1014222" cy="133883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49451" y="4011168"/>
              <a:ext cx="854202" cy="112547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135379" y="4011168"/>
              <a:ext cx="965454" cy="112547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432559" y="4011168"/>
              <a:ext cx="1151381" cy="1125474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15668" y="4011168"/>
              <a:ext cx="965454" cy="112547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212847" y="4011168"/>
              <a:ext cx="887730" cy="112547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432303" y="4011168"/>
              <a:ext cx="966978" cy="1125474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731007" y="4011168"/>
              <a:ext cx="854202" cy="112547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16935" y="4011168"/>
              <a:ext cx="965453" cy="1125474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53895" y="4712208"/>
              <a:ext cx="959358" cy="1119377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751076" y="4712208"/>
              <a:ext cx="1256538" cy="111937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1510283"/>
            <a:ext cx="7301230" cy="3079750"/>
            <a:chOff x="228600" y="1510283"/>
            <a:chExt cx="7301230" cy="30797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1752" y="1603235"/>
              <a:ext cx="529577" cy="52198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0456" y="1510283"/>
              <a:ext cx="6928866" cy="67741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456" y="1876043"/>
              <a:ext cx="1492758" cy="67741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0116" y="1876043"/>
              <a:ext cx="514350" cy="67741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01367" y="1876043"/>
              <a:ext cx="3160013" cy="67741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8600" y="2456687"/>
              <a:ext cx="788669" cy="78105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8600" y="3133344"/>
              <a:ext cx="788669" cy="78104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8600" y="3808476"/>
              <a:ext cx="788669" cy="78105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34441" y="2294066"/>
            <a:ext cx="347345" cy="2055495"/>
          </a:xfrm>
          <a:prstGeom prst="rect">
            <a:avLst/>
          </a:prstGeom>
        </p:spPr>
        <p:txBody>
          <a:bodyPr vert="horz" wrap="square" lIns="0" tIns="254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5"/>
              </a:spcBef>
            </a:pPr>
            <a:r>
              <a:rPr sz="2850" spc="26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endParaRPr sz="28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915"/>
              </a:spcBef>
            </a:pPr>
            <a:r>
              <a:rPr sz="2850" spc="26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endParaRPr sz="28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895"/>
              </a:spcBef>
            </a:pPr>
            <a:r>
              <a:rPr sz="2850" spc="26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endParaRPr sz="285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7533" y="2838426"/>
            <a:ext cx="1238250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057275" algn="l"/>
              </a:tabLst>
            </a:pPr>
            <a:r>
              <a:rPr sz="2300" spc="110" dirty="0">
                <a:solidFill>
                  <a:srgbClr val="CCFFCC"/>
                </a:solidFill>
                <a:latin typeface="Times New Roman"/>
                <a:cs typeface="Times New Roman"/>
              </a:rPr>
              <a:t>1</a:t>
            </a:r>
            <a:r>
              <a:rPr sz="23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300" spc="110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48671" y="3235372"/>
            <a:ext cx="193040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spc="165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89899" y="2493854"/>
            <a:ext cx="785812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77850" algn="l"/>
                <a:tab pos="1612265" algn="l"/>
                <a:tab pos="2238375" algn="l"/>
                <a:tab pos="3664585" algn="l"/>
                <a:tab pos="5027295" algn="l"/>
                <a:tab pos="5573395" algn="l"/>
              </a:tabLst>
            </a:pPr>
            <a:r>
              <a:rPr sz="4000" i="1" spc="19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400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30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4000" spc="2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4000" i="1" spc="19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400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254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40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000" i="1" spc="232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6000" i="1" spc="75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000" spc="397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6000" i="1" spc="397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3450" spc="397" baseline="37439" dirty="0">
                <a:solidFill>
                  <a:srgbClr val="CCFFCC"/>
                </a:solidFill>
                <a:latin typeface="Times New Roman"/>
                <a:cs typeface="Times New Roman"/>
              </a:rPr>
              <a:t>0</a:t>
            </a:r>
            <a:r>
              <a:rPr sz="3450" spc="-142" baseline="37439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000" spc="202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6000" baseline="35416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30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4000" spc="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4000" spc="280" dirty="0">
                <a:solidFill>
                  <a:srgbClr val="CCFFCC"/>
                </a:solidFill>
                <a:latin typeface="Times New Roman"/>
                <a:cs typeface="Times New Roman"/>
              </a:rPr>
              <a:t>2</a:t>
            </a:r>
            <a:r>
              <a:rPr sz="4000" spc="-35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4000" spc="254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40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6000" spc="345" baseline="34722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r>
              <a:rPr sz="6000" baseline="34722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30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4000" spc="-46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4000" spc="220" dirty="0">
                <a:solidFill>
                  <a:srgbClr val="CCFFCC"/>
                </a:solidFill>
                <a:latin typeface="Times New Roman"/>
                <a:cs typeface="Times New Roman"/>
              </a:rPr>
              <a:t>1.54545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3792" y="2889843"/>
            <a:ext cx="33032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34745" algn="l"/>
                <a:tab pos="2714625" algn="l"/>
              </a:tabLst>
            </a:pPr>
            <a:r>
              <a:rPr sz="4000" i="1" spc="155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4000" i="1" spc="-2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6000" spc="359" baseline="3472" dirty="0">
                <a:solidFill>
                  <a:srgbClr val="CCFFCC"/>
                </a:solidFill>
                <a:latin typeface="Symbol"/>
                <a:cs typeface="Symbol"/>
              </a:rPr>
              <a:t></a:t>
            </a:r>
            <a:r>
              <a:rPr sz="4000" spc="24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4000" i="1" spc="24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400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135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40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4000" spc="235" dirty="0">
                <a:solidFill>
                  <a:srgbClr val="CCFFCC"/>
                </a:solidFill>
                <a:latin typeface="Times New Roman"/>
                <a:cs typeface="Times New Roman"/>
              </a:rPr>
              <a:t>11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9041" y="4468748"/>
            <a:ext cx="6942455" cy="160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4015"/>
              </a:lnSpc>
              <a:spcBef>
                <a:spcPts val="100"/>
              </a:spcBef>
            </a:pPr>
            <a:r>
              <a:rPr sz="2850" spc="8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3600" b="1" spc="8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endParaRPr sz="3600" dirty="0">
              <a:latin typeface="Trebuchet MS"/>
              <a:cs typeface="Trebuchet MS"/>
            </a:endParaRPr>
          </a:p>
          <a:p>
            <a:pPr marL="1234440" algn="ctr">
              <a:lnSpc>
                <a:spcPts val="8395"/>
              </a:lnSpc>
            </a:pPr>
            <a:r>
              <a:rPr sz="725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7250" i="1" spc="-10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7250" spc="50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7250" i="1" spc="-545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6225" spc="60" baseline="-24765" dirty="0">
                <a:solidFill>
                  <a:srgbClr val="CCFFCC"/>
                </a:solidFill>
                <a:latin typeface="Times New Roman"/>
                <a:cs typeface="Times New Roman"/>
              </a:rPr>
              <a:t>1</a:t>
            </a:r>
            <a:r>
              <a:rPr sz="6225" spc="-900" baseline="-2476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725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7250" spc="-17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7250" spc="75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7250" spc="-10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7250" spc="-10" dirty="0">
                <a:solidFill>
                  <a:srgbClr val="CCFFCC"/>
                </a:solidFill>
                <a:latin typeface="Times New Roman"/>
                <a:cs typeface="Times New Roman"/>
              </a:rPr>
              <a:t>1.14573</a:t>
            </a:r>
            <a:endParaRPr sz="7250" dirty="0">
              <a:latin typeface="Times New Roman"/>
              <a:cs typeface="Times New Roman"/>
            </a:endParaRPr>
          </a:p>
        </p:txBody>
      </p:sp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4255" y="569976"/>
            <a:ext cx="2087118" cy="8999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B7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6"/>
                </a:lnTo>
                <a:lnTo>
                  <a:pt x="446591" y="2788216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126971" y="-4572"/>
            <a:ext cx="4022090" cy="6867525"/>
            <a:chOff x="5126971" y="-4572"/>
            <a:chExt cx="4022090" cy="6867525"/>
          </a:xfrm>
        </p:grpSpPr>
        <p:sp>
          <p:nvSpPr>
            <p:cNvPr id="5" name="object 5"/>
            <p:cNvSpPr/>
            <p:nvPr/>
          </p:nvSpPr>
          <p:spPr>
            <a:xfrm>
              <a:off x="5131543" y="4182280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7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29"/>
                  </a:lnTo>
                  <a:lnTo>
                    <a:pt x="2505454" y="2936929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40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78449" y="0"/>
              <a:ext cx="1065530" cy="6858000"/>
            </a:xfrm>
            <a:custGeom>
              <a:avLst/>
              <a:gdLst/>
              <a:ahLst/>
              <a:cxnLst/>
              <a:rect l="l" t="t" r="r" b="b"/>
              <a:pathLst>
                <a:path w="1065529" h="6858000">
                  <a:moveTo>
                    <a:pt x="1051063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65296" y="6857996"/>
                  </a:lnTo>
                  <a:lnTo>
                    <a:pt x="1065455" y="6654301"/>
                  </a:lnTo>
                  <a:lnTo>
                    <a:pt x="1065405" y="6145233"/>
                  </a:lnTo>
                  <a:lnTo>
                    <a:pt x="1065165" y="5890784"/>
                  </a:lnTo>
                  <a:lnTo>
                    <a:pt x="1064711" y="5585509"/>
                  </a:lnTo>
                  <a:lnTo>
                    <a:pt x="1063982" y="5229434"/>
                  </a:lnTo>
                  <a:lnTo>
                    <a:pt x="1062782" y="4771726"/>
                  </a:lnTo>
                  <a:lnTo>
                    <a:pt x="1060321" y="4009060"/>
                  </a:lnTo>
                  <a:lnTo>
                    <a:pt x="1054930" y="2483906"/>
                  </a:lnTo>
                  <a:lnTo>
                    <a:pt x="1053375" y="1975424"/>
                  </a:lnTo>
                  <a:lnTo>
                    <a:pt x="1052337" y="1568557"/>
                  </a:lnTo>
                  <a:lnTo>
                    <a:pt x="1051624" y="1212471"/>
                  </a:lnTo>
                  <a:lnTo>
                    <a:pt x="1051188" y="907185"/>
                  </a:lnTo>
                  <a:lnTo>
                    <a:pt x="1050963" y="652725"/>
                  </a:lnTo>
                  <a:lnTo>
                    <a:pt x="1050923" y="194553"/>
                  </a:lnTo>
                  <a:lnTo>
                    <a:pt x="1051063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60436" y="4903643"/>
              <a:ext cx="1083945" cy="1954530"/>
            </a:xfrm>
            <a:custGeom>
              <a:avLst/>
              <a:gdLst/>
              <a:ahLst/>
              <a:cxnLst/>
              <a:rect l="l" t="t" r="r" b="b"/>
              <a:pathLst>
                <a:path w="1083945" h="1954529">
                  <a:moveTo>
                    <a:pt x="1083562" y="0"/>
                  </a:moveTo>
                  <a:lnTo>
                    <a:pt x="0" y="1954354"/>
                  </a:lnTo>
                  <a:lnTo>
                    <a:pt x="1083562" y="1949316"/>
                  </a:lnTo>
                  <a:lnTo>
                    <a:pt x="1083562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2691871" y="1596450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60">
                <a:moveTo>
                  <a:pt x="0" y="0"/>
                </a:moveTo>
                <a:lnTo>
                  <a:pt x="1140008" y="0"/>
                </a:lnTo>
              </a:path>
            </a:pathLst>
          </a:custGeom>
          <a:ln w="16986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14666" y="1559365"/>
            <a:ext cx="5674995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61330" algn="l"/>
              </a:tabLst>
            </a:pPr>
            <a:r>
              <a:rPr sz="1550" spc="-50" dirty="0">
                <a:solidFill>
                  <a:srgbClr val="CCFFCC"/>
                </a:solidFill>
                <a:latin typeface="Times New Roman"/>
                <a:cs typeface="Times New Roman"/>
              </a:rPr>
              <a:t>2</a:t>
            </a:r>
            <a:r>
              <a:rPr sz="155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1550" spc="-50" dirty="0">
                <a:solidFill>
                  <a:srgbClr val="CCFFCC"/>
                </a:solidFill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95089" y="1594094"/>
            <a:ext cx="1144270" cy="433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50" spc="-10" dirty="0">
                <a:solidFill>
                  <a:srgbClr val="CCFFCC"/>
                </a:solidFill>
                <a:latin typeface="Times New Roman"/>
                <a:cs typeface="Times New Roman"/>
              </a:rPr>
              <a:t>6.16525</a:t>
            </a:r>
            <a:endParaRPr sz="265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7242" y="1328983"/>
            <a:ext cx="7500620" cy="433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413384" algn="l"/>
                <a:tab pos="5281930" algn="l"/>
                <a:tab pos="5885815" algn="l"/>
              </a:tabLst>
            </a:pPr>
            <a:r>
              <a:rPr sz="2650" i="1" spc="-5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65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65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650" spc="-30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dirty="0">
                <a:solidFill>
                  <a:srgbClr val="CCFFCC"/>
                </a:solidFill>
                <a:latin typeface="Times New Roman"/>
                <a:cs typeface="Times New Roman"/>
              </a:rPr>
              <a:t>1.54545</a:t>
            </a:r>
            <a:r>
              <a:rPr sz="2650" spc="-23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650" spc="-8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3975" baseline="35639" dirty="0">
                <a:solidFill>
                  <a:srgbClr val="CCFFCC"/>
                </a:solidFill>
                <a:latin typeface="Times New Roman"/>
                <a:cs typeface="Times New Roman"/>
              </a:rPr>
              <a:t>1.14573</a:t>
            </a:r>
            <a:r>
              <a:rPr sz="3975" spc="472" baseline="35639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650" spc="-30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spc="-10" dirty="0">
                <a:solidFill>
                  <a:srgbClr val="CCFFCC"/>
                </a:solidFill>
                <a:latin typeface="Times New Roman"/>
                <a:cs typeface="Times New Roman"/>
              </a:rPr>
              <a:t>1.35961,</a:t>
            </a:r>
            <a:r>
              <a:rPr sz="265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65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2650" i="1" spc="-2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spc="9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2650" i="1" spc="9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65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65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2650" spc="-2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650" spc="-7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650" spc="-10" dirty="0">
                <a:solidFill>
                  <a:srgbClr val="CCFFCC"/>
                </a:solidFill>
                <a:latin typeface="Times New Roman"/>
                <a:cs typeface="Times New Roman"/>
              </a:rPr>
              <a:t>0.15369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86633" y="2450545"/>
            <a:ext cx="998219" cy="0"/>
          </a:xfrm>
          <a:custGeom>
            <a:avLst/>
            <a:gdLst/>
            <a:ahLst/>
            <a:cxnLst/>
            <a:rect l="l" t="t" r="r" b="b"/>
            <a:pathLst>
              <a:path w="998220">
                <a:moveTo>
                  <a:pt x="0" y="0"/>
                </a:moveTo>
                <a:lnTo>
                  <a:pt x="998183" y="0"/>
                </a:lnTo>
              </a:path>
            </a:pathLst>
          </a:custGeom>
          <a:ln w="14727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80481" y="2416703"/>
            <a:ext cx="11239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5" dirty="0">
                <a:solidFill>
                  <a:srgbClr val="CCFFCC"/>
                </a:solidFill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68895" y="2416703"/>
            <a:ext cx="11239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5" dirty="0">
                <a:solidFill>
                  <a:srgbClr val="CCFFCC"/>
                </a:solidFill>
                <a:latin typeface="Times New Roman"/>
                <a:cs typeface="Times New Roman"/>
              </a:rPr>
              <a:t>3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2517" y="2446813"/>
            <a:ext cx="996315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00" spc="-10" dirty="0">
                <a:solidFill>
                  <a:srgbClr val="CCFFCC"/>
                </a:solidFill>
                <a:latin typeface="Times New Roman"/>
                <a:cs typeface="Times New Roman"/>
              </a:rPr>
              <a:t>4.54562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0895" y="2216958"/>
            <a:ext cx="4113529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40995" algn="l"/>
              </a:tabLst>
            </a:pPr>
            <a:r>
              <a:rPr sz="2300" i="1" spc="-5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300" i="1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3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300" spc="-21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CCFFCC"/>
                </a:solidFill>
                <a:latin typeface="Times New Roman"/>
                <a:cs typeface="Times New Roman"/>
              </a:rPr>
              <a:t>1.35961</a:t>
            </a:r>
            <a:r>
              <a:rPr sz="2300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300" spc="13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3450" baseline="35024" dirty="0">
                <a:solidFill>
                  <a:srgbClr val="CCFFCC"/>
                </a:solidFill>
                <a:latin typeface="Times New Roman"/>
                <a:cs typeface="Times New Roman"/>
              </a:rPr>
              <a:t>0.15369</a:t>
            </a:r>
            <a:r>
              <a:rPr sz="3450" spc="465" baseline="35024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300" spc="-21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CCFFCC"/>
                </a:solidFill>
                <a:latin typeface="Times New Roman"/>
                <a:cs typeface="Times New Roman"/>
              </a:rPr>
              <a:t>1.32579,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43885" y="2216958"/>
            <a:ext cx="2649855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30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2300" i="1" spc="-1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spc="10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2300" i="1" spc="100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300" i="1" spc="27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2300" spc="-3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300" spc="-2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300" spc="-10" dirty="0">
                <a:solidFill>
                  <a:srgbClr val="CCFFCC"/>
                </a:solidFill>
                <a:latin typeface="Times New Roman"/>
                <a:cs typeface="Times New Roman"/>
              </a:rPr>
              <a:t>4.60959</a:t>
            </a:r>
            <a:r>
              <a:rPr sz="23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3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r>
              <a:rPr sz="2025" spc="-15" baseline="43209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025" spc="-15" baseline="43209" dirty="0">
                <a:solidFill>
                  <a:srgbClr val="CCFFCC"/>
                </a:solidFill>
                <a:latin typeface="Times New Roman"/>
                <a:cs typeface="Times New Roman"/>
              </a:rPr>
              <a:t>3</a:t>
            </a:r>
            <a:endParaRPr sz="2025" baseline="43209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688340" y="310083"/>
            <a:ext cx="74879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CCFFCC"/>
                </a:solidFill>
              </a:rPr>
              <a:t>The</a:t>
            </a:r>
            <a:r>
              <a:rPr sz="3600" spc="-15" dirty="0">
                <a:solidFill>
                  <a:srgbClr val="CCFFCC"/>
                </a:solidFill>
              </a:rPr>
              <a:t> </a:t>
            </a:r>
            <a:r>
              <a:rPr sz="3600" dirty="0">
                <a:solidFill>
                  <a:srgbClr val="CCFFCC"/>
                </a:solidFill>
              </a:rPr>
              <a:t>successive</a:t>
            </a:r>
            <a:r>
              <a:rPr sz="3600" spc="-20" dirty="0">
                <a:solidFill>
                  <a:srgbClr val="CCFFCC"/>
                </a:solidFill>
              </a:rPr>
              <a:t> </a:t>
            </a:r>
            <a:r>
              <a:rPr sz="3600" dirty="0">
                <a:solidFill>
                  <a:srgbClr val="CCFFCC"/>
                </a:solidFill>
              </a:rPr>
              <a:t>approximations</a:t>
            </a:r>
            <a:r>
              <a:rPr sz="3600" spc="-35" dirty="0">
                <a:solidFill>
                  <a:srgbClr val="CCFFCC"/>
                </a:solidFill>
              </a:rPr>
              <a:t> </a:t>
            </a:r>
            <a:r>
              <a:rPr sz="3600" spc="-25" dirty="0">
                <a:solidFill>
                  <a:srgbClr val="CCFFCC"/>
                </a:solidFill>
              </a:rPr>
              <a:t>are</a:t>
            </a:r>
            <a:endParaRPr sz="3600" dirty="0"/>
          </a:p>
        </p:txBody>
      </p:sp>
      <p:sp>
        <p:nvSpPr>
          <p:cNvPr id="30" name="object 30"/>
          <p:cNvSpPr/>
          <p:nvPr/>
        </p:nvSpPr>
        <p:spPr>
          <a:xfrm>
            <a:off x="2386886" y="3550386"/>
            <a:ext cx="1537335" cy="0"/>
          </a:xfrm>
          <a:custGeom>
            <a:avLst/>
            <a:gdLst/>
            <a:ahLst/>
            <a:cxnLst/>
            <a:rect l="l" t="t" r="r" b="b"/>
            <a:pathLst>
              <a:path w="1537335">
                <a:moveTo>
                  <a:pt x="0" y="0"/>
                </a:moveTo>
                <a:lnTo>
                  <a:pt x="1536768" y="0"/>
                </a:lnTo>
              </a:path>
            </a:pathLst>
          </a:custGeom>
          <a:ln w="13298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710911" y="3546326"/>
            <a:ext cx="89789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4.27316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78739" y="3329669"/>
            <a:ext cx="188595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spc="-25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1200" spc="-25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65470" y="3168455"/>
            <a:ext cx="156337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4.60959</a:t>
            </a:r>
            <a:r>
              <a:rPr sz="21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r>
              <a:rPr sz="1800" spc="-15" baseline="43981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1800" spc="-15" baseline="43981" dirty="0">
                <a:solidFill>
                  <a:srgbClr val="CCFFCC"/>
                </a:solidFill>
                <a:latin typeface="Times New Roman"/>
                <a:cs typeface="Times New Roman"/>
              </a:rPr>
              <a:t>3</a:t>
            </a:r>
            <a:endParaRPr sz="1800" baseline="43981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7149" y="3337176"/>
            <a:ext cx="159956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i="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1800" baseline="-25462" dirty="0">
                <a:solidFill>
                  <a:srgbClr val="CCFFCC"/>
                </a:solidFill>
                <a:latin typeface="Times New Roman"/>
                <a:cs typeface="Times New Roman"/>
              </a:rPr>
              <a:t>4</a:t>
            </a:r>
            <a:r>
              <a:rPr sz="1800" spc="630" baseline="-25462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100" spc="-26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1.32579</a:t>
            </a:r>
            <a:r>
              <a:rPr sz="2100" spc="-19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spc="-50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81410" y="3337176"/>
            <a:ext cx="111950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100" spc="-26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rgbClr val="CCFFCC"/>
                </a:solidFill>
                <a:latin typeface="Times New Roman"/>
                <a:cs typeface="Times New Roman"/>
              </a:rPr>
              <a:t>1.32471,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55905" y="3337176"/>
            <a:ext cx="236982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0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2100" i="1" spc="1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2100" i="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1800" baseline="-25462" dirty="0">
                <a:solidFill>
                  <a:srgbClr val="CCFFCC"/>
                </a:solidFill>
                <a:latin typeface="Times New Roman"/>
                <a:cs typeface="Times New Roman"/>
              </a:rPr>
              <a:t>4</a:t>
            </a:r>
            <a:r>
              <a:rPr sz="1800" spc="-67" baseline="-25462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2100" spc="-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100" spc="-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3.39345</a:t>
            </a:r>
            <a:r>
              <a:rPr sz="21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1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432479" y="4556154"/>
            <a:ext cx="1739264" cy="0"/>
          </a:xfrm>
          <a:custGeom>
            <a:avLst/>
            <a:gdLst/>
            <a:ahLst/>
            <a:cxnLst/>
            <a:rect l="l" t="t" r="r" b="b"/>
            <a:pathLst>
              <a:path w="1739264">
                <a:moveTo>
                  <a:pt x="0" y="0"/>
                </a:moveTo>
                <a:lnTo>
                  <a:pt x="1739051" y="0"/>
                </a:lnTo>
              </a:path>
            </a:pathLst>
          </a:custGeom>
          <a:ln w="15112">
            <a:solidFill>
              <a:srgbClr val="CC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795510" y="4553272"/>
            <a:ext cx="1017905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4.26457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444753" y="4307071"/>
            <a:ext cx="21082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50" spc="-25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1350" spc="-25" dirty="0">
                <a:solidFill>
                  <a:srgbClr val="CCFFCC"/>
                </a:solidFill>
                <a:latin typeface="Times New Roman"/>
                <a:cs typeface="Times New Roman"/>
              </a:rPr>
              <a:t>7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04186" y="4123873"/>
            <a:ext cx="1765300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3.39345</a:t>
            </a:r>
            <a:r>
              <a:rPr sz="24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r>
              <a:rPr sz="2025" spc="-15" baseline="45267" dirty="0">
                <a:solidFill>
                  <a:srgbClr val="CCFFCC"/>
                </a:solidFill>
                <a:latin typeface="Symbol"/>
                <a:cs typeface="Symbol"/>
              </a:rPr>
              <a:t></a:t>
            </a:r>
            <a:r>
              <a:rPr sz="2025" spc="-15" baseline="45267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endParaRPr sz="2025" baseline="45267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9380" y="4315602"/>
            <a:ext cx="7893684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3631565" algn="l"/>
                <a:tab pos="5739130" algn="l"/>
              </a:tabLst>
            </a:pPr>
            <a:r>
              <a:rPr sz="2400" i="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025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r>
              <a:rPr sz="2025" spc="547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400" spc="-32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1.32471</a:t>
            </a:r>
            <a:r>
              <a:rPr sz="2400" spc="-10" dirty="0">
                <a:solidFill>
                  <a:srgbClr val="CCFFCC"/>
                </a:solidFill>
                <a:latin typeface="Symbol"/>
                <a:cs typeface="Symbol"/>
              </a:rPr>
              <a:t></a:t>
            </a:r>
            <a:r>
              <a:rPr sz="24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400" spc="-33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1.324718,</a:t>
            </a:r>
            <a:r>
              <a:rPr sz="2400" dirty="0">
                <a:solidFill>
                  <a:srgbClr val="CCFFCC"/>
                </a:solidFill>
                <a:latin typeface="Times New Roman"/>
                <a:cs typeface="Times New Roman"/>
              </a:rPr>
              <a:t>	</a:t>
            </a:r>
            <a:r>
              <a:rPr sz="2400" i="1" dirty="0">
                <a:solidFill>
                  <a:srgbClr val="CCFFCC"/>
                </a:solidFill>
                <a:latin typeface="Times New Roman"/>
                <a:cs typeface="Times New Roman"/>
              </a:rPr>
              <a:t>f</a:t>
            </a:r>
            <a:r>
              <a:rPr sz="2400" i="1" spc="-10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FFCC"/>
                </a:solidFill>
                <a:latin typeface="Times New Roman"/>
                <a:cs typeface="Times New Roman"/>
              </a:rPr>
              <a:t>(</a:t>
            </a:r>
            <a:r>
              <a:rPr sz="2400" i="1" dirty="0">
                <a:solidFill>
                  <a:srgbClr val="CCFFCC"/>
                </a:solidFill>
                <a:latin typeface="Times New Roman"/>
                <a:cs typeface="Times New Roman"/>
              </a:rPr>
              <a:t>x</a:t>
            </a:r>
            <a:r>
              <a:rPr sz="2025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5</a:t>
            </a:r>
            <a:r>
              <a:rPr sz="2025" spc="-127" baseline="-24691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FFCC"/>
                </a:solidFill>
                <a:latin typeface="Times New Roman"/>
                <a:cs typeface="Times New Roman"/>
              </a:rPr>
              <a:t>)</a:t>
            </a:r>
            <a:r>
              <a:rPr sz="2400" spc="-1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CCFFCC"/>
                </a:solidFill>
                <a:latin typeface="Symbol"/>
                <a:cs typeface="Symbol"/>
              </a:rPr>
              <a:t></a:t>
            </a:r>
            <a:r>
              <a:rPr sz="2400" spc="-305" dirty="0">
                <a:solidFill>
                  <a:srgbClr val="CCFFC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1.823</a:t>
            </a:r>
            <a:r>
              <a:rPr sz="2400" spc="-10" dirty="0">
                <a:solidFill>
                  <a:srgbClr val="CCFFCC"/>
                </a:solidFill>
                <a:latin typeface="Symbol"/>
                <a:cs typeface="Symbol"/>
              </a:rPr>
              <a:t></a:t>
            </a:r>
            <a:r>
              <a:rPr sz="2400" spc="-10" dirty="0">
                <a:solidFill>
                  <a:srgbClr val="CCFFCC"/>
                </a:solidFill>
                <a:latin typeface="Times New Roman"/>
                <a:cs typeface="Times New Roman"/>
              </a:rPr>
              <a:t>10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8340" y="5187137"/>
            <a:ext cx="5819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Hence,</a:t>
            </a:r>
            <a:r>
              <a:rPr sz="2800" b="1" spc="-6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the</a:t>
            </a:r>
            <a:r>
              <a:rPr sz="2800" b="1" spc="-6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required</a:t>
            </a:r>
            <a:r>
              <a:rPr sz="2800" b="1" spc="-6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root</a:t>
            </a:r>
            <a:r>
              <a:rPr sz="2800" b="1" spc="-6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CFFCC"/>
                </a:solidFill>
                <a:latin typeface="Arial"/>
                <a:cs typeface="Arial"/>
              </a:rPr>
              <a:t>is</a:t>
            </a:r>
            <a:r>
              <a:rPr sz="2800" b="1" spc="-75" dirty="0">
                <a:solidFill>
                  <a:srgbClr val="CCFFCC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CCFFCC"/>
                </a:solidFill>
                <a:latin typeface="Arial"/>
                <a:cs typeface="Arial"/>
              </a:rPr>
              <a:t>1.3247.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C9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200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MingLiU</vt:lpstr>
      <vt:lpstr>Arial</vt:lpstr>
      <vt:lpstr>Calibri</vt:lpstr>
      <vt:lpstr>Cambria Math</vt:lpstr>
      <vt:lpstr>Lucida Sans Unicode</vt:lpstr>
      <vt:lpstr>Symbol</vt:lpstr>
      <vt:lpstr>Times New Roman</vt:lpstr>
      <vt:lpstr>Trebuchet MS</vt:lpstr>
      <vt:lpstr>Office Theme</vt:lpstr>
      <vt:lpstr>Numerical Method</vt:lpstr>
      <vt:lpstr>PowerPoint Presentation</vt:lpstr>
      <vt:lpstr>An approximation to the root is given by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successive approximations are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Naeem Zafar</dc:creator>
  <cp:lastModifiedBy>Maher</cp:lastModifiedBy>
  <cp:revision>5</cp:revision>
  <dcterms:created xsi:type="dcterms:W3CDTF">2023-02-06T18:00:02Z</dcterms:created>
  <dcterms:modified xsi:type="dcterms:W3CDTF">2023-02-07T15:36:01Z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2023-02-06T00:00:00Z</vt:filetime>
  </property>
  <property fmtid="{D5CDD505-2E9C-101B-9397-08002B2CF9AE}" pid="5" name="Producer">
    <vt:lpwstr>Microsoft® PowerPoint® 2016</vt:lpwstr>
  </property>
</Properties>
</file>