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 noory" initials="dn" lastIdx="13" clrIdx="0">
    <p:extLst>
      <p:ext uri="{19B8F6BF-5375-455C-9EA6-DF929625EA0E}">
        <p15:presenceInfo xmlns:p15="http://schemas.microsoft.com/office/powerpoint/2012/main" userId="3087f768ecbd85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54" autoAdjust="0"/>
    <p:restoredTop sz="94660"/>
  </p:normalViewPr>
  <p:slideViewPr>
    <p:cSldViewPr snapToGrid="0">
      <p:cViewPr varScale="1">
        <p:scale>
          <a:sx n="93" d="100"/>
          <a:sy n="93" d="100"/>
        </p:scale>
        <p:origin x="773"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01T22:26:15.332" idx="13">
    <p:pos x="1505" y="806"/>
    <p:text>current</p:text>
    <p:extLst>
      <p:ext uri="{C676402C-5697-4E1C-873F-D02D1690AC5C}">
        <p15:threadingInfo xmlns:p15="http://schemas.microsoft.com/office/powerpoint/2012/main" timeZoneBias="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15AC0-2C2D-493D-9ABC-6448DEB4CE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400D0A-F0B4-4DD5-B022-F5DD1DD6D6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DD2F8A-FD13-4773-8298-9F266271290A}"/>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2FFCFC15-CC90-4C0F-9F39-874637F09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85540B-C1CC-432A-8CC6-1134A2C8630D}"/>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38939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50A97-E716-4BDA-BFAC-0115247FF63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BB4270-8C05-4139-87F8-CA0C69906A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7C6D37-02B0-4481-9675-937D25AD5747}"/>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222AB9D8-16FC-4388-8BC8-CA54748252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E6023D-74AC-49FA-809D-CDE5180409C0}"/>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220311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9688270-2E46-4E8E-9D02-91BDD23E64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14D45C-CBCA-4416-ABBA-F6F590ED24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7DEABB-A43A-4435-A1D5-8D3E863795FF}"/>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812AA768-08C0-4245-8F7F-435438D84A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160739-DF20-4BFC-AE9A-A0CB462B9689}"/>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423772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880FF-8BF3-4644-8D0D-5728E46469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F11EAA-28CA-4D30-B61D-E4978D86D4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6E9AF2-36A2-4AC1-B5DD-D51F6C246957}"/>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9FB35356-C3AE-425A-9231-5BAB60FC8B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F9F2D-F9FA-4CE0-A511-2040772419FD}"/>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249656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53731-9CE6-4DC4-9AF7-B452E189AE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7468786-75A7-4EFB-949B-D57B8E643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6429A0-9845-4C82-AD12-99A44E5856A6}"/>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78D70C77-E425-4A4A-A2B5-C562234E32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3A4420-EE81-4D59-9810-FE5887FF0BCD}"/>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31175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769A8-34D3-437D-9276-6B2F788D9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7ACBA9-0A9E-45D7-A97A-33DC6DDB03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7F10E4-8E33-46AC-86EB-52C7CCE8AF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AA1AF1-84D4-4428-9B8B-F14B168A529F}"/>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6" name="Footer Placeholder 5">
            <a:extLst>
              <a:ext uri="{FF2B5EF4-FFF2-40B4-BE49-F238E27FC236}">
                <a16:creationId xmlns:a16="http://schemas.microsoft.com/office/drawing/2014/main" id="{84626B30-F30B-4218-9274-BB7599E5520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2A5618-F3C1-454E-8621-5B2E6C0D2F01}"/>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91839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33B48-6261-4799-B75F-B65F57D9CEB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FF82DD-E26E-4503-9692-B593D1A47F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D0999D-3DA7-436C-AEBD-0D9C8010FA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496A4B8-10B8-4DFA-BECE-BFBBD99025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473C37-657B-4CCB-B5A3-2D8A3875D1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8188AAF-7605-48F6-A01B-5D41216FFF0C}"/>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8" name="Footer Placeholder 7">
            <a:extLst>
              <a:ext uri="{FF2B5EF4-FFF2-40B4-BE49-F238E27FC236}">
                <a16:creationId xmlns:a16="http://schemas.microsoft.com/office/drawing/2014/main" id="{F2DF35CD-9168-4B7F-9FE2-23C1C2E244E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086D745-BAFD-4F71-AA57-EBBBC2786A47}"/>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189108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FCBD-EAF0-4BC9-8969-AA88D6D89E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D7E72A-3D22-47A5-AFD1-1C6BA6E90894}"/>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4" name="Footer Placeholder 3">
            <a:extLst>
              <a:ext uri="{FF2B5EF4-FFF2-40B4-BE49-F238E27FC236}">
                <a16:creationId xmlns:a16="http://schemas.microsoft.com/office/drawing/2014/main" id="{8C1211AF-4378-490C-860A-81DAAC7D3FD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FE8DA42-ACF7-471D-BF5C-BB32A53B7D4B}"/>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422361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572A62-3379-4C22-8859-5F3DE31FCF16}"/>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3" name="Footer Placeholder 2">
            <a:extLst>
              <a:ext uri="{FF2B5EF4-FFF2-40B4-BE49-F238E27FC236}">
                <a16:creationId xmlns:a16="http://schemas.microsoft.com/office/drawing/2014/main" id="{93A0AA30-9334-4111-A08C-005FD16ADD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3812AEF-CA04-4629-AA45-2F8F7034B757}"/>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259378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485B3-6775-4272-87E1-4380B00A36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C3ED001-9D3A-4BDC-BA1A-29E629496B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C1D846-C6F2-458F-B254-BF6769261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A26DE8-1763-4003-96AF-96AA0D08D8E8}"/>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6" name="Footer Placeholder 5">
            <a:extLst>
              <a:ext uri="{FF2B5EF4-FFF2-40B4-BE49-F238E27FC236}">
                <a16:creationId xmlns:a16="http://schemas.microsoft.com/office/drawing/2014/main" id="{0D947997-6CFA-4777-BBA5-8C3E4CC7CD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FB6D3C-E0BB-4C52-885D-EDE4A9B6BB35}"/>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147430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63D8-41B3-4287-A102-31F6638EB4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CEC336F-37F3-4455-A18D-8EB2849589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912D4FB-5722-47A9-911A-6E6145A0FC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257F1-CDDC-4B0F-A3CA-6003E049B053}"/>
              </a:ext>
            </a:extLst>
          </p:cNvPr>
          <p:cNvSpPr>
            <a:spLocks noGrp="1"/>
          </p:cNvSpPr>
          <p:nvPr>
            <p:ph type="dt" sz="half" idx="10"/>
          </p:nvPr>
        </p:nvSpPr>
        <p:spPr/>
        <p:txBody>
          <a:bodyPr/>
          <a:lstStyle/>
          <a:p>
            <a:fld id="{C9D2077D-568C-431D-BAA4-FC9139BC0371}" type="datetimeFigureOut">
              <a:rPr lang="en-GB" smtClean="0"/>
              <a:t>29/10/2024</a:t>
            </a:fld>
            <a:endParaRPr lang="en-GB"/>
          </a:p>
        </p:txBody>
      </p:sp>
      <p:sp>
        <p:nvSpPr>
          <p:cNvPr id="6" name="Footer Placeholder 5">
            <a:extLst>
              <a:ext uri="{FF2B5EF4-FFF2-40B4-BE49-F238E27FC236}">
                <a16:creationId xmlns:a16="http://schemas.microsoft.com/office/drawing/2014/main" id="{57F5A3CC-FCE3-47C1-BCE4-6106CFBFE6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3D8187-1DE6-430F-BC80-CE2F6B33419F}"/>
              </a:ext>
            </a:extLst>
          </p:cNvPr>
          <p:cNvSpPr>
            <a:spLocks noGrp="1"/>
          </p:cNvSpPr>
          <p:nvPr>
            <p:ph type="sldNum" sz="quarter" idx="12"/>
          </p:nvPr>
        </p:nvSpPr>
        <p:spPr/>
        <p:txBody>
          <a:bodyPr/>
          <a:lstStyle/>
          <a:p>
            <a:fld id="{8648FD26-6D88-444F-9347-9D7077AF7780}" type="slidenum">
              <a:rPr lang="en-GB" smtClean="0"/>
              <a:t>‹#›</a:t>
            </a:fld>
            <a:endParaRPr lang="en-GB"/>
          </a:p>
        </p:txBody>
      </p:sp>
    </p:spTree>
    <p:extLst>
      <p:ext uri="{BB962C8B-B14F-4D97-AF65-F5344CB8AC3E}">
        <p14:creationId xmlns:p14="http://schemas.microsoft.com/office/powerpoint/2010/main" val="1949850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D3203F-8C55-41C0-88BD-7197D59AD1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862665-9BB1-486D-BFC7-1DDEF69572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8B66A97-3463-4981-9713-1C330F7DF4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2077D-568C-431D-BAA4-FC9139BC0371}" type="datetimeFigureOut">
              <a:rPr lang="en-GB" smtClean="0"/>
              <a:t>29/10/2024</a:t>
            </a:fld>
            <a:endParaRPr lang="en-GB"/>
          </a:p>
        </p:txBody>
      </p:sp>
      <p:sp>
        <p:nvSpPr>
          <p:cNvPr id="5" name="Footer Placeholder 4">
            <a:extLst>
              <a:ext uri="{FF2B5EF4-FFF2-40B4-BE49-F238E27FC236}">
                <a16:creationId xmlns:a16="http://schemas.microsoft.com/office/drawing/2014/main" id="{F62A5DD9-F1AF-4136-9677-4A08341292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D9F3596-13F1-4930-8F59-6F01C258DA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8FD26-6D88-444F-9347-9D7077AF7780}" type="slidenum">
              <a:rPr lang="en-GB" smtClean="0"/>
              <a:t>‹#›</a:t>
            </a:fld>
            <a:endParaRPr lang="en-GB"/>
          </a:p>
        </p:txBody>
      </p:sp>
    </p:spTree>
    <p:extLst>
      <p:ext uri="{BB962C8B-B14F-4D97-AF65-F5344CB8AC3E}">
        <p14:creationId xmlns:p14="http://schemas.microsoft.com/office/powerpoint/2010/main" val="2180795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opengeology.org/historicalgeology/paleoclimatology-earth-systems-change-through-time/" TargetMode="External"/><Relationship Id="rId1" Type="http://schemas.openxmlformats.org/officeDocument/2006/relationships/slideLayout" Target="../slideLayouts/slideLayout7.xml"/><Relationship Id="rId4" Type="http://schemas.openxmlformats.org/officeDocument/2006/relationships/hyperlink" Target="http://opengeology.org/textbook/wp-content/uploads/2016/07/HubbleDeepField.jpg"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opengeology.org/historicalgeology/case-studies/nebular-theory-and-the-formation-of-the-solar-syste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68C13F-721C-445D-867C-959301574116}"/>
              </a:ext>
            </a:extLst>
          </p:cNvPr>
          <p:cNvSpPr txBox="1"/>
          <p:nvPr/>
        </p:nvSpPr>
        <p:spPr>
          <a:xfrm>
            <a:off x="778213" y="325522"/>
            <a:ext cx="10496144" cy="3044423"/>
          </a:xfrm>
          <a:prstGeom prst="rect">
            <a:avLst/>
          </a:prstGeom>
          <a:noFill/>
        </p:spPr>
        <p:txBody>
          <a:bodyPr wrap="square">
            <a:spAutoFit/>
          </a:bodyPr>
          <a:lstStyle/>
          <a:p>
            <a:pPr>
              <a:spcAft>
                <a:spcPts val="1020"/>
              </a:spcAft>
            </a:pPr>
            <a:r>
              <a:rPr lang="en-GB" sz="2400" b="1" dirty="0">
                <a:solidFill>
                  <a:srgbClr val="1A1A1A"/>
                </a:solidFill>
                <a:effectLst/>
                <a:latin typeface="Calibri" panose="020F0502020204030204" pitchFamily="34" charset="0"/>
                <a:ea typeface="Times New Roman" panose="02020603050405020304" pitchFamily="18" charset="0"/>
              </a:rPr>
              <a:t>A Brief History of Earth</a:t>
            </a:r>
            <a:endParaRPr lang="en-GB" sz="3600" b="1" dirty="0">
              <a:effectLst/>
              <a:latin typeface="Times New Roman" panose="02020603050405020304" pitchFamily="18" charset="0"/>
              <a:ea typeface="Times New Roman" panose="02020603050405020304" pitchFamily="18" charset="0"/>
            </a:endParaRPr>
          </a:p>
          <a:p>
            <a:pPr algn="just">
              <a:spcBef>
                <a:spcPts val="1200"/>
              </a:spcBef>
              <a:spcAft>
                <a:spcPts val="2100"/>
              </a:spcAft>
            </a:pPr>
            <a:r>
              <a:rPr lang="en-GB" sz="1800" dirty="0">
                <a:solidFill>
                  <a:srgbClr val="1A1A1A"/>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The main topics studied in Earth history are paleogeography, palaeontology, and paleoecology and </a:t>
            </a:r>
            <a:r>
              <a:rPr lang="en-GB" sz="1800" u="sng" dirty="0">
                <a:solidFill>
                  <a:srgbClr val="007ACC"/>
                </a:solidFill>
                <a:effectLst/>
                <a:highlight>
                  <a:srgbClr val="FFFF00"/>
                </a:highlight>
                <a:latin typeface="Calibri" panose="020F0502020204030204" pitchFamily="34" charset="0"/>
                <a:ea typeface="Calibri" panose="020F0502020204030204" pitchFamily="34" charset="0"/>
                <a:cs typeface="Calibri" panose="020F0502020204030204" pitchFamily="34" charset="0"/>
                <a:hlinkClick r:id="rId2"/>
              </a:rPr>
              <a:t>paleoclimatology</a:t>
            </a:r>
            <a:r>
              <a:rPr lang="en-GB" sz="1800" dirty="0">
                <a:solidFill>
                  <a:srgbClr val="1A1A1A"/>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—respectively</a:t>
            </a:r>
            <a:r>
              <a:rPr lang="en-GB" sz="1800" dirty="0">
                <a:solidFill>
                  <a:srgbClr val="1A1A1A"/>
                </a:solidFill>
                <a:effectLst/>
                <a:latin typeface="Calibri" panose="020F0502020204030204" pitchFamily="34" charset="0"/>
                <a:ea typeface="Calibri" panose="020F0502020204030204" pitchFamily="34" charset="0"/>
                <a:cs typeface="Calibri" panose="020F0502020204030204" pitchFamily="34" charset="0"/>
              </a:rPr>
              <a:t>, past landscapes, past organisms, past ecosystems, and past environments.</a:t>
            </a:r>
            <a:endParaRPr lang="en-GB" sz="1600" dirty="0">
              <a:effectLst/>
              <a:latin typeface="Calibri" panose="020F0502020204030204" pitchFamily="34" charset="0"/>
              <a:ea typeface="Calibri" panose="020F0502020204030204" pitchFamily="34" charset="0"/>
              <a:cs typeface="Arial" panose="020B0604020202020204" pitchFamily="34" charset="0"/>
            </a:endParaRPr>
          </a:p>
          <a:p>
            <a:pPr algn="just">
              <a:spcBef>
                <a:spcPts val="2400"/>
              </a:spcBef>
              <a:spcAft>
                <a:spcPts val="1200"/>
              </a:spcAft>
            </a:pPr>
            <a:r>
              <a:rPr lang="en-GB" sz="2000" b="1"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1-Origin of the Universe</a:t>
            </a:r>
            <a:endParaRPr lang="en-GB" sz="2000" b="1" dirty="0">
              <a:solidFill>
                <a:srgbClr val="2F5496"/>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endParaRPr>
          </a:p>
          <a:p>
            <a:pPr algn="l">
              <a:spcBef>
                <a:spcPts val="1200"/>
              </a:spcBef>
              <a:spcAft>
                <a:spcPts val="1000"/>
              </a:spcAft>
            </a:pPr>
            <a:r>
              <a:rPr lang="en-GB" sz="1800" dirty="0">
                <a:solidFill>
                  <a:srgbClr val="1A1A1A"/>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The universe appears to have an infinite number of galaxies and solar systems and our solar system occupies a small section of this vast entirety.</a:t>
            </a:r>
            <a:endParaRPr lang="en-GB"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6B55E6C-0757-466D-A106-92C129FBDEA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7858" y="3429000"/>
            <a:ext cx="2973745" cy="3103478"/>
          </a:xfrm>
          <a:prstGeom prst="rect">
            <a:avLst/>
          </a:prstGeom>
          <a:noFill/>
          <a:ln>
            <a:noFill/>
          </a:ln>
        </p:spPr>
      </p:pic>
      <p:sp>
        <p:nvSpPr>
          <p:cNvPr id="6" name="TextBox 5">
            <a:extLst>
              <a:ext uri="{FF2B5EF4-FFF2-40B4-BE49-F238E27FC236}">
                <a16:creationId xmlns:a16="http://schemas.microsoft.com/office/drawing/2014/main" id="{E545FEA1-99C7-4C93-9677-B41A4822F57C}"/>
              </a:ext>
            </a:extLst>
          </p:cNvPr>
          <p:cNvSpPr txBox="1"/>
          <p:nvPr/>
        </p:nvSpPr>
        <p:spPr>
          <a:xfrm>
            <a:off x="4027251" y="5933873"/>
            <a:ext cx="6094378" cy="830997"/>
          </a:xfrm>
          <a:prstGeom prst="rect">
            <a:avLst/>
          </a:prstGeom>
          <a:noFill/>
        </p:spPr>
        <p:txBody>
          <a:bodyPr wrap="square">
            <a:spAutoFit/>
          </a:bodyPr>
          <a:lstStyle/>
          <a:p>
            <a:pPr algn="l">
              <a:spcBef>
                <a:spcPts val="1200"/>
              </a:spcBef>
              <a:spcAft>
                <a:spcPts val="2100"/>
              </a:spcAft>
            </a:pPr>
            <a:r>
              <a:rPr lang="en-GB"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Every light on this image that does not have diffraction spikes is believed to be an entire galaxy, with hundreds of billions of stars.</a:t>
            </a:r>
            <a:br>
              <a:rPr lang="en-GB" sz="160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b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5740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9938F0-0F98-466C-8023-B1A863315B4B}"/>
              </a:ext>
            </a:extLst>
          </p:cNvPr>
          <p:cNvSpPr txBox="1"/>
          <p:nvPr/>
        </p:nvSpPr>
        <p:spPr>
          <a:xfrm>
            <a:off x="991385" y="709158"/>
            <a:ext cx="10209229" cy="1685077"/>
          </a:xfrm>
          <a:prstGeom prst="rect">
            <a:avLst/>
          </a:prstGeom>
          <a:noFill/>
        </p:spPr>
        <p:txBody>
          <a:bodyPr wrap="square">
            <a:spAutoFit/>
          </a:bodyPr>
          <a:lstStyle/>
          <a:p>
            <a:pPr algn="just">
              <a:spcBef>
                <a:spcPts val="1200"/>
              </a:spcBef>
              <a:spcAft>
                <a:spcPts val="2100"/>
              </a:spcAft>
            </a:pPr>
            <a:r>
              <a:rPr lang="en-GB" sz="2000" b="1" dirty="0">
                <a:solidFill>
                  <a:srgbClr val="000000"/>
                </a:solidFill>
                <a:highlight>
                  <a:srgbClr val="FFFF00"/>
                </a:highlight>
                <a:latin typeface="Calibri" panose="020F0502020204030204" pitchFamily="34" charset="0"/>
                <a:cs typeface="Times New Roman" panose="02020603050405020304" pitchFamily="18" charset="0"/>
              </a:rPr>
              <a:t>2-Big-Bang Theory</a:t>
            </a:r>
          </a:p>
          <a:p>
            <a:pPr algn="just">
              <a:spcBef>
                <a:spcPts val="1200"/>
              </a:spcBef>
              <a:spcAft>
                <a:spcPts val="2100"/>
              </a:spcAft>
            </a:pPr>
            <a:r>
              <a:rPr lang="en-GB" sz="2000" dirty="0">
                <a:solidFill>
                  <a:srgbClr val="1A1A1A"/>
                </a:solidFill>
                <a:effectLst/>
                <a:latin typeface="Calibri" panose="020F0502020204030204" pitchFamily="34" charset="0"/>
                <a:ea typeface="Calibri" panose="020F0502020204030204" pitchFamily="34" charset="0"/>
                <a:cs typeface="Calibri" panose="020F0502020204030204" pitchFamily="34" charset="0"/>
              </a:rPr>
              <a:t>The prevailing idea about how the universe was created is called the </a:t>
            </a:r>
            <a:r>
              <a:rPr lang="en-GB" sz="1800" b="1" dirty="0">
                <a:effectLst/>
                <a:latin typeface="Calibri" panose="020F0502020204030204" pitchFamily="34" charset="0"/>
                <a:ea typeface="Calibri" panose="020F0502020204030204" pitchFamily="34" charset="0"/>
                <a:cs typeface="Arial" panose="020B0604020202020204" pitchFamily="34" charset="0"/>
              </a:rPr>
              <a:t>big-bang theory</a:t>
            </a:r>
            <a:r>
              <a:rPr lang="en-GB" sz="1800" dirty="0">
                <a:effectLst/>
                <a:latin typeface="Calibri" panose="020F0502020204030204" pitchFamily="34" charset="0"/>
                <a:ea typeface="Calibri" panose="020F0502020204030204" pitchFamily="34" charset="0"/>
                <a:cs typeface="Arial" panose="020B0604020202020204" pitchFamily="34" charset="0"/>
              </a:rPr>
              <a:t>. </a:t>
            </a:r>
            <a:r>
              <a:rPr lang="en-GB" sz="1800" dirty="0">
                <a:solidFill>
                  <a:srgbClr val="1A1A1A"/>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The big-bang theory proposes the universe was formed from an infinitely dense and hot core of material. The bang in the title suggests there was an explosive, outward expansion of all matter and space that created atoms.</a:t>
            </a:r>
            <a:endParaRPr lang="en-GB" sz="18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0AB4E9BB-2F96-4E24-BA88-9F4B6EBD896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28067" y="2557496"/>
            <a:ext cx="5731510" cy="3812540"/>
          </a:xfrm>
          <a:prstGeom prst="rect">
            <a:avLst/>
          </a:prstGeom>
          <a:noFill/>
          <a:ln>
            <a:noFill/>
          </a:ln>
        </p:spPr>
      </p:pic>
    </p:spTree>
    <p:extLst>
      <p:ext uri="{BB962C8B-B14F-4D97-AF65-F5344CB8AC3E}">
        <p14:creationId xmlns:p14="http://schemas.microsoft.com/office/powerpoint/2010/main" val="204724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3D39CE-4088-42D2-992C-F999992864B9}"/>
              </a:ext>
            </a:extLst>
          </p:cNvPr>
          <p:cNvSpPr txBox="1"/>
          <p:nvPr/>
        </p:nvSpPr>
        <p:spPr>
          <a:xfrm>
            <a:off x="820132" y="763928"/>
            <a:ext cx="10152668" cy="1538883"/>
          </a:xfrm>
          <a:prstGeom prst="rect">
            <a:avLst/>
          </a:prstGeom>
          <a:noFill/>
        </p:spPr>
        <p:txBody>
          <a:bodyPr wrap="square">
            <a:spAutoFit/>
          </a:bodyPr>
          <a:lstStyle/>
          <a:p>
            <a:pPr algn="just">
              <a:spcBef>
                <a:spcPts val="2400"/>
              </a:spcBef>
              <a:spcAft>
                <a:spcPts val="1200"/>
              </a:spcAft>
            </a:pPr>
            <a:r>
              <a:rPr lang="en-GB" sz="2000" b="1" dirty="0">
                <a:solidFill>
                  <a:srgbClr val="1A1A1A"/>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3-Origin of the Solar System: The Nebular Hypothesis</a:t>
            </a:r>
            <a:endParaRPr lang="en-GB" sz="2000" b="1" dirty="0">
              <a:solidFill>
                <a:srgbClr val="2F5496"/>
              </a:solidFill>
              <a:effectLst/>
              <a:highlight>
                <a:srgbClr val="FFFF00"/>
              </a:highlight>
              <a:latin typeface="Calibri Light" panose="020F0302020204030204" pitchFamily="34" charset="0"/>
              <a:ea typeface="Times New Roman" panose="02020603050405020304" pitchFamily="18" charset="0"/>
              <a:cs typeface="Times New Roman" panose="02020603050405020304" pitchFamily="18" charset="0"/>
            </a:endParaRPr>
          </a:p>
          <a:p>
            <a:pPr algn="just">
              <a:spcBef>
                <a:spcPts val="1200"/>
              </a:spcBef>
              <a:spcAft>
                <a:spcPts val="1000"/>
              </a:spcAft>
            </a:pPr>
            <a:r>
              <a:rPr lang="en-GB" sz="1800" dirty="0">
                <a:effectLst/>
                <a:latin typeface="Calibri" panose="020F0502020204030204" pitchFamily="34" charset="0"/>
                <a:ea typeface="Calibri" panose="020F0502020204030204" pitchFamily="34" charset="0"/>
                <a:cs typeface="Calibri" panose="020F0502020204030204" pitchFamily="34" charset="0"/>
              </a:rPr>
              <a:t>Our solar system formed as the same time as our Sun as described in the nebular hypothesis. </a:t>
            </a:r>
            <a:r>
              <a:rPr lang="en-GB"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The </a:t>
            </a:r>
            <a:r>
              <a:rPr lang="en-GB" sz="1800" b="1" u="sng" dirty="0">
                <a:solidFill>
                  <a:srgbClr val="0000FF"/>
                </a:solidFill>
                <a:effectLst/>
                <a:highlight>
                  <a:srgbClr val="FFFF00"/>
                </a:highlight>
                <a:latin typeface="Calibri" panose="020F0502020204030204" pitchFamily="34" charset="0"/>
                <a:ea typeface="Calibri" panose="020F0502020204030204" pitchFamily="34" charset="0"/>
                <a:cs typeface="Calibri" panose="020F0502020204030204" pitchFamily="34" charset="0"/>
                <a:hlinkClick r:id="rId2"/>
              </a:rPr>
              <a:t>nebular hypothesis</a:t>
            </a:r>
            <a:r>
              <a:rPr lang="en-GB" sz="1800" dirty="0">
                <a:effectLst/>
                <a:highlight>
                  <a:srgbClr val="FFFF00"/>
                </a:highlight>
                <a:latin typeface="Calibri" panose="020F0502020204030204" pitchFamily="34" charset="0"/>
                <a:ea typeface="Calibri" panose="020F0502020204030204" pitchFamily="34" charset="0"/>
                <a:cs typeface="Calibri" panose="020F0502020204030204" pitchFamily="34" charset="0"/>
              </a:rPr>
              <a:t> is the idea that a spinning cloud of dust made of mostly light elements, called a nebula, flattened into a protoplanetary disk, and became a solar system consisting of a star with orbiting planets. </a:t>
            </a:r>
            <a:endParaRPr lang="en-GB" sz="160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ABA4955E-C674-42B7-846E-56BD236CCED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36868" y="2481102"/>
            <a:ext cx="6982594" cy="4108953"/>
          </a:xfrm>
          <a:prstGeom prst="rect">
            <a:avLst/>
          </a:prstGeom>
          <a:noFill/>
          <a:ln>
            <a:noFill/>
          </a:ln>
        </p:spPr>
      </p:pic>
    </p:spTree>
    <p:extLst>
      <p:ext uri="{BB962C8B-B14F-4D97-AF65-F5344CB8AC3E}">
        <p14:creationId xmlns:p14="http://schemas.microsoft.com/office/powerpoint/2010/main" val="3818431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219</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Dana Ridha (Alumni)</dc:creator>
  <cp:lastModifiedBy>dana noory</cp:lastModifiedBy>
  <cp:revision>12</cp:revision>
  <dcterms:created xsi:type="dcterms:W3CDTF">2021-02-06T08:50:47Z</dcterms:created>
  <dcterms:modified xsi:type="dcterms:W3CDTF">2024-10-29T16:33:21Z</dcterms:modified>
</cp:coreProperties>
</file>