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36" r:id="rId1"/>
  </p:sldMasterIdLst>
  <p:notesMasterIdLst>
    <p:notesMasterId r:id="rId17"/>
  </p:notesMasterIdLst>
  <p:sldIdLst>
    <p:sldId id="259" r:id="rId2"/>
    <p:sldId id="257" r:id="rId3"/>
    <p:sldId id="260" r:id="rId4"/>
    <p:sldId id="261" r:id="rId5"/>
    <p:sldId id="262" r:id="rId6"/>
    <p:sldId id="263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0A639C-FC3F-495F-9564-929C8733F123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BDC5F7-4C02-4A9F-B595-0C22ABEB8F4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08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7482B1F-2CFD-4E25-B49E-E2BD3EE8D2FD}" type="datetimeFigureOut">
              <a:rPr lang="ar-IQ" smtClean="0"/>
              <a:pPr/>
              <a:t>11/11/1444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A187F92-390F-47A6-B1D7-079CE5C35FD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534400" cy="3168352"/>
          </a:xfrm>
        </p:spPr>
        <p:txBody>
          <a:bodyPr>
            <a:noAutofit/>
          </a:bodyPr>
          <a:lstStyle/>
          <a:p>
            <a:pPr algn="ctr"/>
            <a:r>
              <a:rPr lang="ar-IQ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محاضرات طرائق التدريس </a:t>
            </a:r>
            <a:br>
              <a:rPr lang="ar-IQ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ar-IQ" sz="4800" b="1" dirty="0" smtClean="0">
                <a:latin typeface="+mn-lt"/>
                <a:ea typeface="+mn-ea"/>
                <a:cs typeface="+mn-cs"/>
              </a:rPr>
              <a:t>مرحلة الثالثة </a:t>
            </a:r>
            <a:br>
              <a:rPr lang="ar-IQ" sz="4800" b="1" dirty="0" smtClean="0">
                <a:latin typeface="+mn-lt"/>
                <a:ea typeface="+mn-ea"/>
                <a:cs typeface="+mn-cs"/>
              </a:rPr>
            </a:br>
            <a:r>
              <a:rPr lang="ar-IQ" sz="4800" b="1" dirty="0" smtClean="0">
                <a:latin typeface="+mn-lt"/>
                <a:ea typeface="+mn-ea"/>
                <a:cs typeface="+mn-cs"/>
              </a:rPr>
              <a:t>للسنة الدراسية 2023</a:t>
            </a:r>
            <a:br>
              <a:rPr lang="ar-IQ" sz="4800" b="1" dirty="0" smtClean="0">
                <a:latin typeface="+mn-lt"/>
                <a:ea typeface="+mn-ea"/>
                <a:cs typeface="+mn-cs"/>
              </a:rPr>
            </a:br>
            <a:r>
              <a:rPr lang="ar-IQ" sz="4800" b="1" dirty="0" smtClean="0">
                <a:latin typeface="+mn-lt"/>
                <a:ea typeface="+mn-ea"/>
                <a:cs typeface="+mn-cs"/>
              </a:rPr>
              <a:t>اعداد بدران جوهر قادر</a:t>
            </a:r>
            <a:r>
              <a:rPr lang="ar-IQ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ar-IQ" sz="4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ar-IQ" sz="4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8" y="260648"/>
            <a:ext cx="54469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dirty="0" smtClean="0">
                <a:solidFill>
                  <a:srgbClr val="002060"/>
                </a:solidFill>
                <a:cs typeface="Ali-A-Samik" pitchFamily="2" charset="-78"/>
              </a:rPr>
              <a:t>الثاني:- عملية التدريس وتشمل:-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3888" y="908720"/>
            <a:ext cx="4559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dirty="0" smtClean="0"/>
              <a:t>(الاهداف, المحتوى, طرق التدريس, التقويم).</a:t>
            </a:r>
            <a:endParaRPr lang="en-IE" sz="2400" dirty="0" smtClean="0">
              <a:cs typeface="Majalla 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23928" y="1556792"/>
            <a:ext cx="47444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dirty="0" smtClean="0">
                <a:solidFill>
                  <a:srgbClr val="002060"/>
                </a:solidFill>
                <a:cs typeface="Ali-A-Samik" pitchFamily="2" charset="-78"/>
              </a:rPr>
              <a:t>ثالثا:- مخرجات التدريس وتشمل: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2132856"/>
            <a:ext cx="7668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(التغيرات المطلوبة احداثها في شخصية المتعلم في الجوانب المعرفية والمهارية والانفعالية والاجتماعية).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9752" y="3212976"/>
            <a:ext cx="60801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ar-IQ" sz="2800" dirty="0" smtClean="0"/>
              <a:t>التدريس كعملية تتضمن ثلاث مهارات:-</a:t>
            </a:r>
          </a:p>
        </p:txBody>
      </p:sp>
      <p:sp>
        <p:nvSpPr>
          <p:cNvPr id="7" name="Rectangle 6"/>
          <p:cNvSpPr/>
          <p:nvPr/>
        </p:nvSpPr>
        <p:spPr>
          <a:xfrm>
            <a:off x="6804248" y="4005064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1- مهارات التخطيط.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4005064"/>
            <a:ext cx="1521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2- مهارات التنفيذ.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67744" y="4005064"/>
            <a:ext cx="1564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3- مهارات التقويم.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84168" y="4581128"/>
            <a:ext cx="251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dirty="0" smtClean="0"/>
              <a:t>ومهارات التدريس هي:-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5576" y="5373216"/>
            <a:ext cx="7812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(القدرة على المساعدة في حدوث التعلم, وتنمو عن طريق الاعداد والمرور بالخبرات المناسبة وهي تعني اداء سلوكي معين يمكن ملاحظته ومعرفة نتائجه). </a:t>
            </a:r>
            <a:endParaRPr lang="en-IE" sz="2400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332656"/>
            <a:ext cx="7090917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ar-IQ" sz="3600" dirty="0" smtClean="0">
                <a:solidFill>
                  <a:srgbClr val="FF0000"/>
                </a:solidFill>
                <a:latin typeface="Arial" pitchFamily="34" charset="0"/>
                <a:cs typeface="Ali-A-Samik" pitchFamily="2" charset="-78"/>
              </a:rPr>
              <a:t>الوجه الثالث:- التدريس كعملية اتصال.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9672" y="980728"/>
            <a:ext cx="707460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ar-IQ" sz="2400" dirty="0" smtClean="0"/>
              <a:t>يمكن النظر الى التدريس كعملية اتصال وعناصرها ما يلي:-</a:t>
            </a:r>
          </a:p>
        </p:txBody>
      </p:sp>
      <p:sp>
        <p:nvSpPr>
          <p:cNvPr id="4" name="Rectangle 3"/>
          <p:cNvSpPr/>
          <p:nvPr/>
        </p:nvSpPr>
        <p:spPr>
          <a:xfrm>
            <a:off x="3491880" y="1556792"/>
            <a:ext cx="5337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dirty="0" smtClean="0">
                <a:solidFill>
                  <a:srgbClr val="00B050"/>
                </a:solidFill>
                <a:cs typeface="Ali-A-Samik" pitchFamily="2" charset="-78"/>
              </a:rPr>
              <a:t>اولا: المرسل (المعلم).</a:t>
            </a:r>
            <a:endParaRPr lang="ar-IQ" sz="3600" dirty="0"/>
          </a:p>
        </p:txBody>
      </p:sp>
      <p:sp>
        <p:nvSpPr>
          <p:cNvPr id="5" name="Rectangle 4"/>
          <p:cNvSpPr/>
          <p:nvPr/>
        </p:nvSpPr>
        <p:spPr>
          <a:xfrm>
            <a:off x="3635896" y="2420888"/>
            <a:ext cx="518095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ar-IQ" sz="2400" b="1" dirty="0" smtClean="0"/>
              <a:t>غالبا ما يبدأ عملية الاتصال.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5616" y="2996952"/>
            <a:ext cx="77403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ar-IQ" sz="2400" b="1" dirty="0" smtClean="0"/>
              <a:t>احيانا يتحول من وضع الارسال الى الاستقبال حين يستمع الى طلابه, او يتعرف الى وجهات نظرهم.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1640" y="3933056"/>
            <a:ext cx="75243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ar-IQ" sz="2400" b="1" dirty="0" smtClean="0"/>
              <a:t>يتأثر المعلم من وضعه كمرسل بعدد من العوامل التي تؤثر في عملية الاتصال. ومن هذه العوامل :</a:t>
            </a:r>
            <a:endParaRPr lang="en-IE" sz="2400" b="1" dirty="0" smtClean="0">
              <a:cs typeface="Majalla U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8224" y="4869160"/>
            <a:ext cx="2335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dirty="0" smtClean="0"/>
              <a:t>1- اتجاهاته نحو نفسه.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3848" y="4869160"/>
            <a:ext cx="3291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dirty="0" smtClean="0"/>
              <a:t>2- اتجاهاته نحو المادة الدراسية.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1560" y="4869160"/>
            <a:ext cx="2456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dirty="0" smtClean="0"/>
              <a:t>3- اتجاهاته نحو طلابه.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9552" y="5589240"/>
            <a:ext cx="8316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* اذا كانت الاتجاهات ايجابية فيصبح الاتصال ذات فاعلية  والعكس صحيح. ومستوى العلمي والثقافي والاجتماعي أيضا يؤثر على فاعلية الاتصال.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15816" y="188640"/>
            <a:ext cx="560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dirty="0" smtClean="0">
                <a:solidFill>
                  <a:srgbClr val="00B050"/>
                </a:solidFill>
                <a:cs typeface="Ali-A-Samik" pitchFamily="2" charset="-78"/>
              </a:rPr>
              <a:t>ثانيا: المستقبل (الطالب).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1124744"/>
            <a:ext cx="7884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ar-IQ" sz="2400" b="1" dirty="0" smtClean="0"/>
              <a:t>هو المسقبل واحيانا يتحول مرسل حين يبدي رأيه او يسأل معلمه.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7664" y="1844824"/>
            <a:ext cx="7380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ar-IQ" sz="2400" b="1" dirty="0" smtClean="0"/>
              <a:t>ويتأثر الطالب من وضعه كمستقبل بعدد من العوامل التي تؤثر على فاعلية عملية الاتصال. ومن هذه العوامل:</a:t>
            </a:r>
            <a:endParaRPr lang="ar-IQ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465633" y="2852936"/>
            <a:ext cx="241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1</a:t>
            </a:r>
            <a:r>
              <a:rPr lang="ar-IQ" sz="2400" b="1" dirty="0" smtClean="0"/>
              <a:t>- اتجاهاته نحو نفسه.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1057" y="3573016"/>
            <a:ext cx="3438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2- اتجاهاته نحو المادة الدراسية.</a:t>
            </a:r>
          </a:p>
        </p:txBody>
      </p:sp>
      <p:sp>
        <p:nvSpPr>
          <p:cNvPr id="8" name="Rectangle 7"/>
          <p:cNvSpPr/>
          <p:nvPr/>
        </p:nvSpPr>
        <p:spPr>
          <a:xfrm>
            <a:off x="6372200" y="4509120"/>
            <a:ext cx="2533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3- اتجاهاته نحو معلمه.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9856" y="5517232"/>
            <a:ext cx="4881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* اذا كانت ايجابية ...... نفس الملاحظة للمرسل.</a:t>
            </a:r>
            <a:endParaRPr lang="ar-IQ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21734" y="188640"/>
            <a:ext cx="2252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3200" dirty="0" smtClean="0">
                <a:solidFill>
                  <a:srgbClr val="00B050"/>
                </a:solidFill>
                <a:cs typeface="Ali-A-Samik" pitchFamily="2" charset="-78"/>
              </a:rPr>
              <a:t>ثالثا:- الرسالة.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5616" y="836712"/>
            <a:ext cx="7740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ar-IQ" sz="2400" b="1" dirty="0" smtClean="0"/>
              <a:t>قد تكون رسالة متبادلة بين المرسل والمستقبل شفهية او مكتوبة.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1760" y="1556792"/>
            <a:ext cx="6456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ar-IQ" sz="2400" b="1" dirty="0" smtClean="0"/>
              <a:t>الرسالة في الموقف التعليمي هي محتوى المادة الدراسية.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1840" y="2492896"/>
            <a:ext cx="5735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/>
              <a:t>1- قد يكون ذات طابع (معرفي, مهاري, وجداني او معا).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3356992"/>
            <a:ext cx="8100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2- وينبغي ان تكون مناسبة لامكانيات المتعلم وتلبي حوائجه ورغباته واهتماماته.</a:t>
            </a:r>
          </a:p>
        </p:txBody>
      </p:sp>
      <p:sp>
        <p:nvSpPr>
          <p:cNvPr id="7" name="Rectangle 6"/>
          <p:cNvSpPr/>
          <p:nvPr/>
        </p:nvSpPr>
        <p:spPr>
          <a:xfrm>
            <a:off x="5292080" y="4221088"/>
            <a:ext cx="2945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3200" dirty="0" smtClean="0">
                <a:solidFill>
                  <a:srgbClr val="00B050"/>
                </a:solidFill>
                <a:cs typeface="Ali-A-Samik" pitchFamily="2" charset="-78"/>
              </a:rPr>
              <a:t> رابعا: وسيلة الاتصال.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3781" y="5085184"/>
            <a:ext cx="5014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ar-IQ" sz="2400" b="1" dirty="0" smtClean="0"/>
              <a:t>قد تكون (سمعية, بصرية, او هما معا) أو أخرى.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75656" y="5991671"/>
            <a:ext cx="7308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ar-IQ" sz="2400" b="1" dirty="0" smtClean="0"/>
              <a:t>يمكن استخدامها لتحقيق الاهداف المرغوبة وتؤثر على فاعلية الاتصال.</a:t>
            </a:r>
            <a:endParaRPr lang="en-IE" sz="3200" b="1" u="sng" dirty="0" smtClean="0">
              <a:cs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332656"/>
            <a:ext cx="684135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ar-JO" sz="3200" dirty="0" smtClean="0">
                <a:solidFill>
                  <a:srgbClr val="FF0000"/>
                </a:solidFill>
                <a:cs typeface="Ali-A-Samik" pitchFamily="2" charset="-78"/>
              </a:rPr>
              <a:t>الوجه الرابع:- </a:t>
            </a:r>
            <a:r>
              <a:rPr lang="ar-JO" sz="3600" dirty="0" smtClean="0">
                <a:solidFill>
                  <a:srgbClr val="FF0000"/>
                </a:solidFill>
                <a:cs typeface="Ali-A-Samik" pitchFamily="2" charset="-78"/>
              </a:rPr>
              <a:t>التدر</a:t>
            </a:r>
            <a:r>
              <a:rPr lang="ar-IQ" sz="3200" dirty="0" smtClean="0">
                <a:solidFill>
                  <a:srgbClr val="FF0000"/>
                </a:solidFill>
                <a:cs typeface="Ali-A-Samik" pitchFamily="2" charset="-78"/>
              </a:rPr>
              <a:t>يس</a:t>
            </a:r>
            <a:r>
              <a:rPr lang="ar-JO" sz="3200" dirty="0" smtClean="0">
                <a:solidFill>
                  <a:srgbClr val="FF0000"/>
                </a:solidFill>
                <a:cs typeface="Ali-A-Samik" pitchFamily="2" charset="-78"/>
              </a:rPr>
              <a:t> </a:t>
            </a:r>
            <a:r>
              <a:rPr lang="ar-IQ" sz="3200" dirty="0" smtClean="0">
                <a:solidFill>
                  <a:srgbClr val="FF0000"/>
                </a:solidFill>
                <a:cs typeface="Ali-A-Samik" pitchFamily="2" charset="-78"/>
              </a:rPr>
              <a:t>كعلم وفن ومهنة</a:t>
            </a:r>
            <a:r>
              <a:rPr lang="ar-JO" sz="3200" dirty="0" smtClean="0">
                <a:solidFill>
                  <a:srgbClr val="FF0000"/>
                </a:solidFill>
                <a:cs typeface="Ali-A-Samik" pitchFamily="2" charset="-78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03648" y="1052736"/>
            <a:ext cx="7380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cs typeface="Majalla UI"/>
              </a:rPr>
              <a:t>* </a:t>
            </a:r>
            <a:r>
              <a:rPr lang="ar-JO" sz="2400" b="1" dirty="0" smtClean="0"/>
              <a:t>التدریس لم یعد مهنه‌ او عمل یومی كما یدعی البع</a:t>
            </a:r>
            <a:r>
              <a:rPr lang="ar-IQ" sz="2400" b="1" dirty="0" smtClean="0"/>
              <a:t>ض ويرجع اعتبار التدريس كعلم وفن ومهنة الى القرنين (18,19).</a:t>
            </a:r>
            <a:endParaRPr lang="ar-IQ" sz="2400" dirty="0"/>
          </a:p>
        </p:txBody>
      </p:sp>
      <p:sp>
        <p:nvSpPr>
          <p:cNvPr id="4" name="Rectangle 3"/>
          <p:cNvSpPr/>
          <p:nvPr/>
        </p:nvSpPr>
        <p:spPr>
          <a:xfrm>
            <a:off x="4283968" y="2060848"/>
            <a:ext cx="4331358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ar-IQ" sz="2800" b="1" dirty="0" smtClean="0"/>
              <a:t>التدريس كعلم:-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9672" y="2708920"/>
            <a:ext cx="7020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(المعلومات التي يمتلكها المدرس في مجال الاختصاص العام والدقيق وما يحتاجه عملية التدريس).</a:t>
            </a:r>
            <a:endParaRPr lang="ar-IQ" sz="2400" dirty="0"/>
          </a:p>
        </p:txBody>
      </p:sp>
      <p:sp>
        <p:nvSpPr>
          <p:cNvPr id="6" name="Rectangle 5"/>
          <p:cNvSpPr/>
          <p:nvPr/>
        </p:nvSpPr>
        <p:spPr>
          <a:xfrm>
            <a:off x="5076056" y="3789040"/>
            <a:ext cx="3532731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ar-IQ" sz="2800" b="1" dirty="0" smtClean="0"/>
              <a:t>التدريس كفن:-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5656" y="4293096"/>
            <a:ext cx="7092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(كيفية توصيل هذه المعلومات الى اذهان الطلبة مستخدما كافة التقنيات والوسائل التعليمية).</a:t>
            </a:r>
            <a:endParaRPr lang="ar-IQ" sz="2400" dirty="0"/>
          </a:p>
        </p:txBody>
      </p:sp>
      <p:sp>
        <p:nvSpPr>
          <p:cNvPr id="8" name="Rectangle 7"/>
          <p:cNvSpPr/>
          <p:nvPr/>
        </p:nvSpPr>
        <p:spPr>
          <a:xfrm>
            <a:off x="4572000" y="5229200"/>
            <a:ext cx="3965161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ar-IQ" sz="2800" b="1" dirty="0" smtClean="0"/>
              <a:t>التدريس كمهنة:-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75656" y="5877272"/>
            <a:ext cx="7020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(التزام التدريسي بمواعيد الدرس وحضوره اليومي,وخطط الدرس وتحقيق اهداف العامة والخاصة في التدريس).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260648"/>
            <a:ext cx="6177381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ar-IQ" sz="3600" dirty="0" smtClean="0">
                <a:solidFill>
                  <a:srgbClr val="002060"/>
                </a:solidFill>
                <a:latin typeface="Arial" pitchFamily="34" charset="0"/>
                <a:cs typeface="Ali-A-Samik" pitchFamily="2" charset="-78"/>
              </a:rPr>
              <a:t>ثانيا: الاسس والمبادىء العامة للتدريس:-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908720"/>
            <a:ext cx="795637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ar-IQ" sz="2400" b="1" dirty="0" smtClean="0"/>
              <a:t>هناك العديد من الاسس والمبادىء التي يرتكز عليها التدريس الجيد منها: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1680" y="1484784"/>
            <a:ext cx="700895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ar-IQ" sz="2400" b="1" dirty="0" smtClean="0"/>
              <a:t>ان التعلم سيكون افضل عندما يستخدم المعلم: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5656" y="2132856"/>
            <a:ext cx="723629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ar-IQ" sz="2400" b="1" dirty="0" smtClean="0"/>
              <a:t>1- طرق التدريس التي يعتمد على الايجابية ومشاركة المتعلم.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3648" y="2852936"/>
            <a:ext cx="728691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ar-IQ" sz="2400" b="1" dirty="0" smtClean="0"/>
              <a:t>2- خبرات المتعلم القديمة في تدريسه للخبرات الجديدة.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67744" y="3573016"/>
            <a:ext cx="641251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ar-IQ" sz="2400" b="1" dirty="0" smtClean="0"/>
              <a:t>3- اكثر من حاسة اثناء عملية التعلم.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7624" y="4293096"/>
            <a:ext cx="752432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ar-IQ" sz="2400" b="1" dirty="0" smtClean="0"/>
              <a:t>ان التعلم سيكون افضل عندما تكون هناك حاجة للتعلم من جانب المتعلم.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75656" y="5157192"/>
            <a:ext cx="716428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ar-IQ" sz="2400" b="1" dirty="0" smtClean="0"/>
              <a:t>ان التعلم سيكون افضل عندما تكون المادة التعليمية او الخبرة المقدمة للمتعلم في مستوى قدراتهم وامكانياتهم وتشبع رغباتهم.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800" b="1" dirty="0" smtClean="0"/>
              <a:t>خصائص التدريس الجيد</a:t>
            </a:r>
            <a:endParaRPr lang="ar-IQ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ar-IQ" sz="2800" b="1" dirty="0" smtClean="0">
                <a:cs typeface="Ali-A-Sayid" pitchFamily="2" charset="-78"/>
              </a:rPr>
              <a:t>يتصف التدريس بأعتباره علم تطبيقي ومهمة انسانية بالخصائص التالية :</a:t>
            </a:r>
            <a:r>
              <a:rPr lang="ar-IQ" sz="2800" b="1" dirty="0" smtClean="0">
                <a:cs typeface="AF_Aseer" pitchFamily="2" charset="-78"/>
              </a:rPr>
              <a:t> </a:t>
            </a:r>
          </a:p>
          <a:p>
            <a:pPr algn="ctr"/>
            <a:r>
              <a:rPr lang="ar-IQ" sz="2400" b="1" dirty="0" smtClean="0"/>
              <a:t>مراعاة الخلفية المعرفية للطالب , وقدراته وامكانياته واهتماماته , وحاجته النفسيةو الاجتماعية , فهذه المراعاة تتيح تفاعلاً مبصرا لكل من المعلم والطالب , حيث ان الطالب يمثل محور العملية التربوية وان مراعاة حاجاته المختلفة يؤدي الى انتاج مجتمع مدرسي حيث تنعكس نتائج انجازاته وسلوكياته على المجتمع العام بالنمو الايجابي .</a:t>
            </a:r>
          </a:p>
          <a:p>
            <a:pPr algn="ctr"/>
            <a:endParaRPr lang="ar-IQ" sz="2400" b="1" dirty="0" smtClean="0"/>
          </a:p>
          <a:p>
            <a:pPr algn="ctr"/>
            <a:r>
              <a:rPr lang="ar-IQ" sz="2400" b="1" dirty="0" smtClean="0"/>
              <a:t>ان يتناسب التدريس مع حالة الطالب العقلية والقيمية والجسمية , ويستخدم مع ذوي الاحتياجات الخاصة طرقاً تختلف عن الطلاب العاديين .</a:t>
            </a:r>
          </a:p>
          <a:p>
            <a:pPr algn="ctr">
              <a:buNone/>
            </a:pPr>
            <a:endParaRPr lang="ar-IQ" sz="2400" b="1" dirty="0" smtClean="0"/>
          </a:p>
          <a:p>
            <a:pPr algn="ctr"/>
            <a:r>
              <a:rPr lang="ar-IQ" sz="2400" b="1" dirty="0" smtClean="0"/>
              <a:t>تنمية كفايات الطلبة وتأهيلهم للحاضر والمستقبل .</a:t>
            </a:r>
          </a:p>
          <a:p>
            <a:pPr algn="ctr"/>
            <a:endParaRPr lang="ar-IQ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476672"/>
            <a:ext cx="734579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اثارة </a:t>
            </a:r>
            <a:r>
              <a:rPr lang="ar-IQ" sz="2400" b="1" dirty="0"/>
              <a:t>تفكير </a:t>
            </a:r>
            <a:r>
              <a:rPr lang="ar-IQ" sz="2400" b="1" dirty="0" smtClean="0"/>
              <a:t>الطالب </a:t>
            </a:r>
            <a:r>
              <a:rPr lang="ar-IQ" sz="2400" b="1" dirty="0"/>
              <a:t>وتنمية ميوله وقدراته .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1196752"/>
            <a:ext cx="741682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تحفيز </a:t>
            </a:r>
            <a:r>
              <a:rPr lang="ar-IQ" sz="2400" b="1" dirty="0"/>
              <a:t>التعاون بين </a:t>
            </a:r>
            <a:r>
              <a:rPr lang="ar-IQ" sz="2400" b="1" dirty="0" smtClean="0"/>
              <a:t>الطلبة </a:t>
            </a:r>
            <a:r>
              <a:rPr lang="ar-IQ" sz="2400" b="1" dirty="0"/>
              <a:t>وتشجيع العمل الفريقي 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31640" y="1916832"/>
            <a:ext cx="705678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احترام </a:t>
            </a:r>
            <a:r>
              <a:rPr lang="ar-IQ" sz="2400" b="1" dirty="0"/>
              <a:t>شخصية </a:t>
            </a:r>
            <a:r>
              <a:rPr lang="ar-IQ" sz="2400" b="1" dirty="0" smtClean="0"/>
              <a:t>الطالب وتنميتها </a:t>
            </a:r>
            <a:r>
              <a:rPr lang="ar-IQ" sz="2400" b="1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2492896"/>
            <a:ext cx="748883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التعليم </a:t>
            </a:r>
            <a:r>
              <a:rPr lang="ar-IQ" sz="2400" b="1" dirty="0"/>
              <a:t>عن طريق اثارة المشكلات والبحث عن حلولها بطرق عملية 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3212976"/>
            <a:ext cx="792088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مراعاة </a:t>
            </a:r>
            <a:r>
              <a:rPr lang="ar-IQ" sz="2400" b="1" dirty="0"/>
              <a:t>الفروق الفردية بين </a:t>
            </a:r>
            <a:r>
              <a:rPr lang="ar-IQ" sz="2400" b="1" dirty="0" smtClean="0"/>
              <a:t>الطلبة وتوفير </a:t>
            </a:r>
            <a:r>
              <a:rPr lang="ar-IQ" sz="2400" b="1" dirty="0"/>
              <a:t>فرص التعلم المناسبة للميول والقدرات المختلفة 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4221088"/>
            <a:ext cx="727280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توفير </a:t>
            </a:r>
            <a:r>
              <a:rPr lang="ar-IQ" sz="2400" b="1" dirty="0"/>
              <a:t>الوسائل التعليمية التي تساعد على الفهم الكامل للدرس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9552" y="4869160"/>
            <a:ext cx="784887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اثارة </a:t>
            </a:r>
            <a:r>
              <a:rPr lang="ar-IQ" sz="2400" b="1" dirty="0"/>
              <a:t>النواحي الوجدانية </a:t>
            </a:r>
            <a:r>
              <a:rPr lang="ar-IQ" sz="2400" b="1" dirty="0" smtClean="0"/>
              <a:t>نحو الكلية او </a:t>
            </a:r>
            <a:r>
              <a:rPr lang="ar-IQ" sz="2400" b="1" dirty="0"/>
              <a:t>المدرسة والعمل </a:t>
            </a:r>
            <a:r>
              <a:rPr lang="ar-IQ" sz="2400" b="1" dirty="0" smtClean="0"/>
              <a:t>فيهما </a:t>
            </a:r>
            <a:r>
              <a:rPr lang="ar-IQ" sz="2400" b="1" dirty="0"/>
              <a:t>وممارسة العادات والتقاليد المرغوبة .</a:t>
            </a:r>
            <a:endParaRPr lang="en-US" sz="2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5689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ar-IQ" sz="2400" b="1" dirty="0" smtClean="0"/>
              <a:t>       - التدرج بالانتقال من المعلوم الى المجهول ومن السهل الى الصعب ومن البسيط الى المعقد 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700808"/>
            <a:ext cx="799288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ar-IQ" sz="2400" b="1" dirty="0" smtClean="0"/>
              <a:t> - المرونة والقابلية للتعديل والتغيير حسبما تقتضيه ظروف التعليمي ومجرياته .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2780928"/>
            <a:ext cx="813690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ar-IQ" sz="2400" b="1" dirty="0" smtClean="0"/>
              <a:t>        - الكشف عن طاقات الطلبة ومواهبهم وتشجيعهم على استخدامها وحثهم على المشاركة والقيام بمسؤلياتهم .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4077072"/>
            <a:ext cx="792088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ar-IQ" sz="2400" b="1" dirty="0" smtClean="0"/>
              <a:t>        - التدريس الجيد هو عملية صقل وبناء انساني تسستخدم مع الطلبة مواقف تربوية تتطلب منهم جهداً جاداً .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5301208"/>
            <a:ext cx="742696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ar-IQ" sz="2400" b="1" dirty="0" smtClean="0"/>
              <a:t>- الابداع والتجديد وتشجيع وتنويع الاراء والحلول 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608" y="6237312"/>
            <a:ext cx="71995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ar-IQ" sz="2400" b="1" dirty="0" smtClean="0"/>
              <a:t>- البيئة التعليمية المحفزة للمبادرات والمسؤليات الفرد .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ar-IQ" sz="4400" dirty="0" smtClean="0"/>
              <a:t>ولقد اورد فيفر ودنلاب خصائص اخرى نوجزها كالاتي :</a:t>
            </a:r>
            <a:br>
              <a:rPr lang="ar-IQ" sz="4400" dirty="0" smtClean="0"/>
            </a:b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827584" y="2348880"/>
            <a:ext cx="759633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رعاية السلوكيات والمقترحات الفريدة للطلبة وتحفيزها مادياً ونفسيا بشكل فردي وفي الوقت والاجراء المناسبين 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3429000"/>
            <a:ext cx="76683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مراعاة الحالة الانفعالية للطالب , لان الطالب يكون اكثر تقبلاً للدرس اذا كان مسروراً ونشيطاً .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4365104"/>
            <a:ext cx="75243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التدريس الجيد ينبغي ان يتحدى قدرات الطالب ويشبعها بشتى الاساليب وبالطرق المتنوعة .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5589240"/>
            <a:ext cx="76683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وضوح الهدف من الدرس , فالهدف عندما يكون واضحاً من خطة الدرس فأنه يضمن تعلم قدر معين من الخبرات في زمن معين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10039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ar-IQ" sz="2400" b="1" dirty="0" smtClean="0"/>
              <a:t>- يجب انى ترتبط مادة التعلم بالحياة وان تكون مشتقة من مواقف معينة منها بحيث يجد الطالب فيها الفه كاملة 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87624" y="1628800"/>
            <a:ext cx="723629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ar-IQ" sz="2400" b="1" dirty="0" smtClean="0"/>
              <a:t>- مراقبة الانشطة لتقدم الطلبة في التعلم والتنويع في النشاطات مع توفير تغذية راجعة فورية 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4" y="2996952"/>
            <a:ext cx="709228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ar-IQ" sz="2400" b="1" dirty="0" smtClean="0"/>
              <a:t>- ان يتم اختيار مادة التدريس بما يحقق الاهداف الخاصة بالدرس بجميع انواعها المعرفية والوجدانية والنفسحركية.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616" y="4581128"/>
            <a:ext cx="7092280" cy="690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ar-IQ" sz="2400" b="1" dirty="0" smtClean="0"/>
              <a:t>- ان يلازم التقويم عملية التدريس منذ بدايتها وحتى نهاية الدرس وذلك للكشف عن مدى التغيرات في سلوك الطلبة .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6421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ar-IQ" sz="4800" dirty="0" smtClean="0">
                <a:latin typeface="Constantia" pitchFamily="18" charset="0"/>
                <a:cs typeface="Ali-A-Samik" pitchFamily="2" charset="-78"/>
              </a:rPr>
              <a:t>التدريس (طبيعته, اسسه و مبادئه, مفاهيمه):-</a:t>
            </a:r>
            <a:endParaRPr lang="en-IE" sz="4800" dirty="0">
              <a:latin typeface="Constantia" pitchFamily="18" charset="0"/>
              <a:cs typeface="Ali-A-Samik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16037" y="1628800"/>
            <a:ext cx="34836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4000" dirty="0" smtClean="0">
                <a:solidFill>
                  <a:srgbClr val="002060"/>
                </a:solidFill>
                <a:cs typeface="Ali-A-Samik" pitchFamily="2" charset="-78"/>
              </a:rPr>
              <a:t>اولا:- طبيعة التدريس</a:t>
            </a:r>
            <a:endParaRPr lang="en-IE" sz="2800" dirty="0">
              <a:solidFill>
                <a:srgbClr val="002060"/>
              </a:solidFill>
              <a:cs typeface="Ali-A-Samik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30068" y="2420888"/>
            <a:ext cx="5756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dirty="0" smtClean="0">
                <a:solidFill>
                  <a:schemeClr val="tx2"/>
                </a:solidFill>
              </a:rPr>
              <a:t>- عملية موجودة منذ القدم وستظل مادام هناك قديم وحديث.</a:t>
            </a:r>
            <a:endParaRPr lang="en-IE" sz="2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7704" y="2996952"/>
            <a:ext cx="58681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>
                <a:solidFill>
                  <a:schemeClr val="tx2"/>
                </a:solidFill>
              </a:rPr>
              <a:t>- التدريس ليس مقصورا على المدرسين او المعلمين بل كان مهنة الانبياء والرسل والخ... التي يتم خارج حجرة الصف.</a:t>
            </a:r>
            <a:endParaRPr lang="en-IE" sz="24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0" y="4077072"/>
            <a:ext cx="63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>
                <a:solidFill>
                  <a:schemeClr val="tx2"/>
                </a:solidFill>
              </a:rPr>
              <a:t>- التدريس احد الوسائل التي تعمل على تحقيق التواصل الحضاري بين الجنس البشري من فرد الى آخر لنقل المعرفة.</a:t>
            </a:r>
            <a:endParaRPr lang="en-I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332657"/>
            <a:ext cx="5940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>
                <a:solidFill>
                  <a:schemeClr val="tx2"/>
                </a:solidFill>
              </a:rPr>
              <a:t>* ويمكن النظر الى التدريس من عدة وجوه :-</a:t>
            </a:r>
            <a:br>
              <a:rPr lang="ar-IQ" sz="2800" b="1" dirty="0" smtClean="0">
                <a:solidFill>
                  <a:schemeClr val="tx2"/>
                </a:solidFill>
              </a:rPr>
            </a:br>
            <a:endParaRPr lang="en-IE" sz="28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3724" y="1196752"/>
            <a:ext cx="4503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3600" dirty="0" smtClean="0">
                <a:solidFill>
                  <a:srgbClr val="FF0000"/>
                </a:solidFill>
                <a:cs typeface="Ali-A-Samik" pitchFamily="2" charset="-78"/>
              </a:rPr>
              <a:t>الوجه الاول:- التدريس كتجربة.</a:t>
            </a:r>
            <a:endParaRPr lang="en-IE" sz="3600" dirty="0">
              <a:solidFill>
                <a:srgbClr val="FF0000"/>
              </a:solidFill>
              <a:cs typeface="Ali-A-Samik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132856"/>
            <a:ext cx="7956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smtClean="0">
                <a:solidFill>
                  <a:schemeClr val="tx2"/>
                </a:solidFill>
              </a:rPr>
              <a:t>- التدريس ليس نوعا من العطاء فحسب يعطي فيه المدرس المتعلم بعض حصيلته من الذكاء والمهارة والخبرة.</a:t>
            </a:r>
            <a:endParaRPr lang="en-IE" sz="28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3284984"/>
            <a:ext cx="7236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buFontTx/>
              <a:buChar char="-"/>
              <a:defRPr/>
            </a:pPr>
            <a:r>
              <a:rPr lang="ar-IQ" sz="2800" dirty="0" smtClean="0"/>
              <a:t>بل هو نوع من التبادل العقلي بين طرفين يستفيد كلاهما من اللقاء العقلي فائدته صقل ذكائه وتنمية شخصيته.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9672" y="4437112"/>
            <a:ext cx="6948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buFontTx/>
              <a:buChar char="-"/>
              <a:defRPr/>
            </a:pPr>
            <a:r>
              <a:rPr lang="ar-IQ" sz="2800" dirty="0" smtClean="0"/>
              <a:t>فالمدرس عندما يعاون المتعلم يعاني من اختلاف القدرات للمتعلمين... فمنهم:-</a:t>
            </a:r>
          </a:p>
        </p:txBody>
      </p:sp>
      <p:sp>
        <p:nvSpPr>
          <p:cNvPr id="7" name="Rectangle 6"/>
          <p:cNvSpPr/>
          <p:nvPr/>
        </p:nvSpPr>
        <p:spPr>
          <a:xfrm>
            <a:off x="6615220" y="5733256"/>
            <a:ext cx="1654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ar-IQ" sz="2000" dirty="0" smtClean="0"/>
              <a:t>طلاب ضعاف.</a:t>
            </a:r>
          </a:p>
        </p:txBody>
      </p:sp>
      <p:sp>
        <p:nvSpPr>
          <p:cNvPr id="8" name="Rectangle 7"/>
          <p:cNvSpPr/>
          <p:nvPr/>
        </p:nvSpPr>
        <p:spPr>
          <a:xfrm>
            <a:off x="4326994" y="5733256"/>
            <a:ext cx="1471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ar-IQ" sz="2000" dirty="0" smtClean="0"/>
              <a:t>طلاب وسط.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8700" y="5733256"/>
            <a:ext cx="15581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ar-IQ" sz="2000" dirty="0" smtClean="0"/>
              <a:t>طلاب جيدين.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0482" y="332656"/>
            <a:ext cx="41841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ar-IQ" sz="3200" b="1" dirty="0" smtClean="0">
                <a:solidFill>
                  <a:srgbClr val="FF0000"/>
                </a:solidFill>
              </a:rPr>
              <a:t>الوجه الثاني:- التدريس كنظام.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9672" y="1052736"/>
            <a:ext cx="6982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ar-IQ" sz="2400" dirty="0" smtClean="0"/>
              <a:t>اذا نظرنا الى التدريس كنظام متكامل نجد انه يتكون من:</a:t>
            </a:r>
          </a:p>
        </p:txBody>
      </p:sp>
      <p:sp>
        <p:nvSpPr>
          <p:cNvPr id="4" name="Rectangle 3"/>
          <p:cNvSpPr/>
          <p:nvPr/>
        </p:nvSpPr>
        <p:spPr>
          <a:xfrm>
            <a:off x="4656019" y="1700808"/>
            <a:ext cx="3977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ar-IQ" sz="2800" dirty="0" smtClean="0"/>
              <a:t>الاول:- مدخلات التدريس وتشمل: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9872" y="2564904"/>
            <a:ext cx="5292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1</a:t>
            </a:r>
            <a:r>
              <a:rPr lang="ar-IQ" sz="2400" dirty="0" smtClean="0"/>
              <a:t>- المعلم  - (خصائصه النفسية والاجتماعية).</a:t>
            </a:r>
          </a:p>
          <a:p>
            <a:r>
              <a:rPr lang="ar-IQ" sz="2400" dirty="0" smtClean="0"/>
              <a:t>            - (اعداده وتدريبه وفلسفته التربوية).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9632" y="3645024"/>
            <a:ext cx="7452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2</a:t>
            </a:r>
            <a:r>
              <a:rPr lang="ar-IQ" sz="2400" dirty="0" smtClean="0"/>
              <a:t>- المتعلم -(خصائصه,جنسه,خلفيته الاجتماعية والاقتصادية).</a:t>
            </a:r>
            <a:endParaRPr lang="ar-IQ" dirty="0" smtClean="0"/>
          </a:p>
        </p:txBody>
      </p:sp>
      <p:sp>
        <p:nvSpPr>
          <p:cNvPr id="7" name="Rectangle 6"/>
          <p:cNvSpPr/>
          <p:nvPr/>
        </p:nvSpPr>
        <p:spPr>
          <a:xfrm>
            <a:off x="467544" y="4653136"/>
            <a:ext cx="8244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3</a:t>
            </a:r>
            <a:r>
              <a:rPr lang="ar-IQ" sz="2400" dirty="0" smtClean="0"/>
              <a:t>- المناهج الدراسية – (الوثائق المنهجية, الكتب المدرسية, ادلة الطلاب والمعلمين).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5589240"/>
            <a:ext cx="8388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4- بيئة التعلم –  (الاثاث المدرسية , الادوات والوسائل, التشجيع , والتنافس).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1553</TotalTime>
  <Words>1115</Words>
  <Application>Microsoft Office PowerPoint</Application>
  <PresentationFormat>عرض على الشاشة (3:4)‏</PresentationFormat>
  <Paragraphs>102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أفق</vt:lpstr>
      <vt:lpstr>محاضرات طرائق التدريس  مرحلة الثالثة  للسنة الدراسية 2023 اعداد بدران جوهر قادر </vt:lpstr>
      <vt:lpstr>خصائص التدريس الجيد</vt:lpstr>
      <vt:lpstr>عرض تقديمي في PowerPoint</vt:lpstr>
      <vt:lpstr>عرض تقديمي في PowerPoint</vt:lpstr>
      <vt:lpstr>ولقد اورد فيفر ودنلاب خصائص اخرى نوجزها كالاتي 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الدراسات العليا / الدكتوراه جامعة كوية / التربية الرياضية</dc:title>
  <dc:creator>viao</dc:creator>
  <cp:lastModifiedBy>Badran</cp:lastModifiedBy>
  <cp:revision>277</cp:revision>
  <dcterms:created xsi:type="dcterms:W3CDTF">2015-11-23T20:48:04Z</dcterms:created>
  <dcterms:modified xsi:type="dcterms:W3CDTF">2023-05-30T20:13:39Z</dcterms:modified>
</cp:coreProperties>
</file>