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53" d="100"/>
          <a:sy n="53" d="100"/>
        </p:scale>
        <p:origin x="-50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F375-5E95-4294-B306-35721253D3B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F50D-55A3-43B5-9712-2D2F4012D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57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F375-5E95-4294-B306-35721253D3B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F50D-55A3-43B5-9712-2D2F4012D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0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F375-5E95-4294-B306-35721253D3B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F50D-55A3-43B5-9712-2D2F4012D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7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F375-5E95-4294-B306-35721253D3B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F50D-55A3-43B5-9712-2D2F4012D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F375-5E95-4294-B306-35721253D3B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F50D-55A3-43B5-9712-2D2F4012D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9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F375-5E95-4294-B306-35721253D3B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F50D-55A3-43B5-9712-2D2F4012D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5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F375-5E95-4294-B306-35721253D3B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F50D-55A3-43B5-9712-2D2F4012D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81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F375-5E95-4294-B306-35721253D3B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F50D-55A3-43B5-9712-2D2F4012D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5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F375-5E95-4294-B306-35721253D3B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F50D-55A3-43B5-9712-2D2F4012D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3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F375-5E95-4294-B306-35721253D3B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F50D-55A3-43B5-9712-2D2F4012D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7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F375-5E95-4294-B306-35721253D3B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F50D-55A3-43B5-9712-2D2F4012D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3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4F375-5E95-4294-B306-35721253D3B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BF50D-55A3-43B5-9712-2D2F4012D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Yersinia </a:t>
            </a:r>
            <a:r>
              <a:rPr lang="en-US" b="1" dirty="0"/>
              <a:t>and </a:t>
            </a:r>
            <a:r>
              <a:rPr lang="en-US" b="1" dirty="0" err="1"/>
              <a:t>Pasteurella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67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056" y="350874"/>
            <a:ext cx="10747744" cy="615625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5"/>
                </a:solidFill>
              </a:rPr>
              <a:t>Clinical Findings</a:t>
            </a:r>
            <a:endParaRPr lang="en-US" sz="3600" dirty="0">
              <a:solidFill>
                <a:schemeClr val="accent5"/>
              </a:solidFill>
            </a:endParaRPr>
          </a:p>
          <a:p>
            <a:r>
              <a:rPr lang="en-US" sz="3200" b="1" dirty="0">
                <a:solidFill>
                  <a:srgbClr val="FF0000"/>
                </a:solidFill>
              </a:rPr>
              <a:t>Bubonic plague</a:t>
            </a:r>
            <a:r>
              <a:rPr lang="en-US" sz="3200" b="1" dirty="0"/>
              <a:t>, which is the most frequent form, begins with </a:t>
            </a:r>
            <a:r>
              <a:rPr lang="en-US" sz="3200" b="1" dirty="0">
                <a:solidFill>
                  <a:srgbClr val="FF0000"/>
                </a:solidFill>
              </a:rPr>
              <a:t>pain and swelling of the lymph nodes draining the site of the flea bite and systemic symptoms such as high fever, </a:t>
            </a:r>
            <a:r>
              <a:rPr lang="en-US" sz="3200" b="1" dirty="0" err="1">
                <a:solidFill>
                  <a:srgbClr val="FF0000"/>
                </a:solidFill>
              </a:rPr>
              <a:t>myalgias</a:t>
            </a:r>
            <a:r>
              <a:rPr lang="en-US" sz="3200" b="1" dirty="0">
                <a:solidFill>
                  <a:srgbClr val="FF0000"/>
                </a:solidFill>
              </a:rPr>
              <a:t>, and prostration. </a:t>
            </a:r>
          </a:p>
          <a:p>
            <a:r>
              <a:rPr lang="en-US" sz="3200" b="1" dirty="0"/>
              <a:t>The affected nodes enlarge and become exquisitely tender. These buboes are an early characteristic finding. 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Septic shock and pneumonia </a:t>
            </a:r>
            <a:r>
              <a:rPr lang="en-US" sz="3200" b="1" dirty="0"/>
              <a:t>are the main life-threatening subsequent events. 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Pneumonic plague </a:t>
            </a:r>
            <a:r>
              <a:rPr lang="en-US" sz="3200" b="1" dirty="0"/>
              <a:t>can arise either from </a:t>
            </a:r>
            <a:r>
              <a:rPr lang="en-US" sz="3200" b="1" dirty="0">
                <a:solidFill>
                  <a:srgbClr val="FF0000"/>
                </a:solidFill>
              </a:rPr>
              <a:t>inhalation of an aerosol or from septic emboli that reach the lungs.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45852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6567"/>
            <a:ext cx="10515600" cy="57303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5"/>
                </a:solidFill>
              </a:rPr>
              <a:t>Laboratory Diagnosis</a:t>
            </a:r>
            <a:endParaRPr lang="en-US" sz="3600" dirty="0">
              <a:solidFill>
                <a:schemeClr val="accent5"/>
              </a:solidFill>
            </a:endParaRPr>
          </a:p>
          <a:p>
            <a:r>
              <a:rPr lang="en-US" sz="3600" b="1" dirty="0"/>
              <a:t>Smear and culture of </a:t>
            </a:r>
            <a:r>
              <a:rPr lang="en-US" sz="3600" b="1" dirty="0">
                <a:solidFill>
                  <a:srgbClr val="FF0000"/>
                </a:solidFill>
              </a:rPr>
              <a:t>blood or pus </a:t>
            </a:r>
            <a:r>
              <a:rPr lang="en-US" sz="3600" b="1" dirty="0"/>
              <a:t>from the </a:t>
            </a:r>
            <a:r>
              <a:rPr lang="en-US" sz="3600" b="1" dirty="0">
                <a:solidFill>
                  <a:srgbClr val="FF0000"/>
                </a:solidFill>
              </a:rPr>
              <a:t>bubo </a:t>
            </a:r>
            <a:r>
              <a:rPr lang="en-US" sz="3600" b="1" dirty="0"/>
              <a:t>is the best diagnostic procedure. 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Great care must be taken by the physician</a:t>
            </a:r>
            <a:r>
              <a:rPr lang="en-US" sz="3600" b="1" dirty="0"/>
              <a:t> during aspiration of the pus and by laboratory workers doing the culture not to create an aerosol that might transmit the infection. 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Giemsa stain </a:t>
            </a:r>
            <a:r>
              <a:rPr lang="en-US" sz="3600" b="1" dirty="0"/>
              <a:t>reveals the typical </a:t>
            </a:r>
            <a:r>
              <a:rPr lang="en-US" sz="3600" b="1" dirty="0">
                <a:solidFill>
                  <a:srgbClr val="FF0000"/>
                </a:solidFill>
              </a:rPr>
              <a:t>safety-pin </a:t>
            </a:r>
            <a:r>
              <a:rPr lang="en-US" sz="3600" b="1" dirty="0"/>
              <a:t>appearance of the organism better than does </a:t>
            </a:r>
            <a:r>
              <a:rPr lang="en-US" sz="3600" b="1" dirty="0">
                <a:solidFill>
                  <a:srgbClr val="FF0000"/>
                </a:solidFill>
              </a:rPr>
              <a:t>Gram stain. 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80342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9851"/>
            <a:ext cx="10515600" cy="5507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accent5"/>
                </a:solidFill>
              </a:rPr>
              <a:t>Treatment</a:t>
            </a:r>
            <a:endParaRPr lang="en-US" sz="4000" dirty="0">
              <a:solidFill>
                <a:schemeClr val="accent5"/>
              </a:solidFill>
            </a:endParaRPr>
          </a:p>
          <a:p>
            <a:r>
              <a:rPr lang="en-US" sz="3600" b="1" dirty="0"/>
              <a:t>The treatment of choice is a combination of </a:t>
            </a:r>
            <a:r>
              <a:rPr lang="en-US" sz="3600" b="1" dirty="0">
                <a:solidFill>
                  <a:srgbClr val="FF0000"/>
                </a:solidFill>
              </a:rPr>
              <a:t>streptomycin and a tetracycline such as doxycycline</a:t>
            </a:r>
            <a:r>
              <a:rPr lang="en-US" sz="3600" b="1" dirty="0"/>
              <a:t>, although streptomycin alone can be used. 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Levofloxacin </a:t>
            </a:r>
            <a:r>
              <a:rPr lang="en-US" sz="3600" b="1" dirty="0"/>
              <a:t>can also be used. </a:t>
            </a:r>
          </a:p>
          <a:p>
            <a:r>
              <a:rPr lang="en-US" sz="3600" b="1" dirty="0"/>
              <a:t>In view of the rapid progression of the disease, </a:t>
            </a:r>
            <a:r>
              <a:rPr lang="en-US" sz="3600" b="1" dirty="0">
                <a:solidFill>
                  <a:srgbClr val="FF0000"/>
                </a:solidFill>
              </a:rPr>
              <a:t>treatment should not wait for the results of the bacteriologic culture. 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20635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8466"/>
            <a:ext cx="10515600" cy="56984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accent5"/>
                </a:solidFill>
              </a:rPr>
              <a:t>Prevention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b="1" dirty="0" smtClean="0"/>
              <a:t>Prevention </a:t>
            </a:r>
            <a:r>
              <a:rPr lang="en-US" sz="3600" b="1" dirty="0"/>
              <a:t>of plague involves </a:t>
            </a:r>
            <a:r>
              <a:rPr lang="en-US" sz="3600" b="1" dirty="0">
                <a:solidFill>
                  <a:srgbClr val="FF0000"/>
                </a:solidFill>
              </a:rPr>
              <a:t>controlling the spread of rats in urban areas,</a:t>
            </a:r>
            <a:r>
              <a:rPr lang="en-US" sz="3600" b="1" dirty="0"/>
              <a:t> preventing rats from entering the country by </a:t>
            </a:r>
            <a:r>
              <a:rPr lang="en-US" sz="3600" b="1" dirty="0">
                <a:solidFill>
                  <a:srgbClr val="FF0000"/>
                </a:solidFill>
              </a:rPr>
              <a:t>ship or airplane, and avoiding both </a:t>
            </a:r>
            <a:r>
              <a:rPr lang="en-US" sz="3600" b="1" dirty="0" smtClean="0">
                <a:solidFill>
                  <a:srgbClr val="FF0000"/>
                </a:solidFill>
              </a:rPr>
              <a:t>flea </a:t>
            </a:r>
            <a:r>
              <a:rPr lang="en-US" sz="3600" b="1" dirty="0">
                <a:solidFill>
                  <a:srgbClr val="FF0000"/>
                </a:solidFill>
              </a:rPr>
              <a:t>bites and contact with dead wild rodents. 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/>
              <a:t>A </a:t>
            </a:r>
            <a:r>
              <a:rPr lang="en-US" sz="3600" b="1" dirty="0"/>
              <a:t>patient with plague must be placed in</a:t>
            </a:r>
            <a:r>
              <a:rPr lang="en-US" sz="3600" b="1" dirty="0">
                <a:solidFill>
                  <a:srgbClr val="FF0000"/>
                </a:solidFill>
              </a:rPr>
              <a:t> strict isolation (quarantine) for 72 hours</a:t>
            </a:r>
            <a:r>
              <a:rPr lang="en-US" sz="3600" b="1" dirty="0"/>
              <a:t> after antibiotic therapy is started.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5687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123433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PASTEURELLA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341" y="1101825"/>
            <a:ext cx="10515600" cy="5039279"/>
          </a:xfrm>
        </p:spPr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3200" b="1" dirty="0">
                <a:solidFill>
                  <a:schemeClr val="accent5"/>
                </a:solidFill>
              </a:rPr>
              <a:t>Disease</a:t>
            </a:r>
            <a:endParaRPr lang="en-US" sz="3200" dirty="0">
              <a:solidFill>
                <a:schemeClr val="accent5"/>
              </a:solidFill>
            </a:endParaRPr>
          </a:p>
          <a:p>
            <a:r>
              <a:rPr lang="en-US" sz="3200" b="1" i="1" dirty="0" err="1">
                <a:solidFill>
                  <a:srgbClr val="FF0000"/>
                </a:solidFill>
              </a:rPr>
              <a:t>Pasteurella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multocida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dirty="0"/>
              <a:t>causes </a:t>
            </a:r>
            <a:r>
              <a:rPr lang="en-US" sz="3200" b="1" dirty="0">
                <a:solidFill>
                  <a:srgbClr val="FF0000"/>
                </a:solidFill>
              </a:rPr>
              <a:t>wound infections </a:t>
            </a:r>
            <a:r>
              <a:rPr lang="en-US" sz="3200" b="1" dirty="0"/>
              <a:t>associated with </a:t>
            </a:r>
            <a:r>
              <a:rPr lang="en-US" sz="3200" b="1" dirty="0">
                <a:solidFill>
                  <a:srgbClr val="FF0000"/>
                </a:solidFill>
              </a:rPr>
              <a:t>cat and dog bites</a:t>
            </a:r>
            <a:r>
              <a:rPr lang="en-US" sz="3200" b="1" dirty="0"/>
              <a:t>.</a:t>
            </a:r>
          </a:p>
          <a:p>
            <a:endParaRPr lang="en-US" sz="3200" b="1" dirty="0"/>
          </a:p>
          <a:p>
            <a:pPr marL="0" indent="0">
              <a:buNone/>
            </a:pPr>
            <a:r>
              <a:rPr lang="en-US" sz="3200" b="1" dirty="0">
                <a:solidFill>
                  <a:schemeClr val="accent5"/>
                </a:solidFill>
              </a:rPr>
              <a:t>Important Properties</a:t>
            </a:r>
          </a:p>
          <a:p>
            <a:r>
              <a:rPr lang="en-US" sz="3200" b="1" i="1" dirty="0"/>
              <a:t>P. </a:t>
            </a:r>
            <a:r>
              <a:rPr lang="en-US" sz="3200" b="1" i="1" dirty="0" err="1"/>
              <a:t>multocida</a:t>
            </a:r>
            <a:r>
              <a:rPr lang="en-US" sz="3200" b="1" i="1" dirty="0"/>
              <a:t> </a:t>
            </a:r>
            <a:r>
              <a:rPr lang="en-US" sz="3200" b="1" dirty="0"/>
              <a:t>is </a:t>
            </a:r>
            <a:r>
              <a:rPr lang="en-US" sz="3200" b="1" dirty="0">
                <a:solidFill>
                  <a:srgbClr val="FF0000"/>
                </a:solidFill>
              </a:rPr>
              <a:t>a short, encapsulated gram-negative rod that exhibits bipolar staining.</a:t>
            </a:r>
          </a:p>
          <a:p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511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4" name="Picture 3" descr="http://www1.doc-stock.com/doStpremid/000306000/306803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45"/>
          <a:stretch/>
        </p:blipFill>
        <p:spPr bwMode="auto">
          <a:xfrm>
            <a:off x="2570008" y="643466"/>
            <a:ext cx="7051983" cy="5278869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3741316" y="5979285"/>
            <a:ext cx="4709366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NewRomanPS-BoldMT"/>
                <a:cs typeface="Arial" panose="020B0604020202020204" pitchFamily="34" charset="0"/>
              </a:rPr>
              <a:t>FIGURE-2- Gram stain of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NewRomanPS-BoldMT"/>
                <a:cs typeface="Arial" panose="020B0604020202020204" pitchFamily="34" charset="0"/>
              </a:rPr>
              <a:t>Pasteurella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NewRomanPS-BoldMT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NewRomanPS-BoldMT"/>
                <a:cs typeface="Arial" panose="020B0604020202020204" pitchFamily="34" charset="0"/>
              </a:rPr>
              <a:t>multocida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498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04" y="364217"/>
            <a:ext cx="11259879" cy="60073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5"/>
                </a:solidFill>
              </a:rPr>
              <a:t>Pathogenesis &amp; Epidemiology</a:t>
            </a:r>
            <a:endParaRPr lang="en-US" sz="3600" dirty="0">
              <a:solidFill>
                <a:schemeClr val="accent5"/>
              </a:solidFill>
            </a:endParaRPr>
          </a:p>
          <a:p>
            <a:r>
              <a:rPr lang="en-US" sz="3200" b="1" dirty="0"/>
              <a:t>The organism is part of the </a:t>
            </a:r>
            <a:r>
              <a:rPr lang="en-US" sz="3200" b="1" dirty="0">
                <a:solidFill>
                  <a:srgbClr val="FF0000"/>
                </a:solidFill>
              </a:rPr>
              <a:t>normal flora in the mouths of many animals, particularly domestic cats and dogs, and is transmitted by biting. </a:t>
            </a:r>
          </a:p>
          <a:p>
            <a:r>
              <a:rPr lang="en-US" sz="3200" b="1" dirty="0"/>
              <a:t>About </a:t>
            </a:r>
            <a:r>
              <a:rPr lang="en-US" sz="3200" b="1" dirty="0">
                <a:solidFill>
                  <a:srgbClr val="FF0000"/>
                </a:solidFill>
              </a:rPr>
              <a:t>25% of animal bites </a:t>
            </a:r>
            <a:r>
              <a:rPr lang="en-US" sz="3200" b="1" dirty="0"/>
              <a:t>become infected with the organism, with sutures acting as a predisposing factor to infection. 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Most </a:t>
            </a:r>
            <a:r>
              <a:rPr lang="en-US" sz="3200" b="1" dirty="0"/>
              <a:t>bite infections </a:t>
            </a:r>
            <a:r>
              <a:rPr lang="en-US" sz="3200" b="1" dirty="0" smtClean="0"/>
              <a:t>are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polymicrobial</a:t>
            </a:r>
            <a:r>
              <a:rPr lang="en-US" sz="3200" b="1" dirty="0"/>
              <a:t>, with a variety of </a:t>
            </a:r>
            <a:r>
              <a:rPr lang="en-US" sz="3200" b="1" dirty="0">
                <a:solidFill>
                  <a:srgbClr val="FF0000"/>
                </a:solidFill>
              </a:rPr>
              <a:t>facultative anaerobes, especially </a:t>
            </a:r>
            <a:r>
              <a:rPr lang="en-US" sz="3200" b="1" i="1" dirty="0">
                <a:solidFill>
                  <a:srgbClr val="FF0000"/>
                </a:solidFill>
              </a:rPr>
              <a:t>Streptococcus </a:t>
            </a:r>
            <a:r>
              <a:rPr lang="en-US" sz="3200" b="1" dirty="0">
                <a:solidFill>
                  <a:srgbClr val="FF0000"/>
                </a:solidFill>
              </a:rPr>
              <a:t>species, and anaerobic organisms present in addition to </a:t>
            </a:r>
            <a:r>
              <a:rPr lang="en-US" sz="3200" b="1" i="1" dirty="0">
                <a:solidFill>
                  <a:srgbClr val="FF0000"/>
                </a:solidFill>
              </a:rPr>
              <a:t>P. </a:t>
            </a:r>
            <a:r>
              <a:rPr lang="en-US" sz="3200" b="1" i="1" dirty="0" err="1">
                <a:solidFill>
                  <a:srgbClr val="FF0000"/>
                </a:solidFill>
              </a:rPr>
              <a:t>multocida</a:t>
            </a:r>
            <a:r>
              <a:rPr lang="en-US" sz="3200" b="1" dirty="0">
                <a:solidFill>
                  <a:srgbClr val="FF0000"/>
                </a:solidFill>
              </a:rPr>
              <a:t>. 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Pathogenesis is not well understood, </a:t>
            </a:r>
            <a:r>
              <a:rPr lang="en-US" sz="3200" b="1" dirty="0"/>
              <a:t>except that the </a:t>
            </a:r>
            <a:r>
              <a:rPr lang="en-US" sz="3200" b="1" dirty="0">
                <a:solidFill>
                  <a:srgbClr val="FF0000"/>
                </a:solidFill>
              </a:rPr>
              <a:t>capsule is a virulence factor and endotoxin is present in the cell wall. </a:t>
            </a:r>
          </a:p>
          <a:p>
            <a:r>
              <a:rPr lang="en-US" sz="3200" b="1" dirty="0"/>
              <a:t>No exotoxins are made.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8151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3526"/>
            <a:ext cx="10515600" cy="5613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5"/>
                </a:solidFill>
              </a:rPr>
              <a:t>Clinical Findings</a:t>
            </a:r>
            <a:endParaRPr lang="en-US" sz="3600" dirty="0">
              <a:solidFill>
                <a:schemeClr val="accent5"/>
              </a:solidFill>
            </a:endParaRPr>
          </a:p>
          <a:p>
            <a:r>
              <a:rPr lang="en-US" sz="3600" b="1" dirty="0"/>
              <a:t>A rapidly spreading </a:t>
            </a:r>
            <a:r>
              <a:rPr lang="en-US" sz="3600" b="1" dirty="0">
                <a:solidFill>
                  <a:srgbClr val="FF0000"/>
                </a:solidFill>
              </a:rPr>
              <a:t>cellulitis</a:t>
            </a:r>
            <a:r>
              <a:rPr lang="en-US" sz="3600" b="1" dirty="0"/>
              <a:t> at the site of an animal bite is indicative </a:t>
            </a:r>
            <a:r>
              <a:rPr lang="en-US" sz="3600" b="1" dirty="0" smtClean="0"/>
              <a:t>of </a:t>
            </a:r>
            <a:r>
              <a:rPr lang="en-US" sz="3600" b="1" i="1" dirty="0" smtClean="0">
                <a:solidFill>
                  <a:srgbClr val="FF0000"/>
                </a:solidFill>
              </a:rPr>
              <a:t>P. </a:t>
            </a:r>
            <a:r>
              <a:rPr lang="en-US" sz="3600" b="1" i="1" dirty="0" err="1">
                <a:solidFill>
                  <a:srgbClr val="FF0000"/>
                </a:solidFill>
              </a:rPr>
              <a:t>multocida</a:t>
            </a:r>
            <a:r>
              <a:rPr lang="en-US" sz="3600" b="1" i="1" dirty="0">
                <a:solidFill>
                  <a:srgbClr val="FF0000"/>
                </a:solidFill>
              </a:rPr>
              <a:t> </a:t>
            </a:r>
            <a:r>
              <a:rPr lang="en-US" sz="3600" b="1" dirty="0">
                <a:solidFill>
                  <a:srgbClr val="FF0000"/>
                </a:solidFill>
              </a:rPr>
              <a:t>infection. </a:t>
            </a:r>
          </a:p>
          <a:p>
            <a:r>
              <a:rPr lang="en-US" sz="3600" b="1" dirty="0"/>
              <a:t>The </a:t>
            </a:r>
            <a:r>
              <a:rPr lang="en-US" sz="3600" b="1" dirty="0">
                <a:solidFill>
                  <a:srgbClr val="FF0000"/>
                </a:solidFill>
              </a:rPr>
              <a:t>incubation period </a:t>
            </a:r>
            <a:r>
              <a:rPr lang="en-US" sz="3600" b="1" dirty="0" smtClean="0"/>
              <a:t>is </a:t>
            </a:r>
            <a:r>
              <a:rPr lang="en-US" sz="3600" b="1" dirty="0"/>
              <a:t>brief, usually </a:t>
            </a:r>
            <a:r>
              <a:rPr lang="en-US" sz="3600" b="1" dirty="0">
                <a:solidFill>
                  <a:srgbClr val="FF0000"/>
                </a:solidFill>
              </a:rPr>
              <a:t>less than 24 hours.</a:t>
            </a:r>
            <a:r>
              <a:rPr lang="en-US" sz="3600" b="1" i="1" dirty="0">
                <a:solidFill>
                  <a:srgbClr val="FF0000"/>
                </a:solidFill>
              </a:rPr>
              <a:t> 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Osteomyelitis </a:t>
            </a:r>
            <a:r>
              <a:rPr lang="en-US" sz="3600" b="1" dirty="0"/>
              <a:t>can complicate cat bites in particular, because cats’ sharp, pointed</a:t>
            </a:r>
            <a:r>
              <a:rPr lang="en-US" sz="3600" b="1" i="1" dirty="0"/>
              <a:t> </a:t>
            </a:r>
            <a:r>
              <a:rPr lang="en-US" sz="3600" b="1" dirty="0"/>
              <a:t>teeth can implant the organism under the periosteum.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94190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284"/>
            <a:ext cx="10515600" cy="6337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5"/>
                </a:solidFill>
              </a:rPr>
              <a:t>Laboratory Diagnosis</a:t>
            </a:r>
            <a:endParaRPr lang="en-US" sz="3200" dirty="0">
              <a:solidFill>
                <a:schemeClr val="accent5"/>
              </a:solidFill>
            </a:endParaRPr>
          </a:p>
          <a:p>
            <a:r>
              <a:rPr lang="en-US" sz="3200" b="1" dirty="0"/>
              <a:t>The diagnosis is made by finding the organism in a </a:t>
            </a:r>
            <a:r>
              <a:rPr lang="en-US" sz="3200" b="1" dirty="0">
                <a:solidFill>
                  <a:srgbClr val="FF0000"/>
                </a:solidFill>
              </a:rPr>
              <a:t>culture of a sample from the wound site.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>
                <a:solidFill>
                  <a:schemeClr val="accent5"/>
                </a:solidFill>
              </a:rPr>
              <a:t>Treatment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Penicillin G </a:t>
            </a:r>
            <a:r>
              <a:rPr lang="en-US" sz="3200" b="1" dirty="0"/>
              <a:t>is the treatment of choice. There is no significant antibiotic resistance.</a:t>
            </a:r>
          </a:p>
          <a:p>
            <a:pPr marL="0" indent="0">
              <a:buNone/>
            </a:pPr>
            <a:r>
              <a:rPr lang="en-US" sz="3200" b="1" dirty="0"/>
              <a:t> 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accent5"/>
                </a:solidFill>
              </a:rPr>
              <a:t>Prevention</a:t>
            </a:r>
          </a:p>
          <a:p>
            <a:r>
              <a:rPr lang="en-US" sz="3200" b="1" dirty="0"/>
              <a:t>People who </a:t>
            </a:r>
            <a:r>
              <a:rPr lang="en-US" sz="3200" b="1" dirty="0">
                <a:solidFill>
                  <a:srgbClr val="FF0000"/>
                </a:solidFill>
              </a:rPr>
              <a:t>have been bitten by a cat should be given ampicillin to prevent </a:t>
            </a:r>
            <a:r>
              <a:rPr lang="en-US" sz="3200" b="1" i="1" dirty="0">
                <a:solidFill>
                  <a:srgbClr val="FF0000"/>
                </a:solidFill>
              </a:rPr>
              <a:t>P. </a:t>
            </a:r>
            <a:r>
              <a:rPr lang="en-US" sz="3200" b="1" i="1" dirty="0" err="1">
                <a:solidFill>
                  <a:srgbClr val="FF0000"/>
                </a:solidFill>
              </a:rPr>
              <a:t>multocida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infection</a:t>
            </a:r>
            <a:r>
              <a:rPr lang="en-US" sz="32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64444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3945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YERSINIA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3888"/>
            <a:ext cx="10515600" cy="5103075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5"/>
                </a:solidFill>
              </a:rPr>
              <a:t>Disease</a:t>
            </a:r>
            <a:endParaRPr lang="en-US" sz="3600" dirty="0">
              <a:solidFill>
                <a:schemeClr val="accent5"/>
              </a:solidFill>
            </a:endParaRPr>
          </a:p>
          <a:p>
            <a:r>
              <a:rPr lang="en-US" sz="3600" b="1" i="1" dirty="0">
                <a:solidFill>
                  <a:srgbClr val="FF0000"/>
                </a:solidFill>
              </a:rPr>
              <a:t>Yersinia </a:t>
            </a:r>
            <a:r>
              <a:rPr lang="en-US" sz="3600" b="1" i="1" dirty="0" err="1">
                <a:solidFill>
                  <a:srgbClr val="FF0000"/>
                </a:solidFill>
              </a:rPr>
              <a:t>pestis</a:t>
            </a:r>
            <a:r>
              <a:rPr lang="en-US" sz="3600" b="1" i="1" dirty="0">
                <a:solidFill>
                  <a:srgbClr val="FF0000"/>
                </a:solidFill>
              </a:rPr>
              <a:t> </a:t>
            </a:r>
            <a:r>
              <a:rPr lang="en-US" sz="3600" b="1" dirty="0"/>
              <a:t>is the cause of </a:t>
            </a:r>
            <a:r>
              <a:rPr lang="en-US" sz="3600" b="1" dirty="0">
                <a:solidFill>
                  <a:srgbClr val="FF0000"/>
                </a:solidFill>
              </a:rPr>
              <a:t>plague</a:t>
            </a:r>
            <a:r>
              <a:rPr lang="en-US" sz="3600" b="1" dirty="0"/>
              <a:t>, also known as the </a:t>
            </a:r>
            <a:r>
              <a:rPr lang="en-US" sz="3600" b="1" dirty="0">
                <a:solidFill>
                  <a:srgbClr val="FF0000"/>
                </a:solidFill>
              </a:rPr>
              <a:t>black death</a:t>
            </a:r>
            <a:r>
              <a:rPr lang="en-US" sz="3600" b="1" dirty="0"/>
              <a:t>, the scourge of the Middle Ages. </a:t>
            </a:r>
          </a:p>
          <a:p>
            <a:r>
              <a:rPr lang="en-US" sz="3600" b="1" dirty="0"/>
              <a:t>It is also a contemporary disease, occurring in the western United States and in many other countries around the world. </a:t>
            </a:r>
          </a:p>
          <a:p>
            <a:r>
              <a:rPr lang="en-US" sz="3600" b="1" dirty="0"/>
              <a:t>Two less important species, </a:t>
            </a:r>
            <a:r>
              <a:rPr lang="en-US" sz="3600" b="1" i="1" dirty="0">
                <a:solidFill>
                  <a:srgbClr val="FF0000"/>
                </a:solidFill>
              </a:rPr>
              <a:t>Yersinia </a:t>
            </a:r>
            <a:r>
              <a:rPr lang="en-US" sz="3600" b="1" i="1" dirty="0" err="1">
                <a:solidFill>
                  <a:srgbClr val="FF0000"/>
                </a:solidFill>
              </a:rPr>
              <a:t>enterocolitica</a:t>
            </a:r>
            <a:r>
              <a:rPr lang="en-US" sz="3600" b="1" i="1" dirty="0">
                <a:solidFill>
                  <a:srgbClr val="FF0000"/>
                </a:solidFill>
              </a:rPr>
              <a:t> </a:t>
            </a:r>
            <a:r>
              <a:rPr lang="en-US" sz="3600" b="1" dirty="0">
                <a:solidFill>
                  <a:srgbClr val="FF0000"/>
                </a:solidFill>
              </a:rPr>
              <a:t>and </a:t>
            </a:r>
            <a:r>
              <a:rPr lang="en-US" sz="3600" b="1" i="1" dirty="0">
                <a:solidFill>
                  <a:srgbClr val="FF0000"/>
                </a:solidFill>
              </a:rPr>
              <a:t>Yersinia pseudotuberculosis</a:t>
            </a:r>
            <a:r>
              <a:rPr lang="en-US" sz="3600" b="1" dirty="0">
                <a:solidFill>
                  <a:srgbClr val="FF0000"/>
                </a:solidFill>
              </a:rPr>
              <a:t>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21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855"/>
            <a:ext cx="10515600" cy="65815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5"/>
                </a:solidFill>
              </a:rPr>
              <a:t>Important Properties</a:t>
            </a:r>
            <a:r>
              <a:rPr lang="en-US" sz="3600" b="1" dirty="0"/>
              <a:t>	</a:t>
            </a:r>
            <a:endParaRPr lang="en-US" sz="3600" dirty="0"/>
          </a:p>
          <a:p>
            <a:r>
              <a:rPr lang="en-US" sz="3600" b="1" i="1" dirty="0"/>
              <a:t>Y. </a:t>
            </a:r>
            <a:r>
              <a:rPr lang="en-US" sz="3600" b="1" i="1" dirty="0" err="1"/>
              <a:t>pestis</a:t>
            </a:r>
            <a:r>
              <a:rPr lang="en-US" sz="3600" b="1" i="1" dirty="0"/>
              <a:t> </a:t>
            </a:r>
            <a:r>
              <a:rPr lang="en-US" sz="3600" b="1" dirty="0"/>
              <a:t>is a </a:t>
            </a:r>
            <a:r>
              <a:rPr lang="en-US" sz="3600" b="1" dirty="0">
                <a:solidFill>
                  <a:srgbClr val="FF0000"/>
                </a:solidFill>
              </a:rPr>
              <a:t>s</a:t>
            </a:r>
            <a:r>
              <a:rPr lang="en-US" sz="3600" b="1" dirty="0" smtClean="0">
                <a:solidFill>
                  <a:srgbClr val="FF0000"/>
                </a:solidFill>
              </a:rPr>
              <a:t>mall gram-negative </a:t>
            </a:r>
            <a:r>
              <a:rPr lang="en-US" sz="3600" b="1" dirty="0">
                <a:solidFill>
                  <a:srgbClr val="FF0000"/>
                </a:solidFill>
              </a:rPr>
              <a:t>rod that exhibits bipolar </a:t>
            </a:r>
            <a:r>
              <a:rPr lang="en-US" sz="3600" b="1" dirty="0" smtClean="0">
                <a:solidFill>
                  <a:srgbClr val="FF0000"/>
                </a:solidFill>
              </a:rPr>
              <a:t>staining </a:t>
            </a:r>
            <a:r>
              <a:rPr lang="en-US" sz="3600" b="1" dirty="0">
                <a:solidFill>
                  <a:srgbClr val="FF0000"/>
                </a:solidFill>
              </a:rPr>
              <a:t>(i.e., it resembles a safety pin, with a central clear area). </a:t>
            </a:r>
          </a:p>
          <a:p>
            <a:r>
              <a:rPr lang="en-US" sz="3600" b="1" dirty="0"/>
              <a:t>Freshly isolated organisms possess a </a:t>
            </a:r>
            <a:r>
              <a:rPr lang="en-US" sz="3600" b="1" dirty="0">
                <a:solidFill>
                  <a:srgbClr val="FF0000"/>
                </a:solidFill>
              </a:rPr>
              <a:t>capsule composed of a polysaccharide–protein complex. </a:t>
            </a:r>
          </a:p>
          <a:p>
            <a:r>
              <a:rPr lang="en-US" sz="3600" b="1" dirty="0"/>
              <a:t>The capsule can be lost with passage in the laboratory; loss of the capsule is accompanied by a loss of virulence. </a:t>
            </a:r>
          </a:p>
          <a:p>
            <a:r>
              <a:rPr lang="en-US" sz="3600" b="1" dirty="0"/>
              <a:t>It is one of the </a:t>
            </a:r>
            <a:r>
              <a:rPr lang="en-US" sz="3600" b="1" dirty="0">
                <a:solidFill>
                  <a:srgbClr val="FF0000"/>
                </a:solidFill>
              </a:rPr>
              <a:t>most virulent bacteria known and has a strikingly low ID</a:t>
            </a:r>
            <a:r>
              <a:rPr lang="en-US" sz="3600" b="1" baseline="-25000" dirty="0">
                <a:solidFill>
                  <a:srgbClr val="FF0000"/>
                </a:solidFill>
              </a:rPr>
              <a:t>50</a:t>
            </a:r>
            <a:r>
              <a:rPr lang="en-US" sz="3600" b="1" dirty="0">
                <a:solidFill>
                  <a:srgbClr val="FF0000"/>
                </a:solidFill>
              </a:rPr>
              <a:t> (i.e., 1 to 10 organisms are capable of causing disease).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24094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4" name="Picture 3" descr="http://www.geek.com/wp-content/uploads/2014/01/F1523.large_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14632" y="386395"/>
            <a:ext cx="8162735" cy="557106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093848" y="5996849"/>
            <a:ext cx="4004301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NewRomanPS-BoldMT"/>
                <a:cs typeface="Arial" panose="020B0604020202020204" pitchFamily="34" charset="0"/>
              </a:rPr>
              <a:t>FIGURE-1- Gram stain of </a:t>
            </a:r>
            <a:r>
              <a:rPr lang="en-US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NewRomanPS-BoldMT"/>
                <a:cs typeface="Arial" panose="020B0604020202020204" pitchFamily="34" charset="0"/>
              </a:rPr>
              <a:t>Yersinia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NewRomanPS-BoldMT"/>
                <a:cs typeface="Arial" panose="020B0604020202020204" pitchFamily="34" charset="0"/>
              </a:rPr>
              <a:t>pestis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89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5814"/>
            <a:ext cx="10515600" cy="59111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5"/>
                </a:solidFill>
              </a:rPr>
              <a:t>Pathogenesis &amp; Epidemiology</a:t>
            </a:r>
          </a:p>
          <a:p>
            <a:r>
              <a:rPr lang="en-US" sz="3600" b="1" dirty="0"/>
              <a:t>The plague bacillus has been </a:t>
            </a:r>
            <a:r>
              <a:rPr lang="en-US" sz="3600" b="1" dirty="0">
                <a:solidFill>
                  <a:srgbClr val="FF0000"/>
                </a:solidFill>
              </a:rPr>
              <a:t>endemic in the wild rodents </a:t>
            </a:r>
            <a:r>
              <a:rPr lang="en-US" sz="3600" b="1" dirty="0"/>
              <a:t>of Europe and Asia for thousands of years but entered North America in the early 1900s, probably carried by a rat that jumped ship at a California port. </a:t>
            </a:r>
          </a:p>
          <a:p>
            <a:r>
              <a:rPr lang="en-US" sz="3600" b="1" dirty="0"/>
              <a:t>It is now endemic in the wild rodents in the western United States, although </a:t>
            </a:r>
            <a:r>
              <a:rPr lang="en-US" sz="3600" b="1" dirty="0">
                <a:solidFill>
                  <a:srgbClr val="FF0000"/>
                </a:solidFill>
              </a:rPr>
              <a:t>99% of cases of plague occur in Southeast Asia.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5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 </a:t>
            </a:r>
            <a:r>
              <a:rPr lang="en-US" sz="3600" b="1" dirty="0">
                <a:solidFill>
                  <a:srgbClr val="FF0000"/>
                </a:solidFill>
              </a:rPr>
              <a:t>enzootic (sylvatic) cycle </a:t>
            </a:r>
            <a:r>
              <a:rPr lang="en-US" sz="3600" b="1" dirty="0"/>
              <a:t>consists of transmission among </a:t>
            </a:r>
            <a:r>
              <a:rPr lang="en-US" sz="3600" b="1" dirty="0">
                <a:solidFill>
                  <a:srgbClr val="FF0000"/>
                </a:solidFill>
              </a:rPr>
              <a:t>wild rodents by fleas. </a:t>
            </a:r>
          </a:p>
          <a:p>
            <a:r>
              <a:rPr lang="en-US" sz="3600" b="1" dirty="0"/>
              <a:t>In the United States, </a:t>
            </a:r>
            <a:r>
              <a:rPr lang="en-US" sz="3600" b="1" dirty="0">
                <a:solidFill>
                  <a:srgbClr val="FF0000"/>
                </a:solidFill>
              </a:rPr>
              <a:t>prairie dogs </a:t>
            </a:r>
            <a:r>
              <a:rPr lang="en-US" sz="3600" b="1" dirty="0"/>
              <a:t>are the main </a:t>
            </a:r>
            <a:r>
              <a:rPr lang="en-US" sz="3600" b="1" dirty="0">
                <a:solidFill>
                  <a:srgbClr val="FF0000"/>
                </a:solidFill>
              </a:rPr>
              <a:t>reservoir. </a:t>
            </a:r>
          </a:p>
          <a:p>
            <a:r>
              <a:rPr lang="en-US" sz="3600" b="1" dirty="0"/>
              <a:t>Rodents are relatively </a:t>
            </a:r>
            <a:r>
              <a:rPr lang="en-US" sz="3600" b="1" dirty="0">
                <a:solidFill>
                  <a:srgbClr val="FF0000"/>
                </a:solidFill>
              </a:rPr>
              <a:t>resistant to disease; most are asymptomatic.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72772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1116"/>
            <a:ext cx="10515600" cy="5485847"/>
          </a:xfrm>
        </p:spPr>
        <p:txBody>
          <a:bodyPr>
            <a:normAutofit/>
          </a:bodyPr>
          <a:lstStyle/>
          <a:p>
            <a:r>
              <a:rPr lang="en-US" sz="3600" b="1" dirty="0"/>
              <a:t>The </a:t>
            </a:r>
            <a:r>
              <a:rPr lang="en-US" sz="3600" b="1" dirty="0">
                <a:solidFill>
                  <a:srgbClr val="FF0000"/>
                </a:solidFill>
              </a:rPr>
              <a:t>flea ingests the bacteria </a:t>
            </a:r>
            <a:r>
              <a:rPr lang="en-US" sz="3600" b="1" dirty="0"/>
              <a:t>while taking a blood meal from </a:t>
            </a:r>
            <a:r>
              <a:rPr lang="en-US" sz="3600" b="1" dirty="0">
                <a:solidFill>
                  <a:srgbClr val="FF0000"/>
                </a:solidFill>
              </a:rPr>
              <a:t>a </a:t>
            </a:r>
            <a:r>
              <a:rPr lang="en-US" sz="3600" b="1" dirty="0" err="1">
                <a:solidFill>
                  <a:srgbClr val="FF0000"/>
                </a:solidFill>
              </a:rPr>
              <a:t>bacteremic</a:t>
            </a:r>
            <a:r>
              <a:rPr lang="en-US" sz="3600" b="1" dirty="0">
                <a:solidFill>
                  <a:srgbClr val="FF0000"/>
                </a:solidFill>
              </a:rPr>
              <a:t> rodent. 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A thick biofilm containing many organisms forms in the upper gastrointestinal tract</a:t>
            </a:r>
            <a:r>
              <a:rPr lang="en-US" sz="3600" b="1" dirty="0"/>
              <a:t> that prevents any food from proceeding down the gastrointestinal tract of the flea. </a:t>
            </a:r>
          </a:p>
          <a:p>
            <a:r>
              <a:rPr lang="en-US" sz="3600" b="1" dirty="0"/>
              <a:t>This </a:t>
            </a:r>
            <a:r>
              <a:rPr lang="en-US" sz="3600" b="1" dirty="0">
                <a:solidFill>
                  <a:srgbClr val="FF0000"/>
                </a:solidFill>
              </a:rPr>
              <a:t>“blocked flea” then regurgitates the organisms into the bloodstream of the next animal or human it bites.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8382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157" y="425302"/>
            <a:ext cx="11249247" cy="6092455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The organisms </a:t>
            </a:r>
            <a:r>
              <a:rPr lang="en-US" sz="3600" b="1" dirty="0">
                <a:solidFill>
                  <a:srgbClr val="FF0000"/>
                </a:solidFill>
              </a:rPr>
              <a:t>inoculated at the time of the bite spread to the regional lymph nodes, which become swollen and tender. </a:t>
            </a:r>
          </a:p>
          <a:p>
            <a:r>
              <a:rPr lang="en-US" sz="3600" b="1" dirty="0"/>
              <a:t>These swollen lymph nodes are the </a:t>
            </a:r>
            <a:r>
              <a:rPr lang="en-US" sz="3600" b="1" dirty="0">
                <a:solidFill>
                  <a:srgbClr val="FF0000"/>
                </a:solidFill>
              </a:rPr>
              <a:t>buboes </a:t>
            </a:r>
            <a:r>
              <a:rPr lang="en-US" sz="3600" b="1" dirty="0"/>
              <a:t>that have led to the name </a:t>
            </a:r>
            <a:r>
              <a:rPr lang="en-US" sz="3600" b="1" dirty="0">
                <a:solidFill>
                  <a:srgbClr val="FF0000"/>
                </a:solidFill>
              </a:rPr>
              <a:t>bubonic plague. </a:t>
            </a:r>
          </a:p>
          <a:p>
            <a:r>
              <a:rPr lang="en-US" sz="3600" b="1" dirty="0"/>
              <a:t>The organisms can reach high concentrations in the blood </a:t>
            </a:r>
            <a:r>
              <a:rPr lang="en-US" sz="3600" b="1" dirty="0">
                <a:solidFill>
                  <a:srgbClr val="FF0000"/>
                </a:solidFill>
              </a:rPr>
              <a:t>(bacteremia) and disseminate to form abscesses in many organs. 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The endotoxin-related symptoms, including disseminated intravascular coagulation and cutaneous hemorrhages,</a:t>
            </a:r>
            <a:r>
              <a:rPr lang="en-US" sz="3600" b="1" dirty="0"/>
              <a:t> probably were the genesis of the term </a:t>
            </a:r>
            <a:r>
              <a:rPr lang="en-US" sz="3600" b="1" dirty="0">
                <a:solidFill>
                  <a:srgbClr val="FF0000"/>
                </a:solidFill>
              </a:rPr>
              <a:t>black death</a:t>
            </a:r>
            <a:r>
              <a:rPr lang="en-US" sz="3600" b="1" dirty="0"/>
              <a:t>.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27838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260" y="233916"/>
            <a:ext cx="11185452" cy="6166884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/>
              <a:t>In addition to the </a:t>
            </a:r>
            <a:r>
              <a:rPr lang="en-US" sz="3600" b="1" dirty="0">
                <a:solidFill>
                  <a:srgbClr val="FF0000"/>
                </a:solidFill>
              </a:rPr>
              <a:t>sylvatic and urban cycles </a:t>
            </a:r>
            <a:r>
              <a:rPr lang="en-US" sz="3600" b="1" dirty="0"/>
              <a:t>of transmission, </a:t>
            </a:r>
            <a:r>
              <a:rPr lang="en-US" sz="3600" b="1" dirty="0">
                <a:solidFill>
                  <a:srgbClr val="FF0000"/>
                </a:solidFill>
              </a:rPr>
              <a:t>respiratory droplet transmission of the organism from patients with pneumonic plague can occur</a:t>
            </a:r>
            <a:r>
              <a:rPr lang="en-US" sz="3600" b="1" dirty="0"/>
              <a:t>. </a:t>
            </a:r>
          </a:p>
          <a:p>
            <a:r>
              <a:rPr lang="en-US" sz="3600" b="1" dirty="0"/>
              <a:t>The organism has several factors that contribute to its virulence: </a:t>
            </a:r>
          </a:p>
          <a:p>
            <a:r>
              <a:rPr lang="en-US" sz="3600" b="1" dirty="0"/>
              <a:t>(1) the </a:t>
            </a:r>
            <a:r>
              <a:rPr lang="en-US" sz="3600" b="1" dirty="0">
                <a:solidFill>
                  <a:srgbClr val="FF0000"/>
                </a:solidFill>
              </a:rPr>
              <a:t>envelope capsular antigen, called F-1, </a:t>
            </a:r>
            <a:r>
              <a:rPr lang="en-US" sz="3600" b="1" dirty="0"/>
              <a:t>which protects against phagocytosis; </a:t>
            </a:r>
          </a:p>
          <a:p>
            <a:r>
              <a:rPr lang="en-US" sz="3600" b="1" dirty="0"/>
              <a:t>(2) </a:t>
            </a:r>
            <a:r>
              <a:rPr lang="en-US" sz="3600" b="1" dirty="0" smtClean="0">
                <a:solidFill>
                  <a:srgbClr val="FF0000"/>
                </a:solidFill>
              </a:rPr>
              <a:t>endotoxin </a:t>
            </a:r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3600" b="1" dirty="0"/>
              <a:t>(3) 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exotoxin</a:t>
            </a:r>
            <a:r>
              <a:rPr lang="en-US" sz="3600" b="1" dirty="0" smtClean="0"/>
              <a:t>  </a:t>
            </a:r>
            <a:endParaRPr lang="en-US" sz="3600" b="1" dirty="0"/>
          </a:p>
          <a:p>
            <a:r>
              <a:rPr lang="en-US" sz="3600" b="1" dirty="0"/>
              <a:t>(4</a:t>
            </a:r>
            <a:r>
              <a:rPr lang="en-US" sz="3600" b="1" dirty="0">
                <a:solidFill>
                  <a:srgbClr val="FF0000"/>
                </a:solidFill>
              </a:rPr>
              <a:t>) two proteins </a:t>
            </a:r>
            <a:r>
              <a:rPr lang="en-US" sz="3600" b="1" dirty="0"/>
              <a:t>known as </a:t>
            </a:r>
            <a:r>
              <a:rPr lang="en-US" sz="3600" b="1" dirty="0">
                <a:solidFill>
                  <a:srgbClr val="FF0000"/>
                </a:solidFill>
              </a:rPr>
              <a:t>V antigen and W antigen. </a:t>
            </a:r>
          </a:p>
          <a:p>
            <a:r>
              <a:rPr lang="en-US" sz="3600" b="1" dirty="0"/>
              <a:t>The V and W antigens allow the organism to </a:t>
            </a:r>
            <a:r>
              <a:rPr lang="en-US" sz="3600" b="1" dirty="0">
                <a:solidFill>
                  <a:srgbClr val="FF0000"/>
                </a:solidFill>
              </a:rPr>
              <a:t>survive and grow intracellularly,</a:t>
            </a:r>
            <a:r>
              <a:rPr lang="en-US" sz="3600" b="1" dirty="0"/>
              <a:t> but their mode of action is unknown. 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25197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915</Words>
  <Application>Microsoft Office PowerPoint</Application>
  <PresentationFormat>Custom</PresentationFormat>
  <Paragraphs>77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Yersinia and Pasteurella</vt:lpstr>
      <vt:lpstr>YERSINIA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PASTEURELLA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Yersina and Pasteurella</dc:title>
  <dc:creator>HOME</dc:creator>
  <cp:lastModifiedBy>Darstan</cp:lastModifiedBy>
  <cp:revision>37</cp:revision>
  <dcterms:created xsi:type="dcterms:W3CDTF">2017-04-23T15:00:24Z</dcterms:created>
  <dcterms:modified xsi:type="dcterms:W3CDTF">2017-04-23T17:42:19Z</dcterms:modified>
</cp:coreProperties>
</file>