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5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4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9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7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8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2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AB97-5EAC-4AA2-B3B1-1B02700FC779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8D12E-3C87-4982-9710-BC952E0B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7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Vibrios</a:t>
            </a:r>
            <a:r>
              <a:rPr lang="en-US" b="1" dirty="0"/>
              <a:t>, Campylobacters and Helicobacter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7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3476"/>
            <a:ext cx="10515600" cy="5693487"/>
          </a:xfrm>
        </p:spPr>
        <p:txBody>
          <a:bodyPr/>
          <a:lstStyle/>
          <a:p>
            <a:r>
              <a:rPr lang="en-US" b="1" dirty="0"/>
              <a:t>The watery efflux enters the lumen of the gut, resulting in a massive watery diarrhea that contains neither neutrophils nor red blood cells. </a:t>
            </a:r>
          </a:p>
          <a:p>
            <a:r>
              <a:rPr lang="en-US" b="1" dirty="0"/>
              <a:t>Morbidity and death are due to dehydration and electrolyte imbalance</a:t>
            </a:r>
            <a:r>
              <a:rPr lang="en-US" dirty="0"/>
              <a:t>.</a:t>
            </a:r>
          </a:p>
          <a:p>
            <a:r>
              <a:rPr lang="en-US" b="1" dirty="0"/>
              <a:t>The resulting overproduction of </a:t>
            </a:r>
            <a:r>
              <a:rPr lang="en-US" b="1" dirty="0">
                <a:solidFill>
                  <a:srgbClr val="FF0000"/>
                </a:solidFill>
              </a:rPr>
              <a:t>cyclic AMP activates cyclic AMP–dependent protein kinase, an enzyme that phosphorylates ion transporters in the cell membrane, resulting in the loss of water and ions from the cell.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0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4290"/>
            <a:ext cx="10515600" cy="58826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  </a:t>
            </a:r>
            <a:r>
              <a:rPr lang="en-US" b="1" dirty="0">
                <a:solidFill>
                  <a:schemeClr val="accent4"/>
                </a:solidFill>
              </a:rPr>
              <a:t>Clinical Findings</a:t>
            </a:r>
          </a:p>
          <a:p>
            <a:r>
              <a:rPr lang="en-US" b="1" dirty="0">
                <a:solidFill>
                  <a:srgbClr val="FF0000"/>
                </a:solidFill>
              </a:rPr>
              <a:t>Watery diarrhea in large volumes is the hallmark of cholera</a:t>
            </a:r>
            <a:r>
              <a:rPr lang="en-US" b="1" dirty="0"/>
              <a:t>. There are no red blood cells or white blood cells in the stool. </a:t>
            </a:r>
          </a:p>
          <a:p>
            <a:r>
              <a:rPr lang="en-US" b="1" dirty="0">
                <a:solidFill>
                  <a:srgbClr val="FF0000"/>
                </a:solidFill>
              </a:rPr>
              <a:t>Rice-water stool </a:t>
            </a:r>
            <a:r>
              <a:rPr lang="en-US" b="1" dirty="0"/>
              <a:t>is the term often applied to the </a:t>
            </a:r>
            <a:r>
              <a:rPr lang="en-US" b="1" dirty="0" err="1">
                <a:solidFill>
                  <a:srgbClr val="FF0000"/>
                </a:solidFill>
              </a:rPr>
              <a:t>nonbloody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effluent. </a:t>
            </a:r>
          </a:p>
          <a:p>
            <a:r>
              <a:rPr lang="en-US" b="1" dirty="0"/>
              <a:t>There is no abdominal pain, and subsequent symptoms are referable to the marked dehydration. </a:t>
            </a:r>
          </a:p>
          <a:p>
            <a:r>
              <a:rPr lang="en-US" b="1" dirty="0"/>
              <a:t>The loss of fluid and electrolytes leads to </a:t>
            </a:r>
            <a:r>
              <a:rPr lang="en-US" b="1" dirty="0">
                <a:solidFill>
                  <a:srgbClr val="FF0000"/>
                </a:solidFill>
              </a:rPr>
              <a:t>cardiac and renal failure. </a:t>
            </a:r>
          </a:p>
          <a:p>
            <a:r>
              <a:rPr lang="en-US" b="1" dirty="0">
                <a:solidFill>
                  <a:srgbClr val="FF0000"/>
                </a:solidFill>
              </a:rPr>
              <a:t>Acidosis and hypokalemia </a:t>
            </a:r>
            <a:r>
              <a:rPr lang="en-US" b="1" dirty="0"/>
              <a:t>also occur as a result of loss of bicarbonate and potassium in the blood. </a:t>
            </a:r>
          </a:p>
          <a:p>
            <a:r>
              <a:rPr lang="en-US" b="1" dirty="0"/>
              <a:t>The mortality rate without treatment is </a:t>
            </a:r>
            <a:r>
              <a:rPr lang="en-US" b="1" dirty="0">
                <a:solidFill>
                  <a:srgbClr val="FF0000"/>
                </a:solidFill>
              </a:rPr>
              <a:t>40%.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819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0621"/>
            <a:ext cx="10515600" cy="554634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>
                <a:solidFill>
                  <a:schemeClr val="accent4"/>
                </a:solidFill>
              </a:rPr>
              <a:t>Laboratory Diagnosis</a:t>
            </a:r>
          </a:p>
          <a:p>
            <a:r>
              <a:rPr lang="en-US" b="1" dirty="0"/>
              <a:t>The approach to laboratory diagnosis depends on the situation. </a:t>
            </a:r>
          </a:p>
          <a:p>
            <a:r>
              <a:rPr lang="en-US" b="1" dirty="0"/>
              <a:t>During an </a:t>
            </a:r>
            <a:r>
              <a:rPr lang="en-US" b="1" dirty="0">
                <a:solidFill>
                  <a:srgbClr val="FF0000"/>
                </a:solidFill>
              </a:rPr>
              <a:t>epidemic,</a:t>
            </a:r>
            <a:r>
              <a:rPr lang="en-US" b="1" dirty="0"/>
              <a:t> a clinical judgment is made and there is little need for the laboratory. </a:t>
            </a:r>
          </a:p>
          <a:p>
            <a:r>
              <a:rPr lang="en-US" b="1" dirty="0"/>
              <a:t>For diagnosis of </a:t>
            </a:r>
            <a:r>
              <a:rPr lang="en-US" b="1" dirty="0">
                <a:solidFill>
                  <a:srgbClr val="FF0000"/>
                </a:solidFill>
              </a:rPr>
              <a:t>sporadic </a:t>
            </a:r>
            <a:r>
              <a:rPr lang="en-US" b="1" dirty="0"/>
              <a:t>cases, </a:t>
            </a:r>
            <a:r>
              <a:rPr lang="en-US" b="1" dirty="0">
                <a:solidFill>
                  <a:srgbClr val="FF0000"/>
                </a:solidFill>
              </a:rPr>
              <a:t>a culture of the diarrhea stool </a:t>
            </a:r>
            <a:r>
              <a:rPr lang="en-US" b="1" dirty="0"/>
              <a:t>containing </a:t>
            </a:r>
            <a:r>
              <a:rPr lang="en-US" b="1" i="1" dirty="0"/>
              <a:t>V. </a:t>
            </a:r>
            <a:r>
              <a:rPr lang="en-US" b="1" i="1" dirty="0" err="1"/>
              <a:t>cholerae</a:t>
            </a:r>
            <a:r>
              <a:rPr lang="en-US" b="1" i="1" dirty="0"/>
              <a:t> </a:t>
            </a:r>
            <a:r>
              <a:rPr lang="en-US" b="1" dirty="0"/>
              <a:t>will show colorless colonies on </a:t>
            </a:r>
            <a:r>
              <a:rPr lang="en-US" b="1" dirty="0" err="1"/>
              <a:t>MacConkey’s</a:t>
            </a:r>
            <a:r>
              <a:rPr lang="en-US" b="1" dirty="0"/>
              <a:t> agar because lactose is fermented slowly. </a:t>
            </a:r>
          </a:p>
          <a:p>
            <a:r>
              <a:rPr lang="en-US" b="1" dirty="0"/>
              <a:t>The organism is </a:t>
            </a:r>
            <a:r>
              <a:rPr lang="en-US" b="1" dirty="0">
                <a:solidFill>
                  <a:srgbClr val="FF0000"/>
                </a:solidFill>
              </a:rPr>
              <a:t>oxidase-positive,</a:t>
            </a:r>
            <a:r>
              <a:rPr lang="en-US" b="1" dirty="0"/>
              <a:t> which distinguishes it from members of the </a:t>
            </a:r>
            <a:r>
              <a:rPr lang="en-US" b="1" dirty="0" err="1">
                <a:solidFill>
                  <a:srgbClr val="FF0000"/>
                </a:solidFill>
              </a:rPr>
              <a:t>Enterobacteriaceae</a:t>
            </a:r>
            <a:r>
              <a:rPr lang="en-US" b="1" dirty="0"/>
              <a:t>. </a:t>
            </a:r>
          </a:p>
          <a:p>
            <a:r>
              <a:rPr lang="en-US" b="1" dirty="0">
                <a:solidFill>
                  <a:srgbClr val="002060"/>
                </a:solidFill>
              </a:rPr>
              <a:t>On</a:t>
            </a:r>
            <a:r>
              <a:rPr lang="en-US" b="1" dirty="0">
                <a:solidFill>
                  <a:srgbClr val="FF0000"/>
                </a:solidFill>
              </a:rPr>
              <a:t> TSI agar</a:t>
            </a:r>
            <a:r>
              <a:rPr lang="en-US" b="1" dirty="0"/>
              <a:t>, an acid slant and an acid butt without gas or H</a:t>
            </a:r>
            <a:r>
              <a:rPr lang="en-US" b="1" baseline="-25000" dirty="0"/>
              <a:t>2</a:t>
            </a:r>
            <a:r>
              <a:rPr lang="en-US" b="1" dirty="0"/>
              <a:t>S are seen. </a:t>
            </a:r>
          </a:p>
          <a:p>
            <a:r>
              <a:rPr lang="en-US" b="1" dirty="0"/>
              <a:t>On </a:t>
            </a:r>
            <a:r>
              <a:rPr lang="en-US" b="1" dirty="0">
                <a:solidFill>
                  <a:srgbClr val="FF0000"/>
                </a:solidFill>
              </a:rPr>
              <a:t>TCBS agar</a:t>
            </a:r>
            <a:r>
              <a:rPr lang="en-US" b="1" dirty="0"/>
              <a:t>, typical colonies can be picked in 18 hours.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8586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2455"/>
            <a:ext cx="10515600" cy="571450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  Treatment</a:t>
            </a:r>
          </a:p>
          <a:p>
            <a:r>
              <a:rPr lang="en-US" b="1" dirty="0"/>
              <a:t>Treatment consists of prompt, adequate </a:t>
            </a:r>
            <a:r>
              <a:rPr lang="en-US" b="1" dirty="0">
                <a:solidFill>
                  <a:srgbClr val="FF0000"/>
                </a:solidFill>
              </a:rPr>
              <a:t>replacement of water and electrolytes, either orally or intravenously. </a:t>
            </a:r>
          </a:p>
          <a:p>
            <a:r>
              <a:rPr lang="en-US" b="1" dirty="0"/>
              <a:t>Glucose is added to the solution to enhance the uptake of water and electrolytes. </a:t>
            </a:r>
          </a:p>
          <a:p>
            <a:r>
              <a:rPr lang="en-US" b="1" dirty="0">
                <a:solidFill>
                  <a:srgbClr val="FF0000"/>
                </a:solidFill>
              </a:rPr>
              <a:t>Antibiotics such as tetracycline </a:t>
            </a:r>
            <a:r>
              <a:rPr lang="en-US" b="1" dirty="0"/>
              <a:t>are not necessary, but they do shorten the duration of symptoms and reduce the time of excretion of the organisms.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09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chemeClr val="accent1"/>
                </a:solidFill>
              </a:rPr>
              <a:t>2. Vibrio </a:t>
            </a:r>
            <a:r>
              <a:rPr lang="en-US" sz="3200" b="1" i="1" dirty="0" err="1">
                <a:solidFill>
                  <a:schemeClr val="accent1"/>
                </a:solidFill>
              </a:rPr>
              <a:t>parahaemolyticus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5628"/>
            <a:ext cx="10515600" cy="5031335"/>
          </a:xfrm>
        </p:spPr>
        <p:txBody>
          <a:bodyPr/>
          <a:lstStyle/>
          <a:p>
            <a:r>
              <a:rPr lang="en-US" b="1" i="1" dirty="0"/>
              <a:t>V. </a:t>
            </a:r>
            <a:r>
              <a:rPr lang="en-US" b="1" i="1" dirty="0" err="1"/>
              <a:t>parahaemolyticus</a:t>
            </a:r>
            <a:r>
              <a:rPr lang="en-US" b="1" i="1" dirty="0"/>
              <a:t> </a:t>
            </a:r>
            <a:r>
              <a:rPr lang="en-US" b="1" dirty="0"/>
              <a:t>is a marine organism transmitted by </a:t>
            </a:r>
            <a:r>
              <a:rPr lang="en-US" b="1" dirty="0">
                <a:solidFill>
                  <a:srgbClr val="FF0000"/>
                </a:solidFill>
              </a:rPr>
              <a:t>ingestion of raw or undercooked seafood, especially shellfish such as oysters</a:t>
            </a:r>
            <a:r>
              <a:rPr lang="en-US" b="1" dirty="0"/>
              <a:t>. </a:t>
            </a:r>
          </a:p>
          <a:p>
            <a:r>
              <a:rPr lang="en-US" b="1" dirty="0"/>
              <a:t>It is a major cause of diarrhea in Japan, where raw fish is eaten in large quantities. </a:t>
            </a:r>
          </a:p>
          <a:p>
            <a:r>
              <a:rPr lang="en-US" b="1" dirty="0"/>
              <a:t>Little is known about its pathogenesis, except that an </a:t>
            </a:r>
            <a:r>
              <a:rPr lang="en-US" b="1" dirty="0">
                <a:solidFill>
                  <a:srgbClr val="FF0000"/>
                </a:solidFill>
              </a:rPr>
              <a:t>enterotoxin similar to </a:t>
            </a:r>
            <a:r>
              <a:rPr lang="en-US" b="1" dirty="0" err="1">
                <a:solidFill>
                  <a:srgbClr val="FF0000"/>
                </a:solidFill>
              </a:rPr>
              <a:t>choleragen</a:t>
            </a:r>
            <a:r>
              <a:rPr lang="en-US" b="1" dirty="0">
                <a:solidFill>
                  <a:srgbClr val="FF0000"/>
                </a:solidFill>
              </a:rPr>
              <a:t> is secreted and limited invasion sometimes occurs. </a:t>
            </a:r>
          </a:p>
          <a:p>
            <a:r>
              <a:rPr lang="en-US" b="1" dirty="0"/>
              <a:t>The clinical picture caused by </a:t>
            </a:r>
            <a:r>
              <a:rPr lang="en-US" b="1" i="1" dirty="0"/>
              <a:t>V. </a:t>
            </a:r>
            <a:r>
              <a:rPr lang="en-US" b="1" i="1" dirty="0" err="1"/>
              <a:t>parahaemolyticus</a:t>
            </a:r>
            <a:r>
              <a:rPr lang="en-US" b="1" i="1" dirty="0"/>
              <a:t> </a:t>
            </a:r>
            <a:r>
              <a:rPr lang="en-US" b="1" dirty="0"/>
              <a:t>varies from </a:t>
            </a:r>
            <a:r>
              <a:rPr lang="en-US" b="1" dirty="0">
                <a:solidFill>
                  <a:srgbClr val="FF0000"/>
                </a:solidFill>
              </a:rPr>
              <a:t>mild to quite severe watery diarrhea, nausea and vomiting, abdominal cramps, and fever.</a:t>
            </a:r>
          </a:p>
        </p:txBody>
      </p:sp>
    </p:spTree>
    <p:extLst>
      <p:ext uri="{BB962C8B-B14F-4D97-AF65-F5344CB8AC3E}">
        <p14:creationId xmlns:p14="http://schemas.microsoft.com/office/powerpoint/2010/main" val="3149792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8069"/>
            <a:ext cx="10515600" cy="5598894"/>
          </a:xfrm>
        </p:spPr>
        <p:txBody>
          <a:bodyPr/>
          <a:lstStyle/>
          <a:p>
            <a:r>
              <a:rPr lang="en-US" b="1" dirty="0"/>
              <a:t>The illness is </a:t>
            </a:r>
            <a:r>
              <a:rPr lang="en-US" b="1" dirty="0">
                <a:solidFill>
                  <a:srgbClr val="FF0000"/>
                </a:solidFill>
              </a:rPr>
              <a:t>self-limited</a:t>
            </a:r>
            <a:r>
              <a:rPr lang="en-US" b="1" dirty="0"/>
              <a:t>, lasting about 3 days. 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b="1" i="1" dirty="0">
                <a:solidFill>
                  <a:srgbClr val="FF0000"/>
                </a:solidFill>
              </a:rPr>
              <a:t>V. </a:t>
            </a:r>
            <a:r>
              <a:rPr lang="en-US" b="1" i="1" dirty="0" err="1">
                <a:solidFill>
                  <a:srgbClr val="FF0000"/>
                </a:solidFill>
              </a:rPr>
              <a:t>parahaemolyticus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is distinguished from </a:t>
            </a:r>
            <a:r>
              <a:rPr lang="en-US" b="1" i="1" dirty="0">
                <a:solidFill>
                  <a:srgbClr val="FF0000"/>
                </a:solidFill>
              </a:rPr>
              <a:t>V. </a:t>
            </a:r>
            <a:r>
              <a:rPr lang="en-US" b="1" i="1" dirty="0" err="1">
                <a:solidFill>
                  <a:srgbClr val="FF0000"/>
                </a:solidFill>
              </a:rPr>
              <a:t>cholerae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mainly on the basis of </a:t>
            </a:r>
            <a:r>
              <a:rPr lang="en-US" b="1" dirty="0">
                <a:solidFill>
                  <a:srgbClr val="FF0000"/>
                </a:solidFill>
              </a:rPr>
              <a:t>growth in </a:t>
            </a:r>
            <a:r>
              <a:rPr lang="en-US" b="1" dirty="0" err="1">
                <a:solidFill>
                  <a:srgbClr val="FF0000"/>
                </a:solidFill>
              </a:rPr>
              <a:t>NaCl</a:t>
            </a:r>
            <a:r>
              <a:rPr lang="en-US" b="1" dirty="0"/>
              <a:t>: </a:t>
            </a:r>
            <a:r>
              <a:rPr lang="en-US" b="1" i="1" dirty="0"/>
              <a:t>V. </a:t>
            </a:r>
            <a:r>
              <a:rPr lang="en-US" b="1" i="1" dirty="0" err="1"/>
              <a:t>parahaemolyticus</a:t>
            </a:r>
            <a:r>
              <a:rPr lang="en-US" b="1" dirty="0"/>
              <a:t> grows </a:t>
            </a:r>
            <a:r>
              <a:rPr lang="en-US" b="1" dirty="0">
                <a:solidFill>
                  <a:srgbClr val="FF0000"/>
                </a:solidFill>
              </a:rPr>
              <a:t>in 8% </a:t>
            </a:r>
            <a:r>
              <a:rPr lang="en-US" b="1" dirty="0" err="1">
                <a:solidFill>
                  <a:srgbClr val="FF0000"/>
                </a:solidFill>
              </a:rPr>
              <a:t>NaCl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solution (as befits a marine organism), whereas </a:t>
            </a:r>
            <a:r>
              <a:rPr lang="en-US" b="1" i="1" dirty="0"/>
              <a:t>V. </a:t>
            </a:r>
            <a:r>
              <a:rPr lang="en-US" b="1" i="1" dirty="0" err="1"/>
              <a:t>cholerae</a:t>
            </a:r>
            <a:r>
              <a:rPr lang="en-US" b="1" i="1" dirty="0"/>
              <a:t> </a:t>
            </a:r>
            <a:r>
              <a:rPr lang="en-US" b="1" dirty="0"/>
              <a:t>does not. </a:t>
            </a:r>
          </a:p>
          <a:p>
            <a:endParaRPr lang="en-US" dirty="0"/>
          </a:p>
          <a:p>
            <a:r>
              <a:rPr lang="en-US" b="1" dirty="0"/>
              <a:t>No specific treatment is indicated, because the disease is relatively mild and self-limited. </a:t>
            </a:r>
          </a:p>
          <a:p>
            <a:r>
              <a:rPr lang="en-US" b="1" dirty="0"/>
              <a:t>Disease can be prevented by proper </a:t>
            </a:r>
            <a:r>
              <a:rPr lang="en-US" b="1" dirty="0">
                <a:solidFill>
                  <a:srgbClr val="FF0000"/>
                </a:solidFill>
              </a:rPr>
              <a:t>refrigeration and cooking of seafood.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32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914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chemeClr val="accent1"/>
                </a:solidFill>
              </a:rPr>
              <a:t>CAMPYLOBACTER</a:t>
            </a:r>
            <a:br>
              <a:rPr lang="en-US" sz="3600" dirty="0">
                <a:solidFill>
                  <a:schemeClr val="accent1"/>
                </a:solidFill>
              </a:rPr>
            </a:b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132556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>
                <a:solidFill>
                  <a:schemeClr val="accent4"/>
                </a:solidFill>
              </a:rPr>
              <a:t>Diseases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C. </a:t>
            </a:r>
            <a:r>
              <a:rPr lang="en-US" b="1" i="1" dirty="0" err="1">
                <a:solidFill>
                  <a:srgbClr val="FF0000"/>
                </a:solidFill>
              </a:rPr>
              <a:t>jejuni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is a frequent cause of </a:t>
            </a:r>
            <a:r>
              <a:rPr lang="en-US" b="1" dirty="0" err="1">
                <a:solidFill>
                  <a:srgbClr val="FF0000"/>
                </a:solidFill>
              </a:rPr>
              <a:t>enterocolitis</a:t>
            </a:r>
            <a:r>
              <a:rPr lang="en-US" b="1" dirty="0"/>
              <a:t>, especially in </a:t>
            </a:r>
            <a:r>
              <a:rPr lang="en-US" b="1" dirty="0">
                <a:solidFill>
                  <a:srgbClr val="FF0000"/>
                </a:solidFill>
              </a:rPr>
              <a:t>children.</a:t>
            </a:r>
          </a:p>
          <a:p>
            <a:endParaRPr lang="en-US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804184-8D55-C04B-9887-53875D2DB80B}"/>
              </a:ext>
            </a:extLst>
          </p:cNvPr>
          <p:cNvSpPr txBox="1">
            <a:spLocks/>
          </p:cNvSpPr>
          <p:nvPr/>
        </p:nvSpPr>
        <p:spPr>
          <a:xfrm>
            <a:off x="838200" y="2353469"/>
            <a:ext cx="10515600" cy="4056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  </a:t>
            </a:r>
            <a:r>
              <a:rPr lang="en-US" b="1" dirty="0">
                <a:solidFill>
                  <a:schemeClr val="accent4"/>
                </a:solidFill>
              </a:rPr>
              <a:t>Important Properties</a:t>
            </a:r>
          </a:p>
          <a:p>
            <a:r>
              <a:rPr lang="en-US" b="1" dirty="0"/>
              <a:t>Campylobacters are </a:t>
            </a:r>
            <a:r>
              <a:rPr lang="en-US" b="1" dirty="0">
                <a:solidFill>
                  <a:srgbClr val="FF0000"/>
                </a:solidFill>
              </a:rPr>
              <a:t>curved, gram-negative rods that appear either comma- or </a:t>
            </a:r>
            <a:r>
              <a:rPr lang="en-US" b="1" dirty="0" err="1">
                <a:solidFill>
                  <a:srgbClr val="FF0000"/>
                </a:solidFill>
              </a:rPr>
              <a:t>Sshaped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endParaRPr lang="en-US" b="1" dirty="0"/>
          </a:p>
          <a:p>
            <a:r>
              <a:rPr lang="en-US" b="1" dirty="0"/>
              <a:t>They are </a:t>
            </a:r>
            <a:r>
              <a:rPr lang="en-US" b="1" dirty="0">
                <a:solidFill>
                  <a:srgbClr val="FF0000"/>
                </a:solidFill>
              </a:rPr>
              <a:t>microaerophilic</a:t>
            </a:r>
            <a:r>
              <a:rPr lang="en-US" b="1" dirty="0"/>
              <a:t>, growing best in </a:t>
            </a:r>
            <a:r>
              <a:rPr lang="en-US" b="1" dirty="0">
                <a:solidFill>
                  <a:srgbClr val="FF0000"/>
                </a:solidFill>
              </a:rPr>
              <a:t>5% oxygen </a:t>
            </a:r>
            <a:r>
              <a:rPr lang="en-US" b="1" dirty="0"/>
              <a:t>rather than in </a:t>
            </a:r>
          </a:p>
          <a:p>
            <a:r>
              <a:rPr lang="en-US" b="1" dirty="0"/>
              <a:t>the 20% present in the atmosphere. 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i="1" dirty="0">
                <a:solidFill>
                  <a:srgbClr val="FF0000"/>
                </a:solidFill>
              </a:rPr>
              <a:t>C. </a:t>
            </a:r>
            <a:r>
              <a:rPr lang="en-US" b="1" i="1" dirty="0" err="1">
                <a:solidFill>
                  <a:srgbClr val="FF0000"/>
                </a:solidFill>
              </a:rPr>
              <a:t>jejuni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grows well at </a:t>
            </a:r>
            <a:r>
              <a:rPr lang="en-US" b="1" dirty="0">
                <a:solidFill>
                  <a:srgbClr val="FF0000"/>
                </a:solidFill>
              </a:rPr>
              <a:t>42°C,</a:t>
            </a:r>
            <a:r>
              <a:rPr lang="en-US" b="1" dirty="0"/>
              <a:t> whereas </a:t>
            </a:r>
            <a:r>
              <a:rPr lang="en-US" b="1" i="1" dirty="0">
                <a:solidFill>
                  <a:srgbClr val="FF0000"/>
                </a:solidFill>
              </a:rPr>
              <a:t>Campylobacter intestinalis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does not an observation that is useful in microbiologic diagnosis.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57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571500"/>
            <a:ext cx="10572750" cy="56054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  </a:t>
            </a:r>
            <a:r>
              <a:rPr lang="en-US" sz="3200" b="1" dirty="0">
                <a:solidFill>
                  <a:schemeClr val="accent4"/>
                </a:solidFill>
              </a:rPr>
              <a:t>Pathogenesis &amp; Epidemiology</a:t>
            </a:r>
          </a:p>
          <a:p>
            <a:r>
              <a:rPr lang="en-US" b="1" dirty="0">
                <a:solidFill>
                  <a:srgbClr val="FF0000"/>
                </a:solidFill>
              </a:rPr>
              <a:t>Domestic animals such as cattle, chickens, and dogs serve as a source of the organisms for humans. </a:t>
            </a:r>
          </a:p>
          <a:p>
            <a:r>
              <a:rPr lang="en-US" b="1" dirty="0"/>
              <a:t>Transmission is usually </a:t>
            </a:r>
            <a:r>
              <a:rPr lang="en-US" b="1" dirty="0">
                <a:solidFill>
                  <a:srgbClr val="FF0000"/>
                </a:solidFill>
              </a:rPr>
              <a:t>fecal–oral. </a:t>
            </a:r>
          </a:p>
          <a:p>
            <a:r>
              <a:rPr lang="en-US" b="1" dirty="0">
                <a:solidFill>
                  <a:srgbClr val="FF0000"/>
                </a:solidFill>
              </a:rPr>
              <a:t>Food and water contaminated with animal feces </a:t>
            </a:r>
            <a:r>
              <a:rPr lang="en-US" b="1" dirty="0"/>
              <a:t>are the major sources of human infection. </a:t>
            </a:r>
          </a:p>
          <a:p>
            <a:r>
              <a:rPr lang="en-US" b="1" dirty="0"/>
              <a:t>Foods, such as poultry, meat, and unpasteurized milk, are commonly involved. </a:t>
            </a:r>
          </a:p>
          <a:p>
            <a:r>
              <a:rPr lang="en-US" b="1" dirty="0">
                <a:solidFill>
                  <a:srgbClr val="FF0000"/>
                </a:solidFill>
              </a:rPr>
              <a:t>Puppies with diarrhea</a:t>
            </a:r>
            <a:r>
              <a:rPr lang="en-US" b="1" dirty="0"/>
              <a:t> are a common source for children. </a:t>
            </a:r>
          </a:p>
          <a:p>
            <a:r>
              <a:rPr lang="en-US" b="1" dirty="0">
                <a:solidFill>
                  <a:srgbClr val="FF0000"/>
                </a:solidFill>
              </a:rPr>
              <a:t>Human-to-human </a:t>
            </a:r>
            <a:r>
              <a:rPr lang="en-US" b="1" dirty="0"/>
              <a:t>transmission occurs but is less frequent than animal-to-human transmission.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5667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924"/>
            <a:ext cx="10515600" cy="5683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>
                <a:solidFill>
                  <a:schemeClr val="accent4"/>
                </a:solidFill>
              </a:rPr>
              <a:t>Clinical Findings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Enterocolitis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en-US" b="1" dirty="0"/>
              <a:t> caused primarily by </a:t>
            </a:r>
            <a:r>
              <a:rPr lang="en-US" b="1" i="1" dirty="0"/>
              <a:t>C. </a:t>
            </a:r>
            <a:r>
              <a:rPr lang="en-US" b="1" i="1" dirty="0" err="1"/>
              <a:t>jejuni</a:t>
            </a:r>
            <a:r>
              <a:rPr lang="en-US" b="1" dirty="0"/>
              <a:t>, begins as </a:t>
            </a:r>
            <a:r>
              <a:rPr lang="en-US" b="1" dirty="0">
                <a:solidFill>
                  <a:srgbClr val="FF0000"/>
                </a:solidFill>
              </a:rPr>
              <a:t>watery, foul-smelling diarrhea followed by bloody stools accompanied by fever and severe abdominal pain. </a:t>
            </a:r>
          </a:p>
          <a:p>
            <a:r>
              <a:rPr lang="en-US" b="1" dirty="0"/>
              <a:t>Systemic infections, most commonly </a:t>
            </a:r>
            <a:r>
              <a:rPr lang="en-US" b="1" dirty="0">
                <a:solidFill>
                  <a:srgbClr val="FF0000"/>
                </a:solidFill>
              </a:rPr>
              <a:t>bacteremia,</a:t>
            </a:r>
            <a:r>
              <a:rPr lang="en-US" b="1" dirty="0"/>
              <a:t> are caused more often by </a:t>
            </a:r>
            <a:r>
              <a:rPr lang="en-US" b="1" i="1" dirty="0">
                <a:solidFill>
                  <a:srgbClr val="FF0000"/>
                </a:solidFill>
              </a:rPr>
              <a:t>C.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intestinalis</a:t>
            </a:r>
            <a:r>
              <a:rPr lang="en-US" b="1" dirty="0"/>
              <a:t>. </a:t>
            </a:r>
          </a:p>
          <a:p>
            <a:r>
              <a:rPr lang="en-US" b="1" dirty="0"/>
              <a:t>The symptoms of bacteremia </a:t>
            </a:r>
            <a:r>
              <a:rPr lang="en-US" b="1" dirty="0">
                <a:solidFill>
                  <a:srgbClr val="FF0000"/>
                </a:solidFill>
              </a:rPr>
              <a:t>(e.g., fever and malaise) </a:t>
            </a:r>
            <a:r>
              <a:rPr lang="en-US" b="1" dirty="0"/>
              <a:t>are associated with no specific physical findings. </a:t>
            </a:r>
          </a:p>
          <a:p>
            <a:r>
              <a:rPr lang="en-US" b="1" dirty="0"/>
              <a:t>Gastrointestinal infection with </a:t>
            </a:r>
            <a:r>
              <a:rPr lang="en-US" b="1" i="1" dirty="0"/>
              <a:t>C. </a:t>
            </a:r>
            <a:r>
              <a:rPr lang="en-US" b="1" i="1" dirty="0" err="1"/>
              <a:t>jejuni</a:t>
            </a:r>
            <a:r>
              <a:rPr lang="en-US" b="1" i="1" dirty="0"/>
              <a:t> </a:t>
            </a:r>
            <a:r>
              <a:rPr lang="en-US" b="1" dirty="0"/>
              <a:t>is associated with </a:t>
            </a:r>
            <a:r>
              <a:rPr lang="en-US" b="1" dirty="0" err="1">
                <a:solidFill>
                  <a:srgbClr val="FF0000"/>
                </a:solidFill>
              </a:rPr>
              <a:t>Guillain-Barré</a:t>
            </a:r>
            <a:r>
              <a:rPr lang="en-US" b="1" dirty="0">
                <a:solidFill>
                  <a:srgbClr val="FF0000"/>
                </a:solidFill>
              </a:rPr>
              <a:t> syndrome, the most common cause of acute neuromuscular paralysis. </a:t>
            </a:r>
          </a:p>
          <a:p>
            <a:r>
              <a:rPr lang="en-US" b="1" dirty="0" err="1"/>
              <a:t>Guillain-Barré</a:t>
            </a:r>
            <a:r>
              <a:rPr lang="en-US" b="1" dirty="0"/>
              <a:t> syndrome is </a:t>
            </a:r>
            <a:r>
              <a:rPr lang="en-US" b="1" dirty="0">
                <a:solidFill>
                  <a:srgbClr val="FF0000"/>
                </a:solidFill>
              </a:rPr>
              <a:t>an autoimmune disease attributed to the formation of antibodies against </a:t>
            </a:r>
            <a:r>
              <a:rPr lang="en-US" b="1" i="1" dirty="0">
                <a:solidFill>
                  <a:srgbClr val="FF0000"/>
                </a:solidFill>
              </a:rPr>
              <a:t>C. </a:t>
            </a:r>
            <a:r>
              <a:rPr lang="en-US" b="1" i="1" dirty="0" err="1">
                <a:solidFill>
                  <a:srgbClr val="FF0000"/>
                </a:solidFill>
              </a:rPr>
              <a:t>jejuni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that cross-react with antigens on neurons.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264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924"/>
            <a:ext cx="10515600" cy="331944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 Laboratory Diagnosis</a:t>
            </a:r>
          </a:p>
          <a:p>
            <a:r>
              <a:rPr lang="en-US" b="1" dirty="0"/>
              <a:t>If the patient has diarrhea, </a:t>
            </a:r>
            <a:r>
              <a:rPr lang="en-US" b="1" dirty="0">
                <a:solidFill>
                  <a:srgbClr val="FF0000"/>
                </a:solidFill>
              </a:rPr>
              <a:t>a stool specimen is cultured on a blood agar plate containing antibiotics that inhibit most other fecal flora. </a:t>
            </a:r>
            <a:endParaRPr lang="en-US" b="1" dirty="0"/>
          </a:p>
          <a:p>
            <a:r>
              <a:rPr lang="en-US" b="1" dirty="0"/>
              <a:t>The plate is incubated at </a:t>
            </a:r>
            <a:r>
              <a:rPr lang="en-US" b="1" dirty="0">
                <a:solidFill>
                  <a:srgbClr val="FF0000"/>
                </a:solidFill>
              </a:rPr>
              <a:t>42°C in a microaerophilic atmosphere containing 5% oxygen and 10% carbon dioxide,</a:t>
            </a:r>
            <a:r>
              <a:rPr lang="en-US" b="1" dirty="0"/>
              <a:t> which favors the growth of </a:t>
            </a:r>
            <a:r>
              <a:rPr lang="en-US" b="1" i="1" dirty="0"/>
              <a:t>C. </a:t>
            </a:r>
            <a:r>
              <a:rPr lang="en-US" b="1" i="1" dirty="0" err="1"/>
              <a:t>jejuni</a:t>
            </a:r>
            <a:r>
              <a:rPr lang="en-US" b="1" dirty="0"/>
              <a:t>. </a:t>
            </a:r>
          </a:p>
          <a:p>
            <a:r>
              <a:rPr lang="en-US" b="1" dirty="0"/>
              <a:t>It is identified by failure to grow at </a:t>
            </a:r>
            <a:r>
              <a:rPr lang="en-US" b="1" dirty="0">
                <a:solidFill>
                  <a:srgbClr val="FF0000"/>
                </a:solidFill>
              </a:rPr>
              <a:t>25°C </a:t>
            </a:r>
            <a:r>
              <a:rPr lang="en-US" b="1" dirty="0"/>
              <a:t>and </a:t>
            </a:r>
            <a:r>
              <a:rPr lang="en-US" b="1" dirty="0">
                <a:solidFill>
                  <a:srgbClr val="FF0000"/>
                </a:solidFill>
              </a:rPr>
              <a:t>oxidase positive.</a:t>
            </a:r>
          </a:p>
          <a:p>
            <a:endParaRPr lang="en-US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3F2277B-81D5-6B4D-872D-10C5BD494952}"/>
              </a:ext>
            </a:extLst>
          </p:cNvPr>
          <p:cNvSpPr txBox="1">
            <a:spLocks/>
          </p:cNvSpPr>
          <p:nvPr/>
        </p:nvSpPr>
        <p:spPr>
          <a:xfrm>
            <a:off x="838200" y="3879712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>
                <a:solidFill>
                  <a:schemeClr val="accent4"/>
                </a:solidFill>
              </a:rPr>
              <a:t>  </a:t>
            </a:r>
            <a:r>
              <a:rPr lang="en-US" sz="3200" b="1" u="sng">
                <a:solidFill>
                  <a:schemeClr val="accent4"/>
                </a:solidFill>
              </a:rPr>
              <a:t>Treatment</a:t>
            </a:r>
            <a:endParaRPr lang="en-US" b="1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FF0000"/>
                </a:solidFill>
              </a:rPr>
              <a:t>Erythromycin or ciprofloxacin </a:t>
            </a:r>
            <a:r>
              <a:rPr lang="en-US" b="1"/>
              <a:t>is used successfully in </a:t>
            </a:r>
            <a:r>
              <a:rPr lang="en-US" b="1" i="1"/>
              <a:t>C. jejuni </a:t>
            </a:r>
            <a:r>
              <a:rPr lang="en-US" b="1"/>
              <a:t>enterocolitis.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5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5"/>
                </a:solidFill>
              </a:rPr>
              <a:t>VIBRIO</a:t>
            </a:r>
            <a:br>
              <a:rPr lang="en-US" b="1" dirty="0">
                <a:solidFill>
                  <a:schemeClr val="accent5"/>
                </a:solidFill>
              </a:rPr>
            </a:b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1034"/>
            <a:ext cx="10515600" cy="512592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 </a:t>
            </a:r>
            <a:r>
              <a:rPr lang="en-US" sz="3200" b="1" dirty="0">
                <a:solidFill>
                  <a:schemeClr val="accent2"/>
                </a:solidFill>
              </a:rPr>
              <a:t>Diseases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V. </a:t>
            </a:r>
            <a:r>
              <a:rPr lang="en-US" b="1" i="1" dirty="0" err="1">
                <a:solidFill>
                  <a:srgbClr val="FF0000"/>
                </a:solidFill>
              </a:rPr>
              <a:t>cholerae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en-US" b="1" dirty="0"/>
              <a:t> the major pathogen in this genus, is the cause of </a:t>
            </a:r>
            <a:r>
              <a:rPr lang="en-US" b="1" dirty="0">
                <a:solidFill>
                  <a:srgbClr val="FF0000"/>
                </a:solidFill>
              </a:rPr>
              <a:t>cholera.</a:t>
            </a:r>
            <a:r>
              <a:rPr lang="en-US" b="1" dirty="0"/>
              <a:t> 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Vibrio </a:t>
            </a:r>
            <a:r>
              <a:rPr lang="en-US" b="1" i="1" dirty="0" err="1">
                <a:solidFill>
                  <a:srgbClr val="FF0000"/>
                </a:solidFill>
              </a:rPr>
              <a:t>parahaemolyticus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causes diarrhea associated with eating raw or improperly cooked seafood. 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Vibrio </a:t>
            </a:r>
            <a:r>
              <a:rPr lang="en-US" b="1" i="1" dirty="0" err="1">
                <a:solidFill>
                  <a:srgbClr val="FF0000"/>
                </a:solidFill>
              </a:rPr>
              <a:t>vulnificus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causes </a:t>
            </a:r>
            <a:r>
              <a:rPr lang="en-US" b="1" dirty="0">
                <a:solidFill>
                  <a:srgbClr val="FF0000"/>
                </a:solidFill>
              </a:rPr>
              <a:t>cellulitis and sepsis.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4754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5"/>
                </a:solidFill>
              </a:rPr>
              <a:t>HELICOBACTER</a:t>
            </a:r>
            <a:br>
              <a:rPr lang="en-US" dirty="0">
                <a:solidFill>
                  <a:schemeClr val="accent5"/>
                </a:solidFill>
              </a:rPr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607"/>
            <a:ext cx="10515600" cy="5052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 </a:t>
            </a:r>
            <a:r>
              <a:rPr lang="en-US" sz="3600" b="1" dirty="0">
                <a:solidFill>
                  <a:schemeClr val="accent4"/>
                </a:solidFill>
              </a:rPr>
              <a:t>Diseases</a:t>
            </a:r>
          </a:p>
          <a:p>
            <a:r>
              <a:rPr lang="en-US" sz="3600" b="1" i="1" dirty="0"/>
              <a:t>Helicobacter pylori </a:t>
            </a:r>
            <a:r>
              <a:rPr lang="en-US" sz="3600" b="1" dirty="0"/>
              <a:t>causes </a:t>
            </a:r>
            <a:r>
              <a:rPr lang="en-US" sz="3600" b="1" dirty="0">
                <a:solidFill>
                  <a:srgbClr val="FF0000"/>
                </a:solidFill>
              </a:rPr>
              <a:t>gastritis and peptic ulcers. </a:t>
            </a:r>
          </a:p>
          <a:p>
            <a:endParaRPr lang="en-US" sz="3600" b="1" dirty="0"/>
          </a:p>
          <a:p>
            <a:r>
              <a:rPr lang="en-US" sz="3600" b="1" dirty="0"/>
              <a:t>Infection with </a:t>
            </a:r>
            <a:r>
              <a:rPr lang="en-US" sz="3600" b="1" i="1" dirty="0"/>
              <a:t>H. pylori </a:t>
            </a:r>
            <a:r>
              <a:rPr lang="en-US" sz="3600" b="1" dirty="0"/>
              <a:t>is a risk factor for </a:t>
            </a:r>
            <a:r>
              <a:rPr lang="en-US" sz="3600" b="1" dirty="0">
                <a:solidFill>
                  <a:srgbClr val="FF0000"/>
                </a:solidFill>
              </a:rPr>
              <a:t>gastric carcinoma </a:t>
            </a:r>
            <a:r>
              <a:rPr lang="en-US" sz="3600" b="1" dirty="0"/>
              <a:t>and is linked to </a:t>
            </a:r>
            <a:r>
              <a:rPr lang="en-US" sz="3600" b="1" dirty="0">
                <a:solidFill>
                  <a:srgbClr val="FF0000"/>
                </a:solidFill>
              </a:rPr>
              <a:t>mucosal-associated lymphoid tissue (MALT) lymphomas.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80876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924"/>
            <a:ext cx="10515600" cy="5746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  </a:t>
            </a:r>
            <a:r>
              <a:rPr lang="en-US" sz="3600" b="1" dirty="0">
                <a:solidFill>
                  <a:schemeClr val="accent4"/>
                </a:solidFill>
              </a:rPr>
              <a:t>Important Properties</a:t>
            </a:r>
            <a:endParaRPr lang="en-US" sz="3600" dirty="0">
              <a:solidFill>
                <a:schemeClr val="accent4"/>
              </a:solidFill>
            </a:endParaRPr>
          </a:p>
          <a:p>
            <a:endParaRPr lang="en-US" sz="3600" b="1" dirty="0"/>
          </a:p>
          <a:p>
            <a:r>
              <a:rPr lang="en-US" sz="3600" b="1" dirty="0" err="1"/>
              <a:t>Helicobacters</a:t>
            </a:r>
            <a:r>
              <a:rPr lang="en-US" sz="3600" b="1" dirty="0"/>
              <a:t> are </a:t>
            </a:r>
            <a:r>
              <a:rPr lang="en-US" sz="3600" b="1" dirty="0">
                <a:solidFill>
                  <a:srgbClr val="FF0000"/>
                </a:solidFill>
              </a:rPr>
              <a:t>curved gram-negative rods similar in appearance to campylobacters,</a:t>
            </a:r>
            <a:r>
              <a:rPr lang="en-US" sz="3600" b="1" dirty="0"/>
              <a:t> but because they differ sufficiently in certain </a:t>
            </a:r>
            <a:r>
              <a:rPr lang="en-US" sz="3600" b="1" dirty="0">
                <a:solidFill>
                  <a:srgbClr val="FF0000"/>
                </a:solidFill>
              </a:rPr>
              <a:t>biochemical and </a:t>
            </a:r>
            <a:r>
              <a:rPr lang="en-US" sz="3600" b="1" dirty="0" err="1">
                <a:solidFill>
                  <a:srgbClr val="FF0000"/>
                </a:solidFill>
              </a:rPr>
              <a:t>flagellar</a:t>
            </a:r>
            <a:r>
              <a:rPr lang="en-US" sz="3600" b="1" dirty="0">
                <a:solidFill>
                  <a:srgbClr val="FF0000"/>
                </a:solidFill>
              </a:rPr>
              <a:t> characteristics, </a:t>
            </a:r>
            <a:r>
              <a:rPr lang="en-US" sz="3600" b="1" dirty="0"/>
              <a:t>they are classified as a separate genus. </a:t>
            </a:r>
          </a:p>
          <a:p>
            <a:endParaRPr lang="en-US" sz="3600" b="1" dirty="0"/>
          </a:p>
          <a:p>
            <a:r>
              <a:rPr lang="en-US" sz="3600" b="1" dirty="0"/>
              <a:t>In particular, </a:t>
            </a:r>
            <a:r>
              <a:rPr lang="en-US" sz="3600" b="1" dirty="0" err="1"/>
              <a:t>helicobacters</a:t>
            </a:r>
            <a:r>
              <a:rPr lang="en-US" sz="3600" b="1" dirty="0"/>
              <a:t> are strongly </a:t>
            </a:r>
            <a:r>
              <a:rPr lang="en-US" sz="3600" b="1" dirty="0">
                <a:solidFill>
                  <a:srgbClr val="FF0000"/>
                </a:solidFill>
              </a:rPr>
              <a:t>urease-positive</a:t>
            </a:r>
            <a:r>
              <a:rPr lang="en-US" sz="3600" b="1" dirty="0"/>
              <a:t>, whereas campylobacters are urease negative.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68088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microbiologyinfo.com/wp-content/uploads/2014/10/helicobacter-pylor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221" y="451946"/>
            <a:ext cx="6096000" cy="53287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139456" y="5780690"/>
            <a:ext cx="2841035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  Figer-3-Helicobacter </a:t>
            </a:r>
            <a:r>
              <a:rPr lang="en-US" dirty="0"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pylori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1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991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4"/>
                </a:solidFill>
              </a:rPr>
              <a:t>  Pathogenesis</a:t>
            </a:r>
          </a:p>
          <a:p>
            <a:r>
              <a:rPr lang="en-US" sz="3200" b="1" dirty="0"/>
              <a:t>H. pylori attaches to the</a:t>
            </a:r>
            <a:r>
              <a:rPr lang="en-US" sz="3200" b="1" dirty="0">
                <a:solidFill>
                  <a:srgbClr val="FF0000"/>
                </a:solidFill>
              </a:rPr>
              <a:t> mucus-secreting cells of the gastric mucosa</a:t>
            </a:r>
            <a:r>
              <a:rPr lang="en-US" sz="3200" b="1" dirty="0"/>
              <a:t>. </a:t>
            </a:r>
          </a:p>
          <a:p>
            <a:r>
              <a:rPr lang="en-US" sz="3200" b="1" dirty="0"/>
              <a:t>The production of large amounts of </a:t>
            </a:r>
            <a:r>
              <a:rPr lang="en-US" sz="3200" b="1" dirty="0">
                <a:solidFill>
                  <a:srgbClr val="FF0000"/>
                </a:solidFill>
              </a:rPr>
              <a:t>ammonia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from urea by the organism’s urease, coupled with an inflammatory response, leads to damage to the mucosa. </a:t>
            </a:r>
          </a:p>
          <a:p>
            <a:r>
              <a:rPr lang="en-US" sz="3200" b="1" dirty="0"/>
              <a:t>Loss of the </a:t>
            </a:r>
            <a:r>
              <a:rPr lang="en-US" sz="3200" b="1" dirty="0">
                <a:solidFill>
                  <a:srgbClr val="FF0000"/>
                </a:solidFill>
              </a:rPr>
              <a:t>protective mucus coating</a:t>
            </a:r>
            <a:r>
              <a:rPr lang="en-US" sz="3200" b="1" dirty="0"/>
              <a:t> predisposes to </a:t>
            </a:r>
            <a:r>
              <a:rPr lang="en-US" sz="3200" b="1" dirty="0">
                <a:solidFill>
                  <a:srgbClr val="FF0000"/>
                </a:solidFill>
              </a:rPr>
              <a:t>gastritis and peptic ulcer. </a:t>
            </a:r>
          </a:p>
          <a:p>
            <a:r>
              <a:rPr lang="en-US" sz="3200" b="1" dirty="0"/>
              <a:t>The ammonia also neutralizes stomach acid, allowing the organism to survive. </a:t>
            </a:r>
          </a:p>
          <a:p>
            <a:pPr marL="0" indent="0">
              <a:buNone/>
            </a:pPr>
            <a:r>
              <a:rPr lang="en-US" sz="3200" dirty="0"/>
              <a:t>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0557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7255"/>
            <a:ext cx="10515600" cy="5409708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The </a:t>
            </a:r>
            <a:r>
              <a:rPr lang="en-US" sz="3600" b="1" dirty="0">
                <a:solidFill>
                  <a:srgbClr val="FF0000"/>
                </a:solidFill>
              </a:rPr>
              <a:t>natural habitat </a:t>
            </a:r>
            <a:r>
              <a:rPr lang="en-US" sz="3600" b="1" dirty="0"/>
              <a:t>of </a:t>
            </a:r>
            <a:r>
              <a:rPr lang="en-US" sz="3600" b="1" i="1" dirty="0"/>
              <a:t>H. pylori </a:t>
            </a:r>
            <a:r>
              <a:rPr lang="en-US" sz="3600" b="1" dirty="0"/>
              <a:t>is the </a:t>
            </a:r>
            <a:r>
              <a:rPr lang="en-US" sz="3600" b="1" dirty="0">
                <a:solidFill>
                  <a:srgbClr val="FF0000"/>
                </a:solidFill>
              </a:rPr>
              <a:t>human stomach, </a:t>
            </a:r>
            <a:r>
              <a:rPr lang="en-US" sz="3600" b="1" dirty="0"/>
              <a:t>and it is probably acquired by ingestion. </a:t>
            </a:r>
          </a:p>
          <a:p>
            <a:r>
              <a:rPr lang="en-US" sz="3600" b="1" dirty="0"/>
              <a:t>However, it has not been isolated from stool, food, water, or animals.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Person-to-person transmission </a:t>
            </a:r>
            <a:r>
              <a:rPr lang="en-US" sz="3600" b="1" dirty="0"/>
              <a:t>probably occurs because there is </a:t>
            </a:r>
            <a:r>
              <a:rPr lang="en-US" sz="3600" b="1" dirty="0">
                <a:solidFill>
                  <a:srgbClr val="FF0000"/>
                </a:solidFill>
              </a:rPr>
              <a:t>clustering of infection </a:t>
            </a:r>
            <a:r>
              <a:rPr lang="en-US" sz="3600" b="1" dirty="0"/>
              <a:t>within families. </a:t>
            </a:r>
          </a:p>
          <a:p>
            <a:r>
              <a:rPr lang="en-US" sz="3600" b="1" dirty="0"/>
              <a:t>The rate of infection with </a:t>
            </a:r>
            <a:r>
              <a:rPr lang="en-US" sz="3600" b="1" i="1" dirty="0"/>
              <a:t>H. pylori </a:t>
            </a:r>
            <a:r>
              <a:rPr lang="en-US" sz="3600" b="1" dirty="0"/>
              <a:t>in </a:t>
            </a:r>
            <a:r>
              <a:rPr lang="en-US" sz="3600" b="1" dirty="0">
                <a:solidFill>
                  <a:srgbClr val="FF0000"/>
                </a:solidFill>
              </a:rPr>
              <a:t>developing countries </a:t>
            </a:r>
            <a:r>
              <a:rPr lang="en-US" sz="3600" b="1" dirty="0"/>
              <a:t>is very high—a finding that is in accord with the high rate of </a:t>
            </a:r>
            <a:r>
              <a:rPr lang="en-US" sz="3600" b="1" dirty="0">
                <a:solidFill>
                  <a:srgbClr val="FF0000"/>
                </a:solidFill>
              </a:rPr>
              <a:t>gastric carcinoma </a:t>
            </a:r>
            <a:r>
              <a:rPr lang="en-US" sz="3600" b="1" dirty="0"/>
              <a:t>in those countries.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5013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0110"/>
            <a:ext cx="10515600" cy="5556853"/>
          </a:xfrm>
        </p:spPr>
        <p:txBody>
          <a:bodyPr>
            <a:normAutofit fontScale="92500" lnSpcReduction="10000"/>
          </a:bodyPr>
          <a:lstStyle/>
          <a:p>
            <a:endParaRPr lang="en-US" b="1" i="1" dirty="0"/>
          </a:p>
          <a:p>
            <a:r>
              <a:rPr lang="en-US" sz="3600" b="1" dirty="0">
                <a:solidFill>
                  <a:srgbClr val="FF0000"/>
                </a:solidFill>
              </a:rPr>
              <a:t>MALT lymphomas are B-cell tumors located typically in the stomach</a:t>
            </a:r>
            <a:r>
              <a:rPr lang="en-US" sz="3600" b="1" dirty="0"/>
              <a:t>, but they occur elsewhere in the </a:t>
            </a:r>
            <a:r>
              <a:rPr lang="en-US" sz="3600" b="1" dirty="0">
                <a:solidFill>
                  <a:srgbClr val="FF0000"/>
                </a:solidFill>
              </a:rPr>
              <a:t>gastrointestinal tract </a:t>
            </a:r>
            <a:r>
              <a:rPr lang="en-US" sz="3600" b="1" dirty="0"/>
              <a:t>as well. </a:t>
            </a:r>
          </a:p>
          <a:p>
            <a:pPr marL="0" indent="0">
              <a:buNone/>
            </a:pPr>
            <a:endParaRPr lang="en-US" sz="3600" b="1" i="1" dirty="0"/>
          </a:p>
          <a:p>
            <a:r>
              <a:rPr lang="en-US" sz="3600" b="1" i="1" dirty="0"/>
              <a:t>H. pylori </a:t>
            </a:r>
            <a:r>
              <a:rPr lang="en-US" sz="3600" b="1" dirty="0"/>
              <a:t>is often found in the MALT lesion, and the chronic inflammation induced by the organism is thought to </a:t>
            </a:r>
            <a:r>
              <a:rPr lang="en-US" sz="3600" b="1" dirty="0">
                <a:solidFill>
                  <a:srgbClr val="FF0000"/>
                </a:solidFill>
              </a:rPr>
              <a:t>stimulate B-cell proliferation and eventually a B-cell lymphoma. </a:t>
            </a:r>
          </a:p>
          <a:p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Antibiotic treatment </a:t>
            </a:r>
            <a:r>
              <a:rPr lang="en-US" sz="3600" b="1" dirty="0"/>
              <a:t>directed against the organism often causes the </a:t>
            </a:r>
            <a:r>
              <a:rPr lang="en-US" sz="3600" b="1" dirty="0">
                <a:solidFill>
                  <a:srgbClr val="FF0000"/>
                </a:solidFill>
              </a:rPr>
              <a:t>tumor to regress</a:t>
            </a:r>
            <a:r>
              <a:rPr lang="en-US" sz="3600" b="1" dirty="0"/>
              <a:t>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88878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upload.wikimedia.org/wikipedia/commons/5/51/H_pylori_ulcer_diagram_e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69" y="557048"/>
            <a:ext cx="6508531" cy="50856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087582" y="5829879"/>
            <a:ext cx="5756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NewRomanPS-BoldMT"/>
              </a:rPr>
              <a:t>FIGURE-4-Mechanism of ulceration by </a:t>
            </a:r>
            <a:r>
              <a:rPr lang="en-US" i="1" dirty="0">
                <a:latin typeface="Times New Roman" panose="02020603050405020304" pitchFamily="18" charset="0"/>
                <a:ea typeface="TimesNewRomanPS-BoldMT"/>
              </a:rPr>
              <a:t>Helicobacter pylori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14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7048"/>
            <a:ext cx="10515600" cy="5619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  </a:t>
            </a:r>
            <a:r>
              <a:rPr lang="en-US" sz="3200" b="1" dirty="0">
                <a:solidFill>
                  <a:schemeClr val="accent4"/>
                </a:solidFill>
              </a:rPr>
              <a:t>Clinical Findings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Gastritis and peptic ulcer</a:t>
            </a:r>
            <a:r>
              <a:rPr lang="en-US" sz="3200" b="1" dirty="0"/>
              <a:t> are characterized by </a:t>
            </a:r>
            <a:r>
              <a:rPr lang="en-US" sz="3200" b="1" dirty="0">
                <a:solidFill>
                  <a:srgbClr val="FF0000"/>
                </a:solidFill>
              </a:rPr>
              <a:t>recurrent pain in the upper abdomen, frequently accompanied by bleeding into the gastrointestinal tract. </a:t>
            </a:r>
          </a:p>
          <a:p>
            <a:endParaRPr lang="en-US" sz="3200" b="1" dirty="0"/>
          </a:p>
          <a:p>
            <a:r>
              <a:rPr lang="en-US" sz="3200" b="1" dirty="0"/>
              <a:t>No bacteremia or disseminated disease occurs.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97226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5723"/>
            <a:ext cx="10515600" cy="589755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  </a:t>
            </a:r>
            <a:r>
              <a:rPr lang="en-US" sz="3200" b="1" dirty="0">
                <a:solidFill>
                  <a:schemeClr val="accent4"/>
                </a:solidFill>
              </a:rPr>
              <a:t>Laboratory Diagnosis</a:t>
            </a:r>
          </a:p>
          <a:p>
            <a:r>
              <a:rPr lang="en-US" sz="3200" b="1" dirty="0"/>
              <a:t>The organism can be seen on </a:t>
            </a:r>
            <a:r>
              <a:rPr lang="en-US" sz="3200" b="1" dirty="0">
                <a:solidFill>
                  <a:srgbClr val="FF0000"/>
                </a:solidFill>
              </a:rPr>
              <a:t>Gram-stained smears of biopsy specimens of the gastric mucosa. </a:t>
            </a:r>
          </a:p>
          <a:p>
            <a:r>
              <a:rPr lang="en-US" sz="3200" b="1" dirty="0"/>
              <a:t>It can be cultured on the same media as campylobacters. In contrast to </a:t>
            </a:r>
            <a:r>
              <a:rPr lang="en-US" sz="3200" b="1" i="1" dirty="0"/>
              <a:t>C. </a:t>
            </a:r>
            <a:r>
              <a:rPr lang="en-US" sz="3200" b="1" i="1" dirty="0" err="1"/>
              <a:t>jejuni</a:t>
            </a:r>
            <a:r>
              <a:rPr lang="en-US" sz="3200" b="1" i="1" dirty="0"/>
              <a:t>, H. pylori </a:t>
            </a:r>
            <a:r>
              <a:rPr lang="en-US" sz="3200" b="1" dirty="0"/>
              <a:t>is </a:t>
            </a:r>
            <a:r>
              <a:rPr lang="en-US" sz="3200" b="1" dirty="0">
                <a:solidFill>
                  <a:srgbClr val="FF0000"/>
                </a:solidFill>
              </a:rPr>
              <a:t>urease-positive</a:t>
            </a:r>
            <a:r>
              <a:rPr lang="en-US" sz="3200" b="1" dirty="0"/>
              <a:t>.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Urease production </a:t>
            </a:r>
            <a:r>
              <a:rPr lang="en-US" sz="3200" b="1" dirty="0"/>
              <a:t>is the basis for a non invasive diagnostic test called the </a:t>
            </a:r>
            <a:r>
              <a:rPr lang="en-US" sz="3200" b="1" dirty="0">
                <a:solidFill>
                  <a:srgbClr val="FF0000"/>
                </a:solidFill>
              </a:rPr>
              <a:t>“urea breath” test. </a:t>
            </a:r>
          </a:p>
          <a:p>
            <a:r>
              <a:rPr lang="en-US" sz="3200" b="1" dirty="0"/>
              <a:t>In this test, </a:t>
            </a:r>
            <a:r>
              <a:rPr lang="en-US" sz="3200" b="1" dirty="0">
                <a:solidFill>
                  <a:srgbClr val="FF0000"/>
                </a:solidFill>
              </a:rPr>
              <a:t>radiolabeled urea is ingested. </a:t>
            </a:r>
          </a:p>
          <a:p>
            <a:r>
              <a:rPr lang="en-US" sz="3200" b="1" dirty="0"/>
              <a:t>If the organism is present, </a:t>
            </a:r>
            <a:r>
              <a:rPr lang="en-US" sz="3200" b="1" dirty="0">
                <a:solidFill>
                  <a:srgbClr val="FF0000"/>
                </a:solidFill>
              </a:rPr>
              <a:t>urease will cleave the ingested urea, radiolabeled CO2 is evolved, and the radioactivity is detected in the breath.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90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2869"/>
            <a:ext cx="10515600" cy="5294094"/>
          </a:xfrm>
        </p:spPr>
        <p:txBody>
          <a:bodyPr>
            <a:normAutofit/>
          </a:bodyPr>
          <a:lstStyle/>
          <a:p>
            <a:r>
              <a:rPr lang="en-US" sz="3600" b="1" dirty="0"/>
              <a:t>A test for </a:t>
            </a:r>
            <a:r>
              <a:rPr lang="en-US" sz="3600" b="1" i="1" dirty="0">
                <a:solidFill>
                  <a:srgbClr val="FF0000"/>
                </a:solidFill>
              </a:rPr>
              <a:t>Helicobacter </a:t>
            </a:r>
            <a:r>
              <a:rPr lang="en-US" sz="3600" b="1" dirty="0">
                <a:solidFill>
                  <a:srgbClr val="FF0000"/>
                </a:solidFill>
              </a:rPr>
              <a:t>antigen</a:t>
            </a:r>
            <a:r>
              <a:rPr lang="en-US" sz="3600" b="1" dirty="0"/>
              <a:t> in the </a:t>
            </a:r>
            <a:r>
              <a:rPr lang="en-US" sz="3600" b="1" dirty="0">
                <a:solidFill>
                  <a:srgbClr val="FF0000"/>
                </a:solidFill>
              </a:rPr>
              <a:t>stool</a:t>
            </a:r>
            <a:r>
              <a:rPr lang="en-US" sz="3600" b="1" dirty="0"/>
              <a:t> can be used for diagnosis and for confirmation that treatment has eliminated the organism. </a:t>
            </a:r>
          </a:p>
          <a:p>
            <a:endParaRPr lang="en-US" sz="3600" b="1" dirty="0"/>
          </a:p>
          <a:p>
            <a:r>
              <a:rPr lang="en-US" sz="3600" b="1" dirty="0"/>
              <a:t>The presence of </a:t>
            </a:r>
            <a:r>
              <a:rPr lang="en-US" sz="3600" b="1" dirty="0">
                <a:solidFill>
                  <a:srgbClr val="FF0000"/>
                </a:solidFill>
              </a:rPr>
              <a:t>IgG antibodies </a:t>
            </a:r>
            <a:r>
              <a:rPr lang="en-US" sz="3600" b="1" dirty="0"/>
              <a:t>in the </a:t>
            </a:r>
            <a:r>
              <a:rPr lang="en-US" sz="3600" b="1" dirty="0">
                <a:solidFill>
                  <a:srgbClr val="FF0000"/>
                </a:solidFill>
              </a:rPr>
              <a:t>patient’s serum </a:t>
            </a:r>
            <a:r>
              <a:rPr lang="en-US" sz="3600" b="1" dirty="0"/>
              <a:t>can also be used as evidence of infection.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739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2966"/>
            <a:ext cx="10515600" cy="5703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  </a:t>
            </a:r>
            <a:r>
              <a:rPr lang="en-US" sz="3200" b="1" dirty="0">
                <a:solidFill>
                  <a:schemeClr val="accent4"/>
                </a:solidFill>
              </a:rPr>
              <a:t>Important Properties</a:t>
            </a:r>
          </a:p>
          <a:p>
            <a:r>
              <a:rPr lang="en-US" b="1" dirty="0" err="1"/>
              <a:t>Vibrios</a:t>
            </a:r>
            <a:r>
              <a:rPr lang="en-US" b="1" dirty="0"/>
              <a:t> are curved, </a:t>
            </a:r>
            <a:r>
              <a:rPr lang="en-US" b="1" dirty="0">
                <a:solidFill>
                  <a:srgbClr val="FF0000"/>
                </a:solidFill>
              </a:rPr>
              <a:t>comma-shaped,</a:t>
            </a:r>
            <a:r>
              <a:rPr lang="en-US" b="1" dirty="0"/>
              <a:t> gram-negative rods (Figure 1). </a:t>
            </a:r>
            <a:r>
              <a:rPr lang="en-US" b="1" i="1" dirty="0"/>
              <a:t>V. cholera </a:t>
            </a:r>
            <a:r>
              <a:rPr lang="en-US" b="1" dirty="0"/>
              <a:t>is divided into two groups according to the nature of its O cell wall antigen.</a:t>
            </a:r>
            <a:r>
              <a:rPr lang="en-US" b="1" i="1" dirty="0"/>
              <a:t> </a:t>
            </a:r>
          </a:p>
          <a:p>
            <a:r>
              <a:rPr lang="en-US" b="1" dirty="0"/>
              <a:t>Members of the</a:t>
            </a:r>
            <a:r>
              <a:rPr lang="en-US" b="1" dirty="0">
                <a:solidFill>
                  <a:srgbClr val="FF0000"/>
                </a:solidFill>
              </a:rPr>
              <a:t> O1 group </a:t>
            </a:r>
            <a:r>
              <a:rPr lang="en-US" b="1" dirty="0"/>
              <a:t>cause epidemic disease, whereas </a:t>
            </a:r>
            <a:r>
              <a:rPr lang="en-US" b="1" dirty="0">
                <a:solidFill>
                  <a:srgbClr val="FF0000"/>
                </a:solidFill>
              </a:rPr>
              <a:t>non-O1 organisms </a:t>
            </a:r>
            <a:r>
              <a:rPr lang="en-US" b="1" dirty="0"/>
              <a:t>either</a:t>
            </a:r>
            <a:r>
              <a:rPr lang="en-US" b="1" i="1" dirty="0"/>
              <a:t> </a:t>
            </a:r>
            <a:r>
              <a:rPr lang="en-US" b="1" dirty="0"/>
              <a:t>cause sporadic disease or are </a:t>
            </a:r>
            <a:r>
              <a:rPr lang="en-US" b="1" dirty="0" err="1"/>
              <a:t>nonpathogens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</a:p>
          <a:p>
            <a:r>
              <a:rPr lang="en-US" b="1" dirty="0"/>
              <a:t>The O1 organisms have </a:t>
            </a:r>
            <a:r>
              <a:rPr lang="en-US" b="1" dirty="0">
                <a:solidFill>
                  <a:srgbClr val="FF0000"/>
                </a:solidFill>
              </a:rPr>
              <a:t>two biotypes</a:t>
            </a:r>
            <a:r>
              <a:rPr lang="en-US" b="1" dirty="0"/>
              <a:t>,</a:t>
            </a:r>
            <a:r>
              <a:rPr lang="en-US" b="1" i="1" dirty="0"/>
              <a:t> </a:t>
            </a:r>
            <a:r>
              <a:rPr lang="en-US" b="1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classic and El Tor,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three serotypes, called Ogawa, </a:t>
            </a:r>
            <a:r>
              <a:rPr lang="en-US" b="1" dirty="0" err="1">
                <a:solidFill>
                  <a:srgbClr val="FF0000"/>
                </a:solidFill>
              </a:rPr>
              <a:t>Inaba</a:t>
            </a:r>
            <a:r>
              <a:rPr lang="en-US" b="1" dirty="0">
                <a:solidFill>
                  <a:srgbClr val="FF0000"/>
                </a:solidFill>
              </a:rPr>
              <a:t>, and </a:t>
            </a:r>
            <a:r>
              <a:rPr lang="en-US" b="1" dirty="0" err="1">
                <a:solidFill>
                  <a:srgbClr val="FF0000"/>
                </a:solidFill>
              </a:rPr>
              <a:t>Hikojima</a:t>
            </a:r>
            <a:r>
              <a:rPr lang="en-US" b="1" dirty="0"/>
              <a:t>.</a:t>
            </a:r>
            <a:r>
              <a:rPr lang="en-US" b="1" i="1" dirty="0"/>
              <a:t> </a:t>
            </a:r>
            <a:r>
              <a:rPr lang="en-US" b="1" dirty="0"/>
              <a:t>(Biotypes are based on differences in biochemical reactions, whereas serotypes are</a:t>
            </a:r>
            <a:r>
              <a:rPr lang="en-US" b="1" i="1" dirty="0"/>
              <a:t> </a:t>
            </a:r>
            <a:r>
              <a:rPr lang="en-US" b="1" dirty="0"/>
              <a:t>based on antigenic differences.)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8974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otsuka.co.jp/en/health_illness/pylori/images/p06/ill_urea101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1"/>
          <a:stretch/>
        </p:blipFill>
        <p:spPr bwMode="auto">
          <a:xfrm>
            <a:off x="3363310" y="746235"/>
            <a:ext cx="5500348" cy="47216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64873" y="5715093"/>
            <a:ext cx="38972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FIGURE-5- Principle of urea breath test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30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6028"/>
            <a:ext cx="10515600" cy="5640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4"/>
                </a:solidFill>
              </a:rPr>
              <a:t>  Treatment</a:t>
            </a:r>
          </a:p>
          <a:p>
            <a:r>
              <a:rPr lang="en-US" sz="3200" b="1" dirty="0"/>
              <a:t>The concept that underlies the choice of drugs is to use </a:t>
            </a:r>
            <a:r>
              <a:rPr lang="en-US" sz="3200" b="1" dirty="0">
                <a:solidFill>
                  <a:srgbClr val="FF0000"/>
                </a:solidFill>
              </a:rPr>
              <a:t>antibiotics</a:t>
            </a:r>
            <a:r>
              <a:rPr lang="en-US" sz="3200" b="1" dirty="0"/>
              <a:t> to eliminate </a:t>
            </a:r>
            <a:r>
              <a:rPr lang="en-US" sz="3200" b="1" i="1" dirty="0"/>
              <a:t>Helicobacter </a:t>
            </a:r>
            <a:r>
              <a:rPr lang="en-US" sz="3200" b="1" dirty="0"/>
              <a:t>plus a </a:t>
            </a:r>
            <a:r>
              <a:rPr lang="en-US" sz="3200" b="1" dirty="0">
                <a:solidFill>
                  <a:srgbClr val="FF0000"/>
                </a:solidFill>
              </a:rPr>
              <a:t>drug to reduce gastric acidity. </a:t>
            </a:r>
          </a:p>
          <a:p>
            <a:r>
              <a:rPr lang="en-US" sz="3200" b="1" dirty="0"/>
              <a:t>A combination of two antibiotics is used because resistance, especially to </a:t>
            </a:r>
            <a:r>
              <a:rPr lang="en-US" sz="3200" b="1" dirty="0">
                <a:solidFill>
                  <a:srgbClr val="FF0000"/>
                </a:solidFill>
              </a:rPr>
              <a:t>metronidazole</a:t>
            </a:r>
            <a:r>
              <a:rPr lang="en-US" sz="3200" b="1" dirty="0"/>
              <a:t>, has emerged. </a:t>
            </a:r>
          </a:p>
          <a:p>
            <a:r>
              <a:rPr lang="en-US" sz="3200" b="1" dirty="0"/>
              <a:t>Treatment of duodenal ulcers with antimicrobials </a:t>
            </a:r>
            <a:r>
              <a:rPr lang="en-US" sz="3200" b="1" dirty="0">
                <a:solidFill>
                  <a:srgbClr val="FF0000"/>
                </a:solidFill>
              </a:rPr>
              <a:t>(e.g., amoxicillin and metronidazole) and bismuth salts (Pepto-Bismol) </a:t>
            </a:r>
            <a:r>
              <a:rPr lang="en-US" sz="3200" b="1" dirty="0"/>
              <a:t>results in a greatly decreased recurrence rate.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Tetracycline</a:t>
            </a:r>
            <a:r>
              <a:rPr lang="en-US" sz="3200" b="1" dirty="0"/>
              <a:t> can be used instead of amoxicillin. </a:t>
            </a:r>
          </a:p>
          <a:p>
            <a:r>
              <a:rPr lang="en-US" sz="3200" b="1" dirty="0"/>
              <a:t>There </a:t>
            </a:r>
            <a:r>
              <a:rPr lang="en-US" sz="3200" b="1" dirty="0">
                <a:solidFill>
                  <a:srgbClr val="FF0000"/>
                </a:solidFill>
              </a:rPr>
              <a:t>is no vaccine </a:t>
            </a:r>
            <a:r>
              <a:rPr lang="en-US" sz="3200" b="1" dirty="0"/>
              <a:t>or other specific preventive measure.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9368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8579"/>
            <a:ext cx="10515600" cy="5588384"/>
          </a:xfrm>
        </p:spPr>
        <p:txBody>
          <a:bodyPr/>
          <a:lstStyle/>
          <a:p>
            <a:r>
              <a:rPr lang="en-US" b="1" dirty="0"/>
              <a:t>These features are used to characterize isolates in</a:t>
            </a:r>
            <a:r>
              <a:rPr lang="en-US" b="1" i="1" dirty="0"/>
              <a:t> </a:t>
            </a:r>
            <a:r>
              <a:rPr lang="en-US" b="1" dirty="0"/>
              <a:t>epidemiologic investigations.</a:t>
            </a:r>
          </a:p>
          <a:p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Serogroup</a:t>
            </a:r>
            <a:r>
              <a:rPr lang="en-US" b="1" dirty="0">
                <a:solidFill>
                  <a:srgbClr val="FF0000"/>
                </a:solidFill>
              </a:rPr>
              <a:t> O139 organisms</a:t>
            </a:r>
            <a:r>
              <a:rPr lang="en-US" b="1" dirty="0"/>
              <a:t>, which caused a major</a:t>
            </a:r>
            <a:r>
              <a:rPr lang="en-US" b="1" i="1" dirty="0"/>
              <a:t> </a:t>
            </a:r>
            <a:r>
              <a:rPr lang="en-US" b="1" dirty="0"/>
              <a:t>epidemic in 1992, are identified by their reaction to antisera to the O139</a:t>
            </a:r>
            <a:r>
              <a:rPr lang="en-US" b="1" i="1" dirty="0"/>
              <a:t> </a:t>
            </a:r>
            <a:r>
              <a:rPr lang="en-US" b="1" dirty="0"/>
              <a:t>polysaccharide antigens (O antigen).</a:t>
            </a:r>
          </a:p>
          <a:p>
            <a:endParaRPr lang="en-US" b="1" i="1" dirty="0"/>
          </a:p>
          <a:p>
            <a:r>
              <a:rPr lang="en-US" b="1" i="1" dirty="0"/>
              <a:t>V. </a:t>
            </a:r>
            <a:r>
              <a:rPr lang="en-US" b="1" i="1" dirty="0" err="1"/>
              <a:t>parahaemolyticus</a:t>
            </a:r>
            <a:r>
              <a:rPr lang="en-US" b="1" i="1" dirty="0"/>
              <a:t> </a:t>
            </a:r>
            <a:r>
              <a:rPr lang="en-US" b="1" dirty="0"/>
              <a:t>and </a:t>
            </a:r>
            <a:r>
              <a:rPr lang="en-US" b="1" i="1" dirty="0"/>
              <a:t>V. </a:t>
            </a:r>
            <a:r>
              <a:rPr lang="en-US" b="1" i="1" dirty="0" err="1"/>
              <a:t>vulnificus</a:t>
            </a:r>
            <a:r>
              <a:rPr lang="en-US" b="1" i="1" dirty="0"/>
              <a:t> </a:t>
            </a:r>
            <a:r>
              <a:rPr lang="en-US" b="1" dirty="0"/>
              <a:t>are </a:t>
            </a:r>
            <a:r>
              <a:rPr lang="en-US" b="1" dirty="0">
                <a:solidFill>
                  <a:srgbClr val="FF0000"/>
                </a:solidFill>
              </a:rPr>
              <a:t>marine organisms</a:t>
            </a:r>
            <a:r>
              <a:rPr lang="en-US" b="1" dirty="0"/>
              <a:t>; they live primarily in the ocean, especially in warm salt water. </a:t>
            </a:r>
          </a:p>
          <a:p>
            <a:r>
              <a:rPr lang="en-US" b="1" dirty="0"/>
              <a:t>They are </a:t>
            </a:r>
            <a:r>
              <a:rPr lang="en-US" b="1" dirty="0">
                <a:solidFill>
                  <a:srgbClr val="FF0000"/>
                </a:solidFill>
              </a:rPr>
              <a:t>halophilic (</a:t>
            </a:r>
            <a:r>
              <a:rPr lang="en-US" b="1" dirty="0"/>
              <a:t>i.e., they require </a:t>
            </a:r>
            <a:r>
              <a:rPr lang="en-US" b="1" dirty="0">
                <a:solidFill>
                  <a:srgbClr val="FF0000"/>
                </a:solidFill>
              </a:rPr>
              <a:t>a high </a:t>
            </a:r>
            <a:r>
              <a:rPr lang="en-US" b="1" dirty="0" err="1">
                <a:solidFill>
                  <a:srgbClr val="FF0000"/>
                </a:solidFill>
              </a:rPr>
              <a:t>NaCl</a:t>
            </a:r>
            <a:r>
              <a:rPr lang="en-US" b="1" dirty="0"/>
              <a:t> concentration to grow).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4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phil.cdc.gov/phil_images/20031211/1/081_lore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" t="5640" r="6727" b="8759"/>
          <a:stretch/>
        </p:blipFill>
        <p:spPr bwMode="auto">
          <a:xfrm>
            <a:off x="5591503" y="1027906"/>
            <a:ext cx="4562300" cy="43266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85466" y="2578756"/>
            <a:ext cx="2606040" cy="1511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solidFill>
                  <a:srgbClr val="007EA5"/>
                </a:solidFill>
                <a:effectLst/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FIGURE-1-</a:t>
            </a:r>
            <a:r>
              <a:rPr lang="en-US" sz="14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Vibrio cholera</a:t>
            </a:r>
            <a:r>
              <a:rPr lang="en-US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 Gram stain. Long arrow points to a curved gram-negative rod. Arrowhead points to a flagellum at one end of a curved gram negative rod.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66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473" y="-747132"/>
            <a:ext cx="10026805" cy="3323063"/>
          </a:xfrm>
        </p:spPr>
        <p:txBody>
          <a:bodyPr/>
          <a:lstStyle/>
          <a:p>
            <a:r>
              <a:rPr lang="en-US" b="1" i="1" dirty="0">
                <a:solidFill>
                  <a:schemeClr val="accent5"/>
                </a:solidFill>
              </a:rPr>
              <a:t>1. Vibrio </a:t>
            </a:r>
            <a:r>
              <a:rPr lang="en-US" b="1" i="1" dirty="0" err="1">
                <a:solidFill>
                  <a:schemeClr val="accent5"/>
                </a:solidFill>
              </a:rPr>
              <a:t>cholerae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428"/>
            <a:ext cx="10515600" cy="472653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Pathogenesis &amp; Epidemiology</a:t>
            </a:r>
          </a:p>
          <a:p>
            <a:r>
              <a:rPr lang="en-US" b="1" i="1" dirty="0"/>
              <a:t>V. </a:t>
            </a:r>
            <a:r>
              <a:rPr lang="en-US" b="1" i="1" dirty="0" err="1"/>
              <a:t>cholerae</a:t>
            </a:r>
            <a:r>
              <a:rPr lang="en-US" b="1" i="1" dirty="0"/>
              <a:t> </a:t>
            </a:r>
            <a:r>
              <a:rPr lang="en-US" b="1" dirty="0"/>
              <a:t>is transmitted by </a:t>
            </a:r>
            <a:r>
              <a:rPr lang="en-US" b="1" dirty="0">
                <a:solidFill>
                  <a:srgbClr val="FF0000"/>
                </a:solidFill>
              </a:rPr>
              <a:t>fecal contamination </a:t>
            </a:r>
            <a:r>
              <a:rPr lang="en-US" b="1" dirty="0"/>
              <a:t>of water and food, primarily from human sources. </a:t>
            </a:r>
          </a:p>
          <a:p>
            <a:r>
              <a:rPr lang="en-US" b="1" dirty="0"/>
              <a:t>Human carriers are frequently asymptomatic and include individuals who are either in the incubation period or convalescing. </a:t>
            </a:r>
          </a:p>
          <a:p>
            <a:r>
              <a:rPr lang="en-US" b="1" dirty="0"/>
              <a:t>The main animal reservoirs are </a:t>
            </a:r>
            <a:r>
              <a:rPr lang="en-US" b="1" dirty="0">
                <a:solidFill>
                  <a:srgbClr val="FF0000"/>
                </a:solidFill>
              </a:rPr>
              <a:t>marine shellfish, such as shrimp and oysters. </a:t>
            </a:r>
          </a:p>
          <a:p>
            <a:r>
              <a:rPr lang="en-US" b="1" dirty="0"/>
              <a:t>Ingestion of these without adequate cooking can transmit the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7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3429"/>
            <a:ext cx="10515600" cy="5851142"/>
          </a:xfrm>
        </p:spPr>
        <p:txBody>
          <a:bodyPr/>
          <a:lstStyle/>
          <a:p>
            <a:r>
              <a:rPr lang="en-US" b="1" dirty="0"/>
              <a:t>The pathogenesis of cholera is dependent on </a:t>
            </a:r>
            <a:r>
              <a:rPr lang="en-US" b="1" dirty="0">
                <a:solidFill>
                  <a:srgbClr val="FF0000"/>
                </a:solidFill>
              </a:rPr>
              <a:t>colonization of the small intestine by the organism and secretion of enterotoxin. </a:t>
            </a:r>
          </a:p>
          <a:p>
            <a:r>
              <a:rPr lang="en-US" b="1" dirty="0"/>
              <a:t>For colonization to occur, large numbers of bacteria </a:t>
            </a:r>
            <a:r>
              <a:rPr lang="en-US" b="1" dirty="0">
                <a:solidFill>
                  <a:srgbClr val="FF0000"/>
                </a:solidFill>
              </a:rPr>
              <a:t>(10</a:t>
            </a:r>
            <a:r>
              <a:rPr lang="en-US" b="1" baseline="30000" dirty="0">
                <a:solidFill>
                  <a:srgbClr val="FF0000"/>
                </a:solidFill>
              </a:rPr>
              <a:t>10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b="1" dirty="0"/>
              <a:t>must be ingested because the organism is particularly sensitive to stomach acid. </a:t>
            </a:r>
          </a:p>
          <a:p>
            <a:r>
              <a:rPr lang="en-US" b="1" dirty="0"/>
              <a:t>Adherence to the cells of the brush border of the gut, which is a requirement for colonization, is related to secretion of the bacterial enzyme </a:t>
            </a:r>
            <a:r>
              <a:rPr lang="en-US" b="1" dirty="0" err="1">
                <a:solidFill>
                  <a:srgbClr val="FF0000"/>
                </a:solidFill>
              </a:rPr>
              <a:t>mucinase</a:t>
            </a:r>
            <a:r>
              <a:rPr lang="en-US" b="1" dirty="0"/>
              <a:t>, which dissolves the protective </a:t>
            </a:r>
            <a:r>
              <a:rPr lang="en-US" b="1" dirty="0">
                <a:solidFill>
                  <a:srgbClr val="FF0000"/>
                </a:solidFill>
              </a:rPr>
              <a:t>glycoprotein </a:t>
            </a:r>
            <a:r>
              <a:rPr lang="en-US" b="1" dirty="0"/>
              <a:t>coating over the intestinal cells.</a:t>
            </a:r>
          </a:p>
          <a:p>
            <a:r>
              <a:rPr lang="en-US" b="1" dirty="0"/>
              <a:t>After adhering, the organism multiplies and secretes an </a:t>
            </a:r>
            <a:r>
              <a:rPr lang="en-US" b="1" dirty="0">
                <a:solidFill>
                  <a:srgbClr val="FF0000"/>
                </a:solidFill>
              </a:rPr>
              <a:t>enterotoxin called </a:t>
            </a:r>
            <a:r>
              <a:rPr lang="en-US" b="1" dirty="0" err="1">
                <a:solidFill>
                  <a:srgbClr val="FF0000"/>
                </a:solidFill>
              </a:rPr>
              <a:t>choleragen</a:t>
            </a:r>
            <a:r>
              <a:rPr lang="en-US" b="1" dirty="0">
                <a:solidFill>
                  <a:srgbClr val="FF0000"/>
                </a:solidFill>
              </a:rPr>
              <a:t> (cholera toxin). 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947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s://i.ytimg.com/vi/u8MNKvevnns/maxresdefaul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424" y="863436"/>
            <a:ext cx="6321152" cy="37400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160327" y="5101843"/>
            <a:ext cx="1871345" cy="603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0000EF"/>
                </a:solidFill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FIGURE 2-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Mode of action of cholera toxin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08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007"/>
            <a:ext cx="10515600" cy="5661956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Choleragen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consists of an </a:t>
            </a:r>
            <a:r>
              <a:rPr lang="en-US" b="1" dirty="0">
                <a:solidFill>
                  <a:srgbClr val="FF0000"/>
                </a:solidFill>
              </a:rPr>
              <a:t>A (active) subunit and a B (binding) subunit</a:t>
            </a:r>
            <a:r>
              <a:rPr lang="en-US" b="1" dirty="0"/>
              <a:t>. </a:t>
            </a:r>
          </a:p>
          <a:p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B subunit, which is a </a:t>
            </a:r>
            <a:r>
              <a:rPr lang="en-US" b="1" dirty="0" err="1">
                <a:solidFill>
                  <a:srgbClr val="FF0000"/>
                </a:solidFill>
              </a:rPr>
              <a:t>pentamer</a:t>
            </a:r>
            <a:r>
              <a:rPr lang="en-US" b="1" dirty="0">
                <a:solidFill>
                  <a:srgbClr val="FF0000"/>
                </a:solidFill>
              </a:rPr>
              <a:t> composed of five identical proteins</a:t>
            </a:r>
            <a:r>
              <a:rPr lang="en-US" b="1" dirty="0"/>
              <a:t>, binds to a ganglioside receptor on the surface of the enterocyte. </a:t>
            </a:r>
          </a:p>
          <a:p>
            <a:r>
              <a:rPr lang="en-US" b="1" dirty="0"/>
              <a:t>The A subunit is inserted into the cytosol, where it catalyzes the addition of </a:t>
            </a:r>
            <a:r>
              <a:rPr lang="en-US" b="1" dirty="0">
                <a:solidFill>
                  <a:srgbClr val="FF0000"/>
                </a:solidFill>
              </a:rPr>
              <a:t>ADP-ribose to the </a:t>
            </a:r>
            <a:r>
              <a:rPr lang="en-US" b="1" dirty="0" err="1">
                <a:solidFill>
                  <a:srgbClr val="FF0000"/>
                </a:solidFill>
              </a:rPr>
              <a:t>Gs</a:t>
            </a:r>
            <a:r>
              <a:rPr lang="en-US" b="1" dirty="0">
                <a:solidFill>
                  <a:srgbClr val="FF0000"/>
                </a:solidFill>
              </a:rPr>
              <a:t> protein (</a:t>
            </a:r>
            <a:r>
              <a:rPr lang="en-US" b="1" dirty="0" err="1">
                <a:solidFill>
                  <a:srgbClr val="FF0000"/>
                </a:solidFill>
              </a:rPr>
              <a:t>Gs</a:t>
            </a:r>
            <a:r>
              <a:rPr lang="en-US" b="1" dirty="0">
                <a:solidFill>
                  <a:srgbClr val="FF0000"/>
                </a:solidFill>
              </a:rPr>
              <a:t> is the stimulatory G protein). </a:t>
            </a:r>
          </a:p>
          <a:p>
            <a:r>
              <a:rPr lang="en-US" b="1" dirty="0"/>
              <a:t>This locks the </a:t>
            </a:r>
            <a:r>
              <a:rPr lang="en-US" b="1" dirty="0" err="1"/>
              <a:t>Gs</a:t>
            </a:r>
            <a:r>
              <a:rPr lang="en-US" b="1" dirty="0"/>
              <a:t> protein in the “on” position, which causes the persistent stimulation of </a:t>
            </a:r>
            <a:r>
              <a:rPr lang="en-US" b="1" dirty="0">
                <a:solidFill>
                  <a:srgbClr val="FF0000"/>
                </a:solidFill>
              </a:rPr>
              <a:t>adenylate cyclase. </a:t>
            </a:r>
          </a:p>
        </p:txBody>
      </p:sp>
    </p:spTree>
    <p:extLst>
      <p:ext uri="{BB962C8B-B14F-4D97-AF65-F5344CB8AC3E}">
        <p14:creationId xmlns:p14="http://schemas.microsoft.com/office/powerpoint/2010/main" val="64502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1968</Words>
  <Application>Microsoft Macintosh PowerPoint</Application>
  <PresentationFormat>Widescreen</PresentationFormat>
  <Paragraphs>139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Office Theme</vt:lpstr>
      <vt:lpstr>Vibrios, Campylobacters and Helicobacter </vt:lpstr>
      <vt:lpstr>VIBRIO </vt:lpstr>
      <vt:lpstr>PowerPoint Presentation</vt:lpstr>
      <vt:lpstr>PowerPoint Presentation</vt:lpstr>
      <vt:lpstr>PowerPoint Presentation</vt:lpstr>
      <vt:lpstr>1. Vibrio cholerae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Vibrio parahaemolyticus </vt:lpstr>
      <vt:lpstr>PowerPoint Presentation</vt:lpstr>
      <vt:lpstr>CAMPYLOBACTER </vt:lpstr>
      <vt:lpstr>PowerPoint Presentation</vt:lpstr>
      <vt:lpstr>PowerPoint Presentation</vt:lpstr>
      <vt:lpstr>PowerPoint Presentation</vt:lpstr>
      <vt:lpstr>HELICOBACTER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Vibrios, Campylobacters and Helicobacter </dc:title>
  <dc:creator>HOME</dc:creator>
  <cp:lastModifiedBy>Microsoft Office User</cp:lastModifiedBy>
  <cp:revision>98</cp:revision>
  <dcterms:created xsi:type="dcterms:W3CDTF">2017-03-31T10:50:47Z</dcterms:created>
  <dcterms:modified xsi:type="dcterms:W3CDTF">2022-02-16T18:57:39Z</dcterms:modified>
</cp:coreProperties>
</file>