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266" r:id="rId13"/>
    <p:sldId id="267" r:id="rId14"/>
    <p:sldId id="268" r:id="rId15"/>
    <p:sldId id="281" r:id="rId16"/>
    <p:sldId id="269" r:id="rId17"/>
    <p:sldId id="270" r:id="rId18"/>
    <p:sldId id="271" r:id="rId19"/>
    <p:sldId id="272" r:id="rId20"/>
    <p:sldId id="273" r:id="rId21"/>
    <p:sldId id="284" r:id="rId22"/>
    <p:sldId id="283" r:id="rId23"/>
    <p:sldId id="274" r:id="rId24"/>
    <p:sldId id="275" r:id="rId25"/>
    <p:sldId id="276" r:id="rId26"/>
    <p:sldId id="277" r:id="rId27"/>
    <p:sldId id="278" r:id="rId28"/>
    <p:sldId id="27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5"/>
    <p:restoredTop sz="94662"/>
  </p:normalViewPr>
  <p:slideViewPr>
    <p:cSldViewPr snapToGrid="0" snapToObjects="1">
      <p:cViewPr varScale="1">
        <p:scale>
          <a:sx n="104" d="100"/>
          <a:sy n="104" d="100"/>
        </p:scale>
        <p:origin x="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F31F1-02FA-654B-BDBC-A4E4EEBC3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22314-E07C-774E-B438-E18524ECB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AF9E8-71BF-9B49-9E14-5B30FFAA7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268A4-BF83-FA47-B869-1DC5CF90C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5696C-0EBE-754D-9B83-0DE9CA961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6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1343-BC07-004A-AA6D-F0C20DBC0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B0CA60-FE80-964D-8EB9-CA4FF3D7D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C0DF1-68BA-CC4C-99EE-2DD25CFA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DD8F-4331-584F-A658-6A55DE02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0CA8E-049D-B940-8F2C-A2EF9A08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D2037E-1CED-9B4F-9872-EEB4818F0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25F8D-D673-0248-AF19-A94FC1B60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C2135-2AB9-DA42-87F8-AEA9531F2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0F8E1-9373-314A-B77B-040DD9EC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CA9FF-D43D-264E-89E8-E7F0DD76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2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AA5A-E6B6-6346-979D-3B29660D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99EA6-6990-CC49-B692-8FBB32665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3CE5A-649F-D64C-8D5E-927E83FA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76D44-4FC8-CE4A-89B8-63F3A458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AAEF9-A7A3-FD4E-9198-8F48AE287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FDA1B-054C-5F42-A928-6F5DBCD2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3B59F-1C43-F741-8940-9E75CA7D4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DB364-81EA-114D-B1F0-68CB21D4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66F69-51D6-6441-8B61-53C59A63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C78A2-5E08-D141-934D-F55DDADC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8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2C56-BDC5-3B4B-942B-61C3F3382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012D6-49BA-2843-B292-C1AFE55E3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1E3C2-34B9-D141-854F-E2847FEDA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D7041-DD64-D447-86C3-E366E05D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8C302-1B92-2745-B292-D82FCCC8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7E268-4BF7-E54A-B602-803E342E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7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D574B-84DF-E046-99DC-C9FED61C5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05BFA-F8EE-AF41-ACA4-D60078AD4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43C4C-65E2-C64F-B6FE-D8CB3293F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63592E-A773-1A45-9ABA-4D4D73164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CCA4D-CA42-1D4C-AE72-0A37278C5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F9377A-63DE-CA49-978B-4FB5A14D5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734ED-85D2-3E40-B661-E95B9167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CBD15-F3DB-6C43-B8AA-5CBA8196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9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198B-5273-FF44-9C87-303159F99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02F49-F437-0747-82BA-2597549D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16F68-BD84-1141-9D88-28F5110D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B05DE-A14F-7841-9F35-27352A842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8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61B28-1C78-0C46-8492-3085D71A5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1A2B2A-80F1-7C43-A405-9839FE66D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01F4B-5E0A-D341-98D7-AECC102E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3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92187-73BB-2F43-AD8F-419B2AC26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512C1-52AB-D942-AE12-20416DCB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E622F-5B42-C142-813B-F534742E5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3346A-DCA7-AB41-9D1E-2D1454ABF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785EE-213A-7A49-8403-3EAEADBE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EA0AD-251C-2B44-9B40-F4C08B03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0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6FFE1-7451-694F-993C-6CAC5F7D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664750-B03C-6544-B0C6-F8DB2F57A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9DAB5-AD35-BB42-9BE2-BFEF84DFE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4AE30-2B2C-494B-8859-BBCCB73C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DB8A8-4F65-DD47-B11D-BD8523425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E404C-B98E-3F43-AD91-6B2A99171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9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877253-F697-A240-8DDC-C713FF552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1D088-143E-394F-89EF-166DEC89E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B8B9D-4C7F-CA4B-8885-9DBFEBB41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01A17-F50D-404A-8ADC-396366A1FAA4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1EDFD-43F8-0E4E-A806-56054CB87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A7C72-C0A9-884F-81FC-BFE8859FC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BE14A-B2BE-1F4D-AE25-3D8B64B9A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6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B78C9-4843-5444-AD09-73B5548B5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Mycobacteria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A4EDF-4B6E-F747-A43F-4F54BA06B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3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7450D-9CEB-DE43-B931-ABE3F812C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000"/>
            <a:ext cx="10515600" cy="5287963"/>
          </a:xfrm>
        </p:spPr>
        <p:txBody>
          <a:bodyPr/>
          <a:lstStyle/>
          <a:p>
            <a:r>
              <a:rPr lang="en-US" b="1" dirty="0"/>
              <a:t>The primary lesion of tuberculosis usually occurs in the lungs. </a:t>
            </a:r>
            <a:r>
              <a:rPr lang="en-US" b="1" dirty="0">
                <a:solidFill>
                  <a:srgbClr val="FF0000"/>
                </a:solidFill>
              </a:rPr>
              <a:t>The parenchymal exudative lesion and the draining lymph nodes together are called a </a:t>
            </a:r>
            <a:r>
              <a:rPr lang="en-US" b="1" dirty="0" err="1">
                <a:solidFill>
                  <a:srgbClr val="FF0000"/>
                </a:solidFill>
              </a:rPr>
              <a:t>Ghon</a:t>
            </a:r>
            <a:r>
              <a:rPr lang="en-US" b="1" dirty="0">
                <a:solidFill>
                  <a:srgbClr val="FF0000"/>
                </a:solidFill>
              </a:rPr>
              <a:t> complex.</a:t>
            </a:r>
          </a:p>
          <a:p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Primary lesions </a:t>
            </a:r>
            <a:r>
              <a:rPr lang="en-US" b="1" dirty="0"/>
              <a:t>usually occur in the </a:t>
            </a:r>
            <a:r>
              <a:rPr lang="en-US" b="1" dirty="0">
                <a:solidFill>
                  <a:srgbClr val="FF0000"/>
                </a:solidFill>
              </a:rPr>
              <a:t>lower lobes</a:t>
            </a:r>
            <a:r>
              <a:rPr lang="en-US" b="1" dirty="0"/>
              <a:t>, whereas </a:t>
            </a:r>
            <a:r>
              <a:rPr lang="en-US" b="1" dirty="0">
                <a:solidFill>
                  <a:srgbClr val="FF0000"/>
                </a:solidFill>
              </a:rPr>
              <a:t>reactivation lesions </a:t>
            </a:r>
            <a:r>
              <a:rPr lang="en-US" b="1" dirty="0"/>
              <a:t>usually occur in the </a:t>
            </a:r>
            <a:r>
              <a:rPr lang="en-US" b="1" dirty="0">
                <a:solidFill>
                  <a:srgbClr val="FF0000"/>
                </a:solidFill>
              </a:rPr>
              <a:t>apices</a:t>
            </a:r>
            <a:r>
              <a:rPr lang="en-US" b="1" dirty="0"/>
              <a:t>.</a:t>
            </a:r>
          </a:p>
          <a:p>
            <a:r>
              <a:rPr lang="en-US" b="1" dirty="0"/>
              <a:t> Reactivation lesions also occur in other well-oxygenated sites such as the kidneys, brain, and bone.</a:t>
            </a:r>
          </a:p>
          <a:p>
            <a:r>
              <a:rPr lang="en-US" b="1" dirty="0"/>
              <a:t> Reactivation is seen primarily in immunocompromised or debilitated patients.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6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RANULOMATOUS INFLAMMATION - Pathology Made Simple">
            <a:extLst>
              <a:ext uri="{FF2B5EF4-FFF2-40B4-BE49-F238E27FC236}">
                <a16:creationId xmlns:a16="http://schemas.microsoft.com/office/drawing/2014/main" id="{34972098-447C-654D-A5EC-D2E2D6A21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29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FC852-3ACF-DE4D-BC49-BA933271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Spread of the organism within the body occurs by two mechanisms: </a:t>
            </a:r>
          </a:p>
          <a:p>
            <a:r>
              <a:rPr lang="en-US" b="1" dirty="0"/>
              <a:t>(1) A tubercle can </a:t>
            </a:r>
            <a:r>
              <a:rPr lang="en-US" b="1" dirty="0">
                <a:solidFill>
                  <a:srgbClr val="FF0000"/>
                </a:solidFill>
              </a:rPr>
              <a:t>erode into a bronchus, empty its caseous contents, </a:t>
            </a:r>
            <a:r>
              <a:rPr lang="en-US" b="1" dirty="0"/>
              <a:t>and thereby spread the organism to other parts of the lungs, to the gastrointestinal tract if swallowed, and to other persons if expectorated. </a:t>
            </a:r>
          </a:p>
          <a:p>
            <a:r>
              <a:rPr lang="en-US" b="1" dirty="0"/>
              <a:t>(2) It can </a:t>
            </a:r>
            <a:r>
              <a:rPr lang="en-US" b="1" dirty="0">
                <a:solidFill>
                  <a:srgbClr val="FF0000"/>
                </a:solidFill>
              </a:rPr>
              <a:t>disseminate via the bloodstream to many internal organs.</a:t>
            </a:r>
            <a:r>
              <a:rPr lang="en-US" b="1" dirty="0"/>
              <a:t> Dissemination can occur at an </a:t>
            </a:r>
            <a:r>
              <a:rPr lang="en-US" b="1" dirty="0">
                <a:solidFill>
                  <a:srgbClr val="FF0000"/>
                </a:solidFill>
              </a:rPr>
              <a:t>early stage </a:t>
            </a:r>
            <a:r>
              <a:rPr lang="en-US" b="1" dirty="0"/>
              <a:t>if </a:t>
            </a:r>
            <a:r>
              <a:rPr lang="en-US" b="1" dirty="0">
                <a:solidFill>
                  <a:srgbClr val="FF0000"/>
                </a:solidFill>
              </a:rPr>
              <a:t>cell-mediated immunity </a:t>
            </a:r>
            <a:r>
              <a:rPr lang="en-US" b="1" dirty="0"/>
              <a:t>fails to contain the initial infection or at a </a:t>
            </a:r>
            <a:r>
              <a:rPr lang="en-US" b="1" dirty="0">
                <a:solidFill>
                  <a:srgbClr val="FF0000"/>
                </a:solidFill>
              </a:rPr>
              <a:t>late stage</a:t>
            </a:r>
            <a:r>
              <a:rPr lang="en-US" b="1" dirty="0"/>
              <a:t> if a person becomes </a:t>
            </a:r>
            <a:r>
              <a:rPr lang="en-US" b="1" dirty="0">
                <a:solidFill>
                  <a:srgbClr val="FF0000"/>
                </a:solidFill>
              </a:rPr>
              <a:t>immunocompromised.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172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5D7D0-642B-5D47-8F23-978D6BCDC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400"/>
            <a:ext cx="10515600" cy="53895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Tuberculin Skin Test</a:t>
            </a:r>
          </a:p>
          <a:p>
            <a:pPr marL="0" indent="0">
              <a:buNone/>
            </a:pPr>
            <a:r>
              <a:rPr lang="en-US" b="1" dirty="0"/>
              <a:t>Prior infection can be detected by a positive </a:t>
            </a:r>
            <a:r>
              <a:rPr lang="en-US" b="1" dirty="0">
                <a:solidFill>
                  <a:srgbClr val="FF0000"/>
                </a:solidFill>
              </a:rPr>
              <a:t>tuberculin skin test </a:t>
            </a:r>
            <a:r>
              <a:rPr lang="en-US" b="1" dirty="0"/>
              <a:t>result, which is due to a </a:t>
            </a:r>
            <a:r>
              <a:rPr lang="en-US" b="1" dirty="0">
                <a:solidFill>
                  <a:srgbClr val="FF0000"/>
                </a:solidFill>
              </a:rPr>
              <a:t>delayed hypersensitivity reaction</a:t>
            </a:r>
            <a:r>
              <a:rPr lang="en-US" b="1" dirty="0"/>
              <a:t>. </a:t>
            </a:r>
            <a:r>
              <a:rPr lang="en-US" b="1" dirty="0">
                <a:solidFill>
                  <a:srgbClr val="FF0000"/>
                </a:solidFill>
              </a:rPr>
              <a:t>PPD is used as the antigen in the tuberculin skin test.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The intermediate-strength preparation of PPD, which contains five tuberculin units, is usually used. </a:t>
            </a:r>
          </a:p>
          <a:p>
            <a:pPr marL="0" indent="0">
              <a:buNone/>
            </a:pPr>
            <a:r>
              <a:rPr lang="en-US" b="1" dirty="0"/>
              <a:t>The skin test is evaluated by measuring the diameter of the induration surrounding the skin test site. </a:t>
            </a:r>
            <a:r>
              <a:rPr lang="en-US" b="1" dirty="0">
                <a:solidFill>
                  <a:srgbClr val="FF0000"/>
                </a:solidFill>
              </a:rPr>
              <a:t>Induration (thickening), not simply erythema (reddening), must be observed.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516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A0CE2-EDB2-1F4B-8BDC-DA1874EC7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/>
          <a:lstStyle/>
          <a:p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diameter required </a:t>
            </a:r>
            <a:r>
              <a:rPr lang="en-US" b="1" dirty="0"/>
              <a:t>to judge the test as </a:t>
            </a:r>
            <a:r>
              <a:rPr lang="en-US" b="1" dirty="0">
                <a:solidFill>
                  <a:srgbClr val="FF0000"/>
                </a:solidFill>
              </a:rPr>
              <a:t>positive </a:t>
            </a:r>
            <a:r>
              <a:rPr lang="en-US" b="1" dirty="0"/>
              <a:t>varies depending on the status of the </a:t>
            </a:r>
            <a:r>
              <a:rPr lang="en-US" b="1" dirty="0">
                <a:solidFill>
                  <a:srgbClr val="FF0000"/>
                </a:solidFill>
              </a:rPr>
              <a:t>individual being tested</a:t>
            </a:r>
            <a:r>
              <a:rPr lang="en-US" b="1" dirty="0"/>
              <a:t>.</a:t>
            </a:r>
          </a:p>
          <a:p>
            <a:r>
              <a:rPr lang="en-US" b="1" dirty="0"/>
              <a:t> Induration of </a:t>
            </a:r>
            <a:r>
              <a:rPr lang="en-US" b="1" dirty="0">
                <a:solidFill>
                  <a:srgbClr val="FF0000"/>
                </a:solidFill>
              </a:rPr>
              <a:t>15 mm or more is positive </a:t>
            </a:r>
            <a:r>
              <a:rPr lang="en-US" b="1" dirty="0"/>
              <a:t>in a person who </a:t>
            </a:r>
            <a:r>
              <a:rPr lang="en-US" b="1" dirty="0">
                <a:solidFill>
                  <a:srgbClr val="FF0000"/>
                </a:solidFill>
              </a:rPr>
              <a:t>has no known risk factors</a:t>
            </a:r>
            <a:r>
              <a:rPr lang="en-US" b="1" dirty="0"/>
              <a:t>.</a:t>
            </a:r>
          </a:p>
          <a:p>
            <a:r>
              <a:rPr lang="en-US" b="1" dirty="0"/>
              <a:t> Induration of </a:t>
            </a:r>
            <a:r>
              <a:rPr lang="en-US" b="1" dirty="0">
                <a:solidFill>
                  <a:srgbClr val="FF0000"/>
                </a:solidFill>
              </a:rPr>
              <a:t>10 mm or more is positive </a:t>
            </a:r>
            <a:r>
              <a:rPr lang="en-US" b="1" dirty="0"/>
              <a:t>in a person with </a:t>
            </a:r>
            <a:r>
              <a:rPr lang="en-US" b="1" dirty="0">
                <a:solidFill>
                  <a:srgbClr val="FF0000"/>
                </a:solidFill>
              </a:rPr>
              <a:t>high-risk factors</a:t>
            </a:r>
            <a:r>
              <a:rPr lang="en-US" b="1" dirty="0"/>
              <a:t>, such as a homeless person, intravenous drug users, or nursing home residents.</a:t>
            </a:r>
          </a:p>
          <a:p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Induration of 5 mm or more is positive </a:t>
            </a:r>
            <a:r>
              <a:rPr lang="en-US" b="1" dirty="0"/>
              <a:t>in a person who has </a:t>
            </a:r>
            <a:r>
              <a:rPr lang="en-US" b="1" dirty="0">
                <a:solidFill>
                  <a:srgbClr val="FF0000"/>
                </a:solidFill>
              </a:rPr>
              <a:t>deficient cell-mediated immunity (e.g., AIDS patients) or has been in close contact with a person with active tuberculosis.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61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uberculin Skin test (Mantoux test) – Overall Science">
            <a:extLst>
              <a:ext uri="{FF2B5EF4-FFF2-40B4-BE49-F238E27FC236}">
                <a16:creationId xmlns:a16="http://schemas.microsoft.com/office/drawing/2014/main" id="{4C7EE151-44B5-D44A-80D2-F72262585C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50855"/>
            <a:ext cx="5536816" cy="361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84CEBE-E1C8-2042-B77C-353F0E40BA86}"/>
              </a:ext>
            </a:extLst>
          </p:cNvPr>
          <p:cNvSpPr txBox="1"/>
          <p:nvPr/>
        </p:nvSpPr>
        <p:spPr>
          <a:xfrm>
            <a:off x="5142490" y="58662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Mantoux Test</a:t>
            </a:r>
          </a:p>
        </p:txBody>
      </p:sp>
      <p:pic>
        <p:nvPicPr>
          <p:cNvPr id="1028" name="Picture 4" descr="Mantoux test - Wikipedia">
            <a:extLst>
              <a:ext uri="{FF2B5EF4-FFF2-40B4-BE49-F238E27FC236}">
                <a16:creationId xmlns:a16="http://schemas.microsoft.com/office/drawing/2014/main" id="{C3AD4B08-3AD9-8842-B520-DDD617038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10" y="1450854"/>
            <a:ext cx="5505890" cy="361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103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55FBA-E428-154F-AE12-07D31B7A5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Clinical Findings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dirty="0"/>
              <a:t>Fever, fatigue, night sweats, and weight loss are common. Pulmonary tuberculosis causes </a:t>
            </a:r>
            <a:r>
              <a:rPr lang="en-US" b="1" dirty="0">
                <a:solidFill>
                  <a:srgbClr val="FF0000"/>
                </a:solidFill>
              </a:rPr>
              <a:t>cough and hemoptysis</a:t>
            </a:r>
            <a:r>
              <a:rPr lang="en-US" b="1" dirty="0"/>
              <a:t>.</a:t>
            </a:r>
          </a:p>
          <a:p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Scrofula</a:t>
            </a:r>
            <a:r>
              <a:rPr lang="en-US" b="1" dirty="0"/>
              <a:t> is mycobacterial </a:t>
            </a:r>
            <a:r>
              <a:rPr lang="en-US" b="1" dirty="0">
                <a:solidFill>
                  <a:srgbClr val="FF0000"/>
                </a:solidFill>
              </a:rPr>
              <a:t>cervical lymphadenitis</a:t>
            </a:r>
            <a:r>
              <a:rPr lang="en-US" b="1" dirty="0"/>
              <a:t> that presents as </a:t>
            </a:r>
            <a:r>
              <a:rPr lang="en-US" b="1" dirty="0">
                <a:solidFill>
                  <a:srgbClr val="FF0000"/>
                </a:solidFill>
              </a:rPr>
              <a:t>swollen, nontender lymph nodes, usually unilaterally</a:t>
            </a:r>
            <a:r>
              <a:rPr lang="en-US" b="1" dirty="0"/>
              <a:t>.</a:t>
            </a:r>
          </a:p>
          <a:p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Lymphadenitis</a:t>
            </a:r>
            <a:r>
              <a:rPr lang="en-US" b="1" dirty="0"/>
              <a:t> is the most common </a:t>
            </a:r>
            <a:r>
              <a:rPr lang="en-US" b="1" dirty="0">
                <a:solidFill>
                  <a:srgbClr val="FF0000"/>
                </a:solidFill>
              </a:rPr>
              <a:t>extrapulmonary manifestation </a:t>
            </a:r>
            <a:r>
              <a:rPr lang="en-US" b="1" dirty="0"/>
              <a:t>of tuberculosis. Patients infected with human immunodeficiency virus </a:t>
            </a:r>
            <a:r>
              <a:rPr lang="en-US" b="1" dirty="0">
                <a:solidFill>
                  <a:srgbClr val="FF0000"/>
                </a:solidFill>
              </a:rPr>
              <a:t>(HIV) are more likely to have multifocal lymphadenitis</a:t>
            </a:r>
            <a:r>
              <a:rPr lang="en-US" b="1" dirty="0"/>
              <a:t> than those not infected with HIV.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28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08209-1DFE-7946-960C-41D45A07F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761609"/>
            <a:ext cx="10515600" cy="5541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Laboratory Diagnosis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Acid-fast staining of sputum or other specimens is the usual initial test</a:t>
            </a:r>
            <a:r>
              <a:rPr lang="en-US" b="1" dirty="0"/>
              <a:t>.  </a:t>
            </a:r>
          </a:p>
          <a:p>
            <a:r>
              <a:rPr lang="en-US" b="1" dirty="0"/>
              <a:t>After digestion of the specimen by treatment with NaOH and concentration by centrifugation, the material is cultured on special media, such as </a:t>
            </a:r>
            <a:r>
              <a:rPr lang="en-US" b="1" dirty="0" err="1">
                <a:solidFill>
                  <a:srgbClr val="FF0000"/>
                </a:solidFill>
              </a:rPr>
              <a:t>Löwenstein-Jensen</a:t>
            </a:r>
            <a:r>
              <a:rPr lang="en-US" b="1" dirty="0">
                <a:solidFill>
                  <a:srgbClr val="FF0000"/>
                </a:solidFill>
              </a:rPr>
              <a:t> agar, for up to 8 weeks.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60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51176-B4BF-6043-B472-B6443E31E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Treatment &amp; Resistance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Multidrug therapy </a:t>
            </a:r>
            <a:r>
              <a:rPr lang="en-US" b="1" dirty="0"/>
              <a:t>is used to prevent the emergence of </a:t>
            </a:r>
            <a:r>
              <a:rPr lang="en-US" b="1" dirty="0">
                <a:solidFill>
                  <a:srgbClr val="FF0000"/>
                </a:solidFill>
              </a:rPr>
              <a:t>drug-resistant mutants during the long (6- to 9-month) duration of treatment. </a:t>
            </a:r>
            <a:r>
              <a:rPr lang="en-US" b="1" dirty="0"/>
              <a:t>(Organisms that become resistant to one drug will be inhibited by the other).</a:t>
            </a:r>
          </a:p>
          <a:p>
            <a:r>
              <a:rPr lang="en-US" b="1" dirty="0">
                <a:solidFill>
                  <a:srgbClr val="FF0000"/>
                </a:solidFill>
              </a:rPr>
              <a:t> Isoniazid (INH), a bactericidal drug,</a:t>
            </a:r>
            <a:r>
              <a:rPr lang="en-US" b="1" dirty="0"/>
              <a:t> is the mainstay of treatment. </a:t>
            </a:r>
          </a:p>
          <a:p>
            <a:r>
              <a:rPr lang="en-US" b="1" dirty="0"/>
              <a:t>Treatment for most patients with pulmonary tuberculosis is with three drugs: </a:t>
            </a:r>
            <a:r>
              <a:rPr lang="en-US" b="1" dirty="0">
                <a:solidFill>
                  <a:srgbClr val="FF0000"/>
                </a:solidFill>
              </a:rPr>
              <a:t>INH, rifampin, and pyrazinamide. </a:t>
            </a:r>
            <a:r>
              <a:rPr lang="en-US" b="1" dirty="0"/>
              <a:t>INH and rifampin are given for 6 months, but pyrazinamide treatment is stopped after 2 months.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21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0CBB8-5689-2347-8C26-09B913578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4" y="792018"/>
            <a:ext cx="10515600" cy="55927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Prevention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dirty="0"/>
              <a:t>An important component of prevention is the use of the </a:t>
            </a:r>
            <a:r>
              <a:rPr lang="en-US" b="1" dirty="0">
                <a:solidFill>
                  <a:srgbClr val="FF0000"/>
                </a:solidFill>
              </a:rPr>
              <a:t>PPD skin test </a:t>
            </a:r>
            <a:r>
              <a:rPr lang="en-US" b="1" dirty="0"/>
              <a:t>to detect recent converters and to institute treatment for latent infections as described earlier. </a:t>
            </a:r>
          </a:p>
          <a:p>
            <a:r>
              <a:rPr lang="en-US" b="1" dirty="0">
                <a:solidFill>
                  <a:srgbClr val="FF0000"/>
                </a:solidFill>
              </a:rPr>
              <a:t>BCG vaccine </a:t>
            </a:r>
            <a:r>
              <a:rPr lang="en-US" b="1" dirty="0"/>
              <a:t>can be used to induce partial resistance to tuberculosis. The vaccine contains a strain of </a:t>
            </a:r>
            <a:r>
              <a:rPr lang="en-US" b="1" dirty="0">
                <a:solidFill>
                  <a:srgbClr val="FF0000"/>
                </a:solidFill>
              </a:rPr>
              <a:t>live, attenuated </a:t>
            </a:r>
            <a:r>
              <a:rPr lang="en-US" b="1" i="1" dirty="0">
                <a:solidFill>
                  <a:srgbClr val="FF0000"/>
                </a:solidFill>
              </a:rPr>
              <a:t>M. </a:t>
            </a:r>
            <a:r>
              <a:rPr lang="en-US" b="1" i="1" dirty="0" err="1">
                <a:solidFill>
                  <a:srgbClr val="FF0000"/>
                </a:solidFill>
              </a:rPr>
              <a:t>bovis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bacillus Calmette- </a:t>
            </a:r>
            <a:r>
              <a:rPr lang="en-US" b="1" dirty="0" err="1">
                <a:solidFill>
                  <a:srgbClr val="FF0000"/>
                </a:solidFill>
              </a:rPr>
              <a:t>Guérin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/>
              <a:t>The vaccine is effective in preventing the appearance of tuberculosis as a clinical disease, especially in children.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0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C739-5667-FC46-B79E-71A0376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75427-F055-FC49-B40C-C5E172D67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>
            <a:normAutofit/>
          </a:bodyPr>
          <a:lstStyle/>
          <a:p>
            <a:r>
              <a:rPr lang="en-US" b="1" dirty="0"/>
              <a:t>Mycobacteria are </a:t>
            </a:r>
            <a:r>
              <a:rPr lang="en-US" b="1" dirty="0">
                <a:solidFill>
                  <a:srgbClr val="FF0000"/>
                </a:solidFill>
              </a:rPr>
              <a:t>aerobic, acid-fast bacilli (rods</a:t>
            </a:r>
            <a:r>
              <a:rPr lang="en-US" b="1" dirty="0"/>
              <a:t>). They are neither gram-positive nor gram-negative (i.e., they are stained poorly by the dyes used in Gram stain).</a:t>
            </a:r>
          </a:p>
          <a:p>
            <a:r>
              <a:rPr lang="en-US" b="1" dirty="0"/>
              <a:t> The term </a:t>
            </a:r>
            <a:r>
              <a:rPr lang="en-US" b="1" i="1" dirty="0"/>
              <a:t>acid-fast </a:t>
            </a:r>
            <a:r>
              <a:rPr lang="en-US" b="1" dirty="0"/>
              <a:t>refers to an organism’s ability to retain the carbolfuchsin stain despite subsequent treatment with an ethanol–hydrochloric acid mixture.</a:t>
            </a:r>
          </a:p>
          <a:p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The high lipid content (approximately 60%) of their cell wall makes mycobacteria acid-fast</a:t>
            </a:r>
            <a:r>
              <a:rPr lang="en-US" b="1" dirty="0"/>
              <a:t>. </a:t>
            </a:r>
          </a:p>
          <a:p>
            <a:r>
              <a:rPr lang="en-US" b="1" dirty="0"/>
              <a:t>The major pathogens are </a:t>
            </a:r>
            <a:r>
              <a:rPr lang="en-US" b="1" i="1" dirty="0">
                <a:solidFill>
                  <a:srgbClr val="FF0000"/>
                </a:solidFill>
              </a:rPr>
              <a:t>Mycobacterium tuberculosis</a:t>
            </a:r>
            <a:r>
              <a:rPr lang="en-US" b="1" dirty="0"/>
              <a:t>, the cause of tuberculosis, and </a:t>
            </a:r>
            <a:r>
              <a:rPr lang="en-US" b="1" i="1" dirty="0">
                <a:solidFill>
                  <a:srgbClr val="FF0000"/>
                </a:solidFill>
              </a:rPr>
              <a:t>Mycobacterium leprae</a:t>
            </a:r>
            <a:r>
              <a:rPr lang="en-US" b="1" dirty="0"/>
              <a:t>, the cause of leprosy.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50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50A6-D0C8-C543-8D8B-A236558E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>
                <a:solidFill>
                  <a:srgbClr val="7030A0"/>
                </a:solidFill>
              </a:rPr>
              <a:t>MYCOBACTERIUM LEPRAE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19C6-96BE-254E-AC17-767B3913E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513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accent1"/>
                </a:solidFill>
              </a:rPr>
              <a:t>Disease </a:t>
            </a:r>
            <a:endParaRPr lang="en-US" sz="3000" dirty="0">
              <a:solidFill>
                <a:schemeClr val="accent1"/>
              </a:solidFill>
            </a:endParaRPr>
          </a:p>
          <a:p>
            <a:r>
              <a:rPr lang="en-US" b="1" dirty="0"/>
              <a:t>This organism causes </a:t>
            </a:r>
            <a:r>
              <a:rPr lang="en-US" b="1" dirty="0">
                <a:solidFill>
                  <a:srgbClr val="FF0000"/>
                </a:solidFill>
              </a:rPr>
              <a:t>leprosy (Hansen’s disease).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chemeClr val="accent1"/>
                </a:solidFill>
              </a:rPr>
              <a:t>Important Properties </a:t>
            </a:r>
          </a:p>
          <a:p>
            <a:r>
              <a:rPr lang="en-US" b="1" i="1" dirty="0"/>
              <a:t>M. leprae </a:t>
            </a:r>
            <a:r>
              <a:rPr lang="en-US" b="1" dirty="0">
                <a:solidFill>
                  <a:srgbClr val="FF0000"/>
                </a:solidFill>
              </a:rPr>
              <a:t>has not been grown in the laboratory</a:t>
            </a:r>
            <a:r>
              <a:rPr lang="en-US" b="1" dirty="0"/>
              <a:t>, either on </a:t>
            </a:r>
            <a:r>
              <a:rPr lang="en-US" b="1" dirty="0">
                <a:solidFill>
                  <a:srgbClr val="FF0000"/>
                </a:solidFill>
              </a:rPr>
              <a:t>artificial media or in cell culture. </a:t>
            </a:r>
            <a:r>
              <a:rPr lang="en-US" b="1" dirty="0"/>
              <a:t>It can be grown in experimental animals, such as </a:t>
            </a:r>
            <a:r>
              <a:rPr lang="en-US" b="1" dirty="0">
                <a:solidFill>
                  <a:srgbClr val="FF0000"/>
                </a:solidFill>
              </a:rPr>
              <a:t>mice and armadillos. </a:t>
            </a:r>
            <a:r>
              <a:rPr lang="en-US" b="1" dirty="0"/>
              <a:t>Humans are the natural hosts.</a:t>
            </a:r>
          </a:p>
          <a:p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optimal temperature for growth (30°C)</a:t>
            </a:r>
            <a:r>
              <a:rPr lang="en-US" b="1" dirty="0"/>
              <a:t> is lower than body temperature; therefore, </a:t>
            </a:r>
            <a:r>
              <a:rPr lang="en-US" b="1" i="1" dirty="0"/>
              <a:t>M. leprae </a:t>
            </a:r>
            <a:r>
              <a:rPr lang="en-US" b="1" dirty="0"/>
              <a:t>grows preferentially in the </a:t>
            </a:r>
            <a:r>
              <a:rPr lang="en-US" b="1" dirty="0">
                <a:solidFill>
                  <a:srgbClr val="FF0000"/>
                </a:solidFill>
              </a:rPr>
              <a:t>skin and superficial nerves.</a:t>
            </a:r>
            <a:r>
              <a:rPr lang="en-US" b="1" dirty="0"/>
              <a:t> It grows very slowly, with a </a:t>
            </a:r>
            <a:r>
              <a:rPr lang="en-US" b="1" dirty="0">
                <a:solidFill>
                  <a:srgbClr val="FF0000"/>
                </a:solidFill>
              </a:rPr>
              <a:t>doubling time of 14 days. </a:t>
            </a:r>
            <a:r>
              <a:rPr lang="en-US" b="1" dirty="0"/>
              <a:t>This makes it the </a:t>
            </a:r>
            <a:r>
              <a:rPr lang="en-US" b="1" dirty="0">
                <a:solidFill>
                  <a:srgbClr val="FF0000"/>
                </a:solidFill>
              </a:rPr>
              <a:t>slowest-growing human bacterial pathogen</a:t>
            </a:r>
            <a:r>
              <a:rPr lang="en-US" b="1" dirty="0"/>
              <a:t>. One consequence of this is that </a:t>
            </a:r>
            <a:r>
              <a:rPr lang="en-US" b="1" dirty="0">
                <a:solidFill>
                  <a:srgbClr val="FF0000"/>
                </a:solidFill>
              </a:rPr>
              <a:t>antibiotic therapy </a:t>
            </a:r>
            <a:r>
              <a:rPr lang="en-US" b="1" dirty="0"/>
              <a:t>must be continued for a </a:t>
            </a:r>
            <a:r>
              <a:rPr lang="en-US" b="1" dirty="0">
                <a:solidFill>
                  <a:srgbClr val="FF0000"/>
                </a:solidFill>
              </a:rPr>
              <a:t>long time, usually several years.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48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85923C-0289-2B43-A2BD-ACE821F06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11" y="537308"/>
            <a:ext cx="7019778" cy="46798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56F17F-0ED4-2A48-8C6B-A231C04E536B}"/>
              </a:ext>
            </a:extLst>
          </p:cNvPr>
          <p:cNvSpPr txBox="1"/>
          <p:nvPr/>
        </p:nvSpPr>
        <p:spPr>
          <a:xfrm>
            <a:off x="5362466" y="565521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Armadillo </a:t>
            </a:r>
          </a:p>
        </p:txBody>
      </p:sp>
    </p:spTree>
    <p:extLst>
      <p:ext uri="{BB962C8B-B14F-4D97-AF65-F5344CB8AC3E}">
        <p14:creationId xmlns:p14="http://schemas.microsoft.com/office/powerpoint/2010/main" val="723251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01BF1D-1045-7647-84DE-B31241FE4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41461" y="-1001018"/>
            <a:ext cx="4509078" cy="78186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254D6F-8058-8C40-BAB8-07CE69E7662B}"/>
              </a:ext>
            </a:extLst>
          </p:cNvPr>
          <p:cNvSpPr txBox="1"/>
          <p:nvPr/>
        </p:nvSpPr>
        <p:spPr>
          <a:xfrm>
            <a:off x="4943280" y="5834904"/>
            <a:ext cx="3060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Mycobacterium leprae</a:t>
            </a:r>
          </a:p>
        </p:txBody>
      </p:sp>
    </p:spTree>
    <p:extLst>
      <p:ext uri="{BB962C8B-B14F-4D97-AF65-F5344CB8AC3E}">
        <p14:creationId xmlns:p14="http://schemas.microsoft.com/office/powerpoint/2010/main" val="2826755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4A9A9-68AE-2146-BA71-8A88AC24E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Transmission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dirty="0"/>
              <a:t>Infection is acquired by </a:t>
            </a:r>
            <a:r>
              <a:rPr lang="en-US" b="1" dirty="0">
                <a:solidFill>
                  <a:srgbClr val="FF0000"/>
                </a:solidFill>
              </a:rPr>
              <a:t>prolonged contact with patients with lepromatous leprosy</a:t>
            </a:r>
            <a:r>
              <a:rPr lang="en-US" b="1" dirty="0"/>
              <a:t>, who discharge </a:t>
            </a:r>
            <a:r>
              <a:rPr lang="en-US" b="1" i="1" dirty="0"/>
              <a:t>M. leprae </a:t>
            </a:r>
            <a:r>
              <a:rPr lang="en-US" b="1" dirty="0"/>
              <a:t>in large numbers in </a:t>
            </a:r>
            <a:r>
              <a:rPr lang="en-US" b="1" dirty="0">
                <a:solidFill>
                  <a:srgbClr val="FF0000"/>
                </a:solidFill>
              </a:rPr>
              <a:t>nasal secretions and from skin lesions.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Pathogenesis 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b="1" dirty="0"/>
              <a:t>There </a:t>
            </a:r>
            <a:r>
              <a:rPr lang="en-US" b="1" dirty="0">
                <a:solidFill>
                  <a:srgbClr val="FF0000"/>
                </a:solidFill>
              </a:rPr>
              <a:t>are two distinct forms of leprosy</a:t>
            </a:r>
            <a:r>
              <a:rPr lang="en-US" b="1" dirty="0"/>
              <a:t>—</a:t>
            </a:r>
            <a:r>
              <a:rPr lang="en-US" b="1" dirty="0">
                <a:solidFill>
                  <a:srgbClr val="FF0000"/>
                </a:solidFill>
              </a:rPr>
              <a:t>tuberculoid and lepromatous</a:t>
            </a:r>
            <a:r>
              <a:rPr lang="en-US" b="1" dirty="0"/>
              <a:t>—with several intermediate forms between the two extremes </a:t>
            </a:r>
          </a:p>
          <a:p>
            <a:r>
              <a:rPr lang="en-US" b="1" dirty="0"/>
              <a:t>(1) In </a:t>
            </a:r>
            <a:r>
              <a:rPr lang="en-US" b="1" dirty="0">
                <a:solidFill>
                  <a:srgbClr val="FF0000"/>
                </a:solidFill>
              </a:rPr>
              <a:t>tuberculoid (also known as paucibacillary</a:t>
            </a:r>
            <a:r>
              <a:rPr lang="en-US" b="1" dirty="0"/>
              <a:t>) leprosy, the </a:t>
            </a:r>
            <a:r>
              <a:rPr lang="en-US" b="1" dirty="0">
                <a:solidFill>
                  <a:srgbClr val="FF0000"/>
                </a:solidFill>
              </a:rPr>
              <a:t>CMI response</a:t>
            </a:r>
            <a:r>
              <a:rPr lang="en-US" b="1" dirty="0"/>
              <a:t> to the organism </a:t>
            </a:r>
            <a:r>
              <a:rPr lang="en-US" b="1" dirty="0">
                <a:solidFill>
                  <a:srgbClr val="FF0000"/>
                </a:solidFill>
              </a:rPr>
              <a:t>limits its growth</a:t>
            </a:r>
            <a:r>
              <a:rPr lang="en-US" b="1" dirty="0"/>
              <a:t>, very few acid-fast bacilli are seen, and granulomas containing giant cells form. The nerve damage seems likely to be caused by cell- mediated immunity as </a:t>
            </a:r>
            <a:r>
              <a:rPr lang="en-US" b="1" dirty="0">
                <a:solidFill>
                  <a:srgbClr val="FF0000"/>
                </a:solidFill>
              </a:rPr>
              <a:t>there are few organisms and the CMI response is strong.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9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55334-1E14-874F-A8C9-DA7A6A90E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800"/>
            <a:ext cx="10515600" cy="5943600"/>
          </a:xfrm>
        </p:spPr>
        <p:txBody>
          <a:bodyPr>
            <a:normAutofit lnSpcReduction="10000"/>
          </a:bodyPr>
          <a:lstStyle/>
          <a:p>
            <a:endParaRPr lang="en-US" b="1" dirty="0"/>
          </a:p>
          <a:p>
            <a:r>
              <a:rPr lang="en-US" b="1" dirty="0"/>
              <a:t>(2) In </a:t>
            </a:r>
            <a:r>
              <a:rPr lang="en-US" b="1" dirty="0">
                <a:solidFill>
                  <a:srgbClr val="FF0000"/>
                </a:solidFill>
              </a:rPr>
              <a:t>lepromatous (also known as multibacillary) </a:t>
            </a:r>
            <a:r>
              <a:rPr lang="en-US" b="1" dirty="0"/>
              <a:t>leprosy, the </a:t>
            </a:r>
            <a:r>
              <a:rPr lang="en-US" b="1" dirty="0">
                <a:solidFill>
                  <a:srgbClr val="FF0000"/>
                </a:solidFill>
              </a:rPr>
              <a:t>cell-mediated response to the organism is poor,</a:t>
            </a:r>
            <a:r>
              <a:rPr lang="en-US" b="1" dirty="0"/>
              <a:t> the skin and mucous membrane lesions contain </a:t>
            </a:r>
            <a:r>
              <a:rPr lang="en-US" b="1" dirty="0">
                <a:solidFill>
                  <a:srgbClr val="FF0000"/>
                </a:solidFill>
              </a:rPr>
              <a:t>large numbers </a:t>
            </a:r>
            <a:r>
              <a:rPr lang="en-US" b="1" dirty="0"/>
              <a:t>of organisms, foamy histiocytes rather than granulomas are found, and the lepromin skin test result is negative. </a:t>
            </a:r>
          </a:p>
          <a:p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nerve damage seems likely to be caused by direct contact as there are many organisms and the CMI response is poor.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48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C0D91-8563-3F48-B2D6-E892D818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842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Clinical Findings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dirty="0"/>
              <a:t>The incubation period averages </a:t>
            </a:r>
            <a:r>
              <a:rPr lang="en-US" b="1" dirty="0">
                <a:solidFill>
                  <a:srgbClr val="FF0000"/>
                </a:solidFill>
              </a:rPr>
              <a:t>several years, </a:t>
            </a:r>
            <a:r>
              <a:rPr lang="en-US" b="1" dirty="0"/>
              <a:t>and the onset of the disease is gradual.</a:t>
            </a:r>
          </a:p>
          <a:p>
            <a:r>
              <a:rPr lang="en-US" b="1" dirty="0"/>
              <a:t> In </a:t>
            </a:r>
            <a:r>
              <a:rPr lang="en-US" b="1" dirty="0">
                <a:solidFill>
                  <a:srgbClr val="FF0000"/>
                </a:solidFill>
              </a:rPr>
              <a:t>tuberculoid leprosy</a:t>
            </a:r>
            <a:r>
              <a:rPr lang="en-US" b="1" dirty="0"/>
              <a:t>, hypopigmented macular or plaque-like skin lesions, thickened superficial nerves, and significant anesthesia of the skin lesions occur.</a:t>
            </a:r>
          </a:p>
          <a:p>
            <a:r>
              <a:rPr lang="en-US" b="1" dirty="0"/>
              <a:t> In </a:t>
            </a:r>
            <a:r>
              <a:rPr lang="en-US" b="1" dirty="0">
                <a:solidFill>
                  <a:srgbClr val="FF0000"/>
                </a:solidFill>
              </a:rPr>
              <a:t>lepromatous leprosy</a:t>
            </a:r>
            <a:r>
              <a:rPr lang="en-US" b="1" dirty="0"/>
              <a:t>, multiple nodular skin lesions occur, resulting in the typical </a:t>
            </a:r>
            <a:r>
              <a:rPr lang="en-US" b="1" dirty="0">
                <a:solidFill>
                  <a:srgbClr val="FF0000"/>
                </a:solidFill>
              </a:rPr>
              <a:t>leonine (lion-like</a:t>
            </a:r>
            <a:r>
              <a:rPr lang="en-US" b="1" dirty="0"/>
              <a:t>) facies. </a:t>
            </a:r>
          </a:p>
          <a:p>
            <a:r>
              <a:rPr lang="en-US" b="1" dirty="0"/>
              <a:t>After the onset of therapy, patients with lepromatous leprosy often develop </a:t>
            </a:r>
            <a:r>
              <a:rPr lang="en-US" b="1" dirty="0">
                <a:solidFill>
                  <a:srgbClr val="FF0000"/>
                </a:solidFill>
              </a:rPr>
              <a:t>erythema nodosum </a:t>
            </a:r>
            <a:r>
              <a:rPr lang="en-US" b="1" dirty="0" err="1">
                <a:solidFill>
                  <a:srgbClr val="FF0000"/>
                </a:solidFill>
              </a:rPr>
              <a:t>leprosum</a:t>
            </a:r>
            <a:r>
              <a:rPr lang="en-US" b="1" dirty="0">
                <a:solidFill>
                  <a:srgbClr val="FF0000"/>
                </a:solidFill>
              </a:rPr>
              <a:t> (ENL</a:t>
            </a:r>
            <a:r>
              <a:rPr lang="en-US" b="1" dirty="0"/>
              <a:t>), which is interpreted as a sign that </a:t>
            </a:r>
            <a:r>
              <a:rPr lang="en-US" b="1" dirty="0">
                <a:solidFill>
                  <a:srgbClr val="FF0000"/>
                </a:solidFill>
              </a:rPr>
              <a:t>cell-mediated immunity is being restored.</a:t>
            </a:r>
          </a:p>
          <a:p>
            <a:r>
              <a:rPr lang="en-US" b="1" dirty="0"/>
              <a:t> ENL is characterized by </a:t>
            </a:r>
            <a:r>
              <a:rPr lang="en-US" b="1" dirty="0">
                <a:solidFill>
                  <a:srgbClr val="FF0000"/>
                </a:solidFill>
              </a:rPr>
              <a:t>painful nodules, especially along the extensor surfaces of the tibia and ulna, neuritis, and uveitis.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10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page426image41064336">
            <a:extLst>
              <a:ext uri="{FF2B5EF4-FFF2-40B4-BE49-F238E27FC236}">
                <a16:creationId xmlns:a16="http://schemas.microsoft.com/office/drawing/2014/main" id="{B58B10C0-899E-5146-9AF3-11BDDC6DC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304" y="87455"/>
            <a:ext cx="3947391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D621C6E-628E-EC46-BD2C-729A05C55B34}"/>
              </a:ext>
            </a:extLst>
          </p:cNvPr>
          <p:cNvSpPr/>
          <p:nvPr/>
        </p:nvSpPr>
        <p:spPr>
          <a:xfrm>
            <a:off x="1422400" y="5593215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NewRomanPSMT"/>
              </a:rPr>
              <a:t>Lepromatous leprosy. The lepromatous form is characterized by multiple, raised lesions, often with the appearance of leonine facies (the face resembles a lion with a prominent brow)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04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86DA6-9A61-4B45-B530-02D4B79FD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Laboratory Diagnosis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dirty="0"/>
              <a:t>In </a:t>
            </a:r>
            <a:r>
              <a:rPr lang="en-US" b="1" dirty="0">
                <a:solidFill>
                  <a:srgbClr val="FF0000"/>
                </a:solidFill>
              </a:rPr>
              <a:t>lepromatous leprosy</a:t>
            </a:r>
            <a:r>
              <a:rPr lang="en-US" b="1" dirty="0"/>
              <a:t>, the bacilli are easily demonstrated by performing an </a:t>
            </a:r>
            <a:r>
              <a:rPr lang="en-US" b="1" dirty="0">
                <a:solidFill>
                  <a:srgbClr val="FF0000"/>
                </a:solidFill>
              </a:rPr>
              <a:t>acid- fast stain </a:t>
            </a:r>
            <a:r>
              <a:rPr lang="en-US" b="1" dirty="0"/>
              <a:t>of </a:t>
            </a:r>
            <a:r>
              <a:rPr lang="en-US" b="1" dirty="0">
                <a:solidFill>
                  <a:srgbClr val="FF0000"/>
                </a:solidFill>
              </a:rPr>
              <a:t>skin lesions or nasal scrapings</a:t>
            </a:r>
            <a:r>
              <a:rPr lang="en-US" b="1" dirty="0"/>
              <a:t>. Lipid-laden macrophages called </a:t>
            </a:r>
            <a:r>
              <a:rPr lang="en-US" b="1" dirty="0">
                <a:solidFill>
                  <a:srgbClr val="FF0000"/>
                </a:solidFill>
              </a:rPr>
              <a:t>“foam cells” </a:t>
            </a:r>
            <a:r>
              <a:rPr lang="en-US" b="1" dirty="0"/>
              <a:t>containing many acid-fast bacilli are seen in the skin.</a:t>
            </a:r>
          </a:p>
          <a:p>
            <a:r>
              <a:rPr lang="en-US" b="1" dirty="0"/>
              <a:t> In </a:t>
            </a:r>
            <a:r>
              <a:rPr lang="en-US" b="1" dirty="0">
                <a:solidFill>
                  <a:srgbClr val="FF0000"/>
                </a:solidFill>
              </a:rPr>
              <a:t>the tuberculoid form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very few organisms</a:t>
            </a:r>
            <a:r>
              <a:rPr lang="en-US" b="1" dirty="0"/>
              <a:t> are seen, and the appearance of typical granulomas is sufficient for diagnosis.</a:t>
            </a:r>
          </a:p>
          <a:p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Cultures are negative</a:t>
            </a:r>
            <a:r>
              <a:rPr lang="en-US" b="1" dirty="0"/>
              <a:t> because the organism does </a:t>
            </a:r>
            <a:r>
              <a:rPr lang="en-US" b="1" dirty="0">
                <a:solidFill>
                  <a:srgbClr val="FF0000"/>
                </a:solidFill>
              </a:rPr>
              <a:t>not grow on artificial media.</a:t>
            </a:r>
          </a:p>
        </p:txBody>
      </p:sp>
    </p:spTree>
    <p:extLst>
      <p:ext uri="{BB962C8B-B14F-4D97-AF65-F5344CB8AC3E}">
        <p14:creationId xmlns:p14="http://schemas.microsoft.com/office/powerpoint/2010/main" val="907963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4058-BAC3-5A4B-9CB6-3008E4BCF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400"/>
            <a:ext cx="10515600" cy="53895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Treatment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dirty="0"/>
              <a:t>The mainstay of therapy is d</a:t>
            </a:r>
            <a:r>
              <a:rPr lang="en-US" b="1" dirty="0">
                <a:solidFill>
                  <a:srgbClr val="FF0000"/>
                </a:solidFill>
              </a:rPr>
              <a:t>apsone (</a:t>
            </a:r>
            <a:r>
              <a:rPr lang="en-US" b="1" dirty="0" err="1">
                <a:solidFill>
                  <a:srgbClr val="FF0000"/>
                </a:solidFill>
              </a:rPr>
              <a:t>diaminodiphenylsulfone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dirty="0"/>
              <a:t>, but because </a:t>
            </a:r>
            <a:r>
              <a:rPr lang="en-US" b="1" dirty="0">
                <a:solidFill>
                  <a:srgbClr val="FF0000"/>
                </a:solidFill>
              </a:rPr>
              <a:t>sufficient resistance </a:t>
            </a:r>
            <a:r>
              <a:rPr lang="en-US" b="1" dirty="0"/>
              <a:t>to the drug has emerged, </a:t>
            </a:r>
            <a:r>
              <a:rPr lang="en-US" b="1" dirty="0">
                <a:solidFill>
                  <a:srgbClr val="FF0000"/>
                </a:solidFill>
              </a:rPr>
              <a:t>combination therapy </a:t>
            </a:r>
            <a:r>
              <a:rPr lang="en-US" b="1" dirty="0"/>
              <a:t>is now recommended </a:t>
            </a:r>
            <a:r>
              <a:rPr lang="en-US" b="1" dirty="0">
                <a:solidFill>
                  <a:srgbClr val="FF0000"/>
                </a:solidFill>
              </a:rPr>
              <a:t>(e.g., dapsone, rifampin, and clofazimine </a:t>
            </a:r>
            <a:r>
              <a:rPr lang="en-US" b="1" dirty="0"/>
              <a:t>for lepromatous leprosy and </a:t>
            </a:r>
            <a:r>
              <a:rPr lang="en-US" b="1" dirty="0">
                <a:solidFill>
                  <a:srgbClr val="FF0000"/>
                </a:solidFill>
              </a:rPr>
              <a:t>dapsone and rifampin</a:t>
            </a:r>
            <a:r>
              <a:rPr lang="en-US" b="1" dirty="0"/>
              <a:t> for the tuberculoid form).</a:t>
            </a:r>
          </a:p>
          <a:p>
            <a:r>
              <a:rPr lang="en-US" b="1" dirty="0"/>
              <a:t> Treatment is given for </a:t>
            </a:r>
            <a:r>
              <a:rPr lang="en-US" b="1" dirty="0">
                <a:solidFill>
                  <a:srgbClr val="FF0000"/>
                </a:solidFill>
              </a:rPr>
              <a:t>at least 2 years </a:t>
            </a:r>
            <a:r>
              <a:rPr lang="en-US" b="1" dirty="0"/>
              <a:t>or until the lesions are free of organisms.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8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A8450-CA83-6847-96EF-ED2A4166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5" name="Picture 1" descr="page409image40938672">
            <a:extLst>
              <a:ext uri="{FF2B5EF4-FFF2-40B4-BE49-F238E27FC236}">
                <a16:creationId xmlns:a16="http://schemas.microsoft.com/office/drawing/2014/main" id="{E7667335-8B50-004F-941F-F25ABA5CB7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230" y="365125"/>
            <a:ext cx="8054170" cy="518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E3A967B-9F28-1C4A-8068-18EAD0F1E816}"/>
              </a:ext>
            </a:extLst>
          </p:cNvPr>
          <p:cNvSpPr/>
          <p:nvPr/>
        </p:nvSpPr>
        <p:spPr>
          <a:xfrm>
            <a:off x="2082800" y="5553869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NewRomanPS"/>
              </a:rPr>
              <a:t>Mycobacterium tuberculosis</a:t>
            </a:r>
            <a:r>
              <a:rPr lang="en-US" dirty="0">
                <a:latin typeface="TimesNewRomanPSMT"/>
              </a:rPr>
              <a:t>—acid-fast stain. Long red rods of </a:t>
            </a:r>
            <a:r>
              <a:rPr lang="en-US" i="1" dirty="0">
                <a:latin typeface="TimesNewRomanPS"/>
              </a:rPr>
              <a:t>M. tuberculosis </a:t>
            </a:r>
            <a:r>
              <a:rPr lang="en-US" dirty="0">
                <a:latin typeface="TimesNewRomanPSMT"/>
              </a:rPr>
              <a:t>are seen on a blue background.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8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478B-7226-5542-B4EF-8B0954E5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7030A0"/>
                </a:solidFill>
              </a:rPr>
              <a:t>MYCOBACTERIUM TUBERCULOSIS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1FA5C-975B-F843-966B-A9AAED24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194"/>
            <a:ext cx="10515600" cy="49323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Disease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dirty="0"/>
              <a:t>This organism causes </a:t>
            </a:r>
            <a:r>
              <a:rPr lang="en-US" b="1" dirty="0">
                <a:solidFill>
                  <a:srgbClr val="FF0000"/>
                </a:solidFill>
              </a:rPr>
              <a:t>tuberculosis</a:t>
            </a:r>
            <a:r>
              <a:rPr lang="en-US" b="1" dirty="0"/>
              <a:t>. Worldwide, </a:t>
            </a:r>
            <a:r>
              <a:rPr lang="en-US" b="1" i="1" dirty="0"/>
              <a:t>M. tuberculosis </a:t>
            </a:r>
            <a:r>
              <a:rPr lang="en-US" b="1" dirty="0"/>
              <a:t>causes more deaths than any other single microbial agent. </a:t>
            </a:r>
          </a:p>
          <a:p>
            <a:r>
              <a:rPr lang="en-US" b="1" dirty="0"/>
              <a:t>Approximately </a:t>
            </a:r>
            <a:r>
              <a:rPr lang="en-US" b="1" dirty="0">
                <a:solidFill>
                  <a:srgbClr val="FF0000"/>
                </a:solidFill>
              </a:rPr>
              <a:t>one-third</a:t>
            </a:r>
            <a:r>
              <a:rPr lang="en-US" b="1" dirty="0"/>
              <a:t> of the world’s population is infected with this organism.</a:t>
            </a:r>
          </a:p>
          <a:p>
            <a:r>
              <a:rPr lang="en-US" b="1" dirty="0"/>
              <a:t> Each year, it is estimated that </a:t>
            </a:r>
            <a:r>
              <a:rPr lang="en-US" b="1" dirty="0">
                <a:solidFill>
                  <a:srgbClr val="FF0000"/>
                </a:solidFill>
              </a:rPr>
              <a:t>1.7 million </a:t>
            </a:r>
            <a:r>
              <a:rPr lang="en-US" b="1" dirty="0"/>
              <a:t>people die of tuberculosis and that 9 million new cases occur. An estimated </a:t>
            </a:r>
            <a:r>
              <a:rPr lang="en-US" b="1" dirty="0">
                <a:solidFill>
                  <a:srgbClr val="FF0000"/>
                </a:solidFill>
              </a:rPr>
              <a:t>500,000 </a:t>
            </a:r>
            <a:r>
              <a:rPr lang="en-US" b="1" dirty="0"/>
              <a:t>people are infected with a </a:t>
            </a:r>
            <a:r>
              <a:rPr lang="en-US" b="1" dirty="0">
                <a:solidFill>
                  <a:srgbClr val="FF0000"/>
                </a:solidFill>
              </a:rPr>
              <a:t>multidrug-resistant strain </a:t>
            </a:r>
            <a:r>
              <a:rPr lang="en-US" b="1" dirty="0"/>
              <a:t>of </a:t>
            </a:r>
            <a:r>
              <a:rPr lang="en-US" b="1" i="1" dirty="0"/>
              <a:t>M. tuberculosis</a:t>
            </a:r>
            <a:r>
              <a:rPr lang="en-US" b="1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3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FBE8D-FECB-CC4E-8399-2615DE6B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6" y="708818"/>
            <a:ext cx="10515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Important Properties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i="1" dirty="0"/>
              <a:t>M. tuberculosis </a:t>
            </a:r>
            <a:r>
              <a:rPr lang="en-US" b="1" dirty="0">
                <a:solidFill>
                  <a:srgbClr val="FF0000"/>
                </a:solidFill>
              </a:rPr>
              <a:t>grows slowly </a:t>
            </a:r>
            <a:r>
              <a:rPr lang="en-US" b="1" dirty="0"/>
              <a:t>(i.e., it has a </a:t>
            </a:r>
            <a:r>
              <a:rPr lang="en-US" b="1" dirty="0">
                <a:solidFill>
                  <a:srgbClr val="FF0000"/>
                </a:solidFill>
              </a:rPr>
              <a:t>doubling time of 18 hours</a:t>
            </a:r>
            <a:r>
              <a:rPr lang="en-US" b="1" dirty="0"/>
              <a:t>, in contrast to most bacteria, which can double in number in 1 hour or less).</a:t>
            </a:r>
          </a:p>
          <a:p>
            <a:r>
              <a:rPr lang="en-US" b="1" dirty="0"/>
              <a:t> Because growth is so slow, cultures of clinical specimens must be held for </a:t>
            </a:r>
            <a:r>
              <a:rPr lang="en-US" b="1" dirty="0">
                <a:solidFill>
                  <a:srgbClr val="FF0000"/>
                </a:solidFill>
              </a:rPr>
              <a:t>6 to 8 weeks </a:t>
            </a:r>
            <a:r>
              <a:rPr lang="en-US" b="1" dirty="0"/>
              <a:t>before being recorded as negative.</a:t>
            </a:r>
          </a:p>
          <a:p>
            <a:r>
              <a:rPr lang="en-US" b="1" dirty="0"/>
              <a:t> </a:t>
            </a:r>
            <a:r>
              <a:rPr lang="en-US" b="1" i="1" dirty="0"/>
              <a:t>M. tuberculosis </a:t>
            </a:r>
            <a:r>
              <a:rPr lang="en-US" b="1" dirty="0"/>
              <a:t>can be cultured on bacteriologic media, whereas </a:t>
            </a:r>
            <a:r>
              <a:rPr lang="en-US" b="1" i="1" dirty="0"/>
              <a:t>M. leprae </a:t>
            </a:r>
            <a:r>
              <a:rPr lang="en-US" b="1" dirty="0"/>
              <a:t>cannot.</a:t>
            </a:r>
          </a:p>
          <a:p>
            <a:r>
              <a:rPr lang="en-US" b="1" dirty="0"/>
              <a:t> Media used for its growth (e.g., </a:t>
            </a:r>
            <a:r>
              <a:rPr lang="en-US" b="1" dirty="0" err="1">
                <a:solidFill>
                  <a:srgbClr val="FF0000"/>
                </a:solidFill>
              </a:rPr>
              <a:t>Löwenstein-Jensen</a:t>
            </a:r>
            <a:r>
              <a:rPr lang="en-US" b="1" dirty="0">
                <a:solidFill>
                  <a:srgbClr val="FF0000"/>
                </a:solidFill>
              </a:rPr>
              <a:t> medium) </a:t>
            </a:r>
            <a:r>
              <a:rPr lang="en-US" b="1" dirty="0"/>
              <a:t>contain complex nutrients (e.g., egg yolk) and dyes (e.g., malachite green).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0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B37C-24D9-C747-A875-0F2548F3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00064-C585-0142-AA17-BFA798B44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i="1" dirty="0"/>
              <a:t>M. tuberculosis </a:t>
            </a:r>
            <a:r>
              <a:rPr lang="en-US" b="1" dirty="0"/>
              <a:t>is an </a:t>
            </a:r>
            <a:r>
              <a:rPr lang="en-US" b="1" dirty="0">
                <a:solidFill>
                  <a:srgbClr val="FF0000"/>
                </a:solidFill>
              </a:rPr>
              <a:t>obligate aerobe</a:t>
            </a:r>
            <a:r>
              <a:rPr lang="en-US" b="1" dirty="0"/>
              <a:t>; this explains its predilection for causing disease in highly oxygenated tissues such as the </a:t>
            </a:r>
            <a:r>
              <a:rPr lang="en-US" b="1" dirty="0">
                <a:solidFill>
                  <a:srgbClr val="FF0000"/>
                </a:solidFill>
              </a:rPr>
              <a:t>upper lobe of the lung and the kidney. </a:t>
            </a:r>
            <a:r>
              <a:rPr lang="en-US" b="1" dirty="0"/>
              <a:t> </a:t>
            </a:r>
          </a:p>
          <a:p>
            <a:r>
              <a:rPr lang="en-US" b="1" dirty="0">
                <a:solidFill>
                  <a:srgbClr val="FF0000"/>
                </a:solidFill>
              </a:rPr>
              <a:t>Cord factor (trehalose </a:t>
            </a:r>
            <a:r>
              <a:rPr lang="en-US" b="1" dirty="0" err="1">
                <a:solidFill>
                  <a:srgbClr val="FF0000"/>
                </a:solidFill>
              </a:rPr>
              <a:t>dimycolate</a:t>
            </a:r>
            <a:r>
              <a:rPr lang="en-US" b="1" dirty="0"/>
              <a:t>) is correlated with virulence of the organism. Virulent strains grow in a characteristic “</a:t>
            </a:r>
            <a:r>
              <a:rPr lang="en-US" b="1" dirty="0">
                <a:solidFill>
                  <a:srgbClr val="FF0000"/>
                </a:solidFill>
              </a:rPr>
              <a:t>serpentine” </a:t>
            </a:r>
            <a:r>
              <a:rPr lang="en-US" b="1" dirty="0"/>
              <a:t>cordlike pattern, whereas avirulent strains do not.</a:t>
            </a:r>
          </a:p>
          <a:p>
            <a:r>
              <a:rPr lang="en-US" b="1" dirty="0"/>
              <a:t> The organism also contains several proteins, which, when combined with waxes, elicit delayed hypersensitivity. These proteins are the antigens in the </a:t>
            </a:r>
            <a:r>
              <a:rPr lang="en-US" b="1" dirty="0">
                <a:solidFill>
                  <a:srgbClr val="FF0000"/>
                </a:solidFill>
              </a:rPr>
              <a:t>purified protein derivative (PPD) skin test </a:t>
            </a:r>
            <a:r>
              <a:rPr lang="en-US" b="1" dirty="0"/>
              <a:t>(also known as the </a:t>
            </a:r>
            <a:r>
              <a:rPr lang="en-US" b="1" dirty="0">
                <a:solidFill>
                  <a:srgbClr val="FF0000"/>
                </a:solidFill>
              </a:rPr>
              <a:t>tuberculin skin test</a:t>
            </a:r>
            <a:r>
              <a:rPr lang="en-US" b="1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1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BAB2-F29C-DE4A-B3B0-FA9835A7B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200"/>
            <a:ext cx="10515600" cy="55927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Transmission </a:t>
            </a:r>
          </a:p>
          <a:p>
            <a:pPr marL="0" indent="0">
              <a:buNone/>
            </a:pPr>
            <a:r>
              <a:rPr lang="en-US" b="1" i="1" dirty="0"/>
              <a:t>M. tuberculosis </a:t>
            </a:r>
            <a:r>
              <a:rPr lang="en-US" b="1" dirty="0"/>
              <a:t>is transmitted from person to person by </a:t>
            </a:r>
            <a:r>
              <a:rPr lang="en-US" b="1" dirty="0">
                <a:solidFill>
                  <a:srgbClr val="FF0000"/>
                </a:solidFill>
              </a:rPr>
              <a:t>respiratory aerosol, and its initial site of infection is the lung.</a:t>
            </a:r>
          </a:p>
          <a:p>
            <a:pPr marL="0" indent="0">
              <a:buNone/>
            </a:pPr>
            <a:r>
              <a:rPr lang="en-US" b="1" dirty="0"/>
              <a:t> In the body, it resides chiefly within </a:t>
            </a:r>
            <a:r>
              <a:rPr lang="en-US" b="1" dirty="0">
                <a:solidFill>
                  <a:srgbClr val="FF0000"/>
                </a:solidFill>
              </a:rPr>
              <a:t>reticuloendothelial cells (e.g., macrophages). </a:t>
            </a:r>
          </a:p>
          <a:p>
            <a:r>
              <a:rPr lang="en-US" b="1" dirty="0">
                <a:solidFill>
                  <a:srgbClr val="FF0000"/>
                </a:solidFill>
              </a:rPr>
              <a:t>Humans are the natural reservoir </a:t>
            </a:r>
            <a:r>
              <a:rPr lang="en-US" b="1" dirty="0"/>
              <a:t>of </a:t>
            </a:r>
            <a:r>
              <a:rPr lang="en-US" b="1" i="1" dirty="0"/>
              <a:t>M. tuberculosis</a:t>
            </a:r>
            <a:r>
              <a:rPr lang="en-US" b="1" dirty="0"/>
              <a:t>. Although some animals, such as </a:t>
            </a:r>
            <a:r>
              <a:rPr lang="en-US" b="1" dirty="0" err="1"/>
              <a:t>cattle,can</a:t>
            </a:r>
            <a:r>
              <a:rPr lang="en-US" b="1" dirty="0"/>
              <a:t> be </a:t>
            </a:r>
            <a:r>
              <a:rPr lang="en-US" b="1" dirty="0" err="1"/>
              <a:t>Infected,they</a:t>
            </a:r>
            <a:r>
              <a:rPr lang="en-US" b="1" dirty="0"/>
              <a:t> are not the main reservoir for human infection.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6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EED95-0F50-794A-A0A8-6DBB8DE6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718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Pathogenesis 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b="1" i="1" dirty="0"/>
              <a:t>M. tuberculosis </a:t>
            </a:r>
            <a:r>
              <a:rPr lang="en-US" b="1" dirty="0"/>
              <a:t>produces </a:t>
            </a:r>
            <a:r>
              <a:rPr lang="en-US" b="1" dirty="0">
                <a:solidFill>
                  <a:srgbClr val="FF0000"/>
                </a:solidFill>
              </a:rPr>
              <a:t>no exotoxins and does not contain endotoxin in its cell wall.</a:t>
            </a:r>
            <a:r>
              <a:rPr lang="en-US" b="1" dirty="0"/>
              <a:t> In fact, no mycobacteria produce toxins.</a:t>
            </a:r>
          </a:p>
          <a:p>
            <a:r>
              <a:rPr lang="en-US" b="1" dirty="0"/>
              <a:t> The organism preferentially infects </a:t>
            </a:r>
            <a:r>
              <a:rPr lang="en-US" b="1" dirty="0">
                <a:solidFill>
                  <a:srgbClr val="FF0000"/>
                </a:solidFill>
              </a:rPr>
              <a:t>macrophages and other reticuloendothelial cells. </a:t>
            </a:r>
            <a:r>
              <a:rPr lang="en-US" b="1" i="1" dirty="0"/>
              <a:t>M. tuberculosis </a:t>
            </a:r>
            <a:r>
              <a:rPr lang="en-US" b="1" dirty="0"/>
              <a:t>survives and multiplies within a cellular vacuole called a </a:t>
            </a:r>
            <a:r>
              <a:rPr lang="en-US" b="1" dirty="0">
                <a:solidFill>
                  <a:srgbClr val="FF0000"/>
                </a:solidFill>
              </a:rPr>
              <a:t>phagosome. </a:t>
            </a:r>
            <a:r>
              <a:rPr lang="en-US" b="1" dirty="0"/>
              <a:t>The organism produces a protein called </a:t>
            </a:r>
            <a:r>
              <a:rPr lang="en-US" b="1" dirty="0">
                <a:solidFill>
                  <a:srgbClr val="FF0000"/>
                </a:solidFill>
              </a:rPr>
              <a:t>“exported repetitive protein</a:t>
            </a:r>
            <a:r>
              <a:rPr lang="en-US" b="1" dirty="0"/>
              <a:t>” that prevents the phagosome from </a:t>
            </a:r>
            <a:r>
              <a:rPr lang="en-US" b="1" dirty="0">
                <a:solidFill>
                  <a:srgbClr val="FF0000"/>
                </a:solidFill>
              </a:rPr>
              <a:t>fusing with the lysosome</a:t>
            </a:r>
            <a:r>
              <a:rPr lang="en-US" b="1" dirty="0"/>
              <a:t>, thereby allowing the organism to escape the degradative enzymes in the lysosome.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C97AD-DAC0-BF45-B93D-E0F6285C1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Lesions are dependent on the presence of the </a:t>
            </a:r>
            <a:r>
              <a:rPr lang="en-US" b="1" dirty="0">
                <a:solidFill>
                  <a:srgbClr val="FF0000"/>
                </a:solidFill>
              </a:rPr>
              <a:t>organism and the host response.</a:t>
            </a:r>
            <a:r>
              <a:rPr lang="en-US" b="1" dirty="0"/>
              <a:t> There are two types of lesions: </a:t>
            </a:r>
          </a:p>
          <a:p>
            <a:r>
              <a:rPr lang="en-US" b="1" dirty="0"/>
              <a:t>(1) </a:t>
            </a:r>
            <a:r>
              <a:rPr lang="en-US" b="1" dirty="0">
                <a:solidFill>
                  <a:srgbClr val="FF0000"/>
                </a:solidFill>
              </a:rPr>
              <a:t>Exudative lesions, </a:t>
            </a:r>
            <a:r>
              <a:rPr lang="en-US" b="1" dirty="0"/>
              <a:t>which consist of an </a:t>
            </a:r>
            <a:r>
              <a:rPr lang="en-US" b="1" dirty="0">
                <a:solidFill>
                  <a:srgbClr val="FF0000"/>
                </a:solidFill>
              </a:rPr>
              <a:t>acute inflammatory response </a:t>
            </a:r>
            <a:r>
              <a:rPr lang="en-US" b="1" dirty="0"/>
              <a:t>and occur chiefly in the lungs at the initial site of infection. </a:t>
            </a:r>
          </a:p>
          <a:p>
            <a:r>
              <a:rPr lang="en-US" b="1" dirty="0"/>
              <a:t>(2) </a:t>
            </a:r>
            <a:r>
              <a:rPr lang="en-US" b="1" dirty="0">
                <a:solidFill>
                  <a:srgbClr val="FF0000"/>
                </a:solidFill>
              </a:rPr>
              <a:t>Granulomatous lesions, </a:t>
            </a:r>
            <a:r>
              <a:rPr lang="en-US" b="1" dirty="0"/>
              <a:t>which consist of a </a:t>
            </a:r>
            <a:r>
              <a:rPr lang="en-US" b="1" dirty="0">
                <a:solidFill>
                  <a:srgbClr val="FF0000"/>
                </a:solidFill>
              </a:rPr>
              <a:t>central area of giant cells containing tubercle bacilli surrounded by a zone of epithelioid cells. </a:t>
            </a:r>
            <a:r>
              <a:rPr lang="en-US" b="1" dirty="0"/>
              <a:t>These giant cells, called </a:t>
            </a:r>
            <a:r>
              <a:rPr lang="en-US" b="1" dirty="0" err="1">
                <a:solidFill>
                  <a:srgbClr val="FF0000"/>
                </a:solidFill>
              </a:rPr>
              <a:t>Langhans</a:t>
            </a:r>
            <a:r>
              <a:rPr lang="en-US" b="1" dirty="0">
                <a:solidFill>
                  <a:srgbClr val="FF0000"/>
                </a:solidFill>
              </a:rPr>
              <a:t>’</a:t>
            </a:r>
            <a:r>
              <a:rPr lang="en-US" b="1" dirty="0"/>
              <a:t> giant cells, are an important pathologic finding in tuberculous lesions.</a:t>
            </a:r>
          </a:p>
          <a:p>
            <a:r>
              <a:rPr lang="en-US" b="1" dirty="0"/>
              <a:t> A tubercle is a granuloma surrounded by fibrous tissue that has undergone central caseation necrosis. Tubercles heal by </a:t>
            </a:r>
            <a:r>
              <a:rPr lang="en-US" b="1" dirty="0">
                <a:solidFill>
                  <a:srgbClr val="FF0000"/>
                </a:solidFill>
              </a:rPr>
              <a:t>fibrosis and calcification. 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2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1959</Words>
  <Application>Microsoft Macintosh PowerPoint</Application>
  <PresentationFormat>Widescreen</PresentationFormat>
  <Paragraphs>93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TimesNewRomanPS</vt:lpstr>
      <vt:lpstr>TimesNewRomanPSMT</vt:lpstr>
      <vt:lpstr>Office Theme</vt:lpstr>
      <vt:lpstr>Mycobacteria  </vt:lpstr>
      <vt:lpstr>Introduction</vt:lpstr>
      <vt:lpstr>PowerPoint Presentation</vt:lpstr>
      <vt:lpstr>MYCOBACTERIUM TUBERCULOSIS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MYCOBACTERIUM LEPRAE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Mycobacteria  </dc:title>
  <dc:creator>Microsoft Office User</dc:creator>
  <cp:lastModifiedBy>Microsoft Office User</cp:lastModifiedBy>
  <cp:revision>49</cp:revision>
  <dcterms:created xsi:type="dcterms:W3CDTF">2021-04-12T08:47:04Z</dcterms:created>
  <dcterms:modified xsi:type="dcterms:W3CDTF">2022-04-13T21:53:18Z</dcterms:modified>
</cp:coreProperties>
</file>