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70" d="100"/>
          <a:sy n="70" d="100"/>
        </p:scale>
        <p:origin x="508"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9" name="Group 18"/>
          <p:cNvGrpSpPr/>
          <p:nvPr/>
        </p:nvGrpSpPr>
        <p:grpSpPr>
          <a:xfrm>
            <a:off x="546100" y="-4763"/>
            <a:ext cx="5014912" cy="6862763"/>
            <a:chOff x="2928938" y="-4763"/>
            <a:chExt cx="5014912" cy="6862763"/>
          </a:xfrm>
        </p:grpSpPr>
        <p:sp>
          <p:nvSpPr>
            <p:cNvPr id="22" name="Freeform 6"/>
            <p:cNvSpPr/>
            <p:nvPr/>
          </p:nvSpPr>
          <p:spPr bwMode="auto">
            <a:xfrm>
              <a:off x="3367088" y="-4763"/>
              <a:ext cx="1063625" cy="2782888"/>
            </a:xfrm>
            <a:custGeom>
              <a:avLst/>
              <a:gdLst/>
              <a:ahLst/>
              <a:cxnLst/>
              <a:rect l="0" t="0" r="r" b="b"/>
              <a:pathLst>
                <a:path w="670" h="1753">
                  <a:moveTo>
                    <a:pt x="0" y="1696"/>
                  </a:moveTo>
                  <a:lnTo>
                    <a:pt x="225" y="1753"/>
                  </a:lnTo>
                  <a:lnTo>
                    <a:pt x="670" y="0"/>
                  </a:lnTo>
                  <a:lnTo>
                    <a:pt x="430" y="0"/>
                  </a:lnTo>
                  <a:lnTo>
                    <a:pt x="0" y="1696"/>
                  </a:lnTo>
                  <a:close/>
                </a:path>
              </a:pathLst>
            </a:custGeom>
            <a:solidFill>
              <a:schemeClr val="accent1"/>
            </a:solidFill>
            <a:ln>
              <a:noFill/>
            </a:ln>
          </p:spPr>
        </p:sp>
        <p:sp>
          <p:nvSpPr>
            <p:cNvPr id="23" name="Freeform 7"/>
            <p:cNvSpPr/>
            <p:nvPr/>
          </p:nvSpPr>
          <p:spPr bwMode="auto">
            <a:xfrm>
              <a:off x="2928938" y="-4763"/>
              <a:ext cx="1035050" cy="2673350"/>
            </a:xfrm>
            <a:custGeom>
              <a:avLst/>
              <a:gdLst/>
              <a:ahLst/>
              <a:cxnLst/>
              <a:rect l="0" t="0" r="r" b="b"/>
              <a:pathLst>
                <a:path w="652" h="1684">
                  <a:moveTo>
                    <a:pt x="225" y="1684"/>
                  </a:moveTo>
                  <a:lnTo>
                    <a:pt x="652" y="0"/>
                  </a:lnTo>
                  <a:lnTo>
                    <a:pt x="411" y="0"/>
                  </a:lnTo>
                  <a:lnTo>
                    <a:pt x="0" y="1627"/>
                  </a:lnTo>
                  <a:lnTo>
                    <a:pt x="219" y="1681"/>
                  </a:lnTo>
                  <a:lnTo>
                    <a:pt x="225" y="1684"/>
                  </a:lnTo>
                  <a:close/>
                </a:path>
              </a:pathLst>
            </a:custGeom>
            <a:solidFill>
              <a:schemeClr val="tx1">
                <a:lumMod val="65000"/>
                <a:lumOff val="35000"/>
              </a:schemeClr>
            </a:solidFill>
            <a:ln>
              <a:noFill/>
            </a:ln>
          </p:spPr>
        </p:sp>
        <p:sp>
          <p:nvSpPr>
            <p:cNvPr id="24" name="Freeform 9"/>
            <p:cNvSpPr/>
            <p:nvPr/>
          </p:nvSpPr>
          <p:spPr bwMode="auto">
            <a:xfrm>
              <a:off x="2928938" y="2582862"/>
              <a:ext cx="2693987" cy="4275138"/>
            </a:xfrm>
            <a:custGeom>
              <a:avLst/>
              <a:gdLst/>
              <a:ahLst/>
              <a:cxnLst/>
              <a:rect l="0" t="0" r="r" b="b"/>
              <a:pathLst>
                <a:path w="1697" h="2693">
                  <a:moveTo>
                    <a:pt x="0" y="0"/>
                  </a:moveTo>
                  <a:lnTo>
                    <a:pt x="1622" y="2693"/>
                  </a:lnTo>
                  <a:lnTo>
                    <a:pt x="1697" y="2693"/>
                  </a:lnTo>
                  <a:lnTo>
                    <a:pt x="0" y="0"/>
                  </a:lnTo>
                  <a:close/>
                </a:path>
              </a:pathLst>
            </a:custGeom>
            <a:solidFill>
              <a:schemeClr val="tx1">
                <a:lumMod val="85000"/>
                <a:lumOff val="15000"/>
              </a:schemeClr>
            </a:solidFill>
            <a:ln>
              <a:noFill/>
            </a:ln>
          </p:spPr>
        </p:sp>
        <p:sp>
          <p:nvSpPr>
            <p:cNvPr id="25" name="Freeform 10"/>
            <p:cNvSpPr/>
            <p:nvPr/>
          </p:nvSpPr>
          <p:spPr bwMode="auto">
            <a:xfrm>
              <a:off x="3371850" y="2692400"/>
              <a:ext cx="3332162" cy="4165600"/>
            </a:xfrm>
            <a:custGeom>
              <a:avLst/>
              <a:gdLst/>
              <a:ahLst/>
              <a:cxnLst/>
              <a:rect l="0" t="0" r="r" b="b"/>
              <a:pathLst>
                <a:path w="2099" h="2624">
                  <a:moveTo>
                    <a:pt x="2099" y="2624"/>
                  </a:moveTo>
                  <a:lnTo>
                    <a:pt x="0" y="0"/>
                  </a:lnTo>
                  <a:lnTo>
                    <a:pt x="2021" y="2624"/>
                  </a:lnTo>
                  <a:lnTo>
                    <a:pt x="2099" y="2624"/>
                  </a:lnTo>
                  <a:close/>
                </a:path>
              </a:pathLst>
            </a:custGeom>
            <a:solidFill>
              <a:schemeClr val="accent1">
                <a:lumMod val="50000"/>
              </a:schemeClr>
            </a:solidFill>
            <a:ln>
              <a:noFill/>
            </a:ln>
          </p:spPr>
        </p:sp>
        <p:sp>
          <p:nvSpPr>
            <p:cNvPr id="26" name="Freeform 11"/>
            <p:cNvSpPr/>
            <p:nvPr/>
          </p:nvSpPr>
          <p:spPr bwMode="auto">
            <a:xfrm>
              <a:off x="3367088" y="2687637"/>
              <a:ext cx="4576762" cy="4170363"/>
            </a:xfrm>
            <a:custGeom>
              <a:avLst/>
              <a:gdLst/>
              <a:ahLst/>
              <a:cxnLst/>
              <a:rect l="0" t="0" r="r" b="b"/>
              <a:pathLst>
                <a:path w="2883" h="2627">
                  <a:moveTo>
                    <a:pt x="0" y="0"/>
                  </a:moveTo>
                  <a:lnTo>
                    <a:pt x="3" y="3"/>
                  </a:lnTo>
                  <a:lnTo>
                    <a:pt x="2102" y="2627"/>
                  </a:lnTo>
                  <a:lnTo>
                    <a:pt x="2883" y="2627"/>
                  </a:lnTo>
                  <a:lnTo>
                    <a:pt x="225" y="57"/>
                  </a:lnTo>
                  <a:lnTo>
                    <a:pt x="0" y="0"/>
                  </a:lnTo>
                  <a:close/>
                </a:path>
              </a:pathLst>
            </a:custGeom>
            <a:solidFill>
              <a:schemeClr val="accent1">
                <a:lumMod val="75000"/>
              </a:schemeClr>
            </a:solidFill>
            <a:ln>
              <a:noFill/>
            </a:ln>
          </p:spPr>
        </p:sp>
        <p:sp>
          <p:nvSpPr>
            <p:cNvPr id="27" name="Freeform 12"/>
            <p:cNvSpPr/>
            <p:nvPr/>
          </p:nvSpPr>
          <p:spPr bwMode="auto">
            <a:xfrm>
              <a:off x="2928938" y="2578100"/>
              <a:ext cx="3584575" cy="4279900"/>
            </a:xfrm>
            <a:custGeom>
              <a:avLst/>
              <a:gdLst/>
              <a:ahLst/>
              <a:cxnLst/>
              <a:rect l="0" t="0" r="r" b="b"/>
              <a:pathLst>
                <a:path w="2258" h="2696">
                  <a:moveTo>
                    <a:pt x="2258" y="2696"/>
                  </a:moveTo>
                  <a:lnTo>
                    <a:pt x="264" y="111"/>
                  </a:lnTo>
                  <a:lnTo>
                    <a:pt x="228" y="60"/>
                  </a:lnTo>
                  <a:lnTo>
                    <a:pt x="225" y="57"/>
                  </a:lnTo>
                  <a:lnTo>
                    <a:pt x="0" y="0"/>
                  </a:lnTo>
                  <a:lnTo>
                    <a:pt x="0" y="3"/>
                  </a:lnTo>
                  <a:lnTo>
                    <a:pt x="1697" y="2696"/>
                  </a:lnTo>
                  <a:lnTo>
                    <a:pt x="2258" y="2696"/>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2928401" y="1380068"/>
            <a:ext cx="8574622" cy="2616199"/>
          </a:xfrm>
        </p:spPr>
        <p:txBody>
          <a:bodyPr anchor="b">
            <a:normAutofit/>
          </a:bodyPr>
          <a:lstStyle>
            <a:lvl1pPr algn="r">
              <a:defRPr sz="60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4515377" y="3996267"/>
            <a:ext cx="6987645" cy="1388534"/>
          </a:xfrm>
        </p:spPr>
        <p:txBody>
          <a:bodyPr anchor="t">
            <a:normAutofit/>
          </a:bodyPr>
          <a:lstStyle>
            <a:lvl1pPr marL="0" indent="0" algn="r">
              <a:buNone/>
              <a:defRPr sz="21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10/8/2023</a:t>
            </a:fld>
            <a:endParaRPr lang="en-US" dirty="0"/>
          </a:p>
        </p:txBody>
      </p:sp>
      <p:sp>
        <p:nvSpPr>
          <p:cNvPr id="5" name="Footer Placeholder 4"/>
          <p:cNvSpPr>
            <a:spLocks noGrp="1"/>
          </p:cNvSpPr>
          <p:nvPr>
            <p:ph type="ftr" sz="quarter" idx="11"/>
          </p:nvPr>
        </p:nvSpPr>
        <p:spPr>
          <a:xfrm>
            <a:off x="5332412" y="5883275"/>
            <a:ext cx="4324044" cy="365125"/>
          </a:xfrm>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5074061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1" y="4732865"/>
            <a:ext cx="10018711" cy="566738"/>
          </a:xfrm>
        </p:spPr>
        <p:txBody>
          <a:bodyPr anchor="b">
            <a:normAutofit/>
          </a:bodyPr>
          <a:lstStyle>
            <a:lvl1pPr algn="ctr">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386012" y="932112"/>
            <a:ext cx="8225944"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484311" y="5299603"/>
            <a:ext cx="1001871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10/8/2023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1429412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10018711" cy="3048000"/>
          </a:xfrm>
        </p:spPr>
        <p:txBody>
          <a:bodyPr anchor="ctr">
            <a:normAutofit/>
          </a:bodyPr>
          <a:lstStyle>
            <a:lvl1pPr algn="ct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484312" y="4343400"/>
            <a:ext cx="10018713"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10/8/2023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42835142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2436811" y="3428999"/>
            <a:ext cx="8532815"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1484311" y="4343400"/>
            <a:ext cx="1001871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10/8/2023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87168493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484313" y="3308581"/>
            <a:ext cx="10018709" cy="1468800"/>
          </a:xfrm>
        </p:spPr>
        <p:txBody>
          <a:bodyPr anchor="b">
            <a:normAutofit/>
          </a:bodyPr>
          <a:lstStyle>
            <a:lvl1pPr algn="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484312" y="4777381"/>
            <a:ext cx="1001871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10/8/2023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2990270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1598612" y="86302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10893425" y="2819399"/>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2208212" y="685800"/>
            <a:ext cx="8990012"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484313" y="3886200"/>
            <a:ext cx="1001871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1484312" y="4775200"/>
            <a:ext cx="1001871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10/8/2023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68529668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484313" y="685800"/>
            <a:ext cx="10018712" cy="2727325"/>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1484312" y="3505200"/>
            <a:ext cx="10018713"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1484311" y="4343400"/>
            <a:ext cx="10018713"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10/8/2023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04702620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10/8/2023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60074321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32655" y="685800"/>
            <a:ext cx="1770369" cy="51054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484312" y="685800"/>
            <a:ext cx="8019742" cy="51054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10/8/2023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7078819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10/8/2023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951856" y="5867131"/>
            <a:ext cx="5511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7029313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72279" y="2666999"/>
            <a:ext cx="8930747" cy="2110382"/>
          </a:xfrm>
        </p:spPr>
        <p:txBody>
          <a:bodyPr anchor="b"/>
          <a:lstStyle>
            <a:lvl1pPr algn="r">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2572278" y="4777381"/>
            <a:ext cx="8930748"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10/8/2023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7780288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84311" y="685800"/>
            <a:ext cx="10018713" cy="1752599"/>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484312" y="2666999"/>
            <a:ext cx="4895055" cy="3124201"/>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607967" y="2667000"/>
            <a:ext cx="4895056" cy="3124200"/>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10/8/2023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9337910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772179" y="2658533"/>
            <a:ext cx="4607188"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484311"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880487" y="2667000"/>
            <a:ext cx="4622537"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607967" y="3335337"/>
            <a:ext cx="4895056" cy="2455862"/>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10/8/2023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4808557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10/8/2023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358163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10/8/2023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459719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4312" y="1600200"/>
            <a:ext cx="3549121" cy="1371600"/>
          </a:xfrm>
        </p:spPr>
        <p:txBody>
          <a:bodyPr anchor="b">
            <a:normAutofit/>
          </a:bodyPr>
          <a:lstStyle>
            <a:lvl1pPr algn="ctr">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262033" y="685799"/>
            <a:ext cx="6240990"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484312" y="2971800"/>
            <a:ext cx="3549121"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10/8/2023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468464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82724" y="1752599"/>
            <a:ext cx="5426158" cy="1371600"/>
          </a:xfrm>
        </p:spPr>
        <p:txBody>
          <a:bodyPr anchor="b">
            <a:normAutofit/>
          </a:bodyPr>
          <a:lstStyle>
            <a:lvl1pPr algn="ctr">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7594682" y="914400"/>
            <a:ext cx="3280974"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482724" y="3124199"/>
            <a:ext cx="5426158"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10/8/2023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2353305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7" name="Group 6"/>
          <p:cNvGrpSpPr/>
          <p:nvPr/>
        </p:nvGrpSpPr>
        <p:grpSpPr>
          <a:xfrm>
            <a:off x="150812" y="0"/>
            <a:ext cx="2436813" cy="6858001"/>
            <a:chOff x="1320800" y="0"/>
            <a:chExt cx="2436813" cy="6858001"/>
          </a:xfrm>
        </p:grpSpPr>
        <p:sp>
          <p:nvSpPr>
            <p:cNvPr id="8" name="Freeform 6"/>
            <p:cNvSpPr/>
            <p:nvPr/>
          </p:nvSpPr>
          <p:spPr bwMode="auto">
            <a:xfrm>
              <a:off x="1627188" y="0"/>
              <a:ext cx="1122363" cy="5329238"/>
            </a:xfrm>
            <a:custGeom>
              <a:avLst/>
              <a:gdLst/>
              <a:ahLst/>
              <a:cxnLst/>
              <a:rect l="0" t="0" r="r" b="b"/>
              <a:pathLst>
                <a:path w="707" h="3357">
                  <a:moveTo>
                    <a:pt x="0" y="3330"/>
                  </a:moveTo>
                  <a:lnTo>
                    <a:pt x="156" y="3357"/>
                  </a:lnTo>
                  <a:lnTo>
                    <a:pt x="707" y="0"/>
                  </a:lnTo>
                  <a:lnTo>
                    <a:pt x="547" y="0"/>
                  </a:lnTo>
                  <a:lnTo>
                    <a:pt x="0" y="3330"/>
                  </a:lnTo>
                  <a:close/>
                </a:path>
              </a:pathLst>
            </a:custGeom>
            <a:solidFill>
              <a:schemeClr val="accent1"/>
            </a:solidFill>
            <a:ln>
              <a:noFill/>
            </a:ln>
          </p:spPr>
        </p:sp>
        <p:sp>
          <p:nvSpPr>
            <p:cNvPr id="9" name="Freeform 7"/>
            <p:cNvSpPr/>
            <p:nvPr/>
          </p:nvSpPr>
          <p:spPr bwMode="auto">
            <a:xfrm>
              <a:off x="1320800" y="0"/>
              <a:ext cx="1117600" cy="5276850"/>
            </a:xfrm>
            <a:custGeom>
              <a:avLst/>
              <a:gdLst/>
              <a:ahLst/>
              <a:cxnLst/>
              <a:rect l="0" t="0" r="r" b="b"/>
              <a:pathLst>
                <a:path w="704" h="3324">
                  <a:moveTo>
                    <a:pt x="704" y="0"/>
                  </a:moveTo>
                  <a:lnTo>
                    <a:pt x="545" y="0"/>
                  </a:lnTo>
                  <a:lnTo>
                    <a:pt x="0" y="3300"/>
                  </a:lnTo>
                  <a:lnTo>
                    <a:pt x="157" y="3324"/>
                  </a:lnTo>
                  <a:lnTo>
                    <a:pt x="704" y="0"/>
                  </a:lnTo>
                  <a:close/>
                </a:path>
              </a:pathLst>
            </a:custGeom>
            <a:solidFill>
              <a:schemeClr val="tx1">
                <a:lumMod val="65000"/>
                <a:lumOff val="35000"/>
              </a:schemeClr>
            </a:solidFill>
            <a:ln>
              <a:noFill/>
            </a:ln>
          </p:spPr>
        </p:sp>
        <p:sp>
          <p:nvSpPr>
            <p:cNvPr id="10" name="Freeform 8"/>
            <p:cNvSpPr/>
            <p:nvPr/>
          </p:nvSpPr>
          <p:spPr bwMode="auto">
            <a:xfrm>
              <a:off x="1320800" y="5238750"/>
              <a:ext cx="1228725" cy="1619250"/>
            </a:xfrm>
            <a:custGeom>
              <a:avLst/>
              <a:gdLst/>
              <a:ahLst/>
              <a:cxnLst/>
              <a:rect l="0" t="0" r="r" b="b"/>
              <a:pathLst>
                <a:path w="774" h="1020">
                  <a:moveTo>
                    <a:pt x="0" y="0"/>
                  </a:moveTo>
                  <a:lnTo>
                    <a:pt x="740" y="1020"/>
                  </a:lnTo>
                  <a:lnTo>
                    <a:pt x="774" y="1020"/>
                  </a:lnTo>
                  <a:lnTo>
                    <a:pt x="0" y="0"/>
                  </a:lnTo>
                  <a:close/>
                </a:path>
              </a:pathLst>
            </a:custGeom>
            <a:solidFill>
              <a:schemeClr val="tx1">
                <a:lumMod val="85000"/>
                <a:lumOff val="15000"/>
              </a:schemeClr>
            </a:solidFill>
            <a:ln>
              <a:noFill/>
            </a:ln>
          </p:spPr>
        </p:sp>
        <p:sp>
          <p:nvSpPr>
            <p:cNvPr id="11" name="Freeform 9"/>
            <p:cNvSpPr/>
            <p:nvPr/>
          </p:nvSpPr>
          <p:spPr bwMode="auto">
            <a:xfrm>
              <a:off x="1627188" y="5291138"/>
              <a:ext cx="1495425" cy="1566863"/>
            </a:xfrm>
            <a:custGeom>
              <a:avLst/>
              <a:gdLst/>
              <a:ahLst/>
              <a:cxnLst/>
              <a:rect l="0" t="0" r="r" b="b"/>
              <a:pathLst>
                <a:path w="942" h="987">
                  <a:moveTo>
                    <a:pt x="0" y="0"/>
                  </a:moveTo>
                  <a:lnTo>
                    <a:pt x="909" y="987"/>
                  </a:lnTo>
                  <a:lnTo>
                    <a:pt x="942" y="987"/>
                  </a:lnTo>
                  <a:lnTo>
                    <a:pt x="0" y="0"/>
                  </a:lnTo>
                  <a:close/>
                </a:path>
              </a:pathLst>
            </a:custGeom>
            <a:solidFill>
              <a:schemeClr val="accent1">
                <a:lumMod val="50000"/>
              </a:schemeClr>
            </a:solidFill>
            <a:ln>
              <a:noFill/>
            </a:ln>
          </p:spPr>
        </p:sp>
        <p:sp>
          <p:nvSpPr>
            <p:cNvPr id="12" name="Freeform 10"/>
            <p:cNvSpPr/>
            <p:nvPr/>
          </p:nvSpPr>
          <p:spPr bwMode="auto">
            <a:xfrm>
              <a:off x="1627188" y="5286375"/>
              <a:ext cx="2130425" cy="1571625"/>
            </a:xfrm>
            <a:custGeom>
              <a:avLst/>
              <a:gdLst/>
              <a:ahLst/>
              <a:cxnLst/>
              <a:rect l="0" t="0" r="r" b="b"/>
              <a:pathLst>
                <a:path w="1342" h="990">
                  <a:moveTo>
                    <a:pt x="0" y="3"/>
                  </a:moveTo>
                  <a:lnTo>
                    <a:pt x="942" y="990"/>
                  </a:lnTo>
                  <a:lnTo>
                    <a:pt x="1342" y="990"/>
                  </a:lnTo>
                  <a:lnTo>
                    <a:pt x="156" y="27"/>
                  </a:lnTo>
                  <a:lnTo>
                    <a:pt x="0" y="0"/>
                  </a:lnTo>
                  <a:lnTo>
                    <a:pt x="0" y="3"/>
                  </a:lnTo>
                  <a:close/>
                </a:path>
              </a:pathLst>
            </a:custGeom>
            <a:solidFill>
              <a:schemeClr val="accent1">
                <a:lumMod val="75000"/>
              </a:schemeClr>
            </a:solidFill>
            <a:ln>
              <a:noFill/>
            </a:ln>
          </p:spPr>
        </p:sp>
        <p:sp>
          <p:nvSpPr>
            <p:cNvPr id="13" name="Freeform 11"/>
            <p:cNvSpPr/>
            <p:nvPr/>
          </p:nvSpPr>
          <p:spPr bwMode="auto">
            <a:xfrm>
              <a:off x="1320800" y="5238750"/>
              <a:ext cx="1695450" cy="1619250"/>
            </a:xfrm>
            <a:custGeom>
              <a:avLst/>
              <a:gdLst/>
              <a:ahLst/>
              <a:cxnLst/>
              <a:rect l="0" t="0" r="r" b="b"/>
              <a:pathLst>
                <a:path w="1068" h="1020">
                  <a:moveTo>
                    <a:pt x="1068" y="1020"/>
                  </a:moveTo>
                  <a:lnTo>
                    <a:pt x="184" y="60"/>
                  </a:lnTo>
                  <a:lnTo>
                    <a:pt x="154" y="27"/>
                  </a:lnTo>
                  <a:lnTo>
                    <a:pt x="157" y="27"/>
                  </a:lnTo>
                  <a:lnTo>
                    <a:pt x="157" y="24"/>
                  </a:lnTo>
                  <a:lnTo>
                    <a:pt x="154" y="24"/>
                  </a:lnTo>
                  <a:lnTo>
                    <a:pt x="0" y="0"/>
                  </a:lnTo>
                  <a:lnTo>
                    <a:pt x="0" y="0"/>
                  </a:lnTo>
                  <a:lnTo>
                    <a:pt x="774" y="1020"/>
                  </a:lnTo>
                  <a:lnTo>
                    <a:pt x="1068" y="1020"/>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1484311" y="685800"/>
            <a:ext cx="10018713" cy="1752599"/>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484310" y="2666999"/>
            <a:ext cx="10018713" cy="3124201"/>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732656" y="5883275"/>
            <a:ext cx="1143000"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61BEF0D-F0BB-DE4B-95CE-6DB70DBA9567}" type="datetimeFigureOut">
              <a:rPr lang="en-US" smtClean="0"/>
              <a:pPr/>
              <a:t>10/8/2023</a:t>
            </a:fld>
            <a:endParaRPr lang="en-US" dirty="0"/>
          </a:p>
        </p:txBody>
      </p:sp>
      <p:sp>
        <p:nvSpPr>
          <p:cNvPr id="5" name="Footer Placeholder 4"/>
          <p:cNvSpPr>
            <a:spLocks noGrp="1"/>
          </p:cNvSpPr>
          <p:nvPr>
            <p:ph type="ftr" sz="quarter" idx="3"/>
          </p:nvPr>
        </p:nvSpPr>
        <p:spPr>
          <a:xfrm>
            <a:off x="2572279" y="5883275"/>
            <a:ext cx="708417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lang="en-US" dirty="0"/>
          </a:p>
        </p:txBody>
      </p:sp>
      <p:sp>
        <p:nvSpPr>
          <p:cNvPr id="6" name="Slide Number Placeholder 5"/>
          <p:cNvSpPr>
            <a:spLocks noGrp="1"/>
          </p:cNvSpPr>
          <p:nvPr>
            <p:ph type="sldNum" sz="quarter" idx="4"/>
          </p:nvPr>
        </p:nvSpPr>
        <p:spPr>
          <a:xfrm>
            <a:off x="10951856" y="5883275"/>
            <a:ext cx="551167"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262653470"/>
      </p:ext>
    </p:extLst>
  </p:cSld>
  <p:clrMap bg1="lt1" tx1="dk1" bg2="lt2" tx2="dk2" accent1="accent1" accent2="accent2" accent3="accent3" accent4="accent4" accent5="accent5" accent6="accent6" hlink="hlink" folHlink="folHlink"/>
  <p:sldLayoutIdLst>
    <p:sldLayoutId id="2147483669" r:id="rId1"/>
    <p:sldLayoutId id="2147483670" r:id="rId2"/>
    <p:sldLayoutId id="2147483671" r:id="rId3"/>
    <p:sldLayoutId id="2147483672" r:id="rId4"/>
    <p:sldLayoutId id="2147483673" r:id="rId5"/>
    <p:sldLayoutId id="2147483674" r:id="rId6"/>
    <p:sldLayoutId id="2147483675" r:id="rId7"/>
    <p:sldLayoutId id="2147483676" r:id="rId8"/>
    <p:sldLayoutId id="2147483677" r:id="rId9"/>
    <p:sldLayoutId id="2147483678" r:id="rId10"/>
    <p:sldLayoutId id="2147483679" r:id="rId11"/>
    <p:sldLayoutId id="2147483680" r:id="rId12"/>
    <p:sldLayoutId id="2147483681" r:id="rId13"/>
    <p:sldLayoutId id="2147483682" r:id="rId14"/>
    <p:sldLayoutId id="2147483683" r:id="rId15"/>
    <p:sldLayoutId id="2147483684" r:id="rId16"/>
    <p:sldLayoutId id="2147483685" r:id="rId17"/>
  </p:sldLayoutIdLst>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mtClean="0"/>
              <a:t> Haemoglobinometry </a:t>
            </a:r>
            <a:endParaRPr lang="en-US" dirty="0"/>
          </a:p>
        </p:txBody>
      </p:sp>
      <p:sp>
        <p:nvSpPr>
          <p:cNvPr id="3" name="Subtitle 2"/>
          <p:cNvSpPr>
            <a:spLocks noGrp="1"/>
          </p:cNvSpPr>
          <p:nvPr>
            <p:ph type="subTitle" idx="1"/>
          </p:nvPr>
        </p:nvSpPr>
        <p:spPr/>
        <p:txBody>
          <a:bodyPr/>
          <a:lstStyle/>
          <a:p>
            <a:r>
              <a:rPr lang="en-US" smtClean="0"/>
              <a:t>Lab 5 </a:t>
            </a:r>
            <a:endParaRPr lang="en-US" dirty="0"/>
          </a:p>
        </p:txBody>
      </p:sp>
    </p:spTree>
    <p:extLst>
      <p:ext uri="{BB962C8B-B14F-4D97-AF65-F5344CB8AC3E}">
        <p14:creationId xmlns:p14="http://schemas.microsoft.com/office/powerpoint/2010/main" val="220352477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12" y="685800"/>
            <a:ext cx="9569970" cy="690327"/>
          </a:xfrm>
        </p:spPr>
        <p:txBody>
          <a:bodyPr>
            <a:normAutofit fontScale="90000"/>
          </a:bodyPr>
          <a:lstStyle/>
          <a:p>
            <a:pPr fontAlgn="base"/>
            <a:r>
              <a:rPr lang="en-US" b="1" dirty="0" err="1"/>
              <a:t>Sahli’s</a:t>
            </a:r>
            <a:r>
              <a:rPr lang="en-US" b="1" dirty="0"/>
              <a:t> method for hemoglobin estimation</a:t>
            </a:r>
            <a:endParaRPr lang="en-US" dirty="0"/>
          </a:p>
        </p:txBody>
      </p:sp>
      <p:sp>
        <p:nvSpPr>
          <p:cNvPr id="3" name="Content Placeholder 2"/>
          <p:cNvSpPr>
            <a:spLocks noGrp="1"/>
          </p:cNvSpPr>
          <p:nvPr>
            <p:ph idx="1"/>
          </p:nvPr>
        </p:nvSpPr>
        <p:spPr>
          <a:xfrm>
            <a:off x="1384722" y="1653011"/>
            <a:ext cx="10018713" cy="3124201"/>
          </a:xfrm>
        </p:spPr>
        <p:txBody>
          <a:bodyPr/>
          <a:lstStyle/>
          <a:p>
            <a:pPr fontAlgn="base"/>
            <a:r>
              <a:rPr lang="en-US" dirty="0" err="1"/>
              <a:t>Sahli’s</a:t>
            </a:r>
            <a:r>
              <a:rPr lang="en-US" dirty="0"/>
              <a:t> method, also called as acid </a:t>
            </a:r>
            <a:r>
              <a:rPr lang="en-US" dirty="0" err="1"/>
              <a:t>hematin</a:t>
            </a:r>
            <a:r>
              <a:rPr lang="en-US" dirty="0"/>
              <a:t> method is the visual comparator method for the estimation of hemoglobin. As visual comparison may lead to unacceptable imprecision and accuracy, this method is not recommended nowadays and the use of spectrophotometric methods like </a:t>
            </a:r>
            <a:r>
              <a:rPr lang="en-US" b="1" dirty="0" err="1"/>
              <a:t>Cyanmethemoglobin</a:t>
            </a:r>
            <a:r>
              <a:rPr lang="en-US" b="1" dirty="0"/>
              <a:t> method </a:t>
            </a:r>
            <a:r>
              <a:rPr lang="en-US" dirty="0"/>
              <a:t>is preferred to it.</a:t>
            </a:r>
          </a:p>
        </p:txBody>
      </p:sp>
    </p:spTree>
    <p:extLst>
      <p:ext uri="{BB962C8B-B14F-4D97-AF65-F5344CB8AC3E}">
        <p14:creationId xmlns:p14="http://schemas.microsoft.com/office/powerpoint/2010/main" val="32297942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11882" y="512275"/>
            <a:ext cx="10285195" cy="5598814"/>
          </a:xfrm>
        </p:spPr>
        <p:txBody>
          <a:bodyPr>
            <a:normAutofit/>
          </a:bodyPr>
          <a:lstStyle/>
          <a:p>
            <a:pPr fontAlgn="base"/>
            <a:r>
              <a:rPr lang="en-US" b="1" dirty="0"/>
              <a:t>Principle:</a:t>
            </a:r>
            <a:endParaRPr lang="en-US" dirty="0"/>
          </a:p>
          <a:p>
            <a:pPr fontAlgn="base"/>
            <a:r>
              <a:rPr lang="en-US" dirty="0"/>
              <a:t>When the blood is added to dilute hydrochloric acid (</a:t>
            </a:r>
            <a:r>
              <a:rPr lang="en-US" dirty="0" err="1"/>
              <a:t>HCl</a:t>
            </a:r>
            <a:r>
              <a:rPr lang="en-US" dirty="0"/>
              <a:t>), hemoglobin present in the RBCs is converted into brown-colored acid </a:t>
            </a:r>
            <a:r>
              <a:rPr lang="en-US" dirty="0" err="1"/>
              <a:t>hematin</a:t>
            </a:r>
            <a:r>
              <a:rPr lang="en-US" dirty="0"/>
              <a:t>. The acid </a:t>
            </a:r>
            <a:r>
              <a:rPr lang="en-US" dirty="0" err="1"/>
              <a:t>hematin</a:t>
            </a:r>
            <a:r>
              <a:rPr lang="en-US" dirty="0"/>
              <a:t> solution is further diluted until it’s color matches exactly with the permanent standard brown glass compared by direct vision</a:t>
            </a:r>
            <a:r>
              <a:rPr lang="en-US" dirty="0" smtClean="0"/>
              <a:t>.</a:t>
            </a:r>
          </a:p>
          <a:p>
            <a:pPr fontAlgn="base"/>
            <a:r>
              <a:rPr lang="en-US" b="1" dirty="0"/>
              <a:t>Requirements:</a:t>
            </a:r>
            <a:endParaRPr lang="en-US" dirty="0"/>
          </a:p>
          <a:p>
            <a:pPr marL="0" indent="0" fontAlgn="base">
              <a:buNone/>
            </a:pPr>
            <a:r>
              <a:rPr lang="en-US" b="1" dirty="0"/>
              <a:t>Specimen:</a:t>
            </a:r>
            <a:endParaRPr lang="en-US" dirty="0"/>
          </a:p>
          <a:p>
            <a:pPr fontAlgn="base"/>
            <a:r>
              <a:rPr lang="en-US" dirty="0"/>
              <a:t>Capillary or venous blood. Venous blood should be </a:t>
            </a:r>
            <a:r>
              <a:rPr lang="en-US" dirty="0" err="1"/>
              <a:t>anticoagulated</a:t>
            </a:r>
            <a:r>
              <a:rPr lang="en-US" dirty="0"/>
              <a:t> with 1.5-1.8 mg EDTA per mL of blood and mixed immediately.</a:t>
            </a:r>
          </a:p>
          <a:p>
            <a:pPr fontAlgn="base"/>
            <a:r>
              <a:rPr lang="en-US" b="1" dirty="0"/>
              <a:t>Instruments:</a:t>
            </a:r>
          </a:p>
          <a:p>
            <a:pPr fontAlgn="base"/>
            <a:r>
              <a:rPr lang="en-US" b="1" dirty="0" err="1"/>
              <a:t>Sahli’s</a:t>
            </a:r>
            <a:r>
              <a:rPr lang="en-US" b="1" dirty="0"/>
              <a:t> </a:t>
            </a:r>
            <a:r>
              <a:rPr lang="en-US" dirty="0"/>
              <a:t>It is a set of devices that includes a comparator, hemoglobin tube, hemoglobin pipette, and stirrer.</a:t>
            </a:r>
          </a:p>
          <a:p>
            <a:pPr fontAlgn="base"/>
            <a:endParaRPr lang="en-US" dirty="0"/>
          </a:p>
        </p:txBody>
      </p:sp>
    </p:spTree>
    <p:extLst>
      <p:ext uri="{BB962C8B-B14F-4D97-AF65-F5344CB8AC3E}">
        <p14:creationId xmlns:p14="http://schemas.microsoft.com/office/powerpoint/2010/main" val="88974049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92998" y="443621"/>
            <a:ext cx="9810025" cy="5347580"/>
          </a:xfrm>
        </p:spPr>
        <p:txBody>
          <a:bodyPr>
            <a:normAutofit fontScale="85000" lnSpcReduction="10000"/>
          </a:bodyPr>
          <a:lstStyle/>
          <a:p>
            <a:pPr lvl="0" fontAlgn="base"/>
            <a:r>
              <a:rPr lang="en-US" b="1" dirty="0"/>
              <a:t>Comparator:</a:t>
            </a:r>
            <a:r>
              <a:rPr lang="en-US" dirty="0"/>
              <a:t> It is a rectangular plastic box with a slot in the middle which accommodates a hemoglobin tube. Brown standard glasses are provided on either side of the slot for color matching. White opaque glass is present at the back to provide uniform illumination.</a:t>
            </a:r>
          </a:p>
          <a:p>
            <a:pPr lvl="0" fontAlgn="base"/>
            <a:r>
              <a:rPr lang="en-US" b="1" dirty="0"/>
              <a:t>Hemoglobin tube:</a:t>
            </a:r>
            <a:r>
              <a:rPr lang="en-US" dirty="0"/>
              <a:t> </a:t>
            </a:r>
            <a:r>
              <a:rPr lang="en-US" dirty="0" err="1"/>
              <a:t>Sahli’s</a:t>
            </a:r>
            <a:r>
              <a:rPr lang="en-US" dirty="0"/>
              <a:t> graduated hemoglobin tube is graduated in one side in gram percentage (g%) from 2 to 24, and on the other side in percentage (%) from 20 to 140. The tube is also called </a:t>
            </a:r>
            <a:r>
              <a:rPr lang="en-US" dirty="0" err="1"/>
              <a:t>Sahli</a:t>
            </a:r>
            <a:r>
              <a:rPr lang="en-US" dirty="0"/>
              <a:t>-Adams tube.</a:t>
            </a:r>
          </a:p>
          <a:p>
            <a:pPr lvl="0" fontAlgn="base"/>
            <a:r>
              <a:rPr lang="en-US" b="1" dirty="0" err="1"/>
              <a:t>Sahli’s</a:t>
            </a:r>
            <a:r>
              <a:rPr lang="en-US" b="1" dirty="0"/>
              <a:t> pipette or hemoglobin pipette:</a:t>
            </a:r>
            <a:r>
              <a:rPr lang="en-US" dirty="0"/>
              <a:t> It contains only one mark at 20μl or 0.02ml. Unlike WBC and RBC diluting pipettes, it contains no bulb.</a:t>
            </a:r>
          </a:p>
          <a:p>
            <a:pPr lvl="0" fontAlgn="base"/>
            <a:r>
              <a:rPr lang="en-US" b="1" dirty="0"/>
              <a:t>Stirrer:</a:t>
            </a:r>
            <a:r>
              <a:rPr lang="en-US" dirty="0"/>
              <a:t> It is a thin glass rod used for stirring the mixture inside the hemoglobin tube.</a:t>
            </a:r>
          </a:p>
          <a:p>
            <a:pPr marL="0" indent="0" fontAlgn="base">
              <a:buNone/>
            </a:pPr>
            <a:r>
              <a:rPr lang="en-US" dirty="0"/>
              <a:t> </a:t>
            </a:r>
          </a:p>
          <a:p>
            <a:pPr fontAlgn="base"/>
            <a:r>
              <a:rPr lang="en-US" b="1" dirty="0"/>
              <a:t>Reagents:</a:t>
            </a:r>
          </a:p>
          <a:p>
            <a:pPr lvl="0" fontAlgn="base"/>
            <a:r>
              <a:rPr lang="en-US" b="1" dirty="0"/>
              <a:t>N/10 Hydrochloric acid (</a:t>
            </a:r>
            <a:r>
              <a:rPr lang="en-US" b="1" dirty="0" err="1"/>
              <a:t>HCl</a:t>
            </a:r>
            <a:r>
              <a:rPr lang="en-US" b="1" dirty="0"/>
              <a:t>):</a:t>
            </a:r>
            <a:r>
              <a:rPr lang="en-US" dirty="0"/>
              <a:t> Mixing 36 grams </a:t>
            </a:r>
            <a:r>
              <a:rPr lang="en-US" dirty="0" err="1"/>
              <a:t>HCl</a:t>
            </a:r>
            <a:r>
              <a:rPr lang="en-US" dirty="0"/>
              <a:t> in distilled water to 1 liter gives 1 N </a:t>
            </a:r>
            <a:r>
              <a:rPr lang="en-US" dirty="0" err="1"/>
              <a:t>HCl</a:t>
            </a:r>
            <a:r>
              <a:rPr lang="en-US" dirty="0"/>
              <a:t>. Diluting it 10 times will give N/10 </a:t>
            </a:r>
            <a:r>
              <a:rPr lang="en-US" dirty="0" err="1"/>
              <a:t>HCl</a:t>
            </a:r>
            <a:r>
              <a:rPr lang="en-US" dirty="0"/>
              <a:t>.</a:t>
            </a:r>
          </a:p>
          <a:p>
            <a:pPr lvl="0" fontAlgn="base"/>
            <a:r>
              <a:rPr lang="en-US" b="1" dirty="0"/>
              <a:t>Distilled water</a:t>
            </a:r>
            <a:endParaRPr lang="en-US" dirty="0"/>
          </a:p>
        </p:txBody>
      </p:sp>
    </p:spTree>
    <p:extLst>
      <p:ext uri="{BB962C8B-B14F-4D97-AF65-F5344CB8AC3E}">
        <p14:creationId xmlns:p14="http://schemas.microsoft.com/office/powerpoint/2010/main" val="196827325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3" name="Content Placeholder 2"/>
          <p:cNvSpPr>
            <a:spLocks noGrp="1"/>
          </p:cNvSpPr>
          <p:nvPr>
            <p:ph idx="1"/>
          </p:nvPr>
        </p:nvSpPr>
        <p:spPr>
          <a:xfrm>
            <a:off x="97898" y="0"/>
            <a:ext cx="11113724" cy="5791200"/>
          </a:xfrm>
        </p:spPr>
        <p:txBody>
          <a:bodyPr>
            <a:normAutofit/>
          </a:bodyPr>
          <a:lstStyle/>
          <a:p>
            <a:pPr marL="0" indent="0" fontAlgn="base">
              <a:buNone/>
            </a:pPr>
            <a:r>
              <a:rPr lang="en-US" b="1" dirty="0"/>
              <a:t>Procedure:</a:t>
            </a:r>
          </a:p>
          <a:p>
            <a:pPr lvl="0" fontAlgn="base"/>
            <a:r>
              <a:rPr lang="en-US" dirty="0"/>
              <a:t>Ensure that the </a:t>
            </a:r>
            <a:r>
              <a:rPr lang="en-US" dirty="0" err="1"/>
              <a:t>hemoglobinometer</a:t>
            </a:r>
            <a:r>
              <a:rPr lang="en-US" dirty="0"/>
              <a:t> tubes and pipette are clean and dry.</a:t>
            </a:r>
          </a:p>
          <a:p>
            <a:pPr lvl="0" fontAlgn="base"/>
            <a:r>
              <a:rPr lang="en-US" dirty="0"/>
              <a:t>Fill the </a:t>
            </a:r>
            <a:r>
              <a:rPr lang="en-US" dirty="0" err="1"/>
              <a:t>hemoglobinometer</a:t>
            </a:r>
            <a:r>
              <a:rPr lang="en-US" dirty="0"/>
              <a:t> tube with N/10 </a:t>
            </a:r>
            <a:r>
              <a:rPr lang="en-US" dirty="0" err="1"/>
              <a:t>HCl</a:t>
            </a:r>
            <a:r>
              <a:rPr lang="en-US" dirty="0"/>
              <a:t> up to its lowest mark i.e. 2 g% or 10% mark with the help of a dropper.</a:t>
            </a:r>
          </a:p>
          <a:p>
            <a:pPr lvl="0" fontAlgn="base"/>
            <a:r>
              <a:rPr lang="en-US" dirty="0"/>
              <a:t>Take blood up to mark in the </a:t>
            </a:r>
            <a:r>
              <a:rPr lang="en-US" dirty="0" err="1"/>
              <a:t>Sahli’s</a:t>
            </a:r>
            <a:r>
              <a:rPr lang="en-US" dirty="0"/>
              <a:t> pipette (20 </a:t>
            </a:r>
            <a:r>
              <a:rPr lang="en-US" dirty="0" err="1"/>
              <a:t>μl</a:t>
            </a:r>
            <a:r>
              <a:rPr lang="en-US" dirty="0"/>
              <a:t>). Wipe the extra blood outside the pipette and deliver it to N/10 </a:t>
            </a:r>
            <a:r>
              <a:rPr lang="en-US" dirty="0" err="1"/>
              <a:t>HCl</a:t>
            </a:r>
            <a:r>
              <a:rPr lang="en-US" dirty="0"/>
              <a:t> in the hemoglobin tube.</a:t>
            </a:r>
          </a:p>
          <a:p>
            <a:pPr lvl="0" fontAlgn="base"/>
            <a:r>
              <a:rPr lang="en-US" dirty="0"/>
              <a:t>Mix and leave it for 10 minutes in order for a complete conversion of hemoglobin to </a:t>
            </a:r>
            <a:r>
              <a:rPr lang="en-US" dirty="0" err="1"/>
              <a:t>hematin</a:t>
            </a:r>
            <a:r>
              <a:rPr lang="en-US" dirty="0"/>
              <a:t>.</a:t>
            </a:r>
          </a:p>
          <a:p>
            <a:pPr lvl="0" fontAlgn="base"/>
            <a:r>
              <a:rPr lang="en-US" dirty="0"/>
              <a:t>Add distilled water drop by drop and stir till color matches with the standard glass of the comparator.</a:t>
            </a:r>
          </a:p>
          <a:p>
            <a:pPr lvl="0" fontAlgn="base"/>
            <a:r>
              <a:rPr lang="en-US" dirty="0"/>
              <a:t>Take the reading at lower meniscus, which directly gives the hemoglobin concentration in 100 ml of blood.</a:t>
            </a:r>
          </a:p>
          <a:p>
            <a:endParaRPr lang="en-US" dirty="0"/>
          </a:p>
        </p:txBody>
      </p:sp>
    </p:spTree>
    <p:extLst>
      <p:ext uri="{BB962C8B-B14F-4D97-AF65-F5344CB8AC3E}">
        <p14:creationId xmlns:p14="http://schemas.microsoft.com/office/powerpoint/2010/main" val="346808002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p:nvPr/>
        </p:nvPicPr>
        <p:blipFill>
          <a:blip r:embed="rId2" cstate="print">
            <a:extLst>
              <a:ext uri="{28A0092B-C50C-407E-A947-70E740481C1C}">
                <a14:useLocalDpi xmlns:a14="http://schemas.microsoft.com/office/drawing/2010/main" val="0"/>
              </a:ext>
            </a:extLst>
          </a:blip>
          <a:stretch>
            <a:fillRect/>
          </a:stretch>
        </p:blipFill>
        <p:spPr>
          <a:xfrm>
            <a:off x="3245617" y="502417"/>
            <a:ext cx="6219931" cy="5024585"/>
          </a:xfrm>
          <a:prstGeom prst="rect">
            <a:avLst/>
          </a:prstGeom>
        </p:spPr>
      </p:pic>
    </p:spTree>
    <p:extLst>
      <p:ext uri="{BB962C8B-B14F-4D97-AF65-F5344CB8AC3E}">
        <p14:creationId xmlns:p14="http://schemas.microsoft.com/office/powerpoint/2010/main" val="227818839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385936" y="1389754"/>
            <a:ext cx="5587241" cy="4190431"/>
          </a:xfrm>
        </p:spPr>
      </p:pic>
    </p:spTree>
    <p:extLst>
      <p:ext uri="{BB962C8B-B14F-4D97-AF65-F5344CB8AC3E}">
        <p14:creationId xmlns:p14="http://schemas.microsoft.com/office/powerpoint/2010/main" val="18814679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48144" y="1254659"/>
            <a:ext cx="10117842" cy="4467131"/>
          </a:xfrm>
        </p:spPr>
        <p:txBody>
          <a:bodyPr>
            <a:normAutofit/>
          </a:bodyPr>
          <a:lstStyle/>
          <a:p>
            <a:r>
              <a:rPr lang="en-US" dirty="0"/>
              <a:t>Hemoglobin is an iron containing protein molecule found in red blood cells which transports oxygen from the lungs to the body’s tissues. It is possible to use manual, </a:t>
            </a:r>
            <a:r>
              <a:rPr lang="en-US" dirty="0" err="1"/>
              <a:t>semiautomated</a:t>
            </a:r>
            <a:r>
              <a:rPr lang="en-US" dirty="0"/>
              <a:t>, or automated techniques to determine hemoglobin concentration and other blood components. Manual techniques are generally low cost with regard to equipment and reagents but are labor intensive. Automated techniques essential high capital costs but permit rapid performance of a large number of tests by a smaller number of laboratory workers. Automated techniques are more precise, but their accuracy depends on correct calibration and the use of reagents that are usually specific for the particular analyzer. </a:t>
            </a:r>
          </a:p>
        </p:txBody>
      </p:sp>
    </p:spTree>
    <p:extLst>
      <p:ext uri="{BB962C8B-B14F-4D97-AF65-F5344CB8AC3E}">
        <p14:creationId xmlns:p14="http://schemas.microsoft.com/office/powerpoint/2010/main" val="7561784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39089" y="570369"/>
            <a:ext cx="9963934" cy="5220832"/>
          </a:xfrm>
        </p:spPr>
        <p:txBody>
          <a:bodyPr>
            <a:normAutofit/>
          </a:bodyPr>
          <a:lstStyle/>
          <a:p>
            <a:r>
              <a:rPr lang="en-US" b="1" dirty="0"/>
              <a:t>Measurement of Hemoglobin </a:t>
            </a:r>
            <a:r>
              <a:rPr lang="en-US" dirty="0"/>
              <a:t>(</a:t>
            </a:r>
            <a:r>
              <a:rPr lang="en-US" dirty="0" err="1"/>
              <a:t>Hb</a:t>
            </a:r>
            <a:r>
              <a:rPr lang="en-US" dirty="0"/>
              <a:t>) concentration in a whole blood sample is a basic screening test for anemia and polycythemia. The hemoglobin concentration of the solution may be estimated by measurement of it </a:t>
            </a:r>
            <a:r>
              <a:rPr lang="en-US" b="1" dirty="0"/>
              <a:t>color</a:t>
            </a:r>
            <a:r>
              <a:rPr lang="en-US" dirty="0"/>
              <a:t>, by its </a:t>
            </a:r>
            <a:r>
              <a:rPr lang="en-US" b="1" dirty="0"/>
              <a:t>power of combining with oxygen or carbon monoxide</a:t>
            </a:r>
            <a:r>
              <a:rPr lang="en-US" dirty="0"/>
              <a:t>, or by its </a:t>
            </a:r>
            <a:r>
              <a:rPr lang="en-US" b="1" dirty="0"/>
              <a:t>iron content</a:t>
            </a:r>
            <a:r>
              <a:rPr lang="en-US" dirty="0"/>
              <a:t>. The methods mostly used are </a:t>
            </a:r>
            <a:r>
              <a:rPr lang="en-US" b="1" dirty="0"/>
              <a:t>color or light-intensity </a:t>
            </a:r>
            <a:r>
              <a:rPr lang="en-US" dirty="0"/>
              <a:t>matching </a:t>
            </a:r>
            <a:r>
              <a:rPr lang="en-US" dirty="0" smtClean="0"/>
              <a:t>techniques. Ideally, for assessing clinical anemia, a functional estimation of hemoglobin should be carried out by measurement of </a:t>
            </a:r>
            <a:r>
              <a:rPr lang="en-US" b="1" dirty="0" smtClean="0"/>
              <a:t>oxygen capacity</a:t>
            </a:r>
            <a:r>
              <a:rPr lang="en-US" dirty="0" smtClean="0"/>
              <a:t>, </a:t>
            </a:r>
            <a:r>
              <a:rPr lang="en-US" dirty="0"/>
              <a:t>but this is hardly practical in the routine hematology laboratory. It gives results that are at least 2% lower than those given by the other methods.   </a:t>
            </a:r>
          </a:p>
        </p:txBody>
      </p:sp>
    </p:spTree>
    <p:extLst>
      <p:ext uri="{BB962C8B-B14F-4D97-AF65-F5344CB8AC3E}">
        <p14:creationId xmlns:p14="http://schemas.microsoft.com/office/powerpoint/2010/main" val="156368016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4309" y="124485"/>
            <a:ext cx="10104127" cy="1752599"/>
          </a:xfrm>
        </p:spPr>
        <p:txBody>
          <a:bodyPr/>
          <a:lstStyle/>
          <a:p>
            <a:r>
              <a:rPr lang="en-US" b="1" dirty="0" err="1"/>
              <a:t>Haemiglobincyanide</a:t>
            </a:r>
            <a:r>
              <a:rPr lang="en-US" b="1" dirty="0"/>
              <a:t> (</a:t>
            </a:r>
            <a:r>
              <a:rPr lang="en-US" b="1" dirty="0" err="1"/>
              <a:t>Cyanmethaemoglobin</a:t>
            </a:r>
            <a:r>
              <a:rPr lang="en-US" b="1" dirty="0"/>
              <a:t>) Method</a:t>
            </a:r>
            <a:endParaRPr lang="en-US" dirty="0"/>
          </a:p>
        </p:txBody>
      </p:sp>
      <p:sp>
        <p:nvSpPr>
          <p:cNvPr id="3" name="Content Placeholder 2"/>
          <p:cNvSpPr>
            <a:spLocks noGrp="1"/>
          </p:cNvSpPr>
          <p:nvPr>
            <p:ph idx="1"/>
          </p:nvPr>
        </p:nvSpPr>
        <p:spPr>
          <a:xfrm>
            <a:off x="1484309" y="1877084"/>
            <a:ext cx="10018713" cy="3124201"/>
          </a:xfrm>
        </p:spPr>
        <p:txBody>
          <a:bodyPr/>
          <a:lstStyle/>
          <a:p>
            <a:r>
              <a:rPr lang="en-US" dirty="0"/>
              <a:t>The </a:t>
            </a:r>
            <a:r>
              <a:rPr lang="en-US" dirty="0" err="1"/>
              <a:t>haemiglobincyanide</a:t>
            </a:r>
            <a:r>
              <a:rPr lang="en-US" dirty="0"/>
              <a:t> (</a:t>
            </a:r>
            <a:r>
              <a:rPr lang="en-US" dirty="0" err="1"/>
              <a:t>Cyanmethaemoglobin</a:t>
            </a:r>
            <a:r>
              <a:rPr lang="en-US" dirty="0"/>
              <a:t>) method is the internationally recommended method for determining the hemoglobin concentration of blood. </a:t>
            </a:r>
          </a:p>
        </p:txBody>
      </p:sp>
    </p:spTree>
    <p:extLst>
      <p:ext uri="{BB962C8B-B14F-4D97-AF65-F5344CB8AC3E}">
        <p14:creationId xmlns:p14="http://schemas.microsoft.com/office/powerpoint/2010/main" val="202470225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0524" y="217283"/>
            <a:ext cx="10018713" cy="1752599"/>
          </a:xfrm>
        </p:spPr>
        <p:txBody>
          <a:bodyPr/>
          <a:lstStyle/>
          <a:p>
            <a:r>
              <a:rPr lang="en-US" b="1" dirty="0"/>
              <a:t>Principle </a:t>
            </a:r>
            <a:endParaRPr lang="en-US" dirty="0"/>
          </a:p>
        </p:txBody>
      </p:sp>
      <p:sp>
        <p:nvSpPr>
          <p:cNvPr id="3" name="Content Placeholder 2"/>
          <p:cNvSpPr>
            <a:spLocks noGrp="1"/>
          </p:cNvSpPr>
          <p:nvPr>
            <p:ph idx="1"/>
          </p:nvPr>
        </p:nvSpPr>
        <p:spPr>
          <a:xfrm>
            <a:off x="1584356" y="1475715"/>
            <a:ext cx="9918667" cy="4315485"/>
          </a:xfrm>
        </p:spPr>
        <p:txBody>
          <a:bodyPr/>
          <a:lstStyle/>
          <a:p>
            <a:r>
              <a:rPr lang="en-US" dirty="0"/>
              <a:t>Blood is diluted in </a:t>
            </a:r>
            <a:r>
              <a:rPr lang="en-US" dirty="0" err="1"/>
              <a:t>Drabkin's</a:t>
            </a:r>
            <a:r>
              <a:rPr lang="en-US" dirty="0"/>
              <a:t> solution, a solution containing potassium cyanide and potassium </a:t>
            </a:r>
            <a:r>
              <a:rPr lang="en-US" dirty="0" err="1"/>
              <a:t>ferricyanide</a:t>
            </a:r>
            <a:r>
              <a:rPr lang="en-US" dirty="0"/>
              <a:t>. Potassium </a:t>
            </a:r>
            <a:r>
              <a:rPr lang="en-US" dirty="0" err="1"/>
              <a:t>ferricyanide</a:t>
            </a:r>
            <a:r>
              <a:rPr lang="en-US" dirty="0"/>
              <a:t> oxidizes hemoglobin to </a:t>
            </a:r>
            <a:r>
              <a:rPr lang="en-US" dirty="0" err="1"/>
              <a:t>methaemoglobin</a:t>
            </a:r>
            <a:r>
              <a:rPr lang="en-US" dirty="0"/>
              <a:t>. </a:t>
            </a:r>
            <a:r>
              <a:rPr lang="en-US" dirty="0" err="1"/>
              <a:t>Methaemoglobin</a:t>
            </a:r>
            <a:r>
              <a:rPr lang="en-US" dirty="0"/>
              <a:t> then combines with potassium cyanide to </a:t>
            </a:r>
            <a:r>
              <a:rPr lang="en-US" b="1" dirty="0"/>
              <a:t>form </a:t>
            </a:r>
            <a:r>
              <a:rPr lang="en-US" b="1" dirty="0" err="1"/>
              <a:t>Cyanmethaemoglobin</a:t>
            </a:r>
            <a:r>
              <a:rPr lang="en-US" b="1" dirty="0"/>
              <a:t> </a:t>
            </a:r>
            <a:r>
              <a:rPr lang="en-US" dirty="0"/>
              <a:t>(</a:t>
            </a:r>
            <a:r>
              <a:rPr lang="en-US" dirty="0" err="1"/>
              <a:t>HiCN</a:t>
            </a:r>
            <a:r>
              <a:rPr lang="en-US" dirty="0"/>
              <a:t>). The absorbance of the solution is measured in a spectrophotometer at a wave length of 540 nm against </a:t>
            </a:r>
            <a:r>
              <a:rPr lang="en-US" dirty="0" err="1"/>
              <a:t>Drabkin's</a:t>
            </a:r>
            <a:r>
              <a:rPr lang="en-US" dirty="0"/>
              <a:t> solution as a blank. The result is calculated using the formula provided below and it is expressed in </a:t>
            </a:r>
            <a:r>
              <a:rPr lang="en-US" dirty="0" err="1"/>
              <a:t>gm</a:t>
            </a:r>
            <a:r>
              <a:rPr lang="en-US" dirty="0"/>
              <a:t>/dl. </a:t>
            </a:r>
          </a:p>
        </p:txBody>
      </p:sp>
    </p:spTree>
    <p:extLst>
      <p:ext uri="{BB962C8B-B14F-4D97-AF65-F5344CB8AC3E}">
        <p14:creationId xmlns:p14="http://schemas.microsoft.com/office/powerpoint/2010/main" val="25649118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31226" y="0"/>
            <a:ext cx="10018713" cy="1406305"/>
          </a:xfrm>
        </p:spPr>
        <p:txBody>
          <a:bodyPr/>
          <a:lstStyle/>
          <a:p>
            <a:r>
              <a:rPr lang="en-US" b="1" dirty="0"/>
              <a:t>Test Sample </a:t>
            </a:r>
            <a:endParaRPr lang="en-US" dirty="0"/>
          </a:p>
        </p:txBody>
      </p:sp>
      <p:sp>
        <p:nvSpPr>
          <p:cNvPr id="3" name="Content Placeholder 2"/>
          <p:cNvSpPr>
            <a:spLocks noGrp="1"/>
          </p:cNvSpPr>
          <p:nvPr>
            <p:ph idx="1"/>
          </p:nvPr>
        </p:nvSpPr>
        <p:spPr>
          <a:xfrm>
            <a:off x="1656784" y="1390460"/>
            <a:ext cx="9493155" cy="5381532"/>
          </a:xfrm>
        </p:spPr>
        <p:txBody>
          <a:bodyPr>
            <a:normAutofit/>
          </a:bodyPr>
          <a:lstStyle/>
          <a:p>
            <a:pPr marL="0" indent="0">
              <a:buNone/>
            </a:pPr>
            <a:r>
              <a:rPr lang="en-US" dirty="0"/>
              <a:t>Venous or capillary blood collected into an EDTA tube. Alternatively, free flowing capillary blood may be added directly to the diluting fluid and </a:t>
            </a:r>
            <a:r>
              <a:rPr lang="en-US" dirty="0" smtClean="0"/>
              <a:t>measured</a:t>
            </a:r>
          </a:p>
          <a:p>
            <a:r>
              <a:rPr lang="en-US" dirty="0"/>
              <a:t>Procedure </a:t>
            </a:r>
          </a:p>
          <a:p>
            <a:r>
              <a:rPr lang="en-US" dirty="0"/>
              <a:t>1. Pipette 4ml of </a:t>
            </a:r>
            <a:r>
              <a:rPr lang="en-US" dirty="0" err="1"/>
              <a:t>Drabkin's</a:t>
            </a:r>
            <a:r>
              <a:rPr lang="en-US" dirty="0"/>
              <a:t> solution into a test tube. </a:t>
            </a:r>
          </a:p>
          <a:p>
            <a:r>
              <a:rPr lang="en-US" dirty="0"/>
              <a:t>2. Pipette 20 µl (0.02 ml) of properly mixed blood. </a:t>
            </a:r>
          </a:p>
          <a:p>
            <a:r>
              <a:rPr lang="en-US" dirty="0"/>
              <a:t>3. Clean outside of pipette and wash out the blood in the tube containing the diluent. </a:t>
            </a:r>
          </a:p>
          <a:p>
            <a:r>
              <a:rPr lang="en-US" dirty="0"/>
              <a:t>4. Mix and leave for 5-10 minutes for the reaction to complete. </a:t>
            </a:r>
          </a:p>
          <a:p>
            <a:r>
              <a:rPr lang="en-US" dirty="0"/>
              <a:t>5. Using </a:t>
            </a:r>
            <a:r>
              <a:rPr lang="en-US" dirty="0" err="1"/>
              <a:t>drabkin’s</a:t>
            </a:r>
            <a:r>
              <a:rPr lang="en-US" dirty="0"/>
              <a:t> solution as a blank, read the absorbance in the spectrophotometer at wavelength 540 nm.</a:t>
            </a:r>
          </a:p>
          <a:p>
            <a:pPr marL="0" indent="0">
              <a:buNone/>
            </a:pPr>
            <a:endParaRPr lang="en-US" dirty="0"/>
          </a:p>
        </p:txBody>
      </p:sp>
    </p:spTree>
    <p:extLst>
      <p:ext uri="{BB962C8B-B14F-4D97-AF65-F5344CB8AC3E}">
        <p14:creationId xmlns:p14="http://schemas.microsoft.com/office/powerpoint/2010/main" val="301656519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751385" y="554826"/>
            <a:ext cx="1374030" cy="388696"/>
          </a:xfrm>
          <a:prstGeom prst="rect">
            <a:avLst/>
          </a:prstGeom>
        </p:spPr>
        <p:txBody>
          <a:bodyPr wrap="none">
            <a:spAutoFit/>
          </a:bodyPr>
          <a:lstStyle/>
          <a:p>
            <a:pPr>
              <a:lnSpc>
                <a:spcPct val="107000"/>
              </a:lnSpc>
              <a:spcAft>
                <a:spcPts val="800"/>
              </a:spcAft>
            </a:pPr>
            <a:r>
              <a:rPr lang="en-US" b="1" dirty="0">
                <a:latin typeface="Calibri" panose="020F0502020204030204" pitchFamily="34" charset="0"/>
                <a:ea typeface="Calibri" panose="020F0502020204030204" pitchFamily="34" charset="0"/>
                <a:cs typeface="Arial" panose="020B0604020202020204" pitchFamily="34" charset="0"/>
              </a:rPr>
              <a:t>Test Sample </a:t>
            </a:r>
            <a:endParaRPr lang="en-US" dirty="0">
              <a:effectLst/>
              <a:latin typeface="Calibri" panose="020F0502020204030204" pitchFamily="34" charset="0"/>
              <a:ea typeface="Calibri" panose="020F0502020204030204" pitchFamily="34" charset="0"/>
              <a:cs typeface="Arial" panose="020B0604020202020204" pitchFamily="34" charset="0"/>
            </a:endParaRPr>
          </a:p>
        </p:txBody>
      </p:sp>
      <p:sp>
        <p:nvSpPr>
          <p:cNvPr id="5" name="Rectangle 4"/>
          <p:cNvSpPr/>
          <p:nvPr/>
        </p:nvSpPr>
        <p:spPr>
          <a:xfrm>
            <a:off x="1751385" y="1291025"/>
            <a:ext cx="10162975" cy="3607206"/>
          </a:xfrm>
          <a:prstGeom prst="rect">
            <a:avLst/>
          </a:prstGeom>
        </p:spPr>
        <p:txBody>
          <a:bodyPr wrap="square">
            <a:spAutoFit/>
          </a:bodyPr>
          <a:lstStyle/>
          <a:p>
            <a:r>
              <a:rPr lang="en-US" sz="2400" dirty="0" smtClean="0"/>
              <a:t>Calculation </a:t>
            </a:r>
            <a:r>
              <a:rPr lang="en-US" sz="2400" dirty="0"/>
              <a:t>Use the following formula: </a:t>
            </a:r>
          </a:p>
          <a:p>
            <a:r>
              <a:rPr lang="en-US" sz="2400" b="1" dirty="0" err="1">
                <a:solidFill>
                  <a:srgbClr val="FF0000"/>
                </a:solidFill>
              </a:rPr>
              <a:t>Hb</a:t>
            </a:r>
            <a:r>
              <a:rPr lang="en-US" sz="2400" b="1" dirty="0">
                <a:solidFill>
                  <a:srgbClr val="FF0000"/>
                </a:solidFill>
              </a:rPr>
              <a:t> in g/dl = 𝐴×64500×𝐷𝐼𝐿 44×𝐷×1000×10 = 𝐴 × 29.3 </a:t>
            </a:r>
          </a:p>
          <a:p>
            <a:r>
              <a:rPr lang="en-US" sz="2400" dirty="0"/>
              <a:t>Where: A = Reading of absorbance of </a:t>
            </a:r>
            <a:r>
              <a:rPr lang="en-US" sz="2400" dirty="0" err="1"/>
              <a:t>Hb</a:t>
            </a:r>
            <a:r>
              <a:rPr lang="en-US" sz="2400" dirty="0"/>
              <a:t> solution </a:t>
            </a:r>
          </a:p>
          <a:p>
            <a:r>
              <a:rPr lang="en-US" sz="2400" dirty="0"/>
              <a:t>64500 = Molecular wt. of </a:t>
            </a:r>
            <a:r>
              <a:rPr lang="en-US" sz="2400" dirty="0" err="1"/>
              <a:t>Hb</a:t>
            </a:r>
            <a:r>
              <a:rPr lang="en-US" sz="2400" dirty="0"/>
              <a:t> </a:t>
            </a:r>
          </a:p>
          <a:p>
            <a:r>
              <a:rPr lang="en-US" sz="2400" dirty="0"/>
              <a:t>44 = </a:t>
            </a:r>
            <a:r>
              <a:rPr lang="en-US" sz="2400" dirty="0" err="1"/>
              <a:t>Millimolar</a:t>
            </a:r>
            <a:r>
              <a:rPr lang="en-US" sz="2400" dirty="0"/>
              <a:t> extinction coefficient </a:t>
            </a:r>
            <a:endParaRPr lang="en-US" sz="2400" dirty="0" smtClean="0"/>
          </a:p>
          <a:p>
            <a:r>
              <a:rPr lang="en-US" sz="2400" dirty="0"/>
              <a:t>D = Thickness of cuvette </a:t>
            </a:r>
          </a:p>
          <a:p>
            <a:r>
              <a:rPr lang="en-US" sz="2400" dirty="0"/>
              <a:t>1000 = Conversion factor of mg to </a:t>
            </a:r>
            <a:r>
              <a:rPr lang="en-US" sz="2400" dirty="0" err="1"/>
              <a:t>gm</a:t>
            </a:r>
            <a:r>
              <a:rPr lang="en-US" sz="2400" dirty="0"/>
              <a:t> </a:t>
            </a:r>
          </a:p>
          <a:p>
            <a:r>
              <a:rPr lang="en-US" sz="2400" dirty="0"/>
              <a:t>DIL = Dilution Factor = 200</a:t>
            </a:r>
          </a:p>
          <a:p>
            <a:endParaRPr lang="en-US" dirty="0"/>
          </a:p>
          <a:p>
            <a:pPr>
              <a:lnSpc>
                <a:spcPct val="107000"/>
              </a:lnSpc>
              <a:spcAft>
                <a:spcPts val="800"/>
              </a:spcAft>
            </a:pPr>
            <a:endParaRPr lang="en-US" dirty="0">
              <a:effectLst/>
              <a:latin typeface="Calibri" panose="020F0502020204030204" pitchFamily="34" charset="0"/>
              <a:ea typeface="Calibri" panose="020F0502020204030204" pitchFamily="34" charset="0"/>
              <a:cs typeface="Arial" panose="020B0604020202020204" pitchFamily="34" charset="0"/>
            </a:endParaRPr>
          </a:p>
        </p:txBody>
      </p:sp>
      <p:pic>
        <p:nvPicPr>
          <p:cNvPr id="6" name="Picture 5"/>
          <p:cNvPicPr/>
          <p:nvPr/>
        </p:nvPicPr>
        <p:blipFill>
          <a:blip r:embed="rId2" cstate="print">
            <a:extLst>
              <a:ext uri="{28A0092B-C50C-407E-A947-70E740481C1C}">
                <a14:useLocalDpi xmlns:a14="http://schemas.microsoft.com/office/drawing/2010/main" val="0"/>
              </a:ext>
            </a:extLst>
          </a:blip>
          <a:stretch>
            <a:fillRect/>
          </a:stretch>
        </p:blipFill>
        <p:spPr>
          <a:xfrm>
            <a:off x="6843812" y="4203701"/>
            <a:ext cx="4717463" cy="2436847"/>
          </a:xfrm>
          <a:prstGeom prst="rect">
            <a:avLst/>
          </a:prstGeom>
        </p:spPr>
      </p:pic>
    </p:spTree>
    <p:extLst>
      <p:ext uri="{BB962C8B-B14F-4D97-AF65-F5344CB8AC3E}">
        <p14:creationId xmlns:p14="http://schemas.microsoft.com/office/powerpoint/2010/main" val="34511786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84310" y="398353"/>
            <a:ext cx="10520585" cy="5392848"/>
          </a:xfrm>
        </p:spPr>
        <p:txBody>
          <a:bodyPr>
            <a:noAutofit/>
          </a:bodyPr>
          <a:lstStyle/>
          <a:p>
            <a:pPr marL="0" indent="0">
              <a:buNone/>
            </a:pPr>
            <a:r>
              <a:rPr lang="en-US" sz="2000" b="1" dirty="0"/>
              <a:t>Notes on Technique:</a:t>
            </a:r>
          </a:p>
          <a:p>
            <a:r>
              <a:rPr lang="en-US" sz="2000" dirty="0"/>
              <a:t> </a:t>
            </a:r>
            <a:r>
              <a:rPr lang="en-US" sz="2000" dirty="0" smtClean="0"/>
              <a:t>The </a:t>
            </a:r>
            <a:r>
              <a:rPr lang="en-US" sz="2000" dirty="0"/>
              <a:t>blood sample must be properly mixed before sampling and allowed to warm </a:t>
            </a:r>
          </a:p>
          <a:p>
            <a:r>
              <a:rPr lang="en-US" sz="2000" dirty="0" smtClean="0"/>
              <a:t> </a:t>
            </a:r>
            <a:r>
              <a:rPr lang="en-US" sz="2000" dirty="0"/>
              <a:t>Care should be taken when handling potassium cyanide. </a:t>
            </a:r>
          </a:p>
          <a:p>
            <a:r>
              <a:rPr lang="en-US" sz="2000" dirty="0" smtClean="0"/>
              <a:t> </a:t>
            </a:r>
            <a:r>
              <a:rPr lang="en-US" sz="2000" dirty="0"/>
              <a:t>Use clean tubes and pipettes.</a:t>
            </a:r>
          </a:p>
          <a:p>
            <a:pPr marL="0" indent="0">
              <a:buNone/>
            </a:pPr>
            <a:r>
              <a:rPr lang="en-US" sz="2000" dirty="0"/>
              <a:t>The </a:t>
            </a:r>
            <a:r>
              <a:rPr lang="en-US" sz="2000" dirty="0" err="1"/>
              <a:t>cyanmethaemoglobin</a:t>
            </a:r>
            <a:r>
              <a:rPr lang="en-US" sz="2000" dirty="0"/>
              <a:t> method is the reference method for </a:t>
            </a:r>
            <a:r>
              <a:rPr lang="en-US" sz="2000" dirty="0" err="1"/>
              <a:t>Hb</a:t>
            </a:r>
            <a:r>
              <a:rPr lang="en-US" sz="2000" dirty="0"/>
              <a:t> estimation because:</a:t>
            </a:r>
          </a:p>
          <a:p>
            <a:r>
              <a:rPr lang="en-US" sz="2000" dirty="0"/>
              <a:t> a) all </a:t>
            </a:r>
            <a:r>
              <a:rPr lang="en-US" sz="2000" dirty="0" err="1"/>
              <a:t>Hb</a:t>
            </a:r>
            <a:r>
              <a:rPr lang="en-US" sz="2000" dirty="0"/>
              <a:t> forms except </a:t>
            </a:r>
            <a:r>
              <a:rPr lang="en-US" sz="2000" dirty="0" err="1"/>
              <a:t>sulphaemoglobin</a:t>
            </a:r>
            <a:r>
              <a:rPr lang="en-US" sz="2000" dirty="0"/>
              <a:t> are estimated, </a:t>
            </a:r>
          </a:p>
          <a:p>
            <a:r>
              <a:rPr lang="en-US" sz="2000" dirty="0"/>
              <a:t>b) highly reliable and stable reagents are available and </a:t>
            </a:r>
          </a:p>
          <a:p>
            <a:r>
              <a:rPr lang="en-US" sz="2000" dirty="0"/>
              <a:t>c) the method can be easily standardized. </a:t>
            </a:r>
          </a:p>
          <a:p>
            <a:r>
              <a:rPr lang="en-US" sz="2000" dirty="0"/>
              <a:t> </a:t>
            </a:r>
          </a:p>
          <a:p>
            <a:pPr marL="0" indent="0">
              <a:buNone/>
            </a:pPr>
            <a:r>
              <a:rPr lang="en-US" sz="2000" dirty="0"/>
              <a:t>Normal Ranges Adult males: 13 – 17 g/dl </a:t>
            </a:r>
          </a:p>
          <a:p>
            <a:pPr marL="0" indent="0">
              <a:buNone/>
            </a:pPr>
            <a:r>
              <a:rPr lang="en-US" sz="2000" dirty="0"/>
              <a:t>Adult females: 11.5 – 16.5 g/dl</a:t>
            </a:r>
          </a:p>
          <a:p>
            <a:pPr marL="0" indent="0">
              <a:buNone/>
            </a:pPr>
            <a:r>
              <a:rPr lang="en-US" sz="2000" dirty="0"/>
              <a:t> Newborns and infants: 14 – 22 g/dl</a:t>
            </a:r>
          </a:p>
        </p:txBody>
      </p:sp>
    </p:spTree>
    <p:extLst>
      <p:ext uri="{BB962C8B-B14F-4D97-AF65-F5344CB8AC3E}">
        <p14:creationId xmlns:p14="http://schemas.microsoft.com/office/powerpoint/2010/main" val="15090658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6373" y="126749"/>
            <a:ext cx="9112450" cy="826883"/>
          </a:xfrm>
        </p:spPr>
        <p:txBody>
          <a:bodyPr>
            <a:normAutofit fontScale="90000"/>
          </a:bodyPr>
          <a:lstStyle/>
          <a:p>
            <a:r>
              <a:rPr lang="en-US" dirty="0"/>
              <a:t> </a:t>
            </a:r>
            <a:br>
              <a:rPr lang="en-US" dirty="0"/>
            </a:br>
            <a:r>
              <a:rPr lang="en-US" b="1" dirty="0"/>
              <a:t>Automated </a:t>
            </a:r>
            <a:r>
              <a:rPr lang="en-US" b="1" dirty="0" err="1"/>
              <a:t>Haemoglobin</a:t>
            </a:r>
            <a:r>
              <a:rPr lang="en-US" b="1" dirty="0"/>
              <a:t> measurement </a:t>
            </a:r>
            <a:endParaRPr lang="en-US" dirty="0"/>
          </a:p>
        </p:txBody>
      </p:sp>
      <p:sp>
        <p:nvSpPr>
          <p:cNvPr id="3" name="Content Placeholder 2"/>
          <p:cNvSpPr>
            <a:spLocks noGrp="1"/>
          </p:cNvSpPr>
          <p:nvPr>
            <p:ph idx="1"/>
          </p:nvPr>
        </p:nvSpPr>
        <p:spPr>
          <a:xfrm>
            <a:off x="1484768" y="1671118"/>
            <a:ext cx="9963934" cy="4123100"/>
          </a:xfrm>
        </p:spPr>
        <p:txBody>
          <a:bodyPr>
            <a:normAutofit/>
          </a:bodyPr>
          <a:lstStyle/>
          <a:p>
            <a:r>
              <a:rPr lang="en-US" dirty="0"/>
              <a:t>Most automated counters measure </a:t>
            </a:r>
            <a:r>
              <a:rPr lang="en-US" dirty="0" err="1"/>
              <a:t>haemoglobin</a:t>
            </a:r>
            <a:r>
              <a:rPr lang="en-US" dirty="0"/>
              <a:t> by a modification of the manual </a:t>
            </a:r>
            <a:r>
              <a:rPr lang="en-US" dirty="0" err="1"/>
              <a:t>HiCN</a:t>
            </a:r>
            <a:r>
              <a:rPr lang="en-US" dirty="0"/>
              <a:t> method with cyanide reagent or with a nonhazardous chemical such as sodium lauryl </a:t>
            </a:r>
            <a:r>
              <a:rPr lang="en-US" dirty="0" err="1"/>
              <a:t>sulphate</a:t>
            </a:r>
            <a:r>
              <a:rPr lang="en-US" dirty="0"/>
              <a:t>, which avoids possible environmental hazards from disposal of large volumes of cyanide containing waste. Modifications include alterations in the concentration of reagents and in the temperature and pH of the reaction. A nonionic detergent is included to ensure rapid cell </a:t>
            </a:r>
            <a:r>
              <a:rPr lang="en-US" dirty="0" err="1"/>
              <a:t>lysis</a:t>
            </a:r>
            <a:r>
              <a:rPr lang="en-US" dirty="0"/>
              <a:t> and to reduce turbidity caused by cell membranes and plasma lipids. Measurements of absorbance are made at a set time interval after mixing of blood and the active reagents, but before the reaction are complete.</a:t>
            </a:r>
          </a:p>
        </p:txBody>
      </p:sp>
    </p:spTree>
    <p:extLst>
      <p:ext uri="{BB962C8B-B14F-4D97-AF65-F5344CB8AC3E}">
        <p14:creationId xmlns:p14="http://schemas.microsoft.com/office/powerpoint/2010/main" val="243999224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CDD0D1"/>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docProps/app.xml><?xml version="1.0" encoding="utf-8"?>
<Properties xmlns="http://schemas.openxmlformats.org/officeDocument/2006/extended-properties" xmlns:vt="http://schemas.openxmlformats.org/officeDocument/2006/docPropsVTypes">
  <Template>TM03457496[[fn=Parallax]]</Template>
  <TotalTime>56</TotalTime>
  <Words>969</Words>
  <Application>Microsoft Office PowerPoint</Application>
  <PresentationFormat>Widescreen</PresentationFormat>
  <Paragraphs>63</Paragraphs>
  <Slides>15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Corbel</vt:lpstr>
      <vt:lpstr>Parallax</vt:lpstr>
      <vt:lpstr> Haemoglobinometry </vt:lpstr>
      <vt:lpstr>PowerPoint Presentation</vt:lpstr>
      <vt:lpstr>PowerPoint Presentation</vt:lpstr>
      <vt:lpstr>Haemiglobincyanide (Cyanmethaemoglobin) Method</vt:lpstr>
      <vt:lpstr>Principle </vt:lpstr>
      <vt:lpstr>Test Sample </vt:lpstr>
      <vt:lpstr>PowerPoint Presentation</vt:lpstr>
      <vt:lpstr>PowerPoint Presentation</vt:lpstr>
      <vt:lpstr>  Automated Haemoglobin measurement </vt:lpstr>
      <vt:lpstr>Sahli’s method for hemoglobin estimation</vt:lpstr>
      <vt:lpstr>PowerPoint Presentation</vt:lpstr>
      <vt:lpstr>PowerPoint Presentation</vt:lpstr>
      <vt:lpstr>PowerPoint Presentation</vt:lpstr>
      <vt:lpstr>PowerPoint Presentation</vt:lpstr>
      <vt:lpstr>PowerPoint Presentation</vt:lpstr>
    </vt:vector>
  </TitlesOfParts>
  <Company>Moorche 30 DVDs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Haemoglobinometry</dc:title>
  <dc:creator>Microsoft account</dc:creator>
  <cp:lastModifiedBy>Microsoft account</cp:lastModifiedBy>
  <cp:revision>5</cp:revision>
  <dcterms:created xsi:type="dcterms:W3CDTF">2023-10-05T19:30:13Z</dcterms:created>
  <dcterms:modified xsi:type="dcterms:W3CDTF">2023-10-08T05:35:23Z</dcterms:modified>
</cp:coreProperties>
</file>