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59" r:id="rId6"/>
    <p:sldId id="260" r:id="rId7"/>
    <p:sldId id="263" r:id="rId8"/>
    <p:sldId id="261" r:id="rId9"/>
    <p:sldId id="264" r:id="rId10"/>
    <p:sldId id="265" r:id="rId11"/>
    <p:sldId id="266" r:id="rId12"/>
    <p:sldId id="262"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Endocrine anatomy</a:t>
            </a:r>
          </a:p>
        </p:txBody>
      </p:sp>
      <p:sp>
        <p:nvSpPr>
          <p:cNvPr id="3" name="Subtitle 2"/>
          <p:cNvSpPr>
            <a:spLocks noGrp="1"/>
          </p:cNvSpPr>
          <p:nvPr>
            <p:ph type="subTitle" idx="1"/>
          </p:nvPr>
        </p:nvSpPr>
        <p:spPr/>
        <p:txBody>
          <a:bodyPr/>
          <a:lstStyle/>
          <a:p>
            <a:r>
              <a:rPr lang="en-US" dirty="0" smtClean="0"/>
              <a:t>Lab </a:t>
            </a:r>
            <a:r>
              <a:rPr lang="en-US" dirty="0" smtClean="0"/>
              <a:t>one</a:t>
            </a:r>
            <a:endParaRPr lang="en-US" dirty="0"/>
          </a:p>
        </p:txBody>
      </p:sp>
    </p:spTree>
    <p:extLst>
      <p:ext uri="{BB962C8B-B14F-4D97-AF65-F5344CB8AC3E}">
        <p14:creationId xmlns:p14="http://schemas.microsoft.com/office/powerpoint/2010/main" val="211672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Pancreas</a:t>
            </a:r>
            <a:endParaRPr lang="en-US" dirty="0"/>
          </a:p>
        </p:txBody>
      </p:sp>
      <p:sp>
        <p:nvSpPr>
          <p:cNvPr id="3" name="Content Placeholder 2"/>
          <p:cNvSpPr>
            <a:spLocks noGrp="1"/>
          </p:cNvSpPr>
          <p:nvPr>
            <p:ph idx="1"/>
          </p:nvPr>
        </p:nvSpPr>
        <p:spPr>
          <a:xfrm>
            <a:off x="677334" y="1607737"/>
            <a:ext cx="9571985" cy="4433626"/>
          </a:xfrm>
        </p:spPr>
        <p:txBody>
          <a:bodyPr>
            <a:normAutofit/>
          </a:bodyPr>
          <a:lstStyle/>
          <a:p>
            <a:pPr lvl="0" fontAlgn="base"/>
            <a:r>
              <a:rPr lang="en-US" sz="2000" dirty="0"/>
              <a:t>The pancreas is located across the back of the abdomen, behind the stomach. The pancreas plays a role </a:t>
            </a:r>
            <a:r>
              <a:rPr lang="en-US" sz="2000" dirty="0">
                <a:solidFill>
                  <a:schemeClr val="accent2"/>
                </a:solidFill>
              </a:rPr>
              <a:t>in digestion</a:t>
            </a:r>
            <a:r>
              <a:rPr lang="en-US" sz="2000" dirty="0"/>
              <a:t>, as well as </a:t>
            </a:r>
            <a:r>
              <a:rPr lang="en-US" sz="2000" dirty="0">
                <a:solidFill>
                  <a:schemeClr val="accent2"/>
                </a:solidFill>
              </a:rPr>
              <a:t>hormone production</a:t>
            </a:r>
            <a:r>
              <a:rPr lang="en-US" sz="2000" dirty="0"/>
              <a:t>. Hormones produced by the pancreas include </a:t>
            </a:r>
            <a:r>
              <a:rPr lang="en-US" sz="2000" dirty="0">
                <a:solidFill>
                  <a:schemeClr val="accent2"/>
                </a:solidFill>
              </a:rPr>
              <a:t>insulin and glucagon</a:t>
            </a:r>
            <a:r>
              <a:rPr lang="en-US" sz="2000" dirty="0"/>
              <a:t>, which </a:t>
            </a:r>
            <a:r>
              <a:rPr lang="en-US" sz="2000" dirty="0">
                <a:solidFill>
                  <a:schemeClr val="accent2"/>
                </a:solidFill>
              </a:rPr>
              <a:t>regulate l</a:t>
            </a:r>
            <a:r>
              <a:rPr lang="en-US" sz="2000" dirty="0"/>
              <a:t>evels of </a:t>
            </a:r>
            <a:r>
              <a:rPr lang="en-US" sz="2000" dirty="0">
                <a:solidFill>
                  <a:schemeClr val="accent2"/>
                </a:solidFill>
              </a:rPr>
              <a:t>blood sugar</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583" y="3084792"/>
            <a:ext cx="5943053" cy="3145187"/>
          </a:xfrm>
          <a:prstGeom prst="rect">
            <a:avLst/>
          </a:prstGeom>
        </p:spPr>
      </p:pic>
    </p:spTree>
    <p:extLst>
      <p:ext uri="{BB962C8B-B14F-4D97-AF65-F5344CB8AC3E}">
        <p14:creationId xmlns:p14="http://schemas.microsoft.com/office/powerpoint/2010/main" val="232439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Ovary</a:t>
            </a:r>
            <a:endParaRPr lang="en-US" dirty="0"/>
          </a:p>
        </p:txBody>
      </p:sp>
      <p:sp>
        <p:nvSpPr>
          <p:cNvPr id="3" name="Content Placeholder 2"/>
          <p:cNvSpPr>
            <a:spLocks noGrp="1"/>
          </p:cNvSpPr>
          <p:nvPr>
            <p:ph idx="1"/>
          </p:nvPr>
        </p:nvSpPr>
        <p:spPr>
          <a:xfrm>
            <a:off x="576850" y="1286190"/>
            <a:ext cx="9089663" cy="4152272"/>
          </a:xfrm>
        </p:spPr>
        <p:txBody>
          <a:bodyPr>
            <a:normAutofit/>
          </a:bodyPr>
          <a:lstStyle/>
          <a:p>
            <a:r>
              <a:rPr lang="en-US" sz="2400" dirty="0"/>
              <a:t>A woman's ovaries are located on both sides of the uterus, below the opening of the fallopian tubes (tubes that extend from the uterus to the ovaries). In addition to containing the egg cells necessary for reproduction, the ovaries also produce </a:t>
            </a:r>
            <a:r>
              <a:rPr lang="en-US" sz="2400" dirty="0">
                <a:solidFill>
                  <a:schemeClr val="accent2"/>
                </a:solidFill>
              </a:rPr>
              <a:t>estrogen and progesterone</a:t>
            </a:r>
            <a:r>
              <a:rPr lang="en-US" sz="2400" dirty="0" smtClean="0"/>
              <a: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326" y="3519434"/>
            <a:ext cx="4110115" cy="3011993"/>
          </a:xfrm>
          <a:prstGeom prst="rect">
            <a:avLst/>
          </a:prstGeom>
        </p:spPr>
      </p:pic>
    </p:spTree>
    <p:extLst>
      <p:ext uri="{BB962C8B-B14F-4D97-AF65-F5344CB8AC3E}">
        <p14:creationId xmlns:p14="http://schemas.microsoft.com/office/powerpoint/2010/main" val="198857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Testis</a:t>
            </a:r>
            <a:endParaRPr lang="en-US" dirty="0"/>
          </a:p>
        </p:txBody>
      </p:sp>
      <p:sp>
        <p:nvSpPr>
          <p:cNvPr id="3" name="Content Placeholder 2"/>
          <p:cNvSpPr>
            <a:spLocks noGrp="1"/>
          </p:cNvSpPr>
          <p:nvPr>
            <p:ph idx="1"/>
          </p:nvPr>
        </p:nvSpPr>
        <p:spPr>
          <a:xfrm>
            <a:off x="677334" y="1728510"/>
            <a:ext cx="8596668" cy="3880773"/>
          </a:xfrm>
        </p:spPr>
        <p:txBody>
          <a:bodyPr>
            <a:normAutofit/>
          </a:bodyPr>
          <a:lstStyle/>
          <a:p>
            <a:pPr lvl="0" fontAlgn="base"/>
            <a:r>
              <a:rPr lang="en-US" sz="2400" dirty="0"/>
              <a:t>A man's testes are located in a pouch that hangs suspended outside the male body. The testes produce </a:t>
            </a:r>
            <a:r>
              <a:rPr lang="en-US" sz="2400" dirty="0">
                <a:solidFill>
                  <a:schemeClr val="accent1">
                    <a:lumMod val="75000"/>
                  </a:schemeClr>
                </a:solidFill>
              </a:rPr>
              <a:t>testosterone and sperm</a:t>
            </a:r>
            <a:r>
              <a:rPr lang="en-US" sz="2400" dirty="0" smtClean="0">
                <a:solidFill>
                  <a:schemeClr val="accent1">
                    <a:lumMod val="75000"/>
                  </a:schemeClr>
                </a:solidFill>
              </a:rPr>
              <a:t>.               </a:t>
            </a:r>
            <a:endParaRPr lang="en-US" sz="2400" dirty="0">
              <a:solidFill>
                <a:schemeClr val="accent1">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293" y="3507764"/>
            <a:ext cx="3712804" cy="3094003"/>
          </a:xfrm>
          <a:prstGeom prst="rect">
            <a:avLst/>
          </a:prstGeom>
        </p:spPr>
      </p:pic>
    </p:spTree>
    <p:extLst>
      <p:ext uri="{BB962C8B-B14F-4D97-AF65-F5344CB8AC3E}">
        <p14:creationId xmlns:p14="http://schemas.microsoft.com/office/powerpoint/2010/main" val="259156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xresdefaul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5853" y="2160588"/>
            <a:ext cx="6900332" cy="3881437"/>
          </a:xfrm>
          <a:prstGeom prst="rect">
            <a:avLst/>
          </a:prstGeom>
          <a:noFill/>
          <a:ln>
            <a:noFill/>
          </a:ln>
        </p:spPr>
      </p:pic>
    </p:spTree>
    <p:extLst>
      <p:ext uri="{BB962C8B-B14F-4D97-AF65-F5344CB8AC3E}">
        <p14:creationId xmlns:p14="http://schemas.microsoft.com/office/powerpoint/2010/main" val="417358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431" y="462417"/>
            <a:ext cx="8596668" cy="3880773"/>
          </a:xfrm>
        </p:spPr>
        <p:txBody>
          <a:bodyPr>
            <a:normAutofit/>
          </a:bodyPr>
          <a:lstStyle/>
          <a:p>
            <a:r>
              <a:rPr lang="en-US" sz="2400" dirty="0"/>
              <a:t>The endocrine system is a complex network of glands and organs. It uses hormones to control and coordinate body's﻿</a:t>
            </a:r>
            <a:r>
              <a:rPr lang="en-US" sz="2400" dirty="0" smtClean="0"/>
              <a:t> </a:t>
            </a:r>
            <a:r>
              <a:rPr lang="en-US" sz="2400" dirty="0" smtClean="0">
                <a:solidFill>
                  <a:schemeClr val="accent2"/>
                </a:solidFill>
              </a:rPr>
              <a:t>metabolism</a:t>
            </a:r>
            <a:r>
              <a:rPr lang="en-US" sz="2400" dirty="0"/>
              <a:t>, </a:t>
            </a:r>
            <a:r>
              <a:rPr lang="en-US" sz="2400" dirty="0">
                <a:solidFill>
                  <a:schemeClr val="accent2"/>
                </a:solidFill>
              </a:rPr>
              <a:t>energy level</a:t>
            </a:r>
            <a:r>
              <a:rPr lang="en-US" sz="2400" dirty="0"/>
              <a:t>, </a:t>
            </a:r>
            <a:r>
              <a:rPr lang="en-US" sz="2400" dirty="0">
                <a:solidFill>
                  <a:schemeClr val="accent2"/>
                </a:solidFill>
              </a:rPr>
              <a:t>reproduction</a:t>
            </a:r>
            <a:r>
              <a:rPr lang="en-US" sz="2400" dirty="0"/>
              <a:t>, </a:t>
            </a:r>
            <a:r>
              <a:rPr lang="en-US" sz="2400" dirty="0">
                <a:solidFill>
                  <a:schemeClr val="accent2"/>
                </a:solidFill>
              </a:rPr>
              <a:t>growth</a:t>
            </a:r>
            <a:r>
              <a:rPr lang="en-US" sz="2400" dirty="0"/>
              <a:t> and </a:t>
            </a:r>
            <a:r>
              <a:rPr lang="en-US" sz="2400" dirty="0">
                <a:solidFill>
                  <a:schemeClr val="accent2"/>
                </a:solidFill>
              </a:rPr>
              <a:t>development</a:t>
            </a:r>
            <a:r>
              <a:rPr lang="en-US" sz="2400" dirty="0"/>
              <a:t>, and </a:t>
            </a:r>
            <a:r>
              <a:rPr lang="en-US" sz="2400" dirty="0">
                <a:solidFill>
                  <a:schemeClr val="accent2"/>
                </a:solidFill>
              </a:rPr>
              <a:t>response to injury</a:t>
            </a:r>
            <a:r>
              <a:rPr lang="en-US" sz="2400" dirty="0"/>
              <a:t>, </a:t>
            </a:r>
            <a:r>
              <a:rPr lang="en-US" sz="2400" dirty="0">
                <a:solidFill>
                  <a:schemeClr val="accent2"/>
                </a:solidFill>
              </a:rPr>
              <a:t>stress,</a:t>
            </a:r>
            <a:r>
              <a:rPr lang="en-US" sz="2400" dirty="0"/>
              <a:t> and </a:t>
            </a:r>
            <a:r>
              <a:rPr lang="en-US" sz="2400" dirty="0">
                <a:solidFill>
                  <a:schemeClr val="accent2"/>
                </a:solidFill>
              </a:rPr>
              <a:t>mood</a:t>
            </a:r>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268" y="2645998"/>
            <a:ext cx="3659224" cy="3870785"/>
          </a:xfrm>
          <a:prstGeom prst="rect">
            <a:avLst/>
          </a:prstGeom>
        </p:spPr>
      </p:pic>
    </p:spTree>
    <p:extLst>
      <p:ext uri="{BB962C8B-B14F-4D97-AF65-F5344CB8AC3E}">
        <p14:creationId xmlns:p14="http://schemas.microsoft.com/office/powerpoint/2010/main" val="350540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Hypothalamus</a:t>
            </a:r>
            <a:endParaRPr lang="en-US" dirty="0"/>
          </a:p>
        </p:txBody>
      </p:sp>
      <p:sp>
        <p:nvSpPr>
          <p:cNvPr id="3" name="Content Placeholder 2"/>
          <p:cNvSpPr>
            <a:spLocks noGrp="1"/>
          </p:cNvSpPr>
          <p:nvPr>
            <p:ph idx="1"/>
          </p:nvPr>
        </p:nvSpPr>
        <p:spPr>
          <a:xfrm>
            <a:off x="526608" y="1356721"/>
            <a:ext cx="10094499" cy="3880773"/>
          </a:xfrm>
        </p:spPr>
        <p:txBody>
          <a:bodyPr>
            <a:normAutofit/>
          </a:bodyPr>
          <a:lstStyle/>
          <a:p>
            <a:pPr lvl="0" fontAlgn="base"/>
            <a:r>
              <a:rPr lang="en-US" sz="2400" dirty="0"/>
              <a:t>The hypothalamus is located at the base of the brain, near the optic chiasm ﻿﻿﻿where the optic nerves behind each eye cross and meet. ﻿The hypothalamus secretes hormones that </a:t>
            </a:r>
            <a:r>
              <a:rPr lang="en-US" sz="2400" dirty="0">
                <a:solidFill>
                  <a:schemeClr val="accent2"/>
                </a:solidFill>
              </a:rPr>
              <a:t>stimulate</a:t>
            </a:r>
            <a:r>
              <a:rPr lang="en-US" sz="2400" dirty="0"/>
              <a:t> or </a:t>
            </a:r>
            <a:r>
              <a:rPr lang="en-US" sz="2400" dirty="0">
                <a:solidFill>
                  <a:schemeClr val="accent2"/>
                </a:solidFill>
              </a:rPr>
              <a:t>suppress</a:t>
            </a:r>
            <a:r>
              <a:rPr lang="en-US" sz="2400" dirty="0"/>
              <a:t> the release of hormones in the pituitary gland, in addition to </a:t>
            </a:r>
            <a:r>
              <a:rPr lang="en-US" sz="2400" dirty="0">
                <a:solidFill>
                  <a:schemeClr val="accent2"/>
                </a:solidFill>
              </a:rPr>
              <a:t>controlling</a:t>
            </a:r>
            <a:r>
              <a:rPr lang="en-US" sz="2400" dirty="0"/>
              <a:t> </a:t>
            </a:r>
            <a:r>
              <a:rPr lang="en-US" sz="2400" dirty="0">
                <a:solidFill>
                  <a:schemeClr val="accent2"/>
                </a:solidFill>
              </a:rPr>
              <a:t>water balance</a:t>
            </a:r>
            <a:r>
              <a:rPr lang="en-US" sz="2400" dirty="0"/>
              <a:t>, </a:t>
            </a:r>
            <a:r>
              <a:rPr lang="en-US" sz="2400" dirty="0">
                <a:solidFill>
                  <a:schemeClr val="accent2"/>
                </a:solidFill>
              </a:rPr>
              <a:t>sleep, temperature</a:t>
            </a:r>
            <a:r>
              <a:rPr lang="en-US" sz="2400" dirty="0"/>
              <a:t>, </a:t>
            </a:r>
            <a:r>
              <a:rPr lang="en-US" sz="2400" dirty="0">
                <a:solidFill>
                  <a:schemeClr val="accent2"/>
                </a:solidFill>
              </a:rPr>
              <a:t>appetite</a:t>
            </a:r>
            <a:r>
              <a:rPr lang="en-US" sz="2400" dirty="0"/>
              <a:t>, and </a:t>
            </a:r>
            <a:r>
              <a:rPr lang="en-US" sz="2400" dirty="0">
                <a:solidFill>
                  <a:schemeClr val="accent2"/>
                </a:solidFill>
              </a:rPr>
              <a:t>blood pressure.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430" y="3827472"/>
            <a:ext cx="3235715" cy="21571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89" y="3406391"/>
            <a:ext cx="4187504" cy="2791669"/>
          </a:xfrm>
          <a:prstGeom prst="rect">
            <a:avLst/>
          </a:prstGeom>
        </p:spPr>
      </p:pic>
    </p:spTree>
    <p:extLst>
      <p:ext uri="{BB962C8B-B14F-4D97-AF65-F5344CB8AC3E}">
        <p14:creationId xmlns:p14="http://schemas.microsoft.com/office/powerpoint/2010/main" val="109598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6980" y="783772"/>
            <a:ext cx="7538245" cy="5239081"/>
          </a:xfrm>
        </p:spPr>
      </p:pic>
    </p:spTree>
    <p:extLst>
      <p:ext uri="{BB962C8B-B14F-4D97-AF65-F5344CB8AC3E}">
        <p14:creationId xmlns:p14="http://schemas.microsoft.com/office/powerpoint/2010/main" val="164838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Pineal </a:t>
            </a:r>
            <a:r>
              <a:rPr lang="en-US" b="1" dirty="0" smtClean="0"/>
              <a:t>Gland</a:t>
            </a:r>
            <a:endParaRPr lang="en-US" dirty="0"/>
          </a:p>
        </p:txBody>
      </p:sp>
      <p:sp>
        <p:nvSpPr>
          <p:cNvPr id="3" name="Content Placeholder 2"/>
          <p:cNvSpPr>
            <a:spLocks noGrp="1"/>
          </p:cNvSpPr>
          <p:nvPr>
            <p:ph idx="1"/>
          </p:nvPr>
        </p:nvSpPr>
        <p:spPr>
          <a:xfrm>
            <a:off x="602901" y="1607737"/>
            <a:ext cx="9837336" cy="4433626"/>
          </a:xfrm>
        </p:spPr>
        <p:txBody>
          <a:bodyPr>
            <a:normAutofit/>
          </a:bodyPr>
          <a:lstStyle/>
          <a:p>
            <a:pPr lvl="0" fontAlgn="base"/>
            <a:r>
              <a:rPr lang="en-US" sz="2400" dirty="0"/>
              <a:t>The pineal body is located below the corpus callosum, in the middle of the brain. It produces the hormone </a:t>
            </a:r>
            <a:r>
              <a:rPr lang="en-US" sz="2400" dirty="0">
                <a:solidFill>
                  <a:schemeClr val="accent2"/>
                </a:solidFill>
              </a:rPr>
              <a:t>melatonin</a:t>
            </a:r>
            <a:r>
              <a:rPr lang="en-US" sz="2400" dirty="0"/>
              <a:t>, which helps the body know when it's </a:t>
            </a:r>
            <a:r>
              <a:rPr lang="en-US" sz="2400" dirty="0">
                <a:solidFill>
                  <a:schemeClr val="accent2"/>
                </a:solidFill>
              </a:rPr>
              <a:t>time to sleep</a:t>
            </a:r>
            <a:r>
              <a:rPr lang="en-US" sz="24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039" y="3402158"/>
            <a:ext cx="5863527" cy="3007644"/>
          </a:xfrm>
          <a:prstGeom prst="rect">
            <a:avLst/>
          </a:prstGeom>
        </p:spPr>
      </p:pic>
    </p:spTree>
    <p:extLst>
      <p:ext uri="{BB962C8B-B14F-4D97-AF65-F5344CB8AC3E}">
        <p14:creationId xmlns:p14="http://schemas.microsoft.com/office/powerpoint/2010/main" val="277683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smtClean="0"/>
              <a:t>Pituitary</a:t>
            </a:r>
            <a:r>
              <a:rPr lang="en-US" b="1" u="sng" dirty="0"/>
              <a:t/>
            </a:r>
            <a:br>
              <a:rPr lang="en-US" b="1" u="sng" dirty="0"/>
            </a:br>
            <a:r>
              <a:rPr lang="en-US" b="1" u="sng" dirty="0" smtClean="0"/>
              <a:t/>
            </a:r>
            <a:br>
              <a:rPr lang="en-US" b="1" u="sng" dirty="0" smtClean="0"/>
            </a:br>
            <a:r>
              <a:rPr lang="en-US" dirty="0">
                <a:solidFill>
                  <a:schemeClr val="tx1"/>
                </a:solidFill>
              </a:rPr>
              <a:t>The pituitary gland is located below the brain. Usually no larger than a pea, the gland controls many functions of the other endocrine glands.</a:t>
            </a:r>
            <a:br>
              <a:rPr lang="en-US" dirty="0">
                <a:solidFill>
                  <a:schemeClr val="tx1"/>
                </a:solidFill>
              </a:rPr>
            </a:b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6881" y="2567546"/>
            <a:ext cx="3531237" cy="4290454"/>
          </a:xfrm>
          <a:prstGeom prst="rect">
            <a:avLst/>
          </a:prstGeom>
        </p:spPr>
      </p:pic>
    </p:spTree>
    <p:extLst>
      <p:ext uri="{BB962C8B-B14F-4D97-AF65-F5344CB8AC3E}">
        <p14:creationId xmlns:p14="http://schemas.microsoft.com/office/powerpoint/2010/main" val="412950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Thyroid and parathyroid</a:t>
            </a:r>
            <a:endParaRPr lang="en-US" dirty="0"/>
          </a:p>
        </p:txBody>
      </p:sp>
      <p:sp>
        <p:nvSpPr>
          <p:cNvPr id="3" name="Content Placeholder 2"/>
          <p:cNvSpPr>
            <a:spLocks noGrp="1"/>
          </p:cNvSpPr>
          <p:nvPr>
            <p:ph idx="1"/>
          </p:nvPr>
        </p:nvSpPr>
        <p:spPr>
          <a:xfrm>
            <a:off x="677334" y="1436915"/>
            <a:ext cx="10194982" cy="4604448"/>
          </a:xfrm>
        </p:spPr>
        <p:txBody>
          <a:bodyPr>
            <a:normAutofit/>
          </a:bodyPr>
          <a:lstStyle/>
          <a:p>
            <a:pPr lvl="0" fontAlgn="base"/>
            <a:r>
              <a:rPr lang="en-US" sz="2400" dirty="0"/>
              <a:t>The thyroid gland and parathyroid glands are located in front of the </a:t>
            </a:r>
            <a:r>
              <a:rPr lang="en-US" sz="2400" dirty="0">
                <a:solidFill>
                  <a:schemeClr val="accent2"/>
                </a:solidFill>
              </a:rPr>
              <a:t>neck, below </a:t>
            </a:r>
            <a:r>
              <a:rPr lang="en-US" sz="2400" dirty="0"/>
              <a:t>the </a:t>
            </a:r>
            <a:r>
              <a:rPr lang="en-US" sz="2400" dirty="0">
                <a:solidFill>
                  <a:schemeClr val="accent2"/>
                </a:solidFill>
              </a:rPr>
              <a:t>larynx (voice box)</a:t>
            </a:r>
            <a:r>
              <a:rPr lang="en-US" sz="2400" dirty="0"/>
              <a:t>. The thyroid plays an important role in the </a:t>
            </a:r>
            <a:r>
              <a:rPr lang="en-US" sz="2400" dirty="0">
                <a:solidFill>
                  <a:schemeClr val="accent2"/>
                </a:solidFill>
              </a:rPr>
              <a:t>body's metabolism</a:t>
            </a:r>
            <a:r>
              <a:rPr lang="en-US" sz="2400" dirty="0"/>
              <a:t>. The parathyroid glands play an important role in the </a:t>
            </a:r>
            <a:r>
              <a:rPr lang="en-US" sz="2400" dirty="0">
                <a:solidFill>
                  <a:schemeClr val="accent2"/>
                </a:solidFill>
              </a:rPr>
              <a:t>regulation </a:t>
            </a:r>
            <a:r>
              <a:rPr lang="en-US" sz="2400" dirty="0"/>
              <a:t>of the </a:t>
            </a:r>
            <a:r>
              <a:rPr lang="en-US" sz="2400" dirty="0">
                <a:solidFill>
                  <a:schemeClr val="accent2"/>
                </a:solidFill>
              </a:rPr>
              <a:t>body's calcium balance</a:t>
            </a:r>
            <a:r>
              <a:rPr lang="en-US" sz="24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903" y="3063168"/>
            <a:ext cx="4033540" cy="3287390"/>
          </a:xfrm>
          <a:prstGeom prst="rect">
            <a:avLst/>
          </a:prstGeom>
        </p:spPr>
      </p:pic>
    </p:spTree>
    <p:extLst>
      <p:ext uri="{BB962C8B-B14F-4D97-AF65-F5344CB8AC3E}">
        <p14:creationId xmlns:p14="http://schemas.microsoft.com/office/powerpoint/2010/main" val="267690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Thymus</a:t>
            </a:r>
            <a:endParaRPr lang="en-US" dirty="0"/>
          </a:p>
        </p:txBody>
      </p:sp>
      <p:sp>
        <p:nvSpPr>
          <p:cNvPr id="3" name="Content Placeholder 2"/>
          <p:cNvSpPr>
            <a:spLocks noGrp="1"/>
          </p:cNvSpPr>
          <p:nvPr>
            <p:ph idx="1"/>
          </p:nvPr>
        </p:nvSpPr>
        <p:spPr>
          <a:xfrm>
            <a:off x="556754" y="1572350"/>
            <a:ext cx="8596668" cy="3880773"/>
          </a:xfrm>
        </p:spPr>
        <p:txBody>
          <a:bodyPr>
            <a:normAutofit/>
          </a:bodyPr>
          <a:lstStyle/>
          <a:p>
            <a:pPr lvl="0" fontAlgn="base"/>
            <a:r>
              <a:rPr lang="en-US" sz="2400" dirty="0"/>
              <a:t>The thymus is located in the upper part of the chest and produces </a:t>
            </a:r>
            <a:r>
              <a:rPr lang="en-US" sz="2400" dirty="0">
                <a:solidFill>
                  <a:schemeClr val="accent2"/>
                </a:solidFill>
              </a:rPr>
              <a:t>white blood cells </a:t>
            </a:r>
            <a:r>
              <a:rPr lang="en-US" sz="2400" dirty="0"/>
              <a:t>that fight infections and destroy abnormal cells.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375" y="3221335"/>
            <a:ext cx="6096000" cy="3048000"/>
          </a:xfrm>
          <a:prstGeom prst="rect">
            <a:avLst/>
          </a:prstGeom>
        </p:spPr>
      </p:pic>
    </p:spTree>
    <p:extLst>
      <p:ext uri="{BB962C8B-B14F-4D97-AF65-F5344CB8AC3E}">
        <p14:creationId xmlns:p14="http://schemas.microsoft.com/office/powerpoint/2010/main" val="41603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Adren</a:t>
            </a:r>
            <a:r>
              <a:rPr lang="en-US" b="1" dirty="0"/>
              <a:t>al</a:t>
            </a:r>
            <a:r>
              <a:rPr lang="en-US" b="1" u="sng" dirty="0"/>
              <a:t> gland</a:t>
            </a:r>
            <a:endParaRPr lang="en-US" dirty="0"/>
          </a:p>
        </p:txBody>
      </p:sp>
      <p:sp>
        <p:nvSpPr>
          <p:cNvPr id="3" name="Content Placeholder 2"/>
          <p:cNvSpPr>
            <a:spLocks noGrp="1"/>
          </p:cNvSpPr>
          <p:nvPr>
            <p:ph idx="1"/>
          </p:nvPr>
        </p:nvSpPr>
        <p:spPr>
          <a:xfrm>
            <a:off x="472273" y="1567543"/>
            <a:ext cx="8801729" cy="4473819"/>
          </a:xfrm>
        </p:spPr>
        <p:txBody>
          <a:bodyPr/>
          <a:lstStyle/>
          <a:p>
            <a:pPr lvl="0" fontAlgn="base"/>
            <a:r>
              <a:rPr lang="en-US" sz="2000" dirty="0" smtClean="0"/>
              <a:t>An </a:t>
            </a:r>
            <a:r>
              <a:rPr lang="en-US" sz="2000" dirty="0"/>
              <a:t>adrenal gland is located on top of each kidney. Like many glands, the adrenal glands work hand-in-hand with the </a:t>
            </a:r>
            <a:r>
              <a:rPr lang="en-US" sz="2000" dirty="0">
                <a:solidFill>
                  <a:schemeClr val="accent2"/>
                </a:solidFill>
              </a:rPr>
              <a:t>hypothalamus and pituitary </a:t>
            </a:r>
            <a:r>
              <a:rPr lang="en-US" sz="2000" dirty="0"/>
              <a:t>gland. The adrenal glands </a:t>
            </a:r>
            <a:r>
              <a:rPr lang="en-US" sz="2000" dirty="0">
                <a:solidFill>
                  <a:schemeClr val="accent2"/>
                </a:solidFill>
              </a:rPr>
              <a:t>make and release corticosteroid hormones </a:t>
            </a:r>
            <a:r>
              <a:rPr lang="en-US" sz="2000" dirty="0"/>
              <a:t>and </a:t>
            </a:r>
            <a:r>
              <a:rPr lang="en-US" sz="2000" dirty="0">
                <a:solidFill>
                  <a:schemeClr val="accent2"/>
                </a:solidFill>
              </a:rPr>
              <a:t>epinephrine</a:t>
            </a:r>
            <a:r>
              <a:rPr lang="en-US" sz="2000" dirty="0"/>
              <a:t> that maintain </a:t>
            </a:r>
            <a:r>
              <a:rPr lang="en-US" sz="2000" dirty="0">
                <a:solidFill>
                  <a:schemeClr val="accent2"/>
                </a:solidFill>
              </a:rPr>
              <a:t>blood pressure </a:t>
            </a:r>
            <a:r>
              <a:rPr lang="en-US" sz="2000" dirty="0"/>
              <a:t>and </a:t>
            </a:r>
            <a:r>
              <a:rPr lang="en-US" sz="2000" dirty="0">
                <a:solidFill>
                  <a:schemeClr val="accent2"/>
                </a:solidFill>
              </a:rPr>
              <a:t>regulate metabolism</a:t>
            </a:r>
            <a:r>
              <a:rPr lang="en-US" sz="2000" dirty="0" smtClean="0">
                <a:solidFill>
                  <a:schemeClr val="accent2"/>
                </a:solidFill>
              </a:rPr>
              <a:t>.</a:t>
            </a:r>
          </a:p>
          <a:p>
            <a:pPr lvl="0" fontAlgn="base"/>
            <a:endParaRPr lang="en-US"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716" y="3586581"/>
            <a:ext cx="3973903" cy="3125718"/>
          </a:xfrm>
          <a:prstGeom prst="rect">
            <a:avLst/>
          </a:prstGeom>
        </p:spPr>
      </p:pic>
    </p:spTree>
    <p:extLst>
      <p:ext uri="{BB962C8B-B14F-4D97-AF65-F5344CB8AC3E}">
        <p14:creationId xmlns:p14="http://schemas.microsoft.com/office/powerpoint/2010/main" val="12335864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47</TotalTime>
  <Words>305</Words>
  <Application>Microsoft Office PowerPoint</Application>
  <PresentationFormat>Widescreen</PresentationFormat>
  <Paragraphs>20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Endocrine anatomy</vt:lpstr>
      <vt:lpstr>PowerPoint Presentation</vt:lpstr>
      <vt:lpstr>Hypothalamus</vt:lpstr>
      <vt:lpstr>PowerPoint Presentation</vt:lpstr>
      <vt:lpstr>Pineal Gland</vt:lpstr>
      <vt:lpstr>Pituitary  The pituitary gland is located below the brain. Usually no larger than a pea, the gland controls many functions of the other endocrine glands. </vt:lpstr>
      <vt:lpstr>Thyroid and parathyroid</vt:lpstr>
      <vt:lpstr>Thymus</vt:lpstr>
      <vt:lpstr>Adrenal gland</vt:lpstr>
      <vt:lpstr>Pancreas</vt:lpstr>
      <vt:lpstr>Ovary</vt:lpstr>
      <vt:lpstr>Testis</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anatomy</dc:title>
  <dc:creator>Microsoft account</dc:creator>
  <cp:lastModifiedBy>Microsoft account</cp:lastModifiedBy>
  <cp:revision>6</cp:revision>
  <dcterms:created xsi:type="dcterms:W3CDTF">2024-01-30T10:36:38Z</dcterms:created>
  <dcterms:modified xsi:type="dcterms:W3CDTF">2024-01-30T12:28:33Z</dcterms:modified>
</cp:coreProperties>
</file>