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2/13/2024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2/13/2024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Pancreas</a:t>
            </a:r>
            <a:br>
              <a:rPr lang="en-US" b="1" dirty="0"/>
            </a:br>
            <a:endParaRPr lang="en-US" dirty="0"/>
          </a:p>
        </p:txBody>
      </p:sp>
      <p:sp>
        <p:nvSpPr>
          <p:cNvPr id="3" name="Subtitle 2"/>
          <p:cNvSpPr>
            <a:spLocks noGrp="1"/>
          </p:cNvSpPr>
          <p:nvPr>
            <p:ph type="subTitle" idx="1"/>
          </p:nvPr>
        </p:nvSpPr>
        <p:spPr/>
        <p:txBody>
          <a:bodyPr/>
          <a:lstStyle/>
          <a:p>
            <a:r>
              <a:rPr lang="en-US" dirty="0" smtClean="0"/>
              <a:t>Lab 3 </a:t>
            </a:r>
            <a:endParaRPr lang="en-US" dirty="0"/>
          </a:p>
        </p:txBody>
      </p:sp>
    </p:spTree>
    <p:extLst>
      <p:ext uri="{BB962C8B-B14F-4D97-AF65-F5344CB8AC3E}">
        <p14:creationId xmlns:p14="http://schemas.microsoft.com/office/powerpoint/2010/main" val="146871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Insulin action</a:t>
            </a:r>
            <a:endParaRPr lang="en-US" dirty="0"/>
          </a:p>
        </p:txBody>
      </p:sp>
      <p:sp>
        <p:nvSpPr>
          <p:cNvPr id="3" name="Content Placeholder 2"/>
          <p:cNvSpPr>
            <a:spLocks noGrp="1"/>
          </p:cNvSpPr>
          <p:nvPr>
            <p:ph idx="1"/>
          </p:nvPr>
        </p:nvSpPr>
        <p:spPr/>
        <p:txBody>
          <a:bodyPr>
            <a:noAutofit/>
          </a:bodyPr>
          <a:lstStyle/>
          <a:p>
            <a:r>
              <a:rPr lang="en-US" sz="2400" b="1" dirty="0"/>
              <a:t>1) Carbohydrate metabolism: </a:t>
            </a:r>
            <a:r>
              <a:rPr lang="en-US" sz="2400" dirty="0"/>
              <a:t>Insulin enhances glucose utilization by promoting cellular uptake, glycolysis, and glycogen synthesis while inhibiting glycogen breakdown, ultimately lowering blood glucose levels.</a:t>
            </a:r>
          </a:p>
          <a:p>
            <a:r>
              <a:rPr lang="en-US" sz="2400" b="1" dirty="0"/>
              <a:t>(2) Lipid metabolism: </a:t>
            </a:r>
            <a:r>
              <a:rPr lang="en-US" sz="2400" dirty="0"/>
              <a:t>Insulin suppresses the breakdown of fats (lipolysis), promotes the synthesis of fatty acids and triglycerides, and decreases fatty acid oxidation, collectively favoring fat storage.</a:t>
            </a:r>
          </a:p>
          <a:p>
            <a:r>
              <a:rPr lang="en-US" sz="2400" b="1" dirty="0"/>
              <a:t>3) Protein metabolism: </a:t>
            </a:r>
            <a:r>
              <a:rPr lang="en-US" sz="2400" dirty="0"/>
              <a:t>Insulin facilitates tissue growth and repair by promoting amino acid uptake and protein synthesis, while also regulating electrolyte balance through potassium uptake.</a:t>
            </a:r>
          </a:p>
          <a:p>
            <a:endParaRPr lang="en-US" sz="2400" dirty="0"/>
          </a:p>
        </p:txBody>
      </p:sp>
    </p:spTree>
    <p:extLst>
      <p:ext uri="{BB962C8B-B14F-4D97-AF65-F5344CB8AC3E}">
        <p14:creationId xmlns:p14="http://schemas.microsoft.com/office/powerpoint/2010/main" val="2804499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a:t>
            </a:r>
          </a:p>
        </p:txBody>
      </p:sp>
      <p:sp>
        <p:nvSpPr>
          <p:cNvPr id="3" name="Content Placeholder 2"/>
          <p:cNvSpPr>
            <a:spLocks noGrp="1"/>
          </p:cNvSpPr>
          <p:nvPr>
            <p:ph idx="1"/>
          </p:nvPr>
        </p:nvSpPr>
        <p:spPr>
          <a:xfrm>
            <a:off x="581192" y="2180496"/>
            <a:ext cx="11306008" cy="4451416"/>
          </a:xfrm>
        </p:spPr>
        <p:txBody>
          <a:bodyPr>
            <a:noAutofit/>
          </a:bodyPr>
          <a:lstStyle/>
          <a:p>
            <a:r>
              <a:rPr lang="en-US" b="1" dirty="0"/>
              <a:t>Effect of </a:t>
            </a:r>
            <a:r>
              <a:rPr lang="en-US" b="1" dirty="0" err="1"/>
              <a:t>glibenclamide</a:t>
            </a:r>
            <a:r>
              <a:rPr lang="en-US" b="1" dirty="0"/>
              <a:t> and </a:t>
            </a:r>
            <a:r>
              <a:rPr lang="en-US" b="1" dirty="0" err="1"/>
              <a:t>sitagliptin</a:t>
            </a:r>
            <a:r>
              <a:rPr lang="en-US" b="1" dirty="0"/>
              <a:t> on the blood glucose level.</a:t>
            </a:r>
            <a:endParaRPr lang="en-US" dirty="0"/>
          </a:p>
          <a:p>
            <a:r>
              <a:rPr lang="en-US" b="1" dirty="0"/>
              <a:t> </a:t>
            </a:r>
            <a:r>
              <a:rPr lang="en-US" dirty="0"/>
              <a:t>Nine male albino rats aged 12-14 weeks are acclimatized to the animal room conditions for at least a week before the experiment, maintained at 25±2°C with a 12-hour light/12-hour dark cycle. They are supplied with commercial pellet food and water. The rats are randomly divided into three groups, each comprising three rats. Before drug administration, blood glucose levels are checked. Each group receives one of the following treatments: Group 1: </a:t>
            </a:r>
            <a:r>
              <a:rPr lang="en-US" dirty="0" smtClean="0"/>
              <a:t>control</a:t>
            </a:r>
          </a:p>
          <a:p>
            <a:pPr lvl="0"/>
            <a:r>
              <a:rPr lang="en-US" dirty="0"/>
              <a:t>Group 1: control</a:t>
            </a:r>
          </a:p>
          <a:p>
            <a:pPr lvl="0"/>
            <a:r>
              <a:rPr lang="en-US" dirty="0"/>
              <a:t>Group 2: </a:t>
            </a:r>
            <a:r>
              <a:rPr lang="en-US" dirty="0" err="1"/>
              <a:t>glibenclamide</a:t>
            </a:r>
            <a:r>
              <a:rPr lang="en-US" dirty="0"/>
              <a:t> (5 mg/kg body weight)</a:t>
            </a:r>
          </a:p>
          <a:p>
            <a:pPr lvl="0"/>
            <a:r>
              <a:rPr lang="en-US" dirty="0"/>
              <a:t>Group 3: </a:t>
            </a:r>
            <a:r>
              <a:rPr lang="en-US" dirty="0" err="1"/>
              <a:t>sitagliptin</a:t>
            </a:r>
            <a:r>
              <a:rPr lang="en-US" dirty="0"/>
              <a:t> (20mg/kg).</a:t>
            </a:r>
          </a:p>
          <a:p>
            <a:pPr marL="0" indent="0">
              <a:buNone/>
            </a:pPr>
            <a:endParaRPr lang="en-US" dirty="0"/>
          </a:p>
          <a:p>
            <a:r>
              <a:rPr lang="en-US" dirty="0"/>
              <a:t>After three hours, blood glucose levels will be measured.</a:t>
            </a:r>
          </a:p>
          <a:p>
            <a:endParaRPr lang="en-US" sz="1600" dirty="0"/>
          </a:p>
          <a:p>
            <a:pPr marL="0" indent="0">
              <a:buNone/>
            </a:pPr>
            <a:r>
              <a:rPr lang="en-US" sz="1600" dirty="0"/>
              <a:t> </a:t>
            </a:r>
          </a:p>
          <a:p>
            <a:endParaRPr lang="en-US" sz="1600" dirty="0"/>
          </a:p>
        </p:txBody>
      </p:sp>
    </p:spTree>
    <p:extLst>
      <p:ext uri="{BB962C8B-B14F-4D97-AF65-F5344CB8AC3E}">
        <p14:creationId xmlns:p14="http://schemas.microsoft.com/office/powerpoint/2010/main" val="2055211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800" dirty="0" smtClean="0"/>
              <a:t>2-Sitagliptin </a:t>
            </a:r>
            <a:r>
              <a:rPr lang="en-US" sz="2800" dirty="0"/>
              <a:t>increasing insulin secretion through inhibition of </a:t>
            </a:r>
            <a:r>
              <a:rPr lang="en-US" sz="2800" dirty="0" err="1"/>
              <a:t>dipeptidyl</a:t>
            </a:r>
            <a:r>
              <a:rPr lang="en-US" sz="2800" dirty="0"/>
              <a:t> peptidase (DPP)-4, an enzyme that   degrades </a:t>
            </a:r>
            <a:r>
              <a:rPr lang="en-US" sz="2800" dirty="0" err="1"/>
              <a:t>incretin</a:t>
            </a:r>
            <a:r>
              <a:rPr lang="en-US" sz="2800" dirty="0"/>
              <a:t>, and by suppressing excess glucagon secretion.</a:t>
            </a:r>
          </a:p>
          <a:p>
            <a:pPr marL="0" indent="0">
              <a:buNone/>
            </a:pPr>
            <a:endParaRPr lang="en-US" sz="2800" dirty="0"/>
          </a:p>
          <a:p>
            <a:r>
              <a:rPr lang="en-US" sz="2800" dirty="0" smtClean="0"/>
              <a:t>1-Glibenclamide </a:t>
            </a:r>
            <a:r>
              <a:rPr lang="en-US" sz="2800" dirty="0"/>
              <a:t>exhibited a significant reduction in blood glucose levels when compared to normal control, works by increasing the amount of insulin that pancreas produces. This helps to reduce the amount of sugar in your blood. </a:t>
            </a:r>
          </a:p>
        </p:txBody>
      </p:sp>
    </p:spTree>
    <p:extLst>
      <p:ext uri="{BB962C8B-B14F-4D97-AF65-F5344CB8AC3E}">
        <p14:creationId xmlns:p14="http://schemas.microsoft.com/office/powerpoint/2010/main" val="3190099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7200" dirty="0" smtClean="0"/>
              <a:t>Thank you </a:t>
            </a:r>
            <a:endParaRPr lang="en-US" sz="7200" dirty="0"/>
          </a:p>
        </p:txBody>
      </p:sp>
    </p:spTree>
    <p:extLst>
      <p:ext uri="{BB962C8B-B14F-4D97-AF65-F5344CB8AC3E}">
        <p14:creationId xmlns:p14="http://schemas.microsoft.com/office/powerpoint/2010/main" val="87169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b="1" dirty="0"/>
              <a:t>Pancreas: </a:t>
            </a:r>
            <a:r>
              <a:rPr lang="en-US" sz="2400" dirty="0"/>
              <a:t>is a triangular gland that has both exocrine and endocrine cells. </a:t>
            </a:r>
          </a:p>
          <a:p>
            <a:pPr marL="0" indent="0">
              <a:buNone/>
            </a:pPr>
            <a:r>
              <a:rPr lang="en-US" sz="2400" dirty="0" smtClean="0"/>
              <a:t>The </a:t>
            </a:r>
            <a:r>
              <a:rPr lang="en-US" sz="2400" dirty="0"/>
              <a:t>pancreas has two main functions:</a:t>
            </a:r>
          </a:p>
          <a:p>
            <a:pPr lvl="0"/>
            <a:r>
              <a:rPr lang="en-US" sz="2400" dirty="0"/>
              <a:t>Exocrine Function: </a:t>
            </a:r>
            <a:r>
              <a:rPr lang="en-US" sz="2400" dirty="0" err="1"/>
              <a:t>Acinar</a:t>
            </a:r>
            <a:r>
              <a:rPr lang="en-US" sz="2400" dirty="0"/>
              <a:t> cells produce digestive enzymes necessary for breaking down food in the intestine.</a:t>
            </a:r>
          </a:p>
          <a:p>
            <a:pPr lvl="0"/>
            <a:r>
              <a:rPr lang="en-US" sz="2400" dirty="0"/>
              <a:t>Endocrine Function: Pancreatic islets (islets of Langerhans) secrete hormones that regulate blood sugar levels and metabolism.</a:t>
            </a:r>
          </a:p>
          <a:p>
            <a:endParaRPr lang="en-US" sz="2400" dirty="0"/>
          </a:p>
        </p:txBody>
      </p:sp>
    </p:spTree>
    <p:extLst>
      <p:ext uri="{BB962C8B-B14F-4D97-AF65-F5344CB8AC3E}">
        <p14:creationId xmlns:p14="http://schemas.microsoft.com/office/powerpoint/2010/main" val="3046452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sz="2000" dirty="0"/>
              <a:t>Beta (β) Cells: Produce insulin, which lowers blood sugar levels by promoting the uptake of glucose into cells.</a:t>
            </a:r>
            <a:endParaRPr lang="en-US" sz="1800" dirty="0"/>
          </a:p>
          <a:p>
            <a:pPr lvl="1"/>
            <a:r>
              <a:rPr lang="en-US" sz="2000" dirty="0"/>
              <a:t>Alpha (α) Cells: Produce glucagon, which raises blood sugar levels by stimulating the release of glucose from the liver.</a:t>
            </a:r>
            <a:endParaRPr lang="en-US" sz="1800" dirty="0"/>
          </a:p>
          <a:p>
            <a:pPr lvl="1"/>
            <a:r>
              <a:rPr lang="en-US" sz="2000" dirty="0"/>
              <a:t>Delta (δ) Cells: Produce </a:t>
            </a:r>
            <a:r>
              <a:rPr lang="en-US" sz="2000" dirty="0" err="1"/>
              <a:t>somatostatin</a:t>
            </a:r>
            <a:r>
              <a:rPr lang="en-US" sz="2000" dirty="0"/>
              <a:t>, which regulates hormone secretion and inhibits the release of insulin and glucagon.</a:t>
            </a:r>
            <a:endParaRPr lang="en-US" sz="1800" dirty="0"/>
          </a:p>
          <a:p>
            <a:pPr lvl="1"/>
            <a:r>
              <a:rPr lang="en-US" sz="2000" dirty="0"/>
              <a:t>F cells/PP Cells: Produce pancreatic polypeptide, involved in regulating pancreatic secretions and appetite.</a:t>
            </a:r>
            <a:endParaRPr lang="en-US" sz="1800" dirty="0"/>
          </a:p>
          <a:p>
            <a:endParaRPr lang="en-US" sz="2400" dirty="0"/>
          </a:p>
        </p:txBody>
      </p:sp>
    </p:spTree>
    <p:extLst>
      <p:ext uri="{BB962C8B-B14F-4D97-AF65-F5344CB8AC3E}">
        <p14:creationId xmlns:p14="http://schemas.microsoft.com/office/powerpoint/2010/main" val="1630720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Insulin</a:t>
            </a:r>
          </a:p>
        </p:txBody>
      </p:sp>
      <p:sp>
        <p:nvSpPr>
          <p:cNvPr id="3" name="Content Placeholder 2"/>
          <p:cNvSpPr>
            <a:spLocks noGrp="1"/>
          </p:cNvSpPr>
          <p:nvPr>
            <p:ph idx="1"/>
          </p:nvPr>
        </p:nvSpPr>
        <p:spPr/>
        <p:txBody>
          <a:bodyPr>
            <a:normAutofit/>
          </a:bodyPr>
          <a:lstStyle/>
          <a:p>
            <a:pPr lvl="0"/>
            <a:r>
              <a:rPr lang="en-US" sz="2400" dirty="0"/>
              <a:t>Insulin is a vital hormone that tells the body when nutrients are plentiful. It helps cells use and store glucose, fats, and proteins for energy. Structurally, Insulin is a protein hormone composed of two peptide chains, A and B, connected by disulfide bonds. Initially synthesized as </a:t>
            </a:r>
            <a:r>
              <a:rPr lang="en-US" sz="2400" dirty="0" err="1"/>
              <a:t>proinsulin</a:t>
            </a:r>
            <a:r>
              <a:rPr lang="en-US" sz="2400" dirty="0"/>
              <a:t>, it consists of 86 amino acids. Enzymatic cleavage then produces functional insulin (51 amino acids) and C peptide (29 amino acids). Insulin has a short lifespan in the blood, about 6 minutes, showing how quickly it responds to changes in metabolism.</a:t>
            </a:r>
          </a:p>
        </p:txBody>
      </p:sp>
    </p:spTree>
    <p:extLst>
      <p:ext uri="{BB962C8B-B14F-4D97-AF65-F5344CB8AC3E}">
        <p14:creationId xmlns:p14="http://schemas.microsoft.com/office/powerpoint/2010/main" val="3117041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Insulin synthesis</a:t>
            </a:r>
            <a:endParaRPr lang="en-US" b="1" dirty="0"/>
          </a:p>
        </p:txBody>
      </p:sp>
      <p:sp>
        <p:nvSpPr>
          <p:cNvPr id="3" name="Content Placeholder 2"/>
          <p:cNvSpPr>
            <a:spLocks noGrp="1"/>
          </p:cNvSpPr>
          <p:nvPr>
            <p:ph idx="1"/>
          </p:nvPr>
        </p:nvSpPr>
        <p:spPr/>
        <p:txBody>
          <a:bodyPr>
            <a:normAutofit/>
          </a:bodyPr>
          <a:lstStyle/>
          <a:p>
            <a:pPr marL="0" indent="0">
              <a:buNone/>
            </a:pPr>
            <a:r>
              <a:rPr lang="en-US" sz="2400" dirty="0" smtClean="0"/>
              <a:t>Insulin </a:t>
            </a:r>
            <a:r>
              <a:rPr lang="en-US" sz="2400" dirty="0"/>
              <a:t>synthesis is tightly regulated to maintain metabolic balance. Here's a summary of its synthesis process:</a:t>
            </a:r>
          </a:p>
          <a:p>
            <a:pPr lvl="0"/>
            <a:r>
              <a:rPr lang="en-US" sz="2400" b="1" dirty="0"/>
              <a:t>Stimulation and Inhibition</a:t>
            </a:r>
            <a:r>
              <a:rPr lang="en-US" sz="2400" dirty="0"/>
              <a:t>: Insulin synthesis is stimulated by glucose or feeding, indicating nutrient availability. Conversely, fasting or low glucose levels decrease insulin synthesis.</a:t>
            </a:r>
          </a:p>
          <a:p>
            <a:pPr lvl="0"/>
            <a:r>
              <a:rPr lang="en-US" sz="2400" b="1" dirty="0"/>
              <a:t>Glucose Threshold</a:t>
            </a:r>
            <a:r>
              <a:rPr lang="en-US" sz="2400" dirty="0"/>
              <a:t>: There's a threshold for glucose-stimulated insulin secretion, typically around 100 mg/</a:t>
            </a:r>
            <a:r>
              <a:rPr lang="en-US" sz="2400" dirty="0" err="1"/>
              <a:t>dL</a:t>
            </a:r>
            <a:r>
              <a:rPr lang="en-US" sz="2400" dirty="0"/>
              <a:t>. When blood glucose levels exceed this threshold, insulin synthesis and secretion increase.</a:t>
            </a:r>
          </a:p>
        </p:txBody>
      </p:sp>
    </p:spTree>
    <p:extLst>
      <p:ext uri="{BB962C8B-B14F-4D97-AF65-F5344CB8AC3E}">
        <p14:creationId xmlns:p14="http://schemas.microsoft.com/office/powerpoint/2010/main" val="1118601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Insulin release</a:t>
            </a:r>
          </a:p>
        </p:txBody>
      </p:sp>
      <p:sp>
        <p:nvSpPr>
          <p:cNvPr id="3" name="Content Placeholder 2"/>
          <p:cNvSpPr>
            <a:spLocks noGrp="1"/>
          </p:cNvSpPr>
          <p:nvPr>
            <p:ph idx="1"/>
          </p:nvPr>
        </p:nvSpPr>
        <p:spPr/>
        <p:txBody>
          <a:bodyPr>
            <a:normAutofit/>
          </a:bodyPr>
          <a:lstStyle/>
          <a:p>
            <a:r>
              <a:rPr lang="en-US" sz="2400" dirty="0"/>
              <a:t>The main pathway for insulin secretion involves the glucose receptor GLUT2, found in beta cells, kidney, liver, and intestine. Glucose entering the cell is phosphorylated and undergoes glycolysis to produce ATP, providing energy. Simultaneously, an ATP-sensitive </a:t>
            </a:r>
            <a:r>
              <a:rPr lang="en-US" sz="2400" dirty="0" smtClean="0"/>
              <a:t>potassium</a:t>
            </a:r>
            <a:r>
              <a:rPr lang="en-US" sz="2400" dirty="0"/>
              <a:t> </a:t>
            </a:r>
            <a:r>
              <a:rPr lang="en-US" sz="2400" dirty="0" smtClean="0"/>
              <a:t>channel </a:t>
            </a:r>
            <a:r>
              <a:rPr lang="en-US" sz="2400" dirty="0"/>
              <a:t>on the cell membrane allows potassium to exit the cell, but high ATP levels block this channel, leading to cell depolarization. Depolarization opens voltage-gated calcium channels, allowing calcium to enter the cell. Calcium triggers the exocytosis of insulin storage granules, facilitating insulin release. This process ensures insulin secretion is tightly regulated in response to glucose levels, maintaining metabolic balance.</a:t>
            </a:r>
          </a:p>
        </p:txBody>
      </p:sp>
    </p:spTree>
    <p:extLst>
      <p:ext uri="{BB962C8B-B14F-4D97-AF65-F5344CB8AC3E}">
        <p14:creationId xmlns:p14="http://schemas.microsoft.com/office/powerpoint/2010/main" val="769757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1.jpeg" descr="AccessMedicine's Image of the Week: Mechanisms of Glucose-Stimulated Insulin  Secretion and Abnormalities in Diabetes | AccessMedicine Network"/>
          <p:cNvPicPr>
            <a:picLocks noGrp="1"/>
          </p:cNvPicPr>
          <p:nvPr>
            <p:ph idx="1"/>
          </p:nvPr>
        </p:nvPicPr>
        <p:blipFill>
          <a:blip r:embed="rId2" cstate="print"/>
          <a:stretch>
            <a:fillRect/>
          </a:stretch>
        </p:blipFill>
        <p:spPr>
          <a:xfrm>
            <a:off x="2542232" y="713432"/>
            <a:ext cx="6018963" cy="6144567"/>
          </a:xfrm>
          <a:prstGeom prst="rect">
            <a:avLst/>
          </a:prstGeom>
        </p:spPr>
      </p:pic>
    </p:spTree>
    <p:extLst>
      <p:ext uri="{BB962C8B-B14F-4D97-AF65-F5344CB8AC3E}">
        <p14:creationId xmlns:p14="http://schemas.microsoft.com/office/powerpoint/2010/main" val="1904606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controlling insulin release</a:t>
            </a:r>
          </a:p>
        </p:txBody>
      </p:sp>
      <p:pic>
        <p:nvPicPr>
          <p:cNvPr id="4" name="image2.jpeg"/>
          <p:cNvPicPr>
            <a:picLocks noGrp="1"/>
          </p:cNvPicPr>
          <p:nvPr>
            <p:ph idx="1"/>
          </p:nvPr>
        </p:nvPicPr>
        <p:blipFill>
          <a:blip r:embed="rId2" cstate="print"/>
          <a:stretch>
            <a:fillRect/>
          </a:stretch>
        </p:blipFill>
        <p:spPr>
          <a:xfrm>
            <a:off x="3020230" y="2151080"/>
            <a:ext cx="5440482" cy="4480832"/>
          </a:xfrm>
          <a:prstGeom prst="rect">
            <a:avLst/>
          </a:prstGeom>
        </p:spPr>
      </p:pic>
    </p:spTree>
    <p:extLst>
      <p:ext uri="{BB962C8B-B14F-4D97-AF65-F5344CB8AC3E}">
        <p14:creationId xmlns:p14="http://schemas.microsoft.com/office/powerpoint/2010/main" val="103915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err="1"/>
              <a:t>Incretins</a:t>
            </a:r>
            <a:r>
              <a:rPr lang="en-US" sz="2400" dirty="0"/>
              <a:t>, including glucagon-like peptide-1 (GLP-1) and glucose-dependent </a:t>
            </a:r>
            <a:r>
              <a:rPr lang="en-US" sz="2400" dirty="0" err="1"/>
              <a:t>insulinotropic</a:t>
            </a:r>
            <a:r>
              <a:rPr lang="en-US" sz="2400" dirty="0"/>
              <a:t> polypeptide (GIP), are hormones released in response to food intake. They boost insulin secretion from pancreatic beta cells in response to high blood glucose levels, aiding in glucose regulation. Importantly, </a:t>
            </a:r>
            <a:r>
              <a:rPr lang="en-US" sz="2400" dirty="0" err="1"/>
              <a:t>incretins</a:t>
            </a:r>
            <a:r>
              <a:rPr lang="en-US" sz="2400" dirty="0"/>
              <a:t> stimulate insulin release only when blood glucose levels are elevated, ensuring a glucose-dependent response. This mechanism supports postprandial glucose control, contributing to metabolic balance after meals.</a:t>
            </a:r>
          </a:p>
        </p:txBody>
      </p:sp>
    </p:spTree>
    <p:extLst>
      <p:ext uri="{BB962C8B-B14F-4D97-AF65-F5344CB8AC3E}">
        <p14:creationId xmlns:p14="http://schemas.microsoft.com/office/powerpoint/2010/main" val="2132259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3932</TotalTime>
  <Words>669</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Gill Sans MT</vt:lpstr>
      <vt:lpstr>Wingdings 2</vt:lpstr>
      <vt:lpstr>Dividend</vt:lpstr>
      <vt:lpstr>Pancreas </vt:lpstr>
      <vt:lpstr>PowerPoint Presentation</vt:lpstr>
      <vt:lpstr>PowerPoint Presentation</vt:lpstr>
      <vt:lpstr>Insulin</vt:lpstr>
      <vt:lpstr>Insulin synthesis</vt:lpstr>
      <vt:lpstr>Insulin release</vt:lpstr>
      <vt:lpstr>PowerPoint Presentation</vt:lpstr>
      <vt:lpstr>Factors controlling insulin release</vt:lpstr>
      <vt:lpstr>PowerPoint Presentation</vt:lpstr>
      <vt:lpstr>Insulin action</vt:lpstr>
      <vt:lpstr>Procedure:</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Pancreas</dc:title>
  <dc:creator>Microsoft account</dc:creator>
  <cp:lastModifiedBy>Microsoft account</cp:lastModifiedBy>
  <cp:revision>5</cp:revision>
  <dcterms:created xsi:type="dcterms:W3CDTF">2024-02-13T14:21:04Z</dcterms:created>
  <dcterms:modified xsi:type="dcterms:W3CDTF">2024-02-16T07:53:52Z</dcterms:modified>
</cp:coreProperties>
</file>