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0" r:id="rId2"/>
    <p:sldId id="256" r:id="rId3"/>
    <p:sldId id="257" r:id="rId4"/>
    <p:sldId id="258" r:id="rId5"/>
    <p:sldId id="261" r:id="rId6"/>
    <p:sldId id="265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4B75C3A-94D9-4827-B411-595353B8B3BB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E305816-D117-43BD-B20C-72A3B81609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49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938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20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8427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549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634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4631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55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895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4885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1315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05816-D117-43BD-B20C-72A3B8160977}" type="slidenum">
              <a:rPr lang="ar-IQ" smtClean="0"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470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535"/>
                    </a14:imgEffect>
                    <a14:imgEffect>
                      <a14:saturation sat="12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A8E9B8E-FD7F-4C1E-888F-C90D67BA6E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81000" y="372070"/>
            <a:ext cx="838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ar-IQ" altLang="ar-IQ" sz="5400" b="1" i="1" dirty="0">
                <a:solidFill>
                  <a:srgbClr val="00B050"/>
                </a:solidFill>
              </a:rPr>
              <a:t>قانون الجمناستك المرحلة الثالثة</a:t>
            </a:r>
            <a:endParaRPr kumimoji="0" lang="en-US" altLang="ar-IQ" sz="6000" b="1" i="0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8F1C14C-5DCD-4F21-83E0-12429B815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93" y="1295400"/>
            <a:ext cx="805861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ar-IQ" sz="6000" dirty="0">
                <a:solidFill>
                  <a:schemeClr val="tx2"/>
                </a:solidFill>
                <a:cs typeface="Ali_K_Alwand" pitchFamily="2" charset="-78"/>
              </a:rPr>
              <a:t>ياساي جومناستيك </a:t>
            </a:r>
            <a:r>
              <a:rPr lang="ar-IQ" altLang="ar-IQ" sz="6000" b="1" dirty="0">
                <a:solidFill>
                  <a:schemeClr val="tx2"/>
                </a:solidFill>
                <a:latin typeface="Arial" panose="020B0604020202020204" pitchFamily="34" charset="0"/>
                <a:cs typeface="Ali_K_Alwand" pitchFamily="2" charset="-78"/>
              </a:rPr>
              <a:t>قوناغي سيَ يةم</a:t>
            </a:r>
            <a:endParaRPr lang="en-US" altLang="ar-IQ" sz="6600" b="1" dirty="0">
              <a:solidFill>
                <a:schemeClr val="tx2"/>
              </a:solidFill>
              <a:latin typeface="Arial" panose="020B0604020202020204" pitchFamily="34" charset="0"/>
              <a:cs typeface="Ali_K_Alwand" pitchFamily="2" charset="-78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A5DCF79-354D-45E0-BF6E-420F5600F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469446"/>
            <a:ext cx="8153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ar-IQ" sz="2800" dirty="0">
                <a:solidFill>
                  <a:schemeClr val="tx2"/>
                </a:solidFill>
                <a:cs typeface="Ali_K_Samik" pitchFamily="2" charset="-78"/>
              </a:rPr>
              <a:t>ئامادةكردني</a:t>
            </a:r>
            <a:r>
              <a:rPr lang="ar-IQ" dirty="0">
                <a:solidFill>
                  <a:schemeClr val="tx2"/>
                </a:solidFill>
                <a:cs typeface="Ali-A-Traditional" pitchFamily="2" charset="-78"/>
              </a:rPr>
              <a:t>  م.م /  دريازمحمد طاهر خورشيد </a:t>
            </a:r>
            <a:endParaRPr lang="en-US" dirty="0">
              <a:solidFill>
                <a:schemeClr val="tx2"/>
              </a:solidFill>
              <a:cs typeface="Ali-A-Traditional" pitchFamily="2" charset="-78"/>
            </a:endParaRPr>
          </a:p>
          <a:p>
            <a:pPr eaLnBrk="0" fontAlgn="base" hangingPunct="0">
              <a:spcAft>
                <a:spcPct val="0"/>
              </a:spcAft>
            </a:pPr>
            <a:endParaRPr lang="ar-IQ" dirty="0">
              <a:solidFill>
                <a:schemeClr val="tx2"/>
              </a:solidFill>
              <a:cs typeface="Ali-A-Traditional" pitchFamily="2" charset="-78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ar-IQ" altLang="ar-IQ" sz="2800" b="1" dirty="0">
                <a:solidFill>
                  <a:schemeClr val="tx2"/>
                </a:solidFill>
                <a:latin typeface="Arial" panose="020B0604020202020204" pitchFamily="34" charset="0"/>
                <a:cs typeface="Ali_K_Samik" pitchFamily="2" charset="-78"/>
              </a:rPr>
              <a:t>ماستةر   لة جولة زاني / جومناستيك</a:t>
            </a:r>
          </a:p>
          <a:p>
            <a:pPr eaLnBrk="0" fontAlgn="base" hangingPunct="0">
              <a:spcAft>
                <a:spcPct val="0"/>
              </a:spcAft>
            </a:pPr>
            <a:r>
              <a:rPr lang="ar-IQ" altLang="ar-IQ" sz="2800" b="1" dirty="0">
                <a:solidFill>
                  <a:schemeClr val="tx2"/>
                </a:solidFill>
                <a:latin typeface="Arial" panose="020B0604020202020204" pitchFamily="34" charset="0"/>
                <a:cs typeface="Ali_K_Samik" pitchFamily="2" charset="-78"/>
              </a:rPr>
              <a:t>كوَليذي ثةروةردةي جةستةيي و زانستة وةرزشيةكان</a:t>
            </a:r>
          </a:p>
          <a:p>
            <a:pPr eaLnBrk="0" fontAlgn="base" hangingPunct="0">
              <a:spcAft>
                <a:spcPct val="0"/>
              </a:spcAft>
            </a:pPr>
            <a:r>
              <a:rPr lang="ar-IQ" altLang="ar-IQ" sz="2800" b="1" dirty="0">
                <a:solidFill>
                  <a:schemeClr val="tx2"/>
                </a:solidFill>
                <a:latin typeface="Arial" panose="020B0604020202020204" pitchFamily="34" charset="0"/>
                <a:cs typeface="Ali_K_Samik" pitchFamily="2" charset="-78"/>
              </a:rPr>
              <a:t>زانكوَي سةلاحة ددين / هةوليَر</a:t>
            </a:r>
            <a:endParaRPr lang="en-US" altLang="ar-IQ" sz="2800" b="1" dirty="0">
              <a:solidFill>
                <a:schemeClr val="tx2"/>
              </a:solidFill>
              <a:latin typeface="Arial" panose="020B0604020202020204" pitchFamily="34" charset="0"/>
              <a:cs typeface="Ali_K_Samik" pitchFamily="2" charset="-78"/>
            </a:endParaRPr>
          </a:p>
          <a:p>
            <a:pPr eaLnBrk="0" fontAlgn="base" hangingPunct="0">
              <a:spcAft>
                <a:spcPct val="0"/>
              </a:spcAft>
            </a:pPr>
            <a:endParaRPr lang="ar-IQ" altLang="ar-IQ" sz="2800" b="1" dirty="0">
              <a:solidFill>
                <a:schemeClr val="tx2"/>
              </a:solidFill>
              <a:latin typeface="Arial" panose="020B0604020202020204" pitchFamily="34" charset="0"/>
              <a:cs typeface="Ali_K_Samik" pitchFamily="2" charset="-78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US" altLang="ar-IQ" sz="3200" b="1" dirty="0">
                <a:solidFill>
                  <a:schemeClr val="tx2"/>
                </a:solidFill>
                <a:latin typeface="Arial" panose="020B0604020202020204" pitchFamily="34" charset="0"/>
                <a:cs typeface="Ali-A-Traditional" pitchFamily="2" charset="-78"/>
              </a:rPr>
              <a:t>Email:  </a:t>
            </a:r>
            <a:r>
              <a:rPr lang="en-US" altLang="ar-IQ" sz="3200" b="1" dirty="0" err="1">
                <a:solidFill>
                  <a:schemeClr val="tx2"/>
                </a:solidFill>
                <a:latin typeface="Arial" panose="020B0604020202020204" pitchFamily="34" charset="0"/>
                <a:cs typeface="Ali-A-Traditional" pitchFamily="2" charset="-78"/>
              </a:rPr>
              <a:t>daryaz.brifkani@su.edu.krd</a:t>
            </a:r>
            <a:endParaRPr lang="en-US" altLang="ar-IQ" sz="3200" b="1" dirty="0">
              <a:solidFill>
                <a:schemeClr val="tx2"/>
              </a:solidFill>
              <a:latin typeface="Arial" panose="020B0604020202020204" pitchFamily="34" charset="0"/>
              <a:cs typeface="Ali-A-Traditional" pitchFamily="2" charset="-78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US" altLang="ar-IQ" sz="3200" b="1" dirty="0">
                <a:solidFill>
                  <a:schemeClr val="tx2"/>
                </a:solidFill>
                <a:latin typeface="Arial" panose="020B0604020202020204" pitchFamily="34" charset="0"/>
                <a:cs typeface="Ali-A-Traditional" pitchFamily="2" charset="-78"/>
              </a:rPr>
              <a:t>2023</a:t>
            </a:r>
            <a:endParaRPr lang="en-US" altLang="ar-IQ" sz="3600" b="1" dirty="0">
              <a:solidFill>
                <a:schemeClr val="tx2"/>
              </a:solidFill>
              <a:latin typeface="Arial" panose="020B0604020202020204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1308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9213" y="797735"/>
            <a:ext cx="8993946" cy="990600"/>
          </a:xfrm>
        </p:spPr>
        <p:txBody>
          <a:bodyPr>
            <a:noAutofit/>
          </a:bodyPr>
          <a:lstStyle/>
          <a:p>
            <a:pPr rtl="1"/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3-  بريني نمرة  جيًبةجيً دةكريت لة هةر لادانةك و لاريةكي جواني ياخود هونةري  لة كرداري تةواو ئةو برينةش هةذمار دةكريَت دوور لة طراني جوولة</a:t>
            </a:r>
            <a:endParaRPr lang="en-US" sz="12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132470" y="229081"/>
            <a:ext cx="8839494" cy="707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3- </a:t>
            </a:r>
            <a:r>
              <a:rPr lang="ar-SA" sz="2400" b="1" dirty="0"/>
              <a:t>يطبق الخصم التالي لكل انحراف جمالي او فني عن الاداء الكامل المتوقع وتحتسب هذه الخصومات بغض النظر عن صعوبة الحركة او التمرين . </a:t>
            </a:r>
            <a:endParaRPr lang="ar-IQ" sz="1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0F783DA-A385-443D-9514-C101FA8D5893}"/>
              </a:ext>
            </a:extLst>
          </p:cNvPr>
          <p:cNvSpPr txBox="1">
            <a:spLocks/>
          </p:cNvSpPr>
          <p:nvPr/>
        </p:nvSpPr>
        <p:spPr>
          <a:xfrm>
            <a:off x="2294206" y="1889543"/>
            <a:ext cx="6190826" cy="9348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rtl="1">
              <a:buFont typeface="Arial" panose="020B0604020202020204" pitchFamily="34" charset="0"/>
              <a:buChar char="•"/>
            </a:pPr>
            <a:r>
              <a:rPr lang="ar-SA" sz="2400" b="1" dirty="0"/>
              <a:t> (0.10)                                  خطأ بسيط</a:t>
            </a:r>
            <a:r>
              <a:rPr lang="ar-IQ" sz="2400" b="1" dirty="0"/>
              <a:t>           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(0,10)                   برِين بوَ هةلَةي طضكة</a:t>
            </a:r>
            <a:endParaRPr lang="en-US" sz="2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4C08B85-F863-43AB-A4F2-1999075747AD}"/>
              </a:ext>
            </a:extLst>
          </p:cNvPr>
          <p:cNvSpPr txBox="1">
            <a:spLocks/>
          </p:cNvSpPr>
          <p:nvPr/>
        </p:nvSpPr>
        <p:spPr>
          <a:xfrm>
            <a:off x="2294206" y="2966546"/>
            <a:ext cx="647609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rtl="1">
              <a:buFont typeface="Arial" panose="020B0604020202020204" pitchFamily="34" charset="0"/>
              <a:buChar char="•"/>
            </a:pPr>
            <a:r>
              <a:rPr lang="ar-IQ" sz="2400" b="1" dirty="0"/>
              <a:t>(0.30)</a:t>
            </a:r>
            <a:r>
              <a:rPr lang="ar-SA" sz="2400" b="1" i="1" dirty="0"/>
              <a:t>                              خطأ متوسط </a:t>
            </a:r>
            <a:endParaRPr lang="en-US" sz="2400" dirty="0"/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(0.30)                      برِين بوَهةلةي ناوةند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989E301-5FEE-4884-A13B-3CF1C7924776}"/>
              </a:ext>
            </a:extLst>
          </p:cNvPr>
          <p:cNvSpPr txBox="1">
            <a:spLocks/>
          </p:cNvSpPr>
          <p:nvPr/>
        </p:nvSpPr>
        <p:spPr>
          <a:xfrm>
            <a:off x="3276600" y="3958515"/>
            <a:ext cx="483290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rtl="1">
              <a:buFont typeface="Arial" panose="020B0604020202020204" pitchFamily="34" charset="0"/>
              <a:buChar char="•"/>
            </a:pPr>
            <a:r>
              <a:rPr lang="ar-SA" sz="2400" b="1" dirty="0"/>
              <a:t>(0.50)</a:t>
            </a:r>
            <a:r>
              <a:rPr lang="ar-SA" sz="2400" b="1" i="1" dirty="0"/>
              <a:t>                              خطأ كبير</a:t>
            </a:r>
            <a:endParaRPr lang="en-US" sz="2400" dirty="0"/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(0,50)                     برين بوَهةلةي ناوةند</a:t>
            </a:r>
            <a:endParaRPr lang="en-US" sz="7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E1A3F00-895E-4869-8E1E-19D543146D69}"/>
              </a:ext>
            </a:extLst>
          </p:cNvPr>
          <p:cNvSpPr txBox="1">
            <a:spLocks/>
          </p:cNvSpPr>
          <p:nvPr/>
        </p:nvSpPr>
        <p:spPr>
          <a:xfrm>
            <a:off x="381000" y="4691934"/>
            <a:ext cx="7638626" cy="1936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ar-SA" sz="2400" b="1" i="1" dirty="0"/>
              <a:t>(درجة</a:t>
            </a:r>
            <a:r>
              <a:rPr lang="ar-IQ" sz="2400" b="1" i="1" dirty="0"/>
              <a:t>واحدة </a:t>
            </a:r>
            <a:r>
              <a:rPr lang="ar-SA" sz="2400" b="1" i="1" dirty="0"/>
              <a:t>)  سقوط من او على الجهاز (وله الحق ان يكمل التمرين خلال  (30 ) ثانية من السقوط .</a:t>
            </a:r>
            <a:endParaRPr lang="en-US" sz="24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(يةك نمرةي ) ليَ دةبريَت لة  بةربوونةوة لة ئاميًر , دةتواني بطةريًتةوة و كارامةكاني تواو  بكات لة نيًوان 30 ضركة باش بةربوونةوةي </a:t>
            </a:r>
            <a:endParaRPr lang="en-US" sz="700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5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0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144" y="1030215"/>
            <a:ext cx="8993946" cy="990600"/>
          </a:xfrm>
        </p:spPr>
        <p:txBody>
          <a:bodyPr>
            <a:noAutofit/>
          </a:bodyPr>
          <a:lstStyle/>
          <a:p>
            <a:pPr rtl="1"/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4- هاوسةنطي بةهيَز ياخود ئاسايي لة سةر ئاميَر ئةو كاتةي وةستاني تةواو كرد لادانةكة دياري دةكريَ</a:t>
            </a:r>
            <a:endParaRPr lang="en-US" sz="2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77304" y="1804789"/>
            <a:ext cx="8989385" cy="926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i="1" dirty="0"/>
              <a:t>5- جميع حركات الثبات يجب ان تثبت (2) ثانية وتحتسب من لحظة الوقوف الكامل . والحركات التي ليس فيها ثبات تعاقب بخصم كبير ولا يعترف بها من قبل لجنة الحكام (</a:t>
            </a:r>
            <a:r>
              <a:rPr lang="en-US" sz="2400" b="1" i="1" dirty="0"/>
              <a:t>`D</a:t>
            </a:r>
            <a:r>
              <a:rPr lang="ar-IQ" sz="2400" b="1" i="1" dirty="0"/>
              <a:t>)</a:t>
            </a:r>
            <a:endParaRPr lang="en-US" sz="6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194181" y="262249"/>
            <a:ext cx="8839494" cy="707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b="1" i="1" dirty="0"/>
              <a:t>4- </a:t>
            </a:r>
            <a:r>
              <a:rPr lang="ar-SA" sz="2800" b="1" i="1" dirty="0"/>
              <a:t>للثبات بالقوة او وضع ثبات بسيط على الجهاز ، يحدد مقدار الخطا الفني والمتطابق مع الخصم الفني للانحراف الواضح عن وضع الثبات الكامل .</a:t>
            </a:r>
            <a:endParaRPr lang="en-US" sz="2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0A4CDB-1A7C-48BF-AB0E-80F2E6596572}"/>
              </a:ext>
            </a:extLst>
          </p:cNvPr>
          <p:cNvSpPr txBox="1">
            <a:spLocks/>
          </p:cNvSpPr>
          <p:nvPr/>
        </p:nvSpPr>
        <p:spPr>
          <a:xfrm>
            <a:off x="242868" y="2886962"/>
            <a:ext cx="8790807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5-  هةموو جوولةكاني هاوسةنطي دةبيَ  2 ضركة بيَت لةو  كاتةي كة تواو وةستا  هذمار دةكريَت , ئةو كارامانةي كة هاوسةنطي تيَدا نيية ئةوا بة بريني نمرةيةكي زوَر ياخود برِواي ثيَناكريَت لة لايةن ليذنةي (</a:t>
            </a:r>
            <a:r>
              <a:rPr lang="en-US" sz="2400" dirty="0">
                <a:solidFill>
                  <a:srgbClr val="FF0000"/>
                </a:solidFill>
                <a:cs typeface="Ali_K_Alwand" pitchFamily="2" charset="-78"/>
              </a:rPr>
              <a:t>D</a:t>
            </a: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)</a:t>
            </a:r>
            <a:r>
              <a:rPr lang="ar-IQ" sz="2400" b="1" i="1" dirty="0">
                <a:solidFill>
                  <a:srgbClr val="FF0000"/>
                </a:solidFill>
                <a:cs typeface="Ali_K_Alwand" pitchFamily="2" charset="-78"/>
              </a:rPr>
              <a:t> :  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4C08B85-F863-43AB-A4F2-1999075747AD}"/>
              </a:ext>
            </a:extLst>
          </p:cNvPr>
          <p:cNvSpPr txBox="1">
            <a:spLocks/>
          </p:cNvSpPr>
          <p:nvPr/>
        </p:nvSpPr>
        <p:spPr>
          <a:xfrm>
            <a:off x="1752600" y="3897228"/>
            <a:ext cx="647609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rtl="1">
              <a:buFont typeface="Courier New" panose="02070309020205020404" pitchFamily="49" charset="0"/>
              <a:buChar char="o"/>
            </a:pPr>
            <a:r>
              <a:rPr lang="ar-IQ" sz="2800" b="1" i="1" dirty="0"/>
              <a:t>ثبات (2 ثانية )                  ليس هناك خصم</a:t>
            </a:r>
            <a:endParaRPr lang="en-US" sz="2800" dirty="0"/>
          </a:p>
          <a:p>
            <a:pPr marL="457200" indent="-457200" rtl="1">
              <a:buFont typeface="Courier New" panose="02070309020205020404" pitchFamily="49" charset="0"/>
              <a:buChar char="o"/>
            </a:pP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هاوسةنطي (2 ضركة )        هيض بريني ني ية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989E301-5FEE-4884-A13B-3CF1C7924776}"/>
              </a:ext>
            </a:extLst>
          </p:cNvPr>
          <p:cNvSpPr txBox="1">
            <a:spLocks/>
          </p:cNvSpPr>
          <p:nvPr/>
        </p:nvSpPr>
        <p:spPr>
          <a:xfrm>
            <a:off x="1752600" y="4907494"/>
            <a:ext cx="647609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rtl="1">
              <a:buFont typeface="Courier New" panose="02070309020205020404" pitchFamily="49" charset="0"/>
              <a:buChar char="o"/>
            </a:pPr>
            <a:r>
              <a:rPr lang="ar-IQ" sz="2400" b="1" i="1" dirty="0"/>
              <a:t>ثبات اقل من (2) ثانية          خطأ متوسط (0٫3) </a:t>
            </a:r>
            <a:endParaRPr lang="en-US" sz="2400" dirty="0"/>
          </a:p>
          <a:p>
            <a:pPr marL="342900" lvl="0" indent="-342900" rtl="1">
              <a:buFont typeface="Courier New" panose="02070309020205020404" pitchFamily="49" charset="0"/>
              <a:buChar char="o"/>
            </a:pP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هاوسةنطي كةمتر لة (2ضركة)     هةلَةي ناوةند (0.3)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3AA2FAB-FE0A-409A-BF19-474FCCB2E2F6}"/>
              </a:ext>
            </a:extLst>
          </p:cNvPr>
          <p:cNvSpPr txBox="1">
            <a:spLocks/>
          </p:cNvSpPr>
          <p:nvPr/>
        </p:nvSpPr>
        <p:spPr>
          <a:xfrm>
            <a:off x="242868" y="5817478"/>
            <a:ext cx="8135629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rtl="1">
              <a:buFont typeface="Courier New" panose="02070309020205020404" pitchFamily="49" charset="0"/>
              <a:buChar char="o"/>
            </a:pPr>
            <a:r>
              <a:rPr lang="ar-IQ" sz="2400" b="1" i="1"/>
              <a:t>عدم الاعتراف                      </a:t>
            </a:r>
            <a:r>
              <a:rPr lang="ar-IQ" sz="2400" b="1" i="1" dirty="0"/>
              <a:t>خطأ كبير (0٫5) وعدم الاعتراف     </a:t>
            </a:r>
            <a:endParaRPr lang="en-US" sz="2400" dirty="0"/>
          </a:p>
          <a:p>
            <a:pPr marL="342900" indent="-342900" rtl="1">
              <a:buFont typeface="Courier New" panose="02070309020205020404" pitchFamily="49" charset="0"/>
              <a:buChar char="o"/>
            </a:pP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 برِوا ثيَ نةكراو       هةلَةي طةورةية( 0.5)  ليً دةبريَت و برِواي ثيَ ناكريَت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832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22" grpId="0"/>
      <p:bldP spid="23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740" y="645129"/>
            <a:ext cx="8001062" cy="990600"/>
          </a:xfrm>
        </p:spPr>
        <p:txBody>
          <a:bodyPr>
            <a:noAutofit/>
          </a:bodyPr>
          <a:lstStyle/>
          <a:p>
            <a:pPr lvl="0" rtl="1"/>
            <a:r>
              <a:rPr lang="ar-IQ" sz="3600" dirty="0">
                <a:solidFill>
                  <a:schemeClr val="tx2"/>
                </a:solidFill>
                <a:cs typeface="Ali_K_Alwand" pitchFamily="2" charset="-78"/>
              </a:rPr>
              <a:t>جوَرةكاني ثالَةوانيةتي بة ثيَي ليستي يةكيًتي نيَو دةولةتي </a:t>
            </a:r>
            <a:endParaRPr lang="en-US" sz="36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5560743" y="1634161"/>
            <a:ext cx="3275496" cy="926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rtl="1">
              <a:buFont typeface="Wingdings" panose="05000000000000000000" pitchFamily="2" charset="2"/>
              <a:buChar char="q"/>
            </a:pPr>
            <a:r>
              <a:rPr lang="ar-IQ" sz="3200" dirty="0"/>
              <a:t>البطولة التأهيلية</a:t>
            </a:r>
            <a:endParaRPr lang="en-US" sz="3200" dirty="0"/>
          </a:p>
          <a:p>
            <a:pPr marL="457200" indent="-457200" rtl="1">
              <a:buFont typeface="Wingdings" panose="05000000000000000000" pitchFamily="2" charset="2"/>
              <a:buChar char="q"/>
            </a:pP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ثالَةونيةتي شياندن</a:t>
            </a:r>
            <a:endParaRPr lang="en-US" sz="3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194181" y="262249"/>
            <a:ext cx="8839494" cy="707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3200" b="1" dirty="0">
                <a:solidFill>
                  <a:srgbClr val="00B050"/>
                </a:solidFill>
              </a:rPr>
              <a:t>انواع البطولات حسب لائحة الاتحاد الدولي 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0A4CDB-1A7C-48BF-AB0E-80F2E6596572}"/>
              </a:ext>
            </a:extLst>
          </p:cNvPr>
          <p:cNvSpPr txBox="1">
            <a:spLocks/>
          </p:cNvSpPr>
          <p:nvPr/>
        </p:nvSpPr>
        <p:spPr>
          <a:xfrm>
            <a:off x="1266140" y="1569724"/>
            <a:ext cx="3275496" cy="1315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rtl="1">
              <a:buFont typeface="Wingdings" panose="05000000000000000000" pitchFamily="2" charset="2"/>
              <a:buChar char="q"/>
            </a:pPr>
            <a:r>
              <a:rPr lang="ar-IQ" sz="3200" dirty="0"/>
              <a:t>البطولة الفرقية</a:t>
            </a:r>
            <a:endParaRPr lang="en-US" sz="3200" dirty="0"/>
          </a:p>
          <a:p>
            <a:pPr marL="457200" indent="-457200" rtl="1">
              <a:buFont typeface="Wingdings" panose="05000000000000000000" pitchFamily="2" charset="2"/>
              <a:buChar char="q"/>
            </a:pP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ثالةونيةتي تيثةكان</a:t>
            </a:r>
            <a:endParaRPr lang="en-US" sz="16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4C08B85-F863-43AB-A4F2-1999075747AD}"/>
              </a:ext>
            </a:extLst>
          </p:cNvPr>
          <p:cNvSpPr txBox="1">
            <a:spLocks/>
          </p:cNvSpPr>
          <p:nvPr/>
        </p:nvSpPr>
        <p:spPr>
          <a:xfrm>
            <a:off x="5485838" y="3062290"/>
            <a:ext cx="3350401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rtl="1">
              <a:buFont typeface="Wingdings" panose="05000000000000000000" pitchFamily="2" charset="2"/>
              <a:buChar char="q"/>
            </a:pPr>
            <a:r>
              <a:rPr lang="ar-IQ" sz="3200" dirty="0"/>
              <a:t>بطولة الفردي العام</a:t>
            </a:r>
            <a:endParaRPr lang="en-US" sz="3200" dirty="0"/>
          </a:p>
          <a:p>
            <a:pPr marL="457200" lvl="0" indent="-457200" rtl="1">
              <a:buFont typeface="Wingdings" panose="05000000000000000000" pitchFamily="2" charset="2"/>
              <a:buChar char="q"/>
            </a:pP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ثالةونيةتي طشتي تاك</a:t>
            </a:r>
            <a:endParaRPr lang="en-US" sz="32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3AA2FAB-FE0A-409A-BF19-474FCCB2E2F6}"/>
              </a:ext>
            </a:extLst>
          </p:cNvPr>
          <p:cNvSpPr txBox="1">
            <a:spLocks/>
          </p:cNvSpPr>
          <p:nvPr/>
        </p:nvSpPr>
        <p:spPr>
          <a:xfrm>
            <a:off x="891722" y="3062290"/>
            <a:ext cx="4024332" cy="1140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rtl="1">
              <a:buFont typeface="Wingdings" panose="05000000000000000000" pitchFamily="2" charset="2"/>
              <a:buChar char="q"/>
            </a:pPr>
            <a:r>
              <a:rPr lang="ar-IQ" sz="3200" dirty="0"/>
              <a:t>بطولة فردي الاجهزة</a:t>
            </a:r>
            <a:endParaRPr lang="en-US" sz="3200" dirty="0"/>
          </a:p>
          <a:p>
            <a:pPr marL="457200" indent="-457200" rtl="1">
              <a:buFont typeface="Wingdings" panose="05000000000000000000" pitchFamily="2" charset="2"/>
              <a:buChar char="q"/>
            </a:pP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ثالةونيةتي تاكي ئاميَرةكان </a:t>
            </a:r>
            <a:endParaRPr lang="en-US" sz="16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3AEDD4-99A6-4BF4-9E0A-D27205B8BD25}"/>
              </a:ext>
            </a:extLst>
          </p:cNvPr>
          <p:cNvSpPr txBox="1">
            <a:spLocks/>
          </p:cNvSpPr>
          <p:nvPr/>
        </p:nvSpPr>
        <p:spPr>
          <a:xfrm>
            <a:off x="314016" y="4341148"/>
            <a:ext cx="8455239" cy="1140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dirty="0"/>
              <a:t>الجمناستك من الالعاب الفردية لكل مجموع (5) لاعبين من دولة او نادي  يكونون فريق يمكن له المشاركة في البطولة الفرقية </a:t>
            </a:r>
            <a:endParaRPr lang="en-US" sz="105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BFB87F-6E28-4C4C-AC2E-7AABE2F1471F}"/>
              </a:ext>
            </a:extLst>
          </p:cNvPr>
          <p:cNvSpPr txBox="1">
            <a:spLocks/>
          </p:cNvSpPr>
          <p:nvPr/>
        </p:nvSpPr>
        <p:spPr>
          <a:xfrm>
            <a:off x="891722" y="5344056"/>
            <a:ext cx="7758132" cy="1140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 جومناستيك لة ياريية تاكةكانة بوً هةر يانةيةك (5) ياريزان لة هةر ولاتيك ياخود يانةيةك بة تيثيَك بةذدار دةبن لة ثالًةوانييةتي تيثةكان </a:t>
            </a:r>
            <a:endParaRPr lang="en-US" sz="1050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75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22" grpId="0"/>
      <p:bldP spid="10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E9FDBD-D684-402F-88CF-645DE59EE886}"/>
              </a:ext>
            </a:extLst>
          </p:cNvPr>
          <p:cNvSpPr/>
          <p:nvPr/>
        </p:nvSpPr>
        <p:spPr>
          <a:xfrm>
            <a:off x="2362200" y="152400"/>
            <a:ext cx="5835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Low" rtl="1">
              <a:spcAft>
                <a:spcPts val="0"/>
              </a:spcAft>
            </a:pPr>
            <a:r>
              <a:rPr lang="ar-SA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حسومات لجنة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li_K_Alwand" pitchFamily="2" charset="-78"/>
              </a:rPr>
              <a:t>E</a:t>
            </a:r>
            <a:r>
              <a:rPr lang="ar-IQ" sz="28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li_K_Alwand" pitchFamily="2" charset="-78"/>
              </a:rPr>
              <a:t>          </a:t>
            </a:r>
            <a:r>
              <a:rPr lang="ar-IQ" sz="2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li_K_Alwand" pitchFamily="2" charset="-78"/>
              </a:rPr>
              <a:t>نمرة برينةكاني ليذنةي </a:t>
            </a: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li_K_Alwand" pitchFamily="2" charset="-78"/>
              </a:rPr>
              <a:t>E</a:t>
            </a:r>
            <a:endParaRPr lang="en-US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D9F326-436C-4E9D-9FE2-8A76EB9849BC}"/>
              </a:ext>
            </a:extLst>
          </p:cNvPr>
          <p:cNvSpPr/>
          <p:nvPr/>
        </p:nvSpPr>
        <p:spPr>
          <a:xfrm>
            <a:off x="419100" y="9144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Aft>
                <a:spcPts val="0"/>
              </a:spcAft>
            </a:pPr>
            <a:r>
              <a:rPr lang="ar-S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هذه الحسومات سوف تطبق في جميع الأجهزة بما فيها بساط الحركات الارضية من قبل لجنة (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E  </a:t>
            </a:r>
            <a:r>
              <a:rPr lang="ar-SA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  <a:tabLst>
                <a:tab pos="816610" algn="l"/>
              </a:tabLst>
            </a:pPr>
            <a:r>
              <a:rPr lang="ar-IQ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ئةو نمرة برينة لة هةموو ئاميَرةكان جيَ بة جيَ دةكريَت بة فةرشي سةر زةوي لةلايةن ليذنةي (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E</a:t>
            </a:r>
            <a:r>
              <a:rPr lang="ar-IQ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li_K_Alwand" pitchFamily="2" charset="-78"/>
                <a:ea typeface="Times New Roman" panose="02020603050405020304" pitchFamily="18" charset="0"/>
                <a:cs typeface="Ali_K_Alwand" pitchFamily="2" charset="-78"/>
              </a:rPr>
              <a:t> </a:t>
            </a:r>
            <a:endParaRPr lang="en-US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li_K_Alwand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5DCC76-6E10-4913-B183-D5B402FD0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47306"/>
              </p:ext>
            </p:extLst>
          </p:nvPr>
        </p:nvGraphicFramePr>
        <p:xfrm>
          <a:off x="56270" y="1672094"/>
          <a:ext cx="9144000" cy="520903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{7E9639D4-E3E2-4D34-9284-5A2195B3D0D7}</a:tableStyleId>
              </a:tblPr>
              <a:tblGrid>
                <a:gridCol w="3531205">
                  <a:extLst>
                    <a:ext uri="{9D8B030D-6E8A-4147-A177-3AD203B41FA5}">
                      <a16:colId xmlns:a16="http://schemas.microsoft.com/office/drawing/2014/main" val="3620686940"/>
                    </a:ext>
                  </a:extLst>
                </a:gridCol>
                <a:gridCol w="1886685">
                  <a:extLst>
                    <a:ext uri="{9D8B030D-6E8A-4147-A177-3AD203B41FA5}">
                      <a16:colId xmlns:a16="http://schemas.microsoft.com/office/drawing/2014/main" val="3287075880"/>
                    </a:ext>
                  </a:extLst>
                </a:gridCol>
                <a:gridCol w="2017551">
                  <a:extLst>
                    <a:ext uri="{9D8B030D-6E8A-4147-A177-3AD203B41FA5}">
                      <a16:colId xmlns:a16="http://schemas.microsoft.com/office/drawing/2014/main" val="3039502110"/>
                    </a:ext>
                  </a:extLst>
                </a:gridCol>
                <a:gridCol w="1708559">
                  <a:extLst>
                    <a:ext uri="{9D8B030D-6E8A-4147-A177-3AD203B41FA5}">
                      <a16:colId xmlns:a16="http://schemas.microsoft.com/office/drawing/2014/main" val="3641869820"/>
                    </a:ext>
                  </a:extLst>
                </a:gridCol>
              </a:tblGrid>
              <a:tr h="104406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الخطـــــــــــــــــــــــــــــــــأ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هةلًََةكان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صغير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طضكة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متوسط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تاوةند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0.30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كبير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طةورة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09342"/>
                  </a:ext>
                </a:extLst>
              </a:tr>
              <a:tr h="689496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أخطاء التنفيذ الجمالية و الفنية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هةلَةي جواني و هوتةري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49775"/>
                  </a:ext>
                </a:extLst>
              </a:tr>
              <a:tr h="69436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عدم وضوح الوضع(تكور – انحناء- مستقيم 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روًن نةبووني كارامةكة لة(ضةمانةوة –نوشتانةوة - راستبوني لةش)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+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extLst>
                  <a:ext uri="{0D108BD9-81ED-4DB2-BD59-A6C34878D82A}">
                    <a16:rowId xmlns:a16="http://schemas.microsoft.com/office/drawing/2014/main" val="3868376099"/>
                  </a:ext>
                </a:extLst>
              </a:tr>
              <a:tr h="6894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إعادة تصحيح وضعية القبضة أو اليد</a:t>
                      </a:r>
                      <a:endParaRPr lang="en-US" sz="18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دووبارة راستكردنةوةي دست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extLst>
                  <a:ext uri="{0D108BD9-81ED-4DB2-BD59-A6C34878D82A}">
                    <a16:rowId xmlns:a16="http://schemas.microsoft.com/office/drawing/2014/main" val="3198055652"/>
                  </a:ext>
                </a:extLst>
              </a:tr>
              <a:tr h="6894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السير أو النط في الوقوف على اليدين أو النط ( كل قفزة أو خطوة )</a:t>
                      </a:r>
                      <a:endParaRPr lang="en-US" sz="12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روَيشتن ياخود ثازدان لة وةستان لةسةر دةست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extLst>
                  <a:ext uri="{0D108BD9-81ED-4DB2-BD59-A6C34878D82A}">
                    <a16:rowId xmlns:a16="http://schemas.microsoft.com/office/drawing/2014/main" val="671968946"/>
                  </a:ext>
                </a:extLst>
              </a:tr>
              <a:tr h="6894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لمس الجهاز أو البساط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دةستدان بةئاميَر ياخود فرشي سةر زةوي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extLst>
                  <a:ext uri="{0D108BD9-81ED-4DB2-BD59-A6C34878D82A}">
                    <a16:rowId xmlns:a16="http://schemas.microsoft.com/office/drawing/2014/main" val="3902480633"/>
                  </a:ext>
                </a:extLst>
              </a:tr>
              <a:tr h="6894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ضرب الجهاز أو البساط</a:t>
                      </a:r>
                      <a:endParaRPr lang="en-US" sz="18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ليَداني ئاميَر ياخود فرشي سةر زةوي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/>
                </a:tc>
                <a:extLst>
                  <a:ext uri="{0D108BD9-81ED-4DB2-BD59-A6C34878D82A}">
                    <a16:rowId xmlns:a16="http://schemas.microsoft.com/office/drawing/2014/main" val="59086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2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5DCC76-6E10-4913-B183-D5B402FD0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2401"/>
              </p:ext>
            </p:extLst>
          </p:nvPr>
        </p:nvGraphicFramePr>
        <p:xfrm>
          <a:off x="28134" y="30480"/>
          <a:ext cx="9059596" cy="6675119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{7E9639D4-E3E2-4D34-9284-5A2195B3D0D7}</a:tableStyleId>
              </a:tblPr>
              <a:tblGrid>
                <a:gridCol w="3446801">
                  <a:extLst>
                    <a:ext uri="{9D8B030D-6E8A-4147-A177-3AD203B41FA5}">
                      <a16:colId xmlns:a16="http://schemas.microsoft.com/office/drawing/2014/main" val="3620686940"/>
                    </a:ext>
                  </a:extLst>
                </a:gridCol>
                <a:gridCol w="1886685">
                  <a:extLst>
                    <a:ext uri="{9D8B030D-6E8A-4147-A177-3AD203B41FA5}">
                      <a16:colId xmlns:a16="http://schemas.microsoft.com/office/drawing/2014/main" val="3287075880"/>
                    </a:ext>
                  </a:extLst>
                </a:gridCol>
                <a:gridCol w="2017551">
                  <a:extLst>
                    <a:ext uri="{9D8B030D-6E8A-4147-A177-3AD203B41FA5}">
                      <a16:colId xmlns:a16="http://schemas.microsoft.com/office/drawing/2014/main" val="3039502110"/>
                    </a:ext>
                  </a:extLst>
                </a:gridCol>
                <a:gridCol w="1708559">
                  <a:extLst>
                    <a:ext uri="{9D8B030D-6E8A-4147-A177-3AD203B41FA5}">
                      <a16:colId xmlns:a16="http://schemas.microsoft.com/office/drawing/2014/main" val="3641869820"/>
                    </a:ext>
                  </a:extLst>
                </a:gridCol>
              </a:tblGrid>
              <a:tr h="128987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الخطـــــــــــــــــــــــــــــــــأ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هةلًََةكان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صغير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طضكة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متوسط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تاوةند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0.30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كبير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طةورة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09342"/>
                  </a:ext>
                </a:extLst>
              </a:tr>
              <a:tr h="1120109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أخطاء التنفيذ الجمالية و الفنية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هةلَةي جواني و هوتةري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49775"/>
                  </a:ext>
                </a:extLst>
              </a:tr>
              <a:tr h="85783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لمس اللاعب بدون مساعدته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دةستداني ياريزان بيً يارمةتيدان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8376099"/>
                  </a:ext>
                </a:extLst>
              </a:tr>
              <a:tr h="8518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انقطاع التمرين بدون سقوط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ثضراني كالرامة بةبيَ بةربوونةوة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055652"/>
                  </a:ext>
                </a:extLst>
              </a:tr>
              <a:tr h="8518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ثني الذراعين أو الرجلين متفارجة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ضةمانةوةي دةستةكان ياخود قاضةكان بةكراوة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968946"/>
                  </a:ext>
                </a:extLst>
              </a:tr>
              <a:tr h="8518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ضعف الوضع أو أعادة تصحيح الوضعية خلال الوضع النهائي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لاوازي كردةي ياخود راستكرنةوة دوايين كردة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2480633"/>
                  </a:ext>
                </a:extLst>
              </a:tr>
              <a:tr h="8518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القلبات الهوائية مع فتح الركبتين أو الرجلين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تةقلةي هةوايي لةطةلَ كردنةوةي ضوَك يان قاض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أقل من أتساع الكتفين أو تساويه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هةندي شان ياخود كةمتر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أكبر من أتساع الكتفي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لة شان زياتر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086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8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5DCC76-6E10-4913-B183-D5B402FD0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20208"/>
              </p:ext>
            </p:extLst>
          </p:nvPr>
        </p:nvGraphicFramePr>
        <p:xfrm>
          <a:off x="28134" y="30480"/>
          <a:ext cx="9059596" cy="6777867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{7E9639D4-E3E2-4D34-9284-5A2195B3D0D7}</a:tableStyleId>
              </a:tblPr>
              <a:tblGrid>
                <a:gridCol w="3446801">
                  <a:extLst>
                    <a:ext uri="{9D8B030D-6E8A-4147-A177-3AD203B41FA5}">
                      <a16:colId xmlns:a16="http://schemas.microsoft.com/office/drawing/2014/main" val="3620686940"/>
                    </a:ext>
                  </a:extLst>
                </a:gridCol>
                <a:gridCol w="1886685">
                  <a:extLst>
                    <a:ext uri="{9D8B030D-6E8A-4147-A177-3AD203B41FA5}">
                      <a16:colId xmlns:a16="http://schemas.microsoft.com/office/drawing/2014/main" val="3287075880"/>
                    </a:ext>
                  </a:extLst>
                </a:gridCol>
                <a:gridCol w="2017551">
                  <a:extLst>
                    <a:ext uri="{9D8B030D-6E8A-4147-A177-3AD203B41FA5}">
                      <a16:colId xmlns:a16="http://schemas.microsoft.com/office/drawing/2014/main" val="3039502110"/>
                    </a:ext>
                  </a:extLst>
                </a:gridCol>
                <a:gridCol w="1708559">
                  <a:extLst>
                    <a:ext uri="{9D8B030D-6E8A-4147-A177-3AD203B41FA5}">
                      <a16:colId xmlns:a16="http://schemas.microsoft.com/office/drawing/2014/main" val="3641869820"/>
                    </a:ext>
                  </a:extLst>
                </a:gridCol>
              </a:tblGrid>
              <a:tr h="139143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الخطـــــــــــــــــــــــــــــــــأ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هةلًََةكان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صغير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طضكة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متوسط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تاوةند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0.30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كبير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طةورة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09342"/>
                  </a:ext>
                </a:extLst>
              </a:tr>
              <a:tr h="483085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الأخطاء الفنية   </a:t>
                      </a:r>
                      <a:r>
                        <a:rPr lang="ar-IQ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هةلًةكاني هونةري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49775"/>
                  </a:ext>
                </a:extLst>
              </a:tr>
              <a:tr h="92538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الافتقار إلى الارتفاع في  القلبات الهوائية أو حركات الطيران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كةم بةرزبوون لة كارامةكاني تةقلة هةايي ياخود فرين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8376099"/>
                  </a:ext>
                </a:extLst>
              </a:tr>
              <a:tr h="91889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وضع ارتكاز إضافي أو وسيط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حالةتيَكي وةستاني زياد ياخود بة يارمةتي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055652"/>
                  </a:ext>
                </a:extLst>
              </a:tr>
              <a:tr h="30928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حركة قوة بالمرجحة أو العكس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جوولةيةكي بة هيَز لة خولانةوة</a:t>
                      </a:r>
                      <a:r>
                        <a:rPr lang="ar-S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968946"/>
                  </a:ext>
                </a:extLst>
              </a:tr>
              <a:tr h="130558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الزمن خلال وضعيات الثبات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كات لة نيَوان كاتةكاني هاوسةنطي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1-2 ث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1ث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أقل من ثانية + عدم الاعتراف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لة يةك ضركة كةمتر + باوةر نةكردن بة كارامة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2480633"/>
                  </a:ext>
                </a:extLst>
              </a:tr>
              <a:tr h="91889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انقطاع الحركة الصاعدة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ثضراني جوولةي سةركةوتن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086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06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5DCC76-6E10-4913-B183-D5B402FD0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31416"/>
              </p:ext>
            </p:extLst>
          </p:nvPr>
        </p:nvGraphicFramePr>
        <p:xfrm>
          <a:off x="28134" y="30480"/>
          <a:ext cx="9059596" cy="689342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{7E9639D4-E3E2-4D34-9284-5A2195B3D0D7}</a:tableStyleId>
              </a:tblPr>
              <a:tblGrid>
                <a:gridCol w="3446801">
                  <a:extLst>
                    <a:ext uri="{9D8B030D-6E8A-4147-A177-3AD203B41FA5}">
                      <a16:colId xmlns:a16="http://schemas.microsoft.com/office/drawing/2014/main" val="3620686940"/>
                    </a:ext>
                  </a:extLst>
                </a:gridCol>
                <a:gridCol w="1886685">
                  <a:extLst>
                    <a:ext uri="{9D8B030D-6E8A-4147-A177-3AD203B41FA5}">
                      <a16:colId xmlns:a16="http://schemas.microsoft.com/office/drawing/2014/main" val="3287075880"/>
                    </a:ext>
                  </a:extLst>
                </a:gridCol>
                <a:gridCol w="2017551">
                  <a:extLst>
                    <a:ext uri="{9D8B030D-6E8A-4147-A177-3AD203B41FA5}">
                      <a16:colId xmlns:a16="http://schemas.microsoft.com/office/drawing/2014/main" val="3039502110"/>
                    </a:ext>
                  </a:extLst>
                </a:gridCol>
                <a:gridCol w="1708559">
                  <a:extLst>
                    <a:ext uri="{9D8B030D-6E8A-4147-A177-3AD203B41FA5}">
                      <a16:colId xmlns:a16="http://schemas.microsoft.com/office/drawing/2014/main" val="3641869820"/>
                    </a:ext>
                  </a:extLst>
                </a:gridCol>
              </a:tblGrid>
              <a:tr h="148441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الخطـــــــــــــــــــــــــــــــــأ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هةلًََةكان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صغير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طضكة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متوسط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تاوةند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0.30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كبير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طةورة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09342"/>
                  </a:ext>
                </a:extLst>
              </a:tr>
              <a:tr h="515367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الأخطاء الفنية   </a:t>
                      </a:r>
                      <a:r>
                        <a:rPr lang="ar-IQ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هةلًةكاني هونةري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49775"/>
                  </a:ext>
                </a:extLst>
              </a:tr>
              <a:tr h="98722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محاولتين أو أكثر في أخذ الوضع الثابت أو وضع قوة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دوو محاوةلة ياخود زياتر وةرطرتني شيَوةي هاوسةنطي ياخود هيَز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8376099"/>
                  </a:ext>
                </a:extLst>
              </a:tr>
              <a:tr h="98030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فقدان التوازن أو السقوط في الوقوف على اليدين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لةدةسَداني بالانس ياخود بةربوونةوة لة وةستان لةسةر دةست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تأرجح أو تقلقل كبير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لةقةلةقيَكي طةورة  لة كارامةكة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سقوط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بةربوونةوة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055652"/>
                  </a:ext>
                </a:extLst>
              </a:tr>
              <a:tr h="80281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السقوط من أو على الجهاز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بةربوونةوة لة سةر ئاميَر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96894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اكتمال الحركة بمساعدة المساعد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تةواو بووني كارامة بة يارمةتي  ياريدةدةر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1.00 + عدم الاعتراف بالحركة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1,00 + باوةر نةكردن بة كارامةكة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2480633"/>
                  </a:ext>
                </a:extLst>
              </a:tr>
              <a:tr h="98030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محاولتين أو أكثر في أخذ الوضع الثابت أو وضع قوة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دوو محاوةلة ياخود زياتر وةرطرتني شيَوةي هاوسةنطي ياخود هيَز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086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08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5DCC76-6E10-4913-B183-D5B402FD0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40634"/>
              </p:ext>
            </p:extLst>
          </p:nvPr>
        </p:nvGraphicFramePr>
        <p:xfrm>
          <a:off x="28134" y="30480"/>
          <a:ext cx="9079524" cy="682752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{7E9639D4-E3E2-4D34-9284-5A2195B3D0D7}</a:tableStyleId>
              </a:tblPr>
              <a:tblGrid>
                <a:gridCol w="3466729">
                  <a:extLst>
                    <a:ext uri="{9D8B030D-6E8A-4147-A177-3AD203B41FA5}">
                      <a16:colId xmlns:a16="http://schemas.microsoft.com/office/drawing/2014/main" val="3620686940"/>
                    </a:ext>
                  </a:extLst>
                </a:gridCol>
                <a:gridCol w="1886685">
                  <a:extLst>
                    <a:ext uri="{9D8B030D-6E8A-4147-A177-3AD203B41FA5}">
                      <a16:colId xmlns:a16="http://schemas.microsoft.com/office/drawing/2014/main" val="3287075880"/>
                    </a:ext>
                  </a:extLst>
                </a:gridCol>
                <a:gridCol w="2017551">
                  <a:extLst>
                    <a:ext uri="{9D8B030D-6E8A-4147-A177-3AD203B41FA5}">
                      <a16:colId xmlns:a16="http://schemas.microsoft.com/office/drawing/2014/main" val="3039502110"/>
                    </a:ext>
                  </a:extLst>
                </a:gridCol>
                <a:gridCol w="1708559">
                  <a:extLst>
                    <a:ext uri="{9D8B030D-6E8A-4147-A177-3AD203B41FA5}">
                      <a16:colId xmlns:a16="http://schemas.microsoft.com/office/drawing/2014/main" val="3641869820"/>
                    </a:ext>
                  </a:extLst>
                </a:gridCol>
              </a:tblGrid>
              <a:tr h="171396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الخطـــــــــــــــــــــــــــــــــأ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هةلًََةكان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صغير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طضكة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متوسط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تاوةند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0.30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كبير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طةورة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cs typeface="Ali_K_Alwand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0 0.5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52" marR="6085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09342"/>
                  </a:ext>
                </a:extLst>
              </a:tr>
              <a:tr h="595063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الأخطاء الفنية   </a:t>
                      </a:r>
                      <a:r>
                        <a:rPr lang="ar-IQ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هةلًةكاني هونةري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0852" marR="60852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49775"/>
                  </a:ext>
                </a:extLst>
              </a:tr>
              <a:tr h="113988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محاولتين أو أكثر في أخذ الوضع الثابت أو وضع قوة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دوو محاوةلة ياخود زياتر وةرطرتني شيَوةي هاوسةنطي ياخود هيَز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8376099"/>
                  </a:ext>
                </a:extLst>
              </a:tr>
              <a:tr h="113189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فقدان التوازن أو السقوط في الوقوف على اليدين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لةدةسَداني بالانس ياخود بةربوونةوة لة وةستان لةسةر دةست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تأرجح أو تقلقل كبير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لةقةلةقيَكي طةورة  لة كارامةكة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سقوط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بةربوونةوة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055652"/>
                  </a:ext>
                </a:extLst>
              </a:tr>
              <a:tr h="9269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السقوط من أو على الجهاز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بةربوونةوة لة سةر ئاميَر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968946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اكتمال الحركة بمساعدة المساعد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تةواو بووني كارامة بة يارمةتي  ياريدةدةر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1.00 + عدم الاعتراف بالحركة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li_K_Alwand" pitchFamily="2" charset="-78"/>
                        </a:rPr>
                        <a:t>1,00 + باوةر نةكردن بة كارامةكة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2480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2078290" y="149525"/>
            <a:ext cx="5901819" cy="1140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200" dirty="0">
                <a:solidFill>
                  <a:srgbClr val="00B050"/>
                </a:solidFill>
              </a:rPr>
              <a:t>(الاحتجاجات) طلب مراجعة الدرجات</a:t>
            </a:r>
            <a:endParaRPr lang="ar-IQ" sz="3200" dirty="0">
              <a:solidFill>
                <a:srgbClr val="00B050"/>
              </a:solidFill>
            </a:endParaRPr>
          </a:p>
          <a:p>
            <a:pPr rtl="1"/>
            <a:r>
              <a:rPr lang="ar-SA" sz="3200" dirty="0"/>
              <a:t> </a:t>
            </a:r>
            <a:r>
              <a:rPr lang="ar-IQ" sz="3200" b="1" dirty="0">
                <a:solidFill>
                  <a:schemeClr val="tx2"/>
                </a:solidFill>
                <a:cs typeface="Ali_K_Alwand" pitchFamily="2" charset="-78"/>
              </a:rPr>
              <a:t>(نارازيبوون) ثيَداضوونةوة بةنمرة</a:t>
            </a:r>
            <a:endParaRPr lang="en-US" sz="32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3AEDD4-99A6-4BF4-9E0A-D27205B8BD25}"/>
              </a:ext>
            </a:extLst>
          </p:cNvPr>
          <p:cNvSpPr txBox="1">
            <a:spLocks/>
          </p:cNvSpPr>
          <p:nvPr/>
        </p:nvSpPr>
        <p:spPr>
          <a:xfrm>
            <a:off x="53263" y="1569571"/>
            <a:ext cx="9037472" cy="1140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400" b="1" dirty="0"/>
              <a:t>1- </a:t>
            </a:r>
            <a:r>
              <a:rPr lang="ar-SA" sz="2400" b="1" dirty="0"/>
              <a:t>يسمح للمدرب بطلب صعوبات اللاعب من لجنة </a:t>
            </a:r>
            <a:r>
              <a:rPr lang="en-US" sz="2400" b="1" dirty="0"/>
              <a:t>D)</a:t>
            </a:r>
            <a:r>
              <a:rPr lang="ar-IQ" sz="2400" b="1" dirty="0"/>
              <a:t>) وذلك بالطلب من (</a:t>
            </a:r>
            <a:r>
              <a:rPr lang="en-US" sz="2400" b="1" dirty="0"/>
              <a:t>D1</a:t>
            </a:r>
            <a:r>
              <a:rPr lang="ar-IQ" sz="2400" b="1" dirty="0"/>
              <a:t>)  وعلى الحكم   تزويد المدرب بما طلبه بعد اعلان الدرجة فورا او على الاكثر بعد انتهاء اللاعب التالي من تمرينه</a:t>
            </a:r>
            <a:r>
              <a:rPr lang="ar-SA" sz="2400" b="1" dirty="0"/>
              <a:t>.</a:t>
            </a:r>
            <a:endParaRPr lang="en-US" sz="2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BFB87F-6E28-4C4C-AC2E-7AABE2F1471F}"/>
              </a:ext>
            </a:extLst>
          </p:cNvPr>
          <p:cNvSpPr txBox="1">
            <a:spLocks/>
          </p:cNvSpPr>
          <p:nvPr/>
        </p:nvSpPr>
        <p:spPr>
          <a:xfrm>
            <a:off x="410173" y="2572770"/>
            <a:ext cx="8323651" cy="1140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 1- ريَي ثيَدراوة راهيَنةر داواي طرانييةكاني ياريزان بكاتلة ليذنةي 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), وةناوبذيوان لةسةرييةتي ثيَشاني بدات يةكسةر ثاش بلاو كردنةوةي نمرةكة ياخود ثاش تةواو بووني ياريزاني دواتر</a:t>
            </a:r>
            <a:endParaRPr lang="en-US" sz="6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5354FC7-8E10-4BD6-8A57-30F9B825E0A8}"/>
              </a:ext>
            </a:extLst>
          </p:cNvPr>
          <p:cNvSpPr txBox="1">
            <a:spLocks/>
          </p:cNvSpPr>
          <p:nvPr/>
        </p:nvSpPr>
        <p:spPr>
          <a:xfrm>
            <a:off x="5020641" y="3508821"/>
            <a:ext cx="3992213" cy="714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b="1" dirty="0"/>
              <a:t>2- </a:t>
            </a:r>
            <a:r>
              <a:rPr lang="ar-SA" sz="2800" b="1" dirty="0"/>
              <a:t>سوف يرفض الطلب المتأخر</a:t>
            </a:r>
            <a:endParaRPr lang="en-US" sz="7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3CD368-CA59-4F2E-B164-8718C214831C}"/>
              </a:ext>
            </a:extLst>
          </p:cNvPr>
          <p:cNvSpPr txBox="1">
            <a:spLocks/>
          </p:cNvSpPr>
          <p:nvPr/>
        </p:nvSpPr>
        <p:spPr>
          <a:xfrm>
            <a:off x="4916053" y="4055497"/>
            <a:ext cx="3535013" cy="714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b="1" dirty="0">
                <a:solidFill>
                  <a:srgbClr val="FF0000"/>
                </a:solidFill>
                <a:cs typeface="Ali_K_Alwand" pitchFamily="2" charset="-78"/>
              </a:rPr>
              <a:t>2- داواكاري تاخير قبولَ ناكريَت</a:t>
            </a:r>
            <a:endParaRPr lang="en-US" sz="2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A921A00-F86F-4D9F-A3C5-A81AC0B33AE8}"/>
              </a:ext>
            </a:extLst>
          </p:cNvPr>
          <p:cNvSpPr txBox="1">
            <a:spLocks/>
          </p:cNvSpPr>
          <p:nvPr/>
        </p:nvSpPr>
        <p:spPr>
          <a:xfrm>
            <a:off x="4031466" y="4924273"/>
            <a:ext cx="4876800" cy="7145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b="1" dirty="0"/>
              <a:t>3- </a:t>
            </a:r>
            <a:r>
              <a:rPr lang="ar-SA" sz="2800" b="1" dirty="0"/>
              <a:t>لايسمح بطلب درجات حكام لجنة (</a:t>
            </a:r>
            <a:r>
              <a:rPr lang="en-US" sz="2800" b="1" dirty="0"/>
              <a:t>E</a:t>
            </a:r>
            <a:r>
              <a:rPr lang="ar-SA" sz="2800" b="1" dirty="0"/>
              <a:t>) .</a:t>
            </a:r>
            <a:endParaRPr lang="en-US" sz="28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16BE5D6-BFC4-4CE8-9D76-36BCA785DA30}"/>
              </a:ext>
            </a:extLst>
          </p:cNvPr>
          <p:cNvSpPr txBox="1">
            <a:spLocks/>
          </p:cNvSpPr>
          <p:nvPr/>
        </p:nvSpPr>
        <p:spPr>
          <a:xfrm>
            <a:off x="1150134" y="5210123"/>
            <a:ext cx="7758132" cy="1140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3200" b="1" dirty="0">
                <a:solidFill>
                  <a:srgbClr val="FF0000"/>
                </a:solidFill>
                <a:cs typeface="Ali_K_Alwand" pitchFamily="2" charset="-78"/>
              </a:rPr>
              <a:t>3- قبولَ ناكريَت داواي نمرةي ناوبزيواناني ليذنةي (</a:t>
            </a:r>
            <a:r>
              <a:rPr lang="en-US" sz="3200" b="1" dirty="0">
                <a:solidFill>
                  <a:srgbClr val="FF0000"/>
                </a:solidFill>
                <a:cs typeface="Ali_K_Alwand" pitchFamily="2" charset="-78"/>
              </a:rPr>
              <a:t>E</a:t>
            </a:r>
            <a:r>
              <a:rPr lang="ar-IQ" sz="3200" b="1" dirty="0">
                <a:solidFill>
                  <a:srgbClr val="FF0000"/>
                </a:solidFill>
                <a:cs typeface="Ali_K_Alwand" pitchFamily="2" charset="-78"/>
              </a:rPr>
              <a:t>) بكةن</a:t>
            </a:r>
            <a:endParaRPr lang="en-US" sz="800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066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133896" y="39249"/>
            <a:ext cx="9209725" cy="759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4- </a:t>
            </a:r>
            <a:r>
              <a:rPr lang="ar-SA" sz="2400" b="1" dirty="0"/>
              <a:t>عند طلب الاستفسار الشفوي ، على حكم (</a:t>
            </a:r>
            <a:r>
              <a:rPr lang="en-US" sz="2400" b="1" dirty="0"/>
              <a:t>D1</a:t>
            </a:r>
            <a:r>
              <a:rPr lang="ar-SA" sz="2400" b="1" dirty="0"/>
              <a:t>) ابلاغ حكم (</a:t>
            </a:r>
            <a:r>
              <a:rPr lang="en-US" sz="2400" b="1" dirty="0"/>
              <a:t>D2</a:t>
            </a:r>
            <a:r>
              <a:rPr lang="ar-SA" sz="2400" b="1" dirty="0"/>
              <a:t>) ومراقب الجهاز فورا . </a:t>
            </a:r>
            <a:endParaRPr lang="en-US" sz="16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3AEDD4-99A6-4BF4-9E0A-D27205B8BD25}"/>
              </a:ext>
            </a:extLst>
          </p:cNvPr>
          <p:cNvSpPr txBox="1">
            <a:spLocks/>
          </p:cNvSpPr>
          <p:nvPr/>
        </p:nvSpPr>
        <p:spPr>
          <a:xfrm>
            <a:off x="276102" y="544479"/>
            <a:ext cx="8855003" cy="1140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   4- لةكاتي داواكراوي زارةكي , ئةوا دةبيَ ناوبذيواني 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D1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 يةكةوسةر بة ناوبذيواني 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D2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و  ضاوديَري ئاميَر بلَيَت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  <a:p>
            <a:pPr lvl="0" rtl="1"/>
            <a:endParaRPr lang="en-US" sz="12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BFB87F-6E28-4C4C-AC2E-7AABE2F1471F}"/>
              </a:ext>
            </a:extLst>
          </p:cNvPr>
          <p:cNvSpPr txBox="1">
            <a:spLocks/>
          </p:cNvSpPr>
          <p:nvPr/>
        </p:nvSpPr>
        <p:spPr>
          <a:xfrm>
            <a:off x="-138588" y="1312102"/>
            <a:ext cx="9372600" cy="759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b="1" dirty="0"/>
              <a:t>5- </a:t>
            </a:r>
            <a:r>
              <a:rPr lang="ar-SA" sz="2800" b="1" dirty="0"/>
              <a:t>اذا اتفق حكم (</a:t>
            </a:r>
            <a:r>
              <a:rPr lang="en-US" sz="2800" b="1" dirty="0"/>
              <a:t>D1</a:t>
            </a:r>
            <a:r>
              <a:rPr lang="ar-SA" sz="2800" b="1" dirty="0"/>
              <a:t>) وحكم (</a:t>
            </a:r>
            <a:r>
              <a:rPr lang="en-US" sz="2800" b="1" dirty="0"/>
              <a:t>D2</a:t>
            </a:r>
            <a:r>
              <a:rPr lang="ar-SA" sz="2800" b="1" dirty="0"/>
              <a:t>) ومراقب الجهاز على الطلب يتخذ القرار فورا </a:t>
            </a:r>
            <a:endParaRPr lang="en-US" sz="2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5354FC7-8E10-4BD6-8A57-30F9B825E0A8}"/>
              </a:ext>
            </a:extLst>
          </p:cNvPr>
          <p:cNvSpPr txBox="1">
            <a:spLocks/>
          </p:cNvSpPr>
          <p:nvPr/>
        </p:nvSpPr>
        <p:spPr>
          <a:xfrm>
            <a:off x="187159" y="1807889"/>
            <a:ext cx="8825695" cy="714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5-  ئةطةر ناوبذيواني 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D1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و 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D2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وضاوديَري ئامير ثيَكهاتن ئةوا يةكةوسةر بريار  دةدةن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3CD368-CA59-4F2E-B164-8718C214831C}"/>
              </a:ext>
            </a:extLst>
          </p:cNvPr>
          <p:cNvSpPr txBox="1">
            <a:spLocks/>
          </p:cNvSpPr>
          <p:nvPr/>
        </p:nvSpPr>
        <p:spPr>
          <a:xfrm>
            <a:off x="575067" y="2522415"/>
            <a:ext cx="8908266" cy="714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6- </a:t>
            </a:r>
            <a:r>
              <a:rPr lang="ar-SA" sz="2400" b="1" dirty="0"/>
              <a:t>في حالة عدم الاتفاق على الطلب او هناك خلاف بين الحكام الثلاثة ، يجب استشارة رئيس لجنة الحكام العليا ، ولجنة الحكام العليا تتخذ القرار .</a:t>
            </a:r>
            <a:endParaRPr lang="en-US" sz="1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A921A00-F86F-4D9F-A3C5-A81AC0B33AE8}"/>
              </a:ext>
            </a:extLst>
          </p:cNvPr>
          <p:cNvSpPr txBox="1">
            <a:spLocks/>
          </p:cNvSpPr>
          <p:nvPr/>
        </p:nvSpPr>
        <p:spPr>
          <a:xfrm>
            <a:off x="198220" y="3283821"/>
            <a:ext cx="8908266" cy="7145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6- ئةطةر ناوبذيواني 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D1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و 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D2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وضاوديَري ئامير ثيَك نةهاتن ئةوا دةبيَ راي ليذنةي بالاَ وةرطرن بوَ ئةوةي بريار  بدات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16BE5D6-BFC4-4CE8-9D76-36BCA785DA30}"/>
              </a:ext>
            </a:extLst>
          </p:cNvPr>
          <p:cNvSpPr txBox="1">
            <a:spLocks/>
          </p:cNvSpPr>
          <p:nvPr/>
        </p:nvSpPr>
        <p:spPr>
          <a:xfrm>
            <a:off x="387724" y="4283002"/>
            <a:ext cx="8721107" cy="1050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400" b="1" dirty="0"/>
              <a:t>7-</a:t>
            </a:r>
            <a:r>
              <a:rPr lang="ar-IQ" sz="2000" b="1" dirty="0"/>
              <a:t> </a:t>
            </a:r>
            <a:r>
              <a:rPr lang="ar-IQ" sz="1100" b="1" dirty="0"/>
              <a:t>   </a:t>
            </a:r>
            <a:r>
              <a:rPr lang="ar-SA" sz="2000" b="1" dirty="0"/>
              <a:t>يجب ان يؤكد الاحتجاج كتابيا خلال دقائق والموافقة على دفع (300) دولار امريكي للاحتجاج الاول ، ودفع (500)دولار للاحتجاج الثاني ، ودفع (1000) دولار للاحتجاج الثالث </a:t>
            </a:r>
            <a:r>
              <a:rPr lang="ar-IQ" sz="2000" b="1" dirty="0"/>
              <a:t>, </a:t>
            </a:r>
            <a:r>
              <a:rPr lang="ar-SA" sz="2000" b="1" dirty="0"/>
              <a:t>والاحتجاجات اللاحقة، وهذا المبلغ يدفع لرئيس لجنة الحكام العليا في نفس اليوم وبدوره سوف يحول المبلغ الى السكرتير العام لاتحاد الجمباز الدولي باقرب فرصة </a:t>
            </a:r>
            <a:endParaRPr lang="en-US" sz="11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6169AAA-8E3B-4CB8-997D-FEA4222BAA74}"/>
              </a:ext>
            </a:extLst>
          </p:cNvPr>
          <p:cNvSpPr txBox="1">
            <a:spLocks/>
          </p:cNvSpPr>
          <p:nvPr/>
        </p:nvSpPr>
        <p:spPr>
          <a:xfrm>
            <a:off x="198220" y="5334000"/>
            <a:ext cx="8710046" cy="1161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000" b="1" dirty="0">
                <a:solidFill>
                  <a:srgbClr val="FF0000"/>
                </a:solidFill>
                <a:cs typeface="Ali_K_Alwand" pitchFamily="2" charset="-78"/>
              </a:rPr>
              <a:t>7- دةبيَ داواكاري ثيَداضونةوة بة نووسراو بيَت و رازيش بن لةسةر ثيَداني ثارة بوَ يةكةم ثيَداضونةوة ((300) دوَلار بدات و دووةميش (500) دولار  بدات , سيَ يةميش (1000) دوَلار بدات , هةر وةها نارةزايةكانيتر , هةر لةو كاتدا ئةو برة ثارةية دةدريتة سكرتيري طشتي يةكيتي نيَودةولةتي جومناستيك</a:t>
            </a:r>
            <a:endParaRPr lang="en-US" sz="2000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42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A8E9B8E-FD7F-4C1E-888F-C90D67BA6E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-118622" y="783109"/>
            <a:ext cx="899316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1"/>
            <a:r>
              <a:rPr lang="ar-SA" sz="6600" b="1" dirty="0">
                <a:solidFill>
                  <a:srgbClr val="00B050"/>
                </a:solidFill>
              </a:rPr>
              <a:t>مهام حكام لجنة( </a:t>
            </a:r>
            <a:r>
              <a:rPr lang="en-US" sz="6600" b="1" dirty="0">
                <a:solidFill>
                  <a:srgbClr val="00B050"/>
                </a:solidFill>
              </a:rPr>
              <a:t>E </a:t>
            </a:r>
            <a:r>
              <a:rPr lang="ar-SA" sz="6600" b="1" dirty="0">
                <a:solidFill>
                  <a:srgbClr val="00B050"/>
                </a:solidFill>
              </a:rPr>
              <a:t>)</a:t>
            </a:r>
            <a:r>
              <a:rPr lang="ar-IQ" sz="6600" b="1" dirty="0">
                <a:solidFill>
                  <a:srgbClr val="00B050"/>
                </a:solidFill>
              </a:rPr>
              <a:t>  </a:t>
            </a:r>
            <a:br>
              <a:rPr lang="ar-IQ" sz="6600" b="1" dirty="0"/>
            </a:br>
            <a:r>
              <a:rPr lang="ar-IQ" sz="6600" b="1" dirty="0"/>
              <a:t> </a:t>
            </a:r>
            <a:br>
              <a:rPr lang="ar-IQ" b="1" dirty="0"/>
            </a:br>
            <a:r>
              <a:rPr lang="ar-IQ" sz="6600" dirty="0">
                <a:solidFill>
                  <a:schemeClr val="tx2"/>
                </a:solidFill>
                <a:cs typeface="Ali_K_Alwand" pitchFamily="2" charset="-78"/>
              </a:rPr>
              <a:t>كارةكاني ناوبذيواناني ليذنةي ( </a:t>
            </a:r>
            <a:r>
              <a:rPr lang="en-US" sz="6600" dirty="0">
                <a:solidFill>
                  <a:schemeClr val="tx2"/>
                </a:solidFill>
                <a:cs typeface="Ali_K_Alwand" pitchFamily="2" charset="-78"/>
              </a:rPr>
              <a:t>E</a:t>
            </a:r>
            <a:r>
              <a:rPr lang="ar-IQ" sz="6600" dirty="0">
                <a:solidFill>
                  <a:schemeClr val="tx2"/>
                </a:solidFill>
                <a:cs typeface="Ali_K_Alwand" pitchFamily="2" charset="-78"/>
              </a:rPr>
              <a:t> )</a:t>
            </a:r>
            <a:endParaRPr lang="en-US" dirty="0">
              <a:solidFill>
                <a:schemeClr val="tx2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4362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640382" y="380579"/>
            <a:ext cx="8543386" cy="1267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b="1" dirty="0"/>
              <a:t>8- </a:t>
            </a:r>
            <a:r>
              <a:rPr lang="ar-SA" sz="2800" b="1" dirty="0"/>
              <a:t>عند صحة الاحتجاج الاول يكون الاحتجاج اللاحق هو الاول ،ويدفع المحتج قيمة الاحتجاج اللاحق ب (300) دولار امريكي </a:t>
            </a:r>
            <a:r>
              <a:rPr lang="ar-SA" sz="1400" b="1" dirty="0"/>
              <a:t> </a:t>
            </a:r>
            <a:endParaRPr lang="en-US" sz="1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BFB87F-6E28-4C4C-AC2E-7AABE2F1471F}"/>
              </a:ext>
            </a:extLst>
          </p:cNvPr>
          <p:cNvSpPr txBox="1">
            <a:spLocks/>
          </p:cNvSpPr>
          <p:nvPr/>
        </p:nvSpPr>
        <p:spPr>
          <a:xfrm>
            <a:off x="640382" y="1560941"/>
            <a:ext cx="8215788" cy="759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8-  ئةكةر نارِازيبووني يةكةم راست بوو ئةوا نارِازيبووني ثاش ئةو دةبيَتة يةكةم و تةها (300) دوَلاري ليَ وةردةطيريَت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3CD368-CA59-4F2E-B164-8718C214831C}"/>
              </a:ext>
            </a:extLst>
          </p:cNvPr>
          <p:cNvSpPr txBox="1">
            <a:spLocks/>
          </p:cNvSpPr>
          <p:nvPr/>
        </p:nvSpPr>
        <p:spPr>
          <a:xfrm>
            <a:off x="228699" y="2933728"/>
            <a:ext cx="8908266" cy="1392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800" b="1" dirty="0"/>
              <a:t>9- </a:t>
            </a:r>
            <a:r>
              <a:rPr lang="ar-SA" sz="2800" b="1" dirty="0"/>
              <a:t>في الايام التي تلي البطولة سوف يتم مشاهدة التمارين من قبل اللجنة الفية وفي حالة وجود اخطاء في التحكيم يتحمل الخطأ نتيجة الخطأ وسوف يعاقب حسب القانون .  </a:t>
            </a:r>
            <a:endParaRPr lang="en-US" sz="28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16BE5D6-BFC4-4CE8-9D76-36BCA785DA30}"/>
              </a:ext>
            </a:extLst>
          </p:cNvPr>
          <p:cNvSpPr txBox="1">
            <a:spLocks/>
          </p:cNvSpPr>
          <p:nvPr/>
        </p:nvSpPr>
        <p:spPr>
          <a:xfrm>
            <a:off x="387723" y="4816402"/>
            <a:ext cx="8721107" cy="1050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9-  روَذاني ثاش ثالَةوانييةتةكة ليذنةي بالا تةماشاي ثالةوانييةتةكة دةكةن و ئةكةر هةلَةيةكي ديار كةوت ئةوا بةثيَي ياسا سزا دةدريَت         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23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31FC4-0346-4AE6-BD03-D6DA30107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839200" cy="1047749"/>
          </a:xfrm>
        </p:spPr>
        <p:txBody>
          <a:bodyPr>
            <a:noAutofit/>
          </a:bodyPr>
          <a:lstStyle/>
          <a:p>
            <a:pPr rtl="1"/>
            <a:r>
              <a:rPr lang="ar-SA" sz="2800" b="1" dirty="0"/>
              <a:t> </a:t>
            </a:r>
            <a:r>
              <a:rPr lang="ar-IQ" sz="2800" b="1" dirty="0"/>
              <a:t>أ- </a:t>
            </a:r>
            <a:r>
              <a:rPr lang="ar-SA" sz="2800" b="1" dirty="0"/>
              <a:t>كل قاض من لجنة( </a:t>
            </a:r>
            <a:r>
              <a:rPr lang="en-US" sz="2800" b="1" dirty="0"/>
              <a:t>E</a:t>
            </a:r>
            <a:r>
              <a:rPr lang="ar-SA" sz="2800" b="1" dirty="0"/>
              <a:t>) سوف يقيم التمرين من ناحية التكنيك و الوضعية باستقلالية عن الآخر و لا يسمح التشاور بين حكام لجنة( </a:t>
            </a:r>
            <a:r>
              <a:rPr lang="en-US" sz="2800" b="1" dirty="0"/>
              <a:t>E</a:t>
            </a:r>
            <a:r>
              <a:rPr lang="ar-SA" sz="2800" b="1" dirty="0"/>
              <a:t>) .</a:t>
            </a:r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B09F68-D04C-4095-8785-254654A51BC4}"/>
              </a:ext>
            </a:extLst>
          </p:cNvPr>
          <p:cNvSpPr txBox="1">
            <a:spLocks/>
          </p:cNvSpPr>
          <p:nvPr/>
        </p:nvSpPr>
        <p:spPr>
          <a:xfrm>
            <a:off x="130322" y="1368424"/>
            <a:ext cx="8839200" cy="825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أ- هةر ناوبذيوانةك لة ليذتةي (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E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 ) لايةني  هونةري مةشق هةلَدةسةنطيَني بةتةنيا بيَ ئةوةي بتوانن راي يةكتر وةرطرن </a:t>
            </a:r>
            <a:endParaRPr lang="en-US" sz="2800" dirty="0">
              <a:solidFill>
                <a:srgbClr val="FF0000"/>
              </a:solidFill>
              <a:cs typeface="Ali_K_Alwand" pitchFamily="2" charset="-78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Ali_K_Alwand" pitchFamily="2" charset="-78"/>
              </a:rPr>
              <a:t> </a:t>
            </a:r>
            <a:endParaRPr lang="en-US" sz="2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CE073A0-F3E9-4F51-B749-3695E690C490}"/>
              </a:ext>
            </a:extLst>
          </p:cNvPr>
          <p:cNvSpPr txBox="1">
            <a:spLocks/>
          </p:cNvSpPr>
          <p:nvPr/>
        </p:nvSpPr>
        <p:spPr>
          <a:xfrm>
            <a:off x="212872" y="1960052"/>
            <a:ext cx="8674100" cy="1027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2800" b="1" dirty="0"/>
              <a:t>ب - كل قاض من لجنة </a:t>
            </a:r>
            <a:r>
              <a:rPr lang="en-US" sz="2800" b="1" dirty="0"/>
              <a:t>E) </a:t>
            </a:r>
            <a:r>
              <a:rPr lang="ar-SA" sz="2800" b="1" dirty="0"/>
              <a:t>) يجب أن يقوم بكتابة جملة الخصومات خلال 10 ثوان من إكمال اللاعب لتمرينه .</a:t>
            </a:r>
            <a:endParaRPr lang="en-US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4DD718-0D2B-411D-AE5E-1CE2CBDABBDD}"/>
              </a:ext>
            </a:extLst>
          </p:cNvPr>
          <p:cNvSpPr txBox="1">
            <a:spLocks/>
          </p:cNvSpPr>
          <p:nvPr/>
        </p:nvSpPr>
        <p:spPr>
          <a:xfrm>
            <a:off x="685800" y="2880211"/>
            <a:ext cx="8394700" cy="825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ب- هةر ناوبذيوانةك لة ليذتةي (</a:t>
            </a:r>
            <a:r>
              <a:rPr lang="en-US" sz="2400" dirty="0">
                <a:solidFill>
                  <a:srgbClr val="FF0000"/>
                </a:solidFill>
                <a:cs typeface="Ali_K_Alwand" pitchFamily="2" charset="-78"/>
              </a:rPr>
              <a:t>E</a:t>
            </a: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 ) دةبيَ كؤي بريني نمرة بكات لةنيَوان 10 ضركة ثاش كؤتايي ياريزان لة مةشقةكةي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279CC89-44C1-499B-9051-9E027025262C}"/>
              </a:ext>
            </a:extLst>
          </p:cNvPr>
          <p:cNvSpPr txBox="1">
            <a:spLocks/>
          </p:cNvSpPr>
          <p:nvPr/>
        </p:nvSpPr>
        <p:spPr>
          <a:xfrm>
            <a:off x="212872" y="4029073"/>
            <a:ext cx="8877300" cy="6350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2800" b="1" dirty="0"/>
              <a:t>ج -  سوف يقيم الحكم من لجنة (</a:t>
            </a:r>
            <a:r>
              <a:rPr lang="en-US" sz="2800" b="1" dirty="0"/>
              <a:t>E</a:t>
            </a:r>
            <a:r>
              <a:rPr lang="ar-SA" sz="2800" b="1" dirty="0"/>
              <a:t>) التمرين بحسب القواعد المنصوص عليها .</a:t>
            </a:r>
            <a:endParaRPr lang="en-US" sz="2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CF3BCAC-4200-4452-A806-CF9AFD8DB805}"/>
              </a:ext>
            </a:extLst>
          </p:cNvPr>
          <p:cNvSpPr txBox="1">
            <a:spLocks/>
          </p:cNvSpPr>
          <p:nvPr/>
        </p:nvSpPr>
        <p:spPr>
          <a:xfrm>
            <a:off x="-26963" y="4394137"/>
            <a:ext cx="9172428" cy="825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b="1" dirty="0">
                <a:solidFill>
                  <a:srgbClr val="FF0000"/>
                </a:solidFill>
                <a:cs typeface="Ali_K_Alwand" pitchFamily="2" charset="-78"/>
              </a:rPr>
              <a:t>ج- </a:t>
            </a:r>
            <a:r>
              <a:rPr lang="ar-SA" sz="2800" b="1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ناوبذيواني ليذتةي (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E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 ) مةشق هةلَدةسةنطيَني وةك لةياساي جومناستيك هاتووة .</a:t>
            </a:r>
            <a:endParaRPr lang="ar-IQ" sz="10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23D91B6-0191-48FA-A5A0-1D5F7BF6E32C}"/>
              </a:ext>
            </a:extLst>
          </p:cNvPr>
          <p:cNvSpPr txBox="1">
            <a:spLocks/>
          </p:cNvSpPr>
          <p:nvPr/>
        </p:nvSpPr>
        <p:spPr>
          <a:xfrm>
            <a:off x="4140591" y="5080422"/>
            <a:ext cx="4876800" cy="825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200" b="1" dirty="0"/>
              <a:t>د - تحمل المسئوليات المناطة به .</a:t>
            </a:r>
            <a:endParaRPr lang="en-US" sz="32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4ADBA30-8506-41A4-8550-035CE7E21166}"/>
              </a:ext>
            </a:extLst>
          </p:cNvPr>
          <p:cNvSpPr txBox="1">
            <a:spLocks/>
          </p:cNvSpPr>
          <p:nvPr/>
        </p:nvSpPr>
        <p:spPr>
          <a:xfrm>
            <a:off x="4045634" y="5651499"/>
            <a:ext cx="5002237" cy="825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b="1" dirty="0">
                <a:solidFill>
                  <a:srgbClr val="FF0000"/>
                </a:solidFill>
                <a:cs typeface="Ali_K_Alwand" pitchFamily="2" charset="-78"/>
              </a:rPr>
              <a:t>د-</a:t>
            </a:r>
            <a:r>
              <a:rPr lang="ar-SA" sz="2800" b="1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هةلَطرتني بةرثرسيارةتي سةر شاني خؤي</a:t>
            </a:r>
            <a:endParaRPr lang="ar-IQ" sz="600" b="1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826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86" y="304800"/>
            <a:ext cx="8763000" cy="962028"/>
          </a:xfrm>
        </p:spPr>
        <p:txBody>
          <a:bodyPr>
            <a:noAutofit/>
          </a:bodyPr>
          <a:lstStyle/>
          <a:p>
            <a:pPr marL="457200" indent="-457200" rtl="1">
              <a:buFont typeface="Wingdings" panose="05000000000000000000" pitchFamily="2" charset="2"/>
              <a:buChar char="q"/>
            </a:pPr>
            <a:r>
              <a:rPr lang="ar-SA" sz="2800" b="1" dirty="0"/>
              <a:t>حكام الخطوط يبلغون(</a:t>
            </a:r>
            <a:r>
              <a:rPr lang="en-US" sz="2800" b="1" dirty="0"/>
              <a:t>D1</a:t>
            </a:r>
            <a:r>
              <a:rPr lang="ar-IQ" sz="2800" b="1" dirty="0"/>
              <a:t>) بأي خروق والخصم المحتسب لذلك كتابيا . </a:t>
            </a:r>
            <a:endParaRPr lang="en-US" sz="1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164514" y="1371600"/>
            <a:ext cx="8763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ناوبذيواناني هيَلَ هةر هةلةية ك رويدابيَ بة نووسين بة ناوبذيواني (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D1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) دةليَن</a:t>
            </a:r>
            <a:endParaRPr lang="ar-IQ" sz="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B99D32-DCDC-4990-B463-E251A4F92DEA}"/>
              </a:ext>
            </a:extLst>
          </p:cNvPr>
          <p:cNvSpPr txBox="1">
            <a:spLocks/>
          </p:cNvSpPr>
          <p:nvPr/>
        </p:nvSpPr>
        <p:spPr>
          <a:xfrm>
            <a:off x="152791" y="3200400"/>
            <a:ext cx="8763000" cy="12922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rtl="1">
              <a:buFont typeface="Wingdings" panose="05000000000000000000" pitchFamily="2" charset="2"/>
              <a:buChar char="q"/>
            </a:pPr>
            <a:r>
              <a:rPr lang="ar-SA" sz="2800" b="1" dirty="0"/>
              <a:t>الميقاتي في التمارين الأرضية: يجب أن يعطي إشارة عند مرور( 60) ثانية و أخرى عند( 70) ثانية و هـذه الإشـــارة تكون مسموعة لللاعب و لحكام لجنتي </a:t>
            </a:r>
            <a:r>
              <a:rPr lang="en-US" sz="2800" b="1" dirty="0"/>
              <a:t>D) </a:t>
            </a:r>
            <a:r>
              <a:rPr lang="ar-SA" sz="2800" b="1" dirty="0"/>
              <a:t>) و </a:t>
            </a:r>
            <a:r>
              <a:rPr lang="en-US" sz="2800" b="1" dirty="0"/>
              <a:t>(E)</a:t>
            </a:r>
            <a:r>
              <a:rPr lang="ar-SA" sz="2800" b="1" dirty="0"/>
              <a:t>، و يجب أن يكتب أي زيــــادة ( بالثــوانـــي) عــن الــ( 70) ث و يسلمها إلى( </a:t>
            </a:r>
            <a:r>
              <a:rPr lang="en-US" sz="2800" b="1" dirty="0"/>
              <a:t>D1</a:t>
            </a:r>
            <a:r>
              <a:rPr lang="ar-SA" sz="2800" b="1" dirty="0"/>
              <a:t>) ، في حالة عــــدم وجود جهاز إدخال مباشر ( جهاز كمبيوتر أو غيره) </a:t>
            </a:r>
            <a:endParaRPr lang="ar-IQ" sz="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84FDD65-2E81-4AF1-AA31-D5283E9ADE61}"/>
              </a:ext>
            </a:extLst>
          </p:cNvPr>
          <p:cNvSpPr txBox="1">
            <a:spLocks/>
          </p:cNvSpPr>
          <p:nvPr/>
        </p:nvSpPr>
        <p:spPr>
          <a:xfrm>
            <a:off x="144585" y="4953000"/>
            <a:ext cx="8763000" cy="12263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كاتطر لةفةرشي سةر زةوي دةبيَ ئيشارةتيَكي دياركراوي دةنطي لة ( 60) و ( 70) ضركة بدات بة ياريزان و ناوبذيواني ليذنةي  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D)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 ) و 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E )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) , هةر زيادة يةك لة ( 70) ضركة زياتر بيَت ئةوا بةنووسين دةداتة ( </a:t>
            </a:r>
            <a:r>
              <a:rPr lang="en-US" sz="2800" dirty="0">
                <a:solidFill>
                  <a:srgbClr val="FF0000"/>
                </a:solidFill>
                <a:cs typeface="Ali_K_Alwand" pitchFamily="2" charset="-78"/>
              </a:rPr>
              <a:t>D1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) ئةطةر كؤمثيوتةر نةبيَ</a:t>
            </a:r>
            <a:endParaRPr lang="ar-IQ" sz="300" b="1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170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0650" y="1020103"/>
            <a:ext cx="9302750" cy="881722"/>
          </a:xfrm>
        </p:spPr>
        <p:txBody>
          <a:bodyPr>
            <a:noAutofit/>
          </a:bodyPr>
          <a:lstStyle/>
          <a:p>
            <a:pPr rtl="1"/>
            <a:r>
              <a:rPr lang="ar-SA" sz="2400" b="1" i="1" dirty="0"/>
              <a:t> </a:t>
            </a:r>
            <a:br>
              <a:rPr lang="en-US" sz="2400" dirty="0"/>
            </a:br>
            <a:r>
              <a:rPr lang="ar-IQ" sz="2400" dirty="0"/>
              <a:t>1- </a:t>
            </a:r>
            <a:r>
              <a:rPr lang="ar-SA" sz="2400" b="1" dirty="0"/>
              <a:t>في البساط الأرضي و حصان الحلق و الحلق و المتوازي و العقلة، الصعوبات التالية سيتم عدها</a:t>
            </a:r>
            <a:endParaRPr lang="en-US" sz="1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105801" y="1953553"/>
            <a:ext cx="8953500" cy="64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1- لة فةرشي سةر زةوي و ئةسثي دةسكدارو حةلةق و تةريب و عوقلة بةم جوَرة دةذميردريَ )</a:t>
            </a:r>
            <a:endParaRPr lang="en-US" sz="16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B99D32-DCDC-4990-B463-E251A4F92DEA}"/>
              </a:ext>
            </a:extLst>
          </p:cNvPr>
          <p:cNvSpPr txBox="1">
            <a:spLocks/>
          </p:cNvSpPr>
          <p:nvPr/>
        </p:nvSpPr>
        <p:spPr>
          <a:xfrm>
            <a:off x="1972701" y="4731728"/>
            <a:ext cx="7086600" cy="708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b="1" dirty="0"/>
              <a:t>2- </a:t>
            </a:r>
            <a:r>
              <a:rPr lang="ar-SA" sz="2800" b="1" dirty="0"/>
              <a:t>كل حركة أعطيت رقم معين و رمز و صعوبة خاصة بها </a:t>
            </a:r>
            <a:endParaRPr lang="en-US" sz="2800" dirty="0"/>
          </a:p>
          <a:p>
            <a:pPr rtl="1"/>
            <a:endParaRPr lang="ar-IQ" sz="200" dirty="0">
              <a:solidFill>
                <a:srgbClr val="00B050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4114800" y="250825"/>
            <a:ext cx="5410200" cy="71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200" b="1" i="1" dirty="0">
                <a:solidFill>
                  <a:srgbClr val="00B050"/>
                </a:solidFill>
              </a:rPr>
              <a:t>قواعد درجات الصعوبة(درجة </a:t>
            </a:r>
            <a:r>
              <a:rPr lang="en-US" sz="3200" b="1" i="1" dirty="0">
                <a:solidFill>
                  <a:srgbClr val="00B050"/>
                </a:solidFill>
              </a:rPr>
              <a:t>D</a:t>
            </a:r>
            <a:r>
              <a:rPr lang="ar-SA" sz="3200" b="1" i="1" dirty="0">
                <a:solidFill>
                  <a:srgbClr val="00B050"/>
                </a:solidFill>
              </a:rPr>
              <a:t>)</a:t>
            </a:r>
            <a:endParaRPr lang="ar-IQ" sz="800" dirty="0">
              <a:solidFill>
                <a:srgbClr val="00B050"/>
              </a:solidFill>
              <a:cs typeface="Ali_K_Alwand" pitchFamily="2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D70E8D-F2CA-4D65-AD79-9F58552AACE6}"/>
              </a:ext>
            </a:extLst>
          </p:cNvPr>
          <p:cNvSpPr txBox="1">
            <a:spLocks/>
          </p:cNvSpPr>
          <p:nvPr/>
        </p:nvSpPr>
        <p:spPr>
          <a:xfrm>
            <a:off x="95250" y="187325"/>
            <a:ext cx="4597400" cy="71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3200" dirty="0">
                <a:solidFill>
                  <a:schemeClr val="tx2"/>
                </a:solidFill>
                <a:cs typeface="Ali_K_Alwand" pitchFamily="2" charset="-78"/>
              </a:rPr>
              <a:t>ياساي نمرةكاني طراني ( نمرةي </a:t>
            </a:r>
            <a:r>
              <a:rPr lang="en-US" sz="3200" dirty="0">
                <a:solidFill>
                  <a:schemeClr val="tx2"/>
                </a:solidFill>
                <a:cs typeface="Ali_K_Alwand" pitchFamily="2" charset="-78"/>
              </a:rPr>
              <a:t>D</a:t>
            </a:r>
            <a:r>
              <a:rPr lang="ar-IQ" sz="3200" dirty="0">
                <a:solidFill>
                  <a:schemeClr val="tx2"/>
                </a:solidFill>
                <a:cs typeface="Ali_K_Alwand" pitchFamily="2" charset="-78"/>
              </a:rPr>
              <a:t>)</a:t>
            </a:r>
            <a:endParaRPr lang="ar-IQ" sz="7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0A4CDB-1A7C-48BF-AB0E-80F2E6596572}"/>
              </a:ext>
            </a:extLst>
          </p:cNvPr>
          <p:cNvSpPr txBox="1">
            <a:spLocks/>
          </p:cNvSpPr>
          <p:nvPr/>
        </p:nvSpPr>
        <p:spPr>
          <a:xfrm>
            <a:off x="38100" y="5181600"/>
            <a:ext cx="9144000" cy="119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2- هةر كارامةيةك ذمارةيةك و هيمايةك و طرانييةكي تايبةت بة خوًي دراوةتيً</a:t>
            </a:r>
            <a:endParaRPr lang="ar-IQ" sz="100" dirty="0">
              <a:solidFill>
                <a:srgbClr val="FF0000"/>
              </a:solidFill>
              <a:cs typeface="Ali_K_Alwand" pitchFamily="2" charset="-78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BD5012-C313-4050-AF63-82D356B6A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106181"/>
              </p:ext>
            </p:extLst>
          </p:nvPr>
        </p:nvGraphicFramePr>
        <p:xfrm>
          <a:off x="152403" y="2835276"/>
          <a:ext cx="8305796" cy="162801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{616DA210-FB5B-4158-B5E0-FEB733F419BA}</a:tableStyleId>
              </a:tblPr>
              <a:tblGrid>
                <a:gridCol w="1415986">
                  <a:extLst>
                    <a:ext uri="{9D8B030D-6E8A-4147-A177-3AD203B41FA5}">
                      <a16:colId xmlns:a16="http://schemas.microsoft.com/office/drawing/2014/main" val="570037958"/>
                    </a:ext>
                  </a:extLst>
                </a:gridCol>
                <a:gridCol w="871651">
                  <a:extLst>
                    <a:ext uri="{9D8B030D-6E8A-4147-A177-3AD203B41FA5}">
                      <a16:colId xmlns:a16="http://schemas.microsoft.com/office/drawing/2014/main" val="4252187396"/>
                    </a:ext>
                  </a:extLst>
                </a:gridCol>
                <a:gridCol w="871651">
                  <a:extLst>
                    <a:ext uri="{9D8B030D-6E8A-4147-A177-3AD203B41FA5}">
                      <a16:colId xmlns:a16="http://schemas.microsoft.com/office/drawing/2014/main" val="3787491400"/>
                    </a:ext>
                  </a:extLst>
                </a:gridCol>
                <a:gridCol w="871651">
                  <a:extLst>
                    <a:ext uri="{9D8B030D-6E8A-4147-A177-3AD203B41FA5}">
                      <a16:colId xmlns:a16="http://schemas.microsoft.com/office/drawing/2014/main" val="1318324620"/>
                    </a:ext>
                  </a:extLst>
                </a:gridCol>
                <a:gridCol w="871651">
                  <a:extLst>
                    <a:ext uri="{9D8B030D-6E8A-4147-A177-3AD203B41FA5}">
                      <a16:colId xmlns:a16="http://schemas.microsoft.com/office/drawing/2014/main" val="4158543056"/>
                    </a:ext>
                  </a:extLst>
                </a:gridCol>
                <a:gridCol w="871651">
                  <a:extLst>
                    <a:ext uri="{9D8B030D-6E8A-4147-A177-3AD203B41FA5}">
                      <a16:colId xmlns:a16="http://schemas.microsoft.com/office/drawing/2014/main" val="3467359800"/>
                    </a:ext>
                  </a:extLst>
                </a:gridCol>
                <a:gridCol w="885103">
                  <a:extLst>
                    <a:ext uri="{9D8B030D-6E8A-4147-A177-3AD203B41FA5}">
                      <a16:colId xmlns:a16="http://schemas.microsoft.com/office/drawing/2014/main" val="3654331327"/>
                    </a:ext>
                  </a:extLst>
                </a:gridCol>
                <a:gridCol w="823226">
                  <a:extLst>
                    <a:ext uri="{9D8B030D-6E8A-4147-A177-3AD203B41FA5}">
                      <a16:colId xmlns:a16="http://schemas.microsoft.com/office/drawing/2014/main" val="3399320532"/>
                    </a:ext>
                  </a:extLst>
                </a:gridCol>
                <a:gridCol w="823226">
                  <a:extLst>
                    <a:ext uri="{9D8B030D-6E8A-4147-A177-3AD203B41FA5}">
                      <a16:colId xmlns:a16="http://schemas.microsoft.com/office/drawing/2014/main" val="358183201"/>
                    </a:ext>
                  </a:extLst>
                </a:gridCol>
              </a:tblGrid>
              <a:tr h="74612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طراننييةكان</a:t>
                      </a:r>
                      <a:r>
                        <a:rPr lang="ar-IQ" sz="14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SA" sz="1800" dirty="0">
                          <a:effectLst/>
                          <a:cs typeface="+mn-cs"/>
                        </a:rPr>
                        <a:t>الصعوبة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Ali_K_Alwand" pitchFamily="2" charset="-78"/>
                        </a:rPr>
                        <a:t>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Ali_K_Alwand" pitchFamily="2" charset="-78"/>
                        </a:rPr>
                        <a:t>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Ali_K_Alwand" pitchFamily="2" charset="-78"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Ali_K_Alwand" pitchFamily="2" charset="-78"/>
                        </a:rPr>
                        <a:t>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Ali_K_Alwand" pitchFamily="2" charset="-78"/>
                        </a:rPr>
                        <a:t>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Ali_K_Alwand" pitchFamily="2" charset="-78"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Ali_K_Alwand" pitchFamily="2" charset="-78"/>
                        </a:rPr>
                        <a:t>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Ali_K_Alwand" pitchFamily="2" charset="-78"/>
                        </a:rPr>
                        <a:t>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531102"/>
                  </a:ext>
                </a:extLst>
              </a:tr>
              <a:tr h="61472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 بةهاي </a:t>
                      </a:r>
                      <a:r>
                        <a:rPr lang="ar-SA" sz="280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القيمة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0.10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0.20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0.30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0.40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0.50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0.60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0.70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FF0000"/>
                          </a:solidFill>
                          <a:effectLst/>
                          <a:cs typeface="Ali_K_Alwand" pitchFamily="2" charset="-78"/>
                        </a:rPr>
                        <a:t>0٫80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li_K_Alwand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81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61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" y="1106639"/>
            <a:ext cx="8763000" cy="990600"/>
          </a:xfrm>
        </p:spPr>
        <p:txBody>
          <a:bodyPr>
            <a:noAutofit/>
          </a:bodyPr>
          <a:lstStyle/>
          <a:p>
            <a:pPr rtl="1"/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3- ئةو كارامةي كة لة خشتةي طراني دا نيية دةبي بة راثورت بدريًت بة ليذنةي بالاً بة (24) كاتذميًر ثيًش سةر كةوتن بو بؤديوًم (جيطاي كارامة كردن لة ثالةوانببةتي) </a:t>
            </a:r>
            <a:endParaRPr lang="en-US" sz="20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3526302" y="1912938"/>
            <a:ext cx="5671038" cy="809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200" b="1" i="1" dirty="0">
                <a:solidFill>
                  <a:srgbClr val="00B050"/>
                </a:solidFill>
              </a:rPr>
              <a:t>الهبوط غير الشرعي هو الهبوط الذي فيه </a:t>
            </a:r>
            <a:endParaRPr lang="en-US" sz="1200" dirty="0">
              <a:solidFill>
                <a:srgbClr val="00B050"/>
              </a:solidFill>
              <a:cs typeface="Ali_K_Alwand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B99D32-DCDC-4990-B463-E251A4F92DEA}"/>
              </a:ext>
            </a:extLst>
          </p:cNvPr>
          <p:cNvSpPr txBox="1">
            <a:spLocks/>
          </p:cNvSpPr>
          <p:nvPr/>
        </p:nvSpPr>
        <p:spPr>
          <a:xfrm>
            <a:off x="-93192" y="1795584"/>
            <a:ext cx="3829038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3200" b="1" dirty="0">
                <a:solidFill>
                  <a:schemeClr val="tx2"/>
                </a:solidFill>
                <a:cs typeface="Ali_K_Alwand" pitchFamily="2" charset="-78"/>
              </a:rPr>
              <a:t>دابةزيني نا دروست ئةوةية كة</a:t>
            </a:r>
            <a:endParaRPr lang="en-US" sz="16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25650" y="112900"/>
            <a:ext cx="9144000" cy="119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3- </a:t>
            </a:r>
            <a:r>
              <a:rPr lang="ar-SA" sz="2400" b="1" dirty="0"/>
              <a:t>الحــــركات الغير موجودة في جدول الصعوبات يجب أن تتم كتابتها إلى رئيس اللجنة العليا قبل( 24) ساعة من صعود البوديوم في البطــولات الرســمية، و درجة صعوبة هذه الحركة من الممكن أن يصرح بمنحها في البطولات (القارية ، الوطنية ، المحلية) .</a:t>
            </a:r>
            <a:endParaRPr lang="ar-IQ" sz="200" dirty="0">
              <a:solidFill>
                <a:srgbClr val="00B050"/>
              </a:solidFill>
              <a:cs typeface="Ali_K_Alwand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0A4CDB-1A7C-48BF-AB0E-80F2E6596572}"/>
              </a:ext>
            </a:extLst>
          </p:cNvPr>
          <p:cNvSpPr txBox="1">
            <a:spLocks/>
          </p:cNvSpPr>
          <p:nvPr/>
        </p:nvSpPr>
        <p:spPr>
          <a:xfrm>
            <a:off x="2262847" y="2629416"/>
            <a:ext cx="662940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1- </a:t>
            </a:r>
            <a:r>
              <a:rPr lang="ar-SA" sz="2400" b="1" dirty="0"/>
              <a:t>الهبوط بدفع الجهاز بالقدمين( ما عدابساط الحركات الارضية ) .</a:t>
            </a:r>
            <a:endParaRPr lang="en-US" sz="10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CD1C899-AE97-47D6-B15F-E790832494C7}"/>
              </a:ext>
            </a:extLst>
          </p:cNvPr>
          <p:cNvSpPr txBox="1">
            <a:spLocks/>
          </p:cNvSpPr>
          <p:nvPr/>
        </p:nvSpPr>
        <p:spPr>
          <a:xfrm>
            <a:off x="1810776" y="3109202"/>
            <a:ext cx="6629400" cy="5399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1- دابةزين بة ثالداني ئاميًر بة ثيً (تةنها لة فةرشي سةر زةوي نةبيًت)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  <a:p>
            <a:pPr rtl="1"/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 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0F783DA-A385-443D-9514-C101FA8D5893}"/>
              </a:ext>
            </a:extLst>
          </p:cNvPr>
          <p:cNvSpPr txBox="1">
            <a:spLocks/>
          </p:cNvSpPr>
          <p:nvPr/>
        </p:nvSpPr>
        <p:spPr>
          <a:xfrm>
            <a:off x="4987290" y="3395516"/>
            <a:ext cx="385572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2- </a:t>
            </a:r>
            <a:r>
              <a:rPr lang="ar-SA" sz="2400" b="1" dirty="0"/>
              <a:t>التمرين الذي لا يحتوي على هبوط .</a:t>
            </a:r>
            <a:endParaRPr lang="en-US" sz="5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E3CDEAC-C017-4C03-831C-0EC0EAFE8968}"/>
              </a:ext>
            </a:extLst>
          </p:cNvPr>
          <p:cNvSpPr txBox="1">
            <a:spLocks/>
          </p:cNvSpPr>
          <p:nvPr/>
        </p:nvSpPr>
        <p:spPr>
          <a:xfrm>
            <a:off x="4810492" y="3594023"/>
            <a:ext cx="385572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2- كارامةكاني كة دابةزيني تيَدا نابيًت </a:t>
            </a:r>
            <a:endParaRPr lang="en-US" sz="5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4C08B85-F863-43AB-A4F2-1999075747AD}"/>
              </a:ext>
            </a:extLst>
          </p:cNvPr>
          <p:cNvSpPr txBox="1">
            <a:spLocks/>
          </p:cNvSpPr>
          <p:nvPr/>
        </p:nvSpPr>
        <p:spPr>
          <a:xfrm>
            <a:off x="-98175" y="4159239"/>
            <a:ext cx="939165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3- </a:t>
            </a:r>
            <a:r>
              <a:rPr lang="ar-SA" sz="2400" b="1" dirty="0"/>
              <a:t>الهبوط الذي لا يكون على القدمين ( و يتضمن ذلك حركات الدحرجات في البساط الأرضي)</a:t>
            </a:r>
            <a:endParaRPr lang="en-US" sz="5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989E301-5FEE-4884-A13B-3CF1C7924776}"/>
              </a:ext>
            </a:extLst>
          </p:cNvPr>
          <p:cNvSpPr txBox="1">
            <a:spLocks/>
          </p:cNvSpPr>
          <p:nvPr/>
        </p:nvSpPr>
        <p:spPr>
          <a:xfrm>
            <a:off x="367812" y="4610898"/>
            <a:ext cx="8524435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 3- دابةزينيًك كة لةسةر ثيُيةكاني نةبيًت ( ئةوةش خولانةوةي سةر فةؤشي زةوي دةطريًتةوة)</a:t>
            </a:r>
            <a:endParaRPr lang="en-US" sz="5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E1A3F00-895E-4869-8E1E-19D543146D69}"/>
              </a:ext>
            </a:extLst>
          </p:cNvPr>
          <p:cNvSpPr txBox="1">
            <a:spLocks/>
          </p:cNvSpPr>
          <p:nvPr/>
        </p:nvSpPr>
        <p:spPr>
          <a:xfrm>
            <a:off x="5478640" y="5283562"/>
            <a:ext cx="3187572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b="1" dirty="0"/>
              <a:t>4- </a:t>
            </a:r>
            <a:r>
              <a:rPr lang="ar-SA" sz="2800" b="1" dirty="0"/>
              <a:t>الهبوط المتعمد جانبياَ .</a:t>
            </a:r>
            <a:endParaRPr lang="en-US" sz="2800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EE047353-7846-4D05-9BB4-2F972AF3AAB7}"/>
              </a:ext>
            </a:extLst>
          </p:cNvPr>
          <p:cNvSpPr txBox="1">
            <a:spLocks/>
          </p:cNvSpPr>
          <p:nvPr/>
        </p:nvSpPr>
        <p:spPr>
          <a:xfrm>
            <a:off x="5478640" y="5849067"/>
            <a:ext cx="3187572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 4- دابةزيني بة لايةك عةنقةسد 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76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367812" y="275514"/>
            <a:ext cx="7946347" cy="809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2800" b="1" i="1" u="sng" dirty="0"/>
              <a:t>ملاحظة:</a:t>
            </a:r>
            <a:r>
              <a:rPr lang="ar-SA" sz="2800" b="1" dirty="0"/>
              <a:t> كل الحركات بالوصف أعلاه تقود إلى عـــدم الاعتــراف بالهبــوط من لجــنة( </a:t>
            </a:r>
            <a:r>
              <a:rPr lang="en-US" sz="2800" b="1" dirty="0"/>
              <a:t>D</a:t>
            </a:r>
            <a:r>
              <a:rPr lang="ar-SA" sz="2800" b="1" dirty="0"/>
              <a:t>)     المجموعة الحركية .</a:t>
            </a:r>
            <a:endParaRPr lang="en-US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B99D32-DCDC-4990-B463-E251A4F92DEA}"/>
              </a:ext>
            </a:extLst>
          </p:cNvPr>
          <p:cNvSpPr txBox="1">
            <a:spLocks/>
          </p:cNvSpPr>
          <p:nvPr/>
        </p:nvSpPr>
        <p:spPr>
          <a:xfrm>
            <a:off x="228600" y="1185076"/>
            <a:ext cx="8229601" cy="809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تيبيني : ئةو حالةنانةي لةسةرةوة هات هةمووي برِواي ثيًناكريَت لة لايةن ليذنةي ( 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D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لة كوَمةلةي جوولة 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  <a:p>
            <a:pPr rtl="1"/>
            <a:r>
              <a:rPr lang="ar-SA" sz="2400" b="1" dirty="0">
                <a:solidFill>
                  <a:srgbClr val="FF0000"/>
                </a:solidFill>
                <a:cs typeface="Ali_K_Alwand" pitchFamily="2" charset="-78"/>
              </a:rPr>
              <a:t> 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989E301-5FEE-4884-A13B-3CF1C7924776}"/>
              </a:ext>
            </a:extLst>
          </p:cNvPr>
          <p:cNvSpPr txBox="1">
            <a:spLocks/>
          </p:cNvSpPr>
          <p:nvPr/>
        </p:nvSpPr>
        <p:spPr>
          <a:xfrm>
            <a:off x="980212" y="1567874"/>
            <a:ext cx="7694594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200" b="1" dirty="0">
                <a:solidFill>
                  <a:srgbClr val="00B050"/>
                </a:solidFill>
              </a:rPr>
              <a:t>فيما يخص مجموعة الهبوط سوف تطبق القاعدة التالية</a:t>
            </a:r>
            <a:endParaRPr lang="en-US" sz="200" b="1" dirty="0">
              <a:solidFill>
                <a:srgbClr val="00B050"/>
              </a:solidFill>
              <a:cs typeface="Ali_K_Alwand" pitchFamily="2" charset="-78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E1A3F00-895E-4869-8E1E-19D543146D69}"/>
              </a:ext>
            </a:extLst>
          </p:cNvPr>
          <p:cNvSpPr txBox="1">
            <a:spLocks/>
          </p:cNvSpPr>
          <p:nvPr/>
        </p:nvSpPr>
        <p:spPr>
          <a:xfrm>
            <a:off x="1932351" y="2099028"/>
            <a:ext cx="6742455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b="1" dirty="0">
                <a:solidFill>
                  <a:schemeClr val="tx2"/>
                </a:solidFill>
                <a:cs typeface="Ali_K_Alwand" pitchFamily="2" charset="-78"/>
              </a:rPr>
              <a:t>تايبةت بة كوًمةلةي دابةزين ئةو ياساية جيً بةجيً دةكريًت </a:t>
            </a:r>
            <a:endParaRPr lang="en-US" sz="28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EE047353-7846-4D05-9BB4-2F972AF3AAB7}"/>
              </a:ext>
            </a:extLst>
          </p:cNvPr>
          <p:cNvSpPr txBox="1">
            <a:spLocks/>
          </p:cNvSpPr>
          <p:nvPr/>
        </p:nvSpPr>
        <p:spPr>
          <a:xfrm>
            <a:off x="4754912" y="2500276"/>
            <a:ext cx="3187572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b="1" dirty="0"/>
              <a:t>( للمتقدين ) 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( بوَ ثيَشكةوتوان)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75FC5C-5BE4-4321-9B4F-0747C5A35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7899"/>
              </p:ext>
            </p:extLst>
          </p:nvPr>
        </p:nvGraphicFramePr>
        <p:xfrm>
          <a:off x="367812" y="3086902"/>
          <a:ext cx="8306994" cy="143497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{616DA210-FB5B-4158-B5E0-FEB733F419BA}</a:tableStyleId>
              </a:tblPr>
              <a:tblGrid>
                <a:gridCol w="3865048">
                  <a:extLst>
                    <a:ext uri="{9D8B030D-6E8A-4147-A177-3AD203B41FA5}">
                      <a16:colId xmlns:a16="http://schemas.microsoft.com/office/drawing/2014/main" val="4284401849"/>
                    </a:ext>
                  </a:extLst>
                </a:gridCol>
                <a:gridCol w="4441946">
                  <a:extLst>
                    <a:ext uri="{9D8B030D-6E8A-4147-A177-3AD203B41FA5}">
                      <a16:colId xmlns:a16="http://schemas.microsoft.com/office/drawing/2014/main" val="3895758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SA" sz="1400" dirty="0">
                          <a:effectLst/>
                        </a:rPr>
                        <a:t>هبوط 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ar-SA" sz="1400" dirty="0">
                          <a:effectLst/>
                        </a:rPr>
                        <a:t> أو 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endParaRPr lang="en-US" sz="1200" dirty="0">
                        <a:effectLst/>
                      </a:endParaRPr>
                    </a:p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IQ" sz="1400" dirty="0">
                          <a:effectLst/>
                          <a:cs typeface="Ali_K_Alwand" pitchFamily="2" charset="-78"/>
                        </a:rPr>
                        <a:t>دابةزيني   </a:t>
                      </a:r>
                      <a:r>
                        <a:rPr lang="en-US" sz="1400" dirty="0">
                          <a:effectLst/>
                          <a:cs typeface="Ali_K_Alwand" pitchFamily="2" charset="-78"/>
                        </a:rPr>
                        <a:t>A</a:t>
                      </a:r>
                      <a:r>
                        <a:rPr lang="ar-IQ" sz="1400" dirty="0">
                          <a:effectLst/>
                          <a:cs typeface="Ali_K_Alwand" pitchFamily="2" charset="-78"/>
                        </a:rPr>
                        <a:t> يان   </a:t>
                      </a:r>
                      <a:r>
                        <a:rPr lang="en-US" sz="1400" dirty="0">
                          <a:effectLst/>
                          <a:cs typeface="Ali_K_Alwand" pitchFamily="2" charset="-78"/>
                        </a:rPr>
                        <a:t>B</a:t>
                      </a:r>
                      <a:endParaRPr lang="en-US" sz="1200" dirty="0">
                        <a:effectLst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صفر ( لا يحقق المتطلب)</a:t>
                      </a:r>
                      <a:endParaRPr lang="en-US" sz="1200" dirty="0">
                        <a:effectLst/>
                      </a:endParaRPr>
                    </a:p>
                    <a:p>
                      <a:pPr marL="22860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سفر ( هيض ثيًداويستتيةك بةدةست ناهيًني)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811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هبوط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IQ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دابةزيني 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قيمة المتطلب( 0.30) متطلب هبوط جزئي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بةهاي هةلًسةنطاندني ( 0.30)  دابةزينيكي ثارضةيي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443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SA" sz="1400" dirty="0">
                          <a:effectLst/>
                        </a:rPr>
                        <a:t>هبوط </a:t>
                      </a:r>
                      <a:r>
                        <a:rPr lang="en-US" sz="1400" dirty="0">
                          <a:effectLst/>
                        </a:rPr>
                        <a:t>D</a:t>
                      </a:r>
                      <a:r>
                        <a:rPr lang="ar-SA" sz="1400" dirty="0">
                          <a:effectLst/>
                        </a:rPr>
                        <a:t> أو أكثر </a:t>
                      </a:r>
                      <a:endParaRPr lang="en-US" sz="1200" dirty="0">
                        <a:effectLst/>
                      </a:endParaRPr>
                    </a:p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IQ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دابةزيني 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D</a:t>
                      </a:r>
                      <a:r>
                        <a:rPr lang="ar-IQ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li_K_Alwand" pitchFamily="2" charset="-78"/>
                        </a:rPr>
                        <a:t>  يان زياتر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(0٫50)متطلب كامل</a:t>
                      </a:r>
                      <a:endParaRPr lang="en-US" sz="1200" dirty="0">
                        <a:effectLst/>
                      </a:endParaRPr>
                    </a:p>
                    <a:p>
                      <a:pPr marL="457200" lvl="1" indent="0" algn="justLow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914400" algn="l"/>
                        </a:tabLst>
                      </a:pPr>
                      <a:r>
                        <a:rPr lang="ar-SA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(0٫50 )</a:t>
                      </a: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 ثيًداويستي تةواو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619649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44778FD5-78B0-4088-876A-C94D8878D6FC}"/>
              </a:ext>
            </a:extLst>
          </p:cNvPr>
          <p:cNvSpPr txBox="1">
            <a:spLocks/>
          </p:cNvSpPr>
          <p:nvPr/>
        </p:nvSpPr>
        <p:spPr>
          <a:xfrm>
            <a:off x="5126587" y="4433611"/>
            <a:ext cx="3187572" cy="515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b="1" dirty="0"/>
              <a:t>( </a:t>
            </a:r>
            <a:r>
              <a:rPr lang="ar-IQ" sz="2400" b="1" dirty="0"/>
              <a:t>للشباب</a:t>
            </a:r>
            <a:r>
              <a:rPr lang="ar-SA" sz="2400" b="1" dirty="0"/>
              <a:t> ) 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( بوَ لاوان)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04F714-AB1A-4368-B449-0C3C9DD12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01215"/>
              </p:ext>
            </p:extLst>
          </p:nvPr>
        </p:nvGraphicFramePr>
        <p:xfrm>
          <a:off x="367812" y="5035244"/>
          <a:ext cx="8306994" cy="167035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{616DA210-FB5B-4158-B5E0-FEB733F419BA}</a:tableStyleId>
              </a:tblPr>
              <a:tblGrid>
                <a:gridCol w="3865047">
                  <a:extLst>
                    <a:ext uri="{9D8B030D-6E8A-4147-A177-3AD203B41FA5}">
                      <a16:colId xmlns:a16="http://schemas.microsoft.com/office/drawing/2014/main" val="1557075784"/>
                    </a:ext>
                  </a:extLst>
                </a:gridCol>
                <a:gridCol w="4441947">
                  <a:extLst>
                    <a:ext uri="{9D8B030D-6E8A-4147-A177-3AD203B41FA5}">
                      <a16:colId xmlns:a16="http://schemas.microsoft.com/office/drawing/2014/main" val="3558286275"/>
                    </a:ext>
                  </a:extLst>
                </a:gridCol>
              </a:tblGrid>
              <a:tr h="556785">
                <a:tc>
                  <a:txBody>
                    <a:bodyPr/>
                    <a:lstStyle/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SA" sz="1400" dirty="0">
                          <a:effectLst/>
                        </a:rPr>
                        <a:t>هبوط 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</a:endParaRPr>
                    </a:p>
                    <a:p>
                      <a:pPr marL="0" lvl="1" indent="-28575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دابةزيني  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 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صفر ( لا يحقق المتطلب)</a:t>
                      </a:r>
                      <a:endParaRPr lang="en-US" sz="12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سفر ( هيض ثيًداويستتيةك بةدةست ناهيًني)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982929"/>
                  </a:ext>
                </a:extLst>
              </a:tr>
              <a:tr h="556785">
                <a:tc>
                  <a:txBody>
                    <a:bodyPr/>
                    <a:lstStyle/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SA" sz="1400" dirty="0">
                          <a:effectLst/>
                        </a:rPr>
                        <a:t>هبوط 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endParaRPr lang="en-US" sz="1200" dirty="0">
                        <a:effectLst/>
                      </a:endParaRPr>
                    </a:p>
                    <a:p>
                      <a:pPr marL="0" lvl="1" indent="-28575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دابةزيني   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قيمة المتطلب (0.30 ) متطلب هبوط جزئي</a:t>
                      </a:r>
                      <a:endParaRPr lang="en-US" sz="1200" dirty="0">
                        <a:effectLst/>
                      </a:endParaRPr>
                    </a:p>
                    <a:p>
                      <a:pPr marL="0" lvl="1" indent="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914400" algn="l"/>
                        </a:tabLst>
                      </a:pP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بةهاي هةلًسةنطاندني ( 0.30)  دابةزينيكي ثارضةيي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470459"/>
                  </a:ext>
                </a:extLst>
              </a:tr>
              <a:tr h="556785">
                <a:tc>
                  <a:txBody>
                    <a:bodyPr/>
                    <a:lstStyle/>
                    <a:p>
                      <a:pPr marL="742950" lvl="1" indent="-285750"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SA" sz="1400" dirty="0">
                          <a:effectLst/>
                        </a:rPr>
                        <a:t>هبوط 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ar-SA" sz="1400" dirty="0">
                          <a:effectLst/>
                        </a:rPr>
                        <a:t> أو أكثر</a:t>
                      </a:r>
                      <a:endParaRPr lang="en-US" sz="1200" dirty="0">
                        <a:effectLst/>
                      </a:endParaRPr>
                    </a:p>
                    <a:p>
                      <a:pPr marL="0" lvl="1" indent="-28575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دابةزيني  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 C </a:t>
                      </a: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يان  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 (0٫50 )متطلب كامل</a:t>
                      </a:r>
                      <a:endParaRPr lang="en-US" sz="1200" dirty="0">
                        <a:effectLst/>
                      </a:endParaRPr>
                    </a:p>
                    <a:p>
                      <a:pPr marL="0" lvl="1" indent="0" algn="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914400" algn="l"/>
                        </a:tabLst>
                      </a:pPr>
                      <a:r>
                        <a:rPr lang="ar-SA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(0٫50 )</a:t>
                      </a:r>
                      <a:r>
                        <a:rPr lang="ar-IQ" sz="1600" b="1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Ali_K_Alwand" pitchFamily="2" charset="-78"/>
                        </a:rPr>
                        <a:t> ثيًداويستي تةواو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21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37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3" grpId="0"/>
      <p:bldP spid="24" grpId="0"/>
      <p:bldP spid="2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" y="820569"/>
            <a:ext cx="8763000" cy="990600"/>
          </a:xfrm>
        </p:spPr>
        <p:txBody>
          <a:bodyPr>
            <a:noAutofit/>
          </a:bodyPr>
          <a:lstStyle/>
          <a:p>
            <a:pPr rtl="1"/>
            <a:r>
              <a:rPr lang="ar-IQ" sz="2000" b="1" dirty="0"/>
              <a:t>1- </a:t>
            </a:r>
            <a:r>
              <a:rPr lang="ar-SA" sz="2000" b="1" dirty="0"/>
              <a:t> نقاط محسنات الربط تعطي لجنة (</a:t>
            </a:r>
            <a:r>
              <a:rPr lang="en-US" sz="2000" b="1" dirty="0"/>
              <a:t>( D </a:t>
            </a:r>
            <a:r>
              <a:rPr lang="ar-SA" sz="2000" b="1" dirty="0"/>
              <a:t>إمكانية منح الارتباطات الخاصة ،وهذه النقاط تخــــــــدم تنويع التمرينات و التي تودي إلى ربط خاص بين الحــركات و كما هو محدد بكل جهاز .</a:t>
            </a:r>
            <a:endParaRPr lang="en-US" sz="1050" dirty="0">
              <a:cs typeface="Ali_K_Alwand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132470" y="1679592"/>
            <a:ext cx="8533741" cy="926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000" b="1" dirty="0">
                <a:solidFill>
                  <a:srgbClr val="FF0000"/>
                </a:solidFill>
                <a:cs typeface="Ali_K_Alwand" pitchFamily="2" charset="-78"/>
              </a:rPr>
              <a:t>1- خالة باشةكاني بةستن وا دةكات  ليذنةي </a:t>
            </a:r>
            <a:r>
              <a:rPr lang="ar-SA" sz="2000" b="1" dirty="0">
                <a:solidFill>
                  <a:srgbClr val="FF0000"/>
                </a:solidFill>
                <a:cs typeface="Ali_K_Alwand" pitchFamily="2" charset="-78"/>
              </a:rPr>
              <a:t>(</a:t>
            </a:r>
            <a:r>
              <a:rPr lang="en-US" sz="2000" b="1" dirty="0">
                <a:solidFill>
                  <a:srgbClr val="FF0000"/>
                </a:solidFill>
                <a:cs typeface="Ali_K_Alwand" pitchFamily="2" charset="-78"/>
              </a:rPr>
              <a:t>( D </a:t>
            </a:r>
            <a:r>
              <a:rPr lang="ar-IQ" sz="2000" b="1" dirty="0">
                <a:solidFill>
                  <a:srgbClr val="FF0000"/>
                </a:solidFill>
                <a:cs typeface="Ali_K_Alwand" pitchFamily="2" charset="-78"/>
              </a:rPr>
              <a:t>بتواني خالَ بداتة بةستني تايبةت , ئةو خالاَنةش خزمةتي جوَراوجوَر كردني كارامةكان بدات وة دةبيَتة هوَي بستني تايبةت لة  نيَوان كارةمةكان وةك و ئةوةي كة دياري كراوة لة هةر ئاميَريَك </a:t>
            </a:r>
            <a:endParaRPr lang="en-US" sz="20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2673014" y="229081"/>
            <a:ext cx="6298950" cy="707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i="1" dirty="0">
                <a:solidFill>
                  <a:srgbClr val="00B050"/>
                </a:solidFill>
              </a:rPr>
              <a:t>نقاط الـــربــــط</a:t>
            </a:r>
            <a:r>
              <a:rPr lang="ar-IQ" sz="3600" b="1" dirty="0">
                <a:solidFill>
                  <a:srgbClr val="00B050"/>
                </a:solidFill>
              </a:rPr>
              <a:t>          </a:t>
            </a:r>
            <a:r>
              <a:rPr lang="ar-IQ" sz="3600" b="1" dirty="0">
                <a:solidFill>
                  <a:schemeClr val="tx2"/>
                </a:solidFill>
                <a:cs typeface="Ali_K_Alwand" pitchFamily="2" charset="-78"/>
              </a:rPr>
              <a:t>نمرةكاني بةستن</a:t>
            </a:r>
            <a:r>
              <a:rPr lang="ar-SA" sz="3600" b="1" dirty="0">
                <a:solidFill>
                  <a:schemeClr val="tx2"/>
                </a:solidFill>
                <a:cs typeface="Ali_K_Alwand" pitchFamily="2" charset="-78"/>
              </a:rPr>
              <a:t> </a:t>
            </a:r>
            <a:endParaRPr lang="ar-IQ" sz="1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0A4CDB-1A7C-48BF-AB0E-80F2E6596572}"/>
              </a:ext>
            </a:extLst>
          </p:cNvPr>
          <p:cNvSpPr txBox="1">
            <a:spLocks/>
          </p:cNvSpPr>
          <p:nvPr/>
        </p:nvSpPr>
        <p:spPr>
          <a:xfrm>
            <a:off x="831532" y="2419669"/>
            <a:ext cx="8294883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000" b="1" dirty="0"/>
              <a:t>2- </a:t>
            </a:r>
            <a:r>
              <a:rPr lang="ar-SA" sz="2000" b="1" dirty="0"/>
              <a:t>تمنح نقاط محسنات الربط فقط للحركات المعـترف بها و المنفذة بتتابع و بدون أخطاء كبيرة .</a:t>
            </a:r>
            <a:endParaRPr lang="en-US" sz="20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CD1C899-AE97-47D6-B15F-E790832494C7}"/>
              </a:ext>
            </a:extLst>
          </p:cNvPr>
          <p:cNvSpPr txBox="1">
            <a:spLocks/>
          </p:cNvSpPr>
          <p:nvPr/>
        </p:nvSpPr>
        <p:spPr>
          <a:xfrm>
            <a:off x="281427" y="2983815"/>
            <a:ext cx="8360166" cy="5399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000" b="1" dirty="0">
                <a:solidFill>
                  <a:srgbClr val="FF0000"/>
                </a:solidFill>
                <a:cs typeface="Ali_K_Alwand" pitchFamily="2" charset="-78"/>
              </a:rPr>
              <a:t>2- خالًة باشةكاني بةستن تةنها دةدريًت بة كارامة بروا ثيًكراوةكاني كة لةدواي يةكتر كراوة بةبيً هةلًةي طةورة</a:t>
            </a:r>
            <a:endParaRPr lang="en-US" sz="2000" dirty="0">
              <a:solidFill>
                <a:srgbClr val="FF0000"/>
              </a:solidFill>
              <a:cs typeface="Ali_K_Alwand" pitchFamily="2" charset="-78"/>
            </a:endParaRPr>
          </a:p>
          <a:p>
            <a:pPr rtl="1"/>
            <a:r>
              <a:rPr lang="en-US" sz="1100" b="1" dirty="0">
                <a:solidFill>
                  <a:srgbClr val="FF0000"/>
                </a:solidFill>
                <a:cs typeface="Ali_K_Alwand" pitchFamily="2" charset="-78"/>
              </a:rPr>
              <a:t> </a:t>
            </a:r>
            <a:endParaRPr lang="en-US" sz="11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0F783DA-A385-443D-9514-C101FA8D5893}"/>
              </a:ext>
            </a:extLst>
          </p:cNvPr>
          <p:cNvSpPr txBox="1">
            <a:spLocks/>
          </p:cNvSpPr>
          <p:nvPr/>
        </p:nvSpPr>
        <p:spPr>
          <a:xfrm>
            <a:off x="132470" y="3340201"/>
            <a:ext cx="8879059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200" b="1" i="1" dirty="0">
                <a:solidFill>
                  <a:srgbClr val="00B050"/>
                </a:solidFill>
              </a:rPr>
              <a:t>وصف( عرض) التمرين      </a:t>
            </a:r>
            <a:r>
              <a:rPr lang="ar-IQ" sz="3200" b="1" dirty="0">
                <a:solidFill>
                  <a:schemeClr val="tx2"/>
                </a:solidFill>
                <a:cs typeface="Ali_K_Alwand" pitchFamily="2" charset="-78"/>
              </a:rPr>
              <a:t>وةسف و ئاشنا كردني كارامةكان</a:t>
            </a:r>
            <a:endParaRPr lang="en-US" sz="32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4C08B85-F863-43AB-A4F2-1999075747AD}"/>
              </a:ext>
            </a:extLst>
          </p:cNvPr>
          <p:cNvSpPr txBox="1">
            <a:spLocks/>
          </p:cNvSpPr>
          <p:nvPr/>
        </p:nvSpPr>
        <p:spPr>
          <a:xfrm>
            <a:off x="-98175" y="4159239"/>
            <a:ext cx="939165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2000" b="1" dirty="0"/>
              <a:t>عرض التمرين يحتوى فقط على تلك العوامل التي تعطي الطابع الحـــــديث لرياضة الجمباز وغياب تلك العوامل يؤدى إلى خصومات من لجنة( </a:t>
            </a:r>
            <a:r>
              <a:rPr lang="en-US" sz="2000" b="1" dirty="0"/>
              <a:t>E</a:t>
            </a:r>
            <a:r>
              <a:rPr lang="ar-SA" sz="2000" b="1" dirty="0"/>
              <a:t>) و هذه العوامل هي 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989E301-5FEE-4884-A13B-3CF1C7924776}"/>
              </a:ext>
            </a:extLst>
          </p:cNvPr>
          <p:cNvSpPr txBox="1">
            <a:spLocks/>
          </p:cNvSpPr>
          <p:nvPr/>
        </p:nvSpPr>
        <p:spPr>
          <a:xfrm>
            <a:off x="367811" y="4759814"/>
            <a:ext cx="8524435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000" b="1" dirty="0">
                <a:solidFill>
                  <a:srgbClr val="FF0000"/>
                </a:solidFill>
                <a:cs typeface="Ali_K_Alwand" pitchFamily="2" charset="-78"/>
              </a:rPr>
              <a:t>ئاشنا كردني كارامةكان تةنها ئةو هوَكارانةي تيَداية كةواي ليَ دةكات جومناستيك بة نويَ و ثيَشكةوتو دياري بكات , وة بزربوني ئةو هوَكارانة دةبيَتة هوَي بريني نمرة لةلايةن ليذنةي ( </a:t>
            </a:r>
            <a:r>
              <a:rPr lang="en-US" sz="2000" b="1" dirty="0">
                <a:solidFill>
                  <a:srgbClr val="FF0000"/>
                </a:solidFill>
                <a:cs typeface="Ali_K_Alwand" pitchFamily="2" charset="-78"/>
              </a:rPr>
              <a:t>E</a:t>
            </a:r>
            <a:r>
              <a:rPr lang="ar-IQ" sz="2000" b="1" dirty="0">
                <a:solidFill>
                  <a:srgbClr val="FF0000"/>
                </a:solidFill>
                <a:cs typeface="Ali_K_Alwand" pitchFamily="2" charset="-78"/>
              </a:rPr>
              <a:t>)  , ئةو هوًكارانةش ئةمانةن :  </a:t>
            </a:r>
            <a:endParaRPr lang="en-US" sz="20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E1A3F00-895E-4869-8E1E-19D543146D69}"/>
              </a:ext>
            </a:extLst>
          </p:cNvPr>
          <p:cNvSpPr txBox="1">
            <a:spLocks/>
          </p:cNvSpPr>
          <p:nvPr/>
        </p:nvSpPr>
        <p:spPr>
          <a:xfrm>
            <a:off x="2362200" y="5509492"/>
            <a:ext cx="5696158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000" b="1" dirty="0"/>
              <a:t>1-  </a:t>
            </a:r>
            <a:r>
              <a:rPr lang="ar-SA" sz="2000" b="1" dirty="0"/>
              <a:t>التركيب الجمالي والفني  (المحتوى العام المتوقع للتمرين) .</a:t>
            </a:r>
            <a:endParaRPr lang="en-US" sz="2000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EE047353-7846-4D05-9BB4-2F972AF3AAB7}"/>
              </a:ext>
            </a:extLst>
          </p:cNvPr>
          <p:cNvSpPr txBox="1">
            <a:spLocks/>
          </p:cNvSpPr>
          <p:nvPr/>
        </p:nvSpPr>
        <p:spPr>
          <a:xfrm>
            <a:off x="3733403" y="6011687"/>
            <a:ext cx="4178172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1- ثيَكهاتةي طشتي جواني و هونةري</a:t>
            </a:r>
            <a:endParaRPr lang="en-US" sz="200" b="1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133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95D3-2CAA-45BA-95C4-360139D0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9213" y="797735"/>
            <a:ext cx="8993946" cy="990600"/>
          </a:xfrm>
        </p:spPr>
        <p:txBody>
          <a:bodyPr>
            <a:noAutofit/>
          </a:bodyPr>
          <a:lstStyle/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2 -  دةبيًَ ياريزان كارامة بةتةواوي و دوور لةمةترسي بكات لة طةلَ نمرةيةكي بةرز لة كارامة و ئاست بةرزي هونةري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C0CB8F-A21E-49B9-B0A7-AA8707AB36F3}"/>
              </a:ext>
            </a:extLst>
          </p:cNvPr>
          <p:cNvSpPr txBox="1">
            <a:spLocks/>
          </p:cNvSpPr>
          <p:nvPr/>
        </p:nvSpPr>
        <p:spPr>
          <a:xfrm>
            <a:off x="132470" y="1479462"/>
            <a:ext cx="9011530" cy="926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2000" b="1" dirty="0"/>
              <a:t> </a:t>
            </a:r>
            <a:r>
              <a:rPr lang="ar-IQ" sz="2000" b="1" dirty="0"/>
              <a:t>3</a:t>
            </a:r>
            <a:r>
              <a:rPr lang="ar-SA" sz="2000" b="1" dirty="0"/>
              <a:t>- لجنة الحكام (</a:t>
            </a:r>
            <a:r>
              <a:rPr lang="en-US" sz="2000" b="1" dirty="0"/>
              <a:t>E</a:t>
            </a:r>
            <a:r>
              <a:rPr lang="ar-SA" sz="2000" b="1" dirty="0"/>
              <a:t>)</a:t>
            </a:r>
            <a:r>
              <a:rPr lang="ar-IQ" sz="2000" b="1" dirty="0"/>
              <a:t> ملزمة بالخصم مرتين في اخطاء الحركة لخطئين مختلفين متميزين في حالة اداء اللاعب لحركة فيها خطأين في الاداء الجمالي والفني . </a:t>
            </a:r>
            <a:endParaRPr lang="en-US" sz="105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E7A9D5-BCF8-4FF5-B293-391431C4EB34}"/>
              </a:ext>
            </a:extLst>
          </p:cNvPr>
          <p:cNvSpPr txBox="1">
            <a:spLocks/>
          </p:cNvSpPr>
          <p:nvPr/>
        </p:nvSpPr>
        <p:spPr>
          <a:xfrm>
            <a:off x="609600" y="229081"/>
            <a:ext cx="8362364" cy="707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/>
              <a:t>2</a:t>
            </a:r>
            <a:r>
              <a:rPr lang="ar-SA" sz="2400" b="1" dirty="0"/>
              <a:t>- على اللاعب ان يؤدي الحركات بطريفة كاملة وبأمان مع درجة عالية من المهارة والبراعة  الفنية( الاتقان ) . </a:t>
            </a:r>
            <a:endParaRPr lang="ar-IQ" sz="100" dirty="0">
              <a:solidFill>
                <a:schemeClr val="tx2"/>
              </a:solidFill>
              <a:cs typeface="Ali_K_Alwand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0A4CDB-1A7C-48BF-AB0E-80F2E6596572}"/>
              </a:ext>
            </a:extLst>
          </p:cNvPr>
          <p:cNvSpPr txBox="1">
            <a:spLocks/>
          </p:cNvSpPr>
          <p:nvPr/>
        </p:nvSpPr>
        <p:spPr>
          <a:xfrm>
            <a:off x="53926" y="2150735"/>
            <a:ext cx="8587668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3- ليذنةي ناوبذيواني(</a:t>
            </a:r>
            <a:r>
              <a:rPr lang="en-US" sz="2400" b="1" dirty="0">
                <a:solidFill>
                  <a:srgbClr val="FF0000"/>
                </a:solidFill>
                <a:cs typeface="Ali_K_Alwand" pitchFamily="2" charset="-78"/>
              </a:rPr>
              <a:t>E</a:t>
            </a:r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) لةسةريةتي كةوا نمرة لة دوو هةلًةي جياوازو تايبةتي جواني و هونةري    لة ياريزان ببريًت لة يةك كارامة دا  </a:t>
            </a:r>
            <a:endParaRPr lang="en-US" sz="24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0F783DA-A385-443D-9514-C101FA8D5893}"/>
              </a:ext>
            </a:extLst>
          </p:cNvPr>
          <p:cNvSpPr txBox="1">
            <a:spLocks/>
          </p:cNvSpPr>
          <p:nvPr/>
        </p:nvSpPr>
        <p:spPr>
          <a:xfrm>
            <a:off x="1542317" y="3048000"/>
            <a:ext cx="6496930" cy="87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3200" b="1" i="1" dirty="0">
                <a:solidFill>
                  <a:srgbClr val="00B050"/>
                </a:solidFill>
              </a:rPr>
              <a:t>حدود الاداء الفني واخطاء اوضاع الجسم </a:t>
            </a:r>
          </a:p>
          <a:p>
            <a:pPr rtl="1"/>
            <a:r>
              <a:rPr lang="ar-IQ" sz="3200" b="1" i="1" dirty="0"/>
              <a:t>     </a:t>
            </a:r>
            <a:r>
              <a:rPr lang="ar-IQ" sz="3200" b="1" dirty="0">
                <a:solidFill>
                  <a:schemeClr val="tx2"/>
                </a:solidFill>
                <a:cs typeface="Ali_K_Alwand" pitchFamily="2" charset="-78"/>
              </a:rPr>
              <a:t>سنووري كرداري هونةري و هةلَةي لةش </a:t>
            </a:r>
            <a:endParaRPr lang="en-US" sz="32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4C08B85-F863-43AB-A4F2-1999075747AD}"/>
              </a:ext>
            </a:extLst>
          </p:cNvPr>
          <p:cNvSpPr txBox="1">
            <a:spLocks/>
          </p:cNvSpPr>
          <p:nvPr/>
        </p:nvSpPr>
        <p:spPr>
          <a:xfrm>
            <a:off x="2452071" y="3981748"/>
            <a:ext cx="5871576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800" b="1" dirty="0"/>
              <a:t>1- </a:t>
            </a:r>
            <a:r>
              <a:rPr lang="ar-SA" sz="2800" b="1" dirty="0"/>
              <a:t>تحدد كل حركة بوضع كامل ويتم الاداء بكمال .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989E301-5FEE-4884-A13B-3CF1C7924776}"/>
              </a:ext>
            </a:extLst>
          </p:cNvPr>
          <p:cNvSpPr txBox="1">
            <a:spLocks/>
          </p:cNvSpPr>
          <p:nvPr/>
        </p:nvSpPr>
        <p:spPr>
          <a:xfrm>
            <a:off x="348700" y="4599555"/>
            <a:ext cx="7690547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IQ" sz="2400" b="1" dirty="0">
                <a:solidFill>
                  <a:srgbClr val="FF0000"/>
                </a:solidFill>
                <a:cs typeface="Ali_K_Alwand" pitchFamily="2" charset="-78"/>
              </a:rPr>
              <a:t> 1- دياريكردني هةر جوولةيةك بةشيًوةيةكي تةواو وكردارةكةش بةتةواوي دةكريًت</a:t>
            </a:r>
            <a:endParaRPr lang="en-US" sz="11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E1A3F00-895E-4869-8E1E-19D543146D69}"/>
              </a:ext>
            </a:extLst>
          </p:cNvPr>
          <p:cNvSpPr txBox="1">
            <a:spLocks/>
          </p:cNvSpPr>
          <p:nvPr/>
        </p:nvSpPr>
        <p:spPr>
          <a:xfrm>
            <a:off x="2109233" y="5225263"/>
            <a:ext cx="6476090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1"/>
            <a:r>
              <a:rPr lang="ar-IQ" sz="2400" b="1" dirty="0"/>
              <a:t>2- </a:t>
            </a:r>
            <a:r>
              <a:rPr lang="ar-SA" sz="2400" b="1" dirty="0"/>
              <a:t>تعتبر كافة الانحرافات عن الاداء الصحيح اخطاء في الاداء . </a:t>
            </a:r>
            <a:endParaRPr lang="en-US" sz="1100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EE047353-7846-4D05-9BB4-2F972AF3AAB7}"/>
              </a:ext>
            </a:extLst>
          </p:cNvPr>
          <p:cNvSpPr txBox="1">
            <a:spLocks/>
          </p:cNvSpPr>
          <p:nvPr/>
        </p:nvSpPr>
        <p:spPr>
          <a:xfrm>
            <a:off x="1578659" y="5948246"/>
            <a:ext cx="6616175" cy="73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i="1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2400" i="1" dirty="0">
                <a:solidFill>
                  <a:srgbClr val="FF0000"/>
                </a:solidFill>
                <a:cs typeface="Ali_K_Alwand" pitchFamily="2" charset="-78"/>
              </a:rPr>
              <a:t>2- </a:t>
            </a:r>
            <a:r>
              <a:rPr lang="ar-IQ" sz="2400" dirty="0">
                <a:solidFill>
                  <a:srgbClr val="FF0000"/>
                </a:solidFill>
                <a:cs typeface="Ali_K_Alwand" pitchFamily="2" charset="-78"/>
              </a:rPr>
              <a:t>هةر لادانةك و لاريةك لة كرداري تةواو بة هةلَة هةذمار دةكريَت</a:t>
            </a:r>
            <a:endParaRPr lang="en-US" sz="100" b="1" dirty="0">
              <a:solidFill>
                <a:srgbClr val="FF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12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20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2587</Words>
  <Application>Microsoft Office PowerPoint</Application>
  <PresentationFormat>On-screen Show (4:3)</PresentationFormat>
  <Paragraphs>376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Ali_K_Alwand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قانون الجمناستك المرحلة الثالثة</vt:lpstr>
      <vt:lpstr>مهام حكام لجنة( E )     كارةكاني ناوبذيواناني ليذنةي ( E )</vt:lpstr>
      <vt:lpstr> أ- كل قاض من لجنة( E) سوف يقيم التمرين من ناحية التكنيك و الوضعية باستقلالية عن الآخر و لا يسمح التشاور بين حكام لجنة( E) .</vt:lpstr>
      <vt:lpstr>حكام الخطوط يبلغون(D1) بأي خروق والخصم المحتسب لذلك كتابيا . </vt:lpstr>
      <vt:lpstr>  1- في البساط الأرضي و حصان الحلق و الحلق و المتوازي و العقلة، الصعوبات التالية سيتم عدها</vt:lpstr>
      <vt:lpstr>3- ئةو كارامةي كة لة خشتةي طراني دا نيية دةبي بة راثورت بدريًت بة ليذنةي بالاً بة (24) كاتذميًر ثيًش سةر كةوتن بو بؤديوًم (جيطاي كارامة كردن لة ثالةوانببةتي) </vt:lpstr>
      <vt:lpstr>PowerPoint Presentation</vt:lpstr>
      <vt:lpstr>1-  نقاط محسنات الربط تعطي لجنة (( D إمكانية منح الارتباطات الخاصة ،وهذه النقاط تخــــــــدم تنويع التمرينات و التي تودي إلى ربط خاص بين الحــركات و كما هو محدد بكل جهاز .</vt:lpstr>
      <vt:lpstr>2 -  دةبيًَ ياريزان كارامة بةتةواوي و دوور لةمةترسي بكات لة طةلَ نمرةيةكي بةرز لة كارامة و ئاست بةرزي هونةري</vt:lpstr>
      <vt:lpstr>3-  بريني نمرة  جيًبةجيً دةكريت لة هةر لادانةك و لاريةكي جواني ياخود هونةري  لة كرداري تةواو ئةو برينةش هةذمار دةكريَت دوور لة طراني جوولة</vt:lpstr>
      <vt:lpstr>4- هاوسةنطي بةهيَز ياخود ئاسايي لة سةر ئاميَر ئةو كاتةي وةستاني تةواو كرد لادانةكة دياري دةكريَ</vt:lpstr>
      <vt:lpstr>جوَرةكاني ثالَةوانيةتي بة ثيَي ليستي يةكيًتي نيَو دةولةتي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مهام أعضاء اللجنة الفنية</dc:title>
  <dc:creator>khalid098</dc:creator>
  <cp:lastModifiedBy>Ram Computer</cp:lastModifiedBy>
  <cp:revision>109</cp:revision>
  <dcterms:created xsi:type="dcterms:W3CDTF">2006-08-16T00:00:00Z</dcterms:created>
  <dcterms:modified xsi:type="dcterms:W3CDTF">2023-05-14T08:19:57Z</dcterms:modified>
</cp:coreProperties>
</file>